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1"/>
  </p:notesMasterIdLst>
  <p:sldIdLst>
    <p:sldId id="335" r:id="rId5"/>
    <p:sldId id="336" r:id="rId6"/>
    <p:sldId id="407" r:id="rId7"/>
    <p:sldId id="345" r:id="rId8"/>
    <p:sldId id="389" r:id="rId9"/>
    <p:sldId id="339" r:id="rId10"/>
    <p:sldId id="340" r:id="rId11"/>
    <p:sldId id="409" r:id="rId12"/>
    <p:sldId id="410" r:id="rId13"/>
    <p:sldId id="449" r:id="rId14"/>
    <p:sldId id="347" r:id="rId15"/>
    <p:sldId id="349" r:id="rId16"/>
    <p:sldId id="392" r:id="rId17"/>
    <p:sldId id="395" r:id="rId18"/>
    <p:sldId id="396" r:id="rId19"/>
    <p:sldId id="393" r:id="rId20"/>
    <p:sldId id="374" r:id="rId21"/>
    <p:sldId id="405" r:id="rId22"/>
    <p:sldId id="447" r:id="rId23"/>
    <p:sldId id="451" r:id="rId24"/>
    <p:sldId id="375" r:id="rId25"/>
    <p:sldId id="394" r:id="rId26"/>
    <p:sldId id="408" r:id="rId27"/>
    <p:sldId id="372" r:id="rId28"/>
    <p:sldId id="402" r:id="rId29"/>
    <p:sldId id="413" r:id="rId30"/>
    <p:sldId id="363" r:id="rId31"/>
    <p:sldId id="364" r:id="rId32"/>
    <p:sldId id="366" r:id="rId33"/>
    <p:sldId id="365" r:id="rId34"/>
    <p:sldId id="367" r:id="rId35"/>
    <p:sldId id="450" r:id="rId36"/>
    <p:sldId id="444" r:id="rId37"/>
    <p:sldId id="384" r:id="rId38"/>
    <p:sldId id="385" r:id="rId39"/>
    <p:sldId id="415" r:id="rId40"/>
    <p:sldId id="448" r:id="rId41"/>
    <p:sldId id="386" r:id="rId42"/>
    <p:sldId id="388" r:id="rId43"/>
    <p:sldId id="352" r:id="rId44"/>
    <p:sldId id="416" r:id="rId45"/>
    <p:sldId id="417" r:id="rId46"/>
    <p:sldId id="419" r:id="rId47"/>
    <p:sldId id="420" r:id="rId48"/>
    <p:sldId id="421" r:id="rId49"/>
    <p:sldId id="422" r:id="rId50"/>
    <p:sldId id="423" r:id="rId51"/>
    <p:sldId id="424" r:id="rId52"/>
    <p:sldId id="425" r:id="rId53"/>
    <p:sldId id="426" r:id="rId54"/>
    <p:sldId id="427"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userDrawn="1">
          <p15:clr>
            <a:srgbClr val="A4A3A4"/>
          </p15:clr>
        </p15:guide>
        <p15:guide id="5" pos="3840" userDrawn="1">
          <p15:clr>
            <a:srgbClr val="A4A3A4"/>
          </p15:clr>
        </p15:guide>
        <p15:guide id="6" pos="7392" userDrawn="1">
          <p15:clr>
            <a:srgbClr val="A4A3A4"/>
          </p15:clr>
        </p15:guide>
        <p15:guide id="7" pos="288" userDrawn="1">
          <p15:clr>
            <a:srgbClr val="A4A3A4"/>
          </p15:clr>
        </p15:guide>
        <p15:guide id="8" pos="216"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004EFF"/>
    <a:srgbClr val="000000"/>
    <a:srgbClr val="FB4E0B"/>
    <a:srgbClr val="FF40FF"/>
    <a:srgbClr val="FFB391"/>
    <a:srgbClr val="818181"/>
    <a:srgbClr val="ABABAB"/>
    <a:srgbClr val="FFCDAC"/>
    <a:srgbClr val="FF90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357" autoAdjust="0"/>
  </p:normalViewPr>
  <p:slideViewPr>
    <p:cSldViewPr snapToGrid="0" snapToObjects="1">
      <p:cViewPr varScale="1">
        <p:scale>
          <a:sx n="61" d="100"/>
          <a:sy n="61" d="100"/>
        </p:scale>
        <p:origin x="716" y="60"/>
      </p:cViewPr>
      <p:guideLst>
        <p:guide orient="horz" pos="4128"/>
        <p:guide pos="3840"/>
        <p:guide pos="7392"/>
        <p:guide pos="288"/>
        <p:guide pos="216"/>
        <p:guide orient="horz" pos="2160"/>
      </p:guideLst>
    </p:cSldViewPr>
  </p:slideViewPr>
  <p:outlineViewPr>
    <p:cViewPr>
      <p:scale>
        <a:sx n="33" d="100"/>
        <a:sy n="33" d="100"/>
      </p:scale>
      <p:origin x="0" y="-3396"/>
    </p:cViewPr>
  </p:outlineViewPr>
  <p:notesTextViewPr>
    <p:cViewPr>
      <p:scale>
        <a:sx n="1" d="1"/>
        <a:sy n="1" d="1"/>
      </p:scale>
      <p:origin x="0" y="0"/>
    </p:cViewPr>
  </p:notesTextViewPr>
  <p:sorterViewPr>
    <p:cViewPr>
      <p:scale>
        <a:sx n="86" d="100"/>
        <a:sy n="86" d="100"/>
      </p:scale>
      <p:origin x="0" y="0"/>
    </p:cViewPr>
  </p:sorterViewPr>
  <p:notesViewPr>
    <p:cSldViewPr snapToGrid="0" snapToObjects="1">
      <p:cViewPr varScale="1">
        <p:scale>
          <a:sx n="87" d="100"/>
          <a:sy n="87" d="100"/>
        </p:scale>
        <p:origin x="371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40253245371356"/>
          <c:y val="1.8413842440287366E-3"/>
          <c:w val="0.68470844860608637"/>
          <c:h val="0.78289428860641208"/>
        </c:manualLayout>
      </c:layout>
      <c:doughnutChart>
        <c:varyColors val="1"/>
        <c:ser>
          <c:idx val="0"/>
          <c:order val="0"/>
          <c:tx>
            <c:strRef>
              <c:f>Sheet1!$B$1</c:f>
              <c:strCache>
                <c:ptCount val="1"/>
                <c:pt idx="0">
                  <c:v>a</c:v>
                </c:pt>
              </c:strCache>
            </c:strRef>
          </c:tx>
          <c:spPr>
            <a:ln w="6350"/>
          </c:spPr>
          <c:dPt>
            <c:idx val="0"/>
            <c:bubble3D val="0"/>
            <c:spPr>
              <a:solidFill>
                <a:schemeClr val="tx1">
                  <a:lumMod val="60000"/>
                  <a:lumOff val="40000"/>
                </a:schemeClr>
              </a:solidFill>
              <a:ln w="6350">
                <a:solidFill>
                  <a:schemeClr val="lt1"/>
                </a:solidFill>
              </a:ln>
              <a:effectLst/>
            </c:spPr>
            <c:extLst>
              <c:ext xmlns:c16="http://schemas.microsoft.com/office/drawing/2014/chart" uri="{C3380CC4-5D6E-409C-BE32-E72D297353CC}">
                <c16:uniqueId val="{00000001-CA42-4625-84A8-CD7541A11A71}"/>
              </c:ext>
            </c:extLst>
          </c:dPt>
          <c:dPt>
            <c:idx val="1"/>
            <c:bubble3D val="0"/>
            <c:spPr>
              <a:solidFill>
                <a:schemeClr val="accent2"/>
              </a:solidFill>
              <a:ln w="6350">
                <a:solidFill>
                  <a:schemeClr val="lt1"/>
                </a:solidFill>
              </a:ln>
              <a:effectLst/>
            </c:spPr>
            <c:extLst>
              <c:ext xmlns:c16="http://schemas.microsoft.com/office/drawing/2014/chart" uri="{C3380CC4-5D6E-409C-BE32-E72D297353CC}">
                <c16:uniqueId val="{00000003-CA42-4625-84A8-CD7541A11A71}"/>
              </c:ext>
            </c:extLst>
          </c:dPt>
          <c:dPt>
            <c:idx val="2"/>
            <c:bubble3D val="0"/>
            <c:spPr>
              <a:solidFill>
                <a:schemeClr val="accent3"/>
              </a:solidFill>
              <a:ln w="6350">
                <a:solidFill>
                  <a:schemeClr val="lt1"/>
                </a:solidFill>
              </a:ln>
              <a:effectLst/>
            </c:spPr>
            <c:extLst>
              <c:ext xmlns:c16="http://schemas.microsoft.com/office/drawing/2014/chart" uri="{C3380CC4-5D6E-409C-BE32-E72D297353CC}">
                <c16:uniqueId val="{00000005-CA42-4625-84A8-CD7541A11A71}"/>
              </c:ext>
            </c:extLst>
          </c:dPt>
          <c:dPt>
            <c:idx val="3"/>
            <c:bubble3D val="0"/>
            <c:spPr>
              <a:solidFill>
                <a:schemeClr val="accent4"/>
              </a:solidFill>
              <a:ln w="6350">
                <a:solidFill>
                  <a:schemeClr val="lt1"/>
                </a:solidFill>
              </a:ln>
              <a:effectLst/>
            </c:spPr>
            <c:extLst>
              <c:ext xmlns:c16="http://schemas.microsoft.com/office/drawing/2014/chart" uri="{C3380CC4-5D6E-409C-BE32-E72D297353CC}">
                <c16:uniqueId val="{00000007-CA42-4625-84A8-CD7541A11A71}"/>
              </c:ext>
            </c:extLst>
          </c:dPt>
          <c:dPt>
            <c:idx val="4"/>
            <c:bubble3D val="0"/>
            <c:spPr>
              <a:solidFill>
                <a:schemeClr val="accent5"/>
              </a:solidFill>
              <a:ln w="6350">
                <a:solidFill>
                  <a:schemeClr val="lt1"/>
                </a:solidFill>
              </a:ln>
              <a:effectLst/>
            </c:spPr>
            <c:extLst>
              <c:ext xmlns:c16="http://schemas.microsoft.com/office/drawing/2014/chart" uri="{C3380CC4-5D6E-409C-BE32-E72D297353CC}">
                <c16:uniqueId val="{00000009-CA42-4625-84A8-CD7541A11A71}"/>
              </c:ext>
            </c:extLst>
          </c:dPt>
          <c:dPt>
            <c:idx val="5"/>
            <c:bubble3D val="0"/>
            <c:spPr>
              <a:solidFill>
                <a:schemeClr val="accent6"/>
              </a:solidFill>
              <a:ln w="6350">
                <a:solidFill>
                  <a:schemeClr val="lt1"/>
                </a:solidFill>
              </a:ln>
              <a:effectLst/>
            </c:spPr>
            <c:extLst>
              <c:ext xmlns:c16="http://schemas.microsoft.com/office/drawing/2014/chart" uri="{C3380CC4-5D6E-409C-BE32-E72D297353CC}">
                <c16:uniqueId val="{0000000B-CA42-4625-84A8-CD7541A11A71}"/>
              </c:ext>
            </c:extLst>
          </c:dPt>
          <c:dPt>
            <c:idx val="6"/>
            <c:bubble3D val="0"/>
            <c:spPr>
              <a:solidFill>
                <a:schemeClr val="accent1">
                  <a:lumMod val="60000"/>
                </a:schemeClr>
              </a:solidFill>
              <a:ln w="6350">
                <a:solidFill>
                  <a:schemeClr val="lt1"/>
                </a:solidFill>
              </a:ln>
              <a:effectLst/>
            </c:spPr>
            <c:extLst>
              <c:ext xmlns:c16="http://schemas.microsoft.com/office/drawing/2014/chart" uri="{C3380CC4-5D6E-409C-BE32-E72D297353CC}">
                <c16:uniqueId val="{0000000D-CA42-4625-84A8-CD7541A11A71}"/>
              </c:ext>
            </c:extLst>
          </c:dPt>
          <c:dPt>
            <c:idx val="7"/>
            <c:bubble3D val="0"/>
            <c:spPr>
              <a:solidFill>
                <a:schemeClr val="accent2">
                  <a:lumMod val="60000"/>
                </a:schemeClr>
              </a:solidFill>
              <a:ln w="6350">
                <a:solidFill>
                  <a:schemeClr val="lt1"/>
                </a:solidFill>
              </a:ln>
              <a:effectLst/>
            </c:spPr>
            <c:extLst>
              <c:ext xmlns:c16="http://schemas.microsoft.com/office/drawing/2014/chart" uri="{C3380CC4-5D6E-409C-BE32-E72D297353CC}">
                <c16:uniqueId val="{0000000F-CA42-4625-84A8-CD7541A11A71}"/>
              </c:ext>
            </c:extLst>
          </c:dPt>
          <c:dPt>
            <c:idx val="8"/>
            <c:bubble3D val="0"/>
            <c:spPr>
              <a:solidFill>
                <a:schemeClr val="accent3">
                  <a:lumMod val="60000"/>
                </a:schemeClr>
              </a:solidFill>
              <a:ln w="6350">
                <a:solidFill>
                  <a:schemeClr val="lt1"/>
                </a:solidFill>
              </a:ln>
              <a:effectLst/>
            </c:spPr>
            <c:extLst>
              <c:ext xmlns:c16="http://schemas.microsoft.com/office/drawing/2014/chart" uri="{C3380CC4-5D6E-409C-BE32-E72D297353CC}">
                <c16:uniqueId val="{00000011-CA42-4625-84A8-CD7541A11A71}"/>
              </c:ext>
            </c:extLst>
          </c:dPt>
          <c:dPt>
            <c:idx val="9"/>
            <c:bubble3D val="0"/>
            <c:spPr>
              <a:solidFill>
                <a:schemeClr val="accent4">
                  <a:lumMod val="60000"/>
                </a:schemeClr>
              </a:solidFill>
              <a:ln w="6350">
                <a:solidFill>
                  <a:schemeClr val="lt1"/>
                </a:solidFill>
              </a:ln>
              <a:effectLst/>
            </c:spPr>
            <c:extLst>
              <c:ext xmlns:c16="http://schemas.microsoft.com/office/drawing/2014/chart" uri="{C3380CC4-5D6E-409C-BE32-E72D297353CC}">
                <c16:uniqueId val="{00000013-CA42-4625-84A8-CD7541A11A71}"/>
              </c:ext>
            </c:extLst>
          </c:dPt>
          <c:dPt>
            <c:idx val="10"/>
            <c:bubble3D val="0"/>
            <c:spPr>
              <a:solidFill>
                <a:schemeClr val="accent5">
                  <a:lumMod val="60000"/>
                </a:schemeClr>
              </a:solidFill>
              <a:ln w="6350">
                <a:solidFill>
                  <a:schemeClr val="lt1"/>
                </a:solidFill>
              </a:ln>
              <a:effectLst/>
            </c:spPr>
            <c:extLst>
              <c:ext xmlns:c16="http://schemas.microsoft.com/office/drawing/2014/chart" uri="{C3380CC4-5D6E-409C-BE32-E72D297353CC}">
                <c16:uniqueId val="{00000015-CA42-4625-84A8-CD7541A11A71}"/>
              </c:ext>
            </c:extLst>
          </c:dPt>
          <c:dLbls>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CA42-4625-84A8-CD7541A11A71}"/>
                </c:ext>
              </c:extLst>
            </c:dLbl>
            <c:dLbl>
              <c:idx val="4"/>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CA42-4625-84A8-CD7541A11A71}"/>
                </c:ext>
              </c:extLst>
            </c:dLbl>
            <c:dLbl>
              <c:idx val="5"/>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CA42-4625-84A8-CD7541A11A71}"/>
                </c:ext>
              </c:extLst>
            </c:dLbl>
            <c:dLbl>
              <c:idx val="8"/>
              <c:layout>
                <c:manualLayout>
                  <c:x val="0"/>
                  <c:y val="-3.541435763696358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CA42-4625-84A8-CD7541A11A71}"/>
                </c:ext>
              </c:extLst>
            </c:dLbl>
            <c:dLbl>
              <c:idx val="9"/>
              <c:layout>
                <c:manualLayout>
                  <c:x val="2.7027027027027029E-2"/>
                  <c:y val="1.634508814013703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3-CA42-4625-84A8-CD7541A11A71}"/>
                </c:ext>
              </c:extLst>
            </c:dLbl>
            <c:dLbl>
              <c:idx val="10"/>
              <c:layout>
                <c:manualLayout>
                  <c:x val="4.0540540540540543E-2"/>
                  <c:y val="-3.541435763696358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5-CA42-4625-84A8-CD7541A11A7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Sheet1!$A$2:$A$12</c:f>
              <c:strCache>
                <c:ptCount val="11"/>
                <c:pt idx="0">
                  <c:v>Phone</c:v>
                </c:pt>
                <c:pt idx="1">
                  <c:v>Web</c:v>
                </c:pt>
                <c:pt idx="2">
                  <c:v>Social</c:v>
                </c:pt>
                <c:pt idx="3">
                  <c:v>Email</c:v>
                </c:pt>
                <c:pt idx="4">
                  <c:v>Chat</c:v>
                </c:pt>
                <c:pt idx="5">
                  <c:v>Rating and Review</c:v>
                </c:pt>
                <c:pt idx="6">
                  <c:v>WhatsApp</c:v>
                </c:pt>
                <c:pt idx="7">
                  <c:v>Letter</c:v>
                </c:pt>
                <c:pt idx="8">
                  <c:v>SMS / Text Messages</c:v>
                </c:pt>
                <c:pt idx="9">
                  <c:v>Interactive Voice Response</c:v>
                </c:pt>
                <c:pt idx="10">
                  <c:v>Store</c:v>
                </c:pt>
              </c:strCache>
            </c:strRef>
          </c:cat>
          <c:val>
            <c:numRef>
              <c:f>Sheet1!$B$2:$B$12</c:f>
              <c:numCache>
                <c:formatCode>0%</c:formatCode>
                <c:ptCount val="11"/>
                <c:pt idx="0">
                  <c:v>0.40957842639134584</c:v>
                </c:pt>
                <c:pt idx="1">
                  <c:v>0.32152445945228847</c:v>
                </c:pt>
                <c:pt idx="2">
                  <c:v>0.12532565528200476</c:v>
                </c:pt>
                <c:pt idx="3">
                  <c:v>7.2519264592979221E-2</c:v>
                </c:pt>
                <c:pt idx="4">
                  <c:v>4.0014214562763911E-2</c:v>
                </c:pt>
                <c:pt idx="5">
                  <c:v>1.0632863063133576E-2</c:v>
                </c:pt>
                <c:pt idx="6">
                  <c:v>4.7017351013213422E-3</c:v>
                </c:pt>
                <c:pt idx="7">
                  <c:v>1.1806750266486249E-2</c:v>
                </c:pt>
                <c:pt idx="8">
                  <c:v>1.7863634177329142E-3</c:v>
                </c:pt>
                <c:pt idx="9">
                  <c:v>1.8180166220428144E-3</c:v>
                </c:pt>
                <c:pt idx="10">
                  <c:v>2.9225124790120634E-4</c:v>
                </c:pt>
              </c:numCache>
            </c:numRef>
          </c:val>
          <c:extLst>
            <c:ext xmlns:c16="http://schemas.microsoft.com/office/drawing/2014/chart" uri="{C3380CC4-5D6E-409C-BE32-E72D297353CC}">
              <c16:uniqueId val="{00000016-CA42-4625-84A8-CD7541A11A71}"/>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6.0030502943888252E-4"/>
          <c:y val="0.82015530000713766"/>
          <c:w val="0.98078137192310422"/>
          <c:h val="0.1180823221865695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j-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40253245371356"/>
          <c:y val="1.8413842440287366E-3"/>
          <c:w val="0.68470844860608637"/>
          <c:h val="0.78289428860641208"/>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6.0030502943888252E-4"/>
          <c:y val="0.82015530000713766"/>
          <c:w val="0.98078137192310422"/>
          <c:h val="0.118082322186569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trike="noStrike"/>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678929279928174"/>
          <c:y val="0.14486493050572402"/>
          <c:w val="0.3985525966946083"/>
          <c:h val="0.64922270183146946"/>
        </c:manualLayout>
      </c:layout>
      <c:doughnutChart>
        <c:varyColors val="1"/>
        <c:ser>
          <c:idx val="0"/>
          <c:order val="0"/>
          <c:tx>
            <c:strRef>
              <c:f>Sheet1!$B$1</c:f>
              <c:strCache>
                <c:ptCount val="1"/>
                <c:pt idx="0">
                  <c:v>Sales</c:v>
                </c:pt>
              </c:strCache>
            </c:strRef>
          </c:tx>
          <c:spPr>
            <a:ln>
              <a:solidFill>
                <a:schemeClr val="bg1"/>
              </a:solidFill>
            </a:ln>
          </c:spPr>
          <c:explosion val="7"/>
          <c:dPt>
            <c:idx val="0"/>
            <c:bubble3D val="0"/>
            <c:spPr>
              <a:solidFill>
                <a:schemeClr val="tx2"/>
              </a:solidFill>
              <a:ln>
                <a:solidFill>
                  <a:schemeClr val="bg1"/>
                </a:solidFill>
              </a:ln>
            </c:spPr>
            <c:extLst>
              <c:ext xmlns:c16="http://schemas.microsoft.com/office/drawing/2014/chart" uri="{C3380CC4-5D6E-409C-BE32-E72D297353CC}">
                <c16:uniqueId val="{00000001-5578-4457-AE10-04B6DA2DCAC5}"/>
              </c:ext>
            </c:extLst>
          </c:dPt>
          <c:dPt>
            <c:idx val="1"/>
            <c:bubble3D val="0"/>
            <c:spPr>
              <a:solidFill>
                <a:schemeClr val="tx2"/>
              </a:solidFill>
              <a:ln>
                <a:solidFill>
                  <a:schemeClr val="bg1"/>
                </a:solidFill>
              </a:ln>
            </c:spPr>
            <c:extLst>
              <c:ext xmlns:c16="http://schemas.microsoft.com/office/drawing/2014/chart" uri="{C3380CC4-5D6E-409C-BE32-E72D297353CC}">
                <c16:uniqueId val="{00000003-5578-4457-AE10-04B6DA2DCAC5}"/>
              </c:ext>
            </c:extLst>
          </c:dPt>
          <c:dPt>
            <c:idx val="2"/>
            <c:bubble3D val="0"/>
            <c:spPr>
              <a:solidFill>
                <a:schemeClr val="tx2"/>
              </a:solidFill>
              <a:ln>
                <a:solidFill>
                  <a:schemeClr val="bg1"/>
                </a:solidFill>
              </a:ln>
            </c:spPr>
            <c:extLst>
              <c:ext xmlns:c16="http://schemas.microsoft.com/office/drawing/2014/chart" uri="{C3380CC4-5D6E-409C-BE32-E72D297353CC}">
                <c16:uniqueId val="{00000005-5578-4457-AE10-04B6DA2DCAC5}"/>
              </c:ext>
            </c:extLst>
          </c:dPt>
          <c:dPt>
            <c:idx val="3"/>
            <c:bubble3D val="0"/>
            <c:spPr>
              <a:solidFill>
                <a:schemeClr val="tx2"/>
              </a:solidFill>
              <a:ln>
                <a:solidFill>
                  <a:schemeClr val="bg1"/>
                </a:solidFill>
              </a:ln>
            </c:spPr>
            <c:extLst>
              <c:ext xmlns:c16="http://schemas.microsoft.com/office/drawing/2014/chart" uri="{C3380CC4-5D6E-409C-BE32-E72D297353CC}">
                <c16:uniqueId val="{00000007-5578-4457-AE10-04B6DA2DCAC5}"/>
              </c:ext>
            </c:extLst>
          </c:dPt>
          <c:dPt>
            <c:idx val="4"/>
            <c:bubble3D val="0"/>
            <c:spPr>
              <a:solidFill>
                <a:schemeClr val="tx2"/>
              </a:solidFill>
              <a:ln>
                <a:solidFill>
                  <a:schemeClr val="bg1"/>
                </a:solidFill>
              </a:ln>
            </c:spPr>
            <c:extLst>
              <c:ext xmlns:c16="http://schemas.microsoft.com/office/drawing/2014/chart" uri="{C3380CC4-5D6E-409C-BE32-E72D297353CC}">
                <c16:uniqueId val="{00000009-5578-4457-AE10-04B6DA2DCAC5}"/>
              </c:ext>
            </c:extLst>
          </c:dPt>
          <c:dPt>
            <c:idx val="5"/>
            <c:bubble3D val="0"/>
            <c:spPr>
              <a:solidFill>
                <a:schemeClr val="accent1"/>
              </a:solidFill>
              <a:ln>
                <a:solidFill>
                  <a:schemeClr val="bg1"/>
                </a:solidFill>
              </a:ln>
            </c:spPr>
            <c:extLst>
              <c:ext xmlns:c16="http://schemas.microsoft.com/office/drawing/2014/chart" uri="{C3380CC4-5D6E-409C-BE32-E72D297353CC}">
                <c16:uniqueId val="{0000000B-5578-4457-AE10-04B6DA2DCAC5}"/>
              </c:ext>
            </c:extLst>
          </c:dPt>
          <c:dPt>
            <c:idx val="6"/>
            <c:bubble3D val="0"/>
            <c:spPr>
              <a:solidFill>
                <a:schemeClr val="accent1"/>
              </a:solidFill>
              <a:ln>
                <a:solidFill>
                  <a:schemeClr val="bg1"/>
                </a:solidFill>
              </a:ln>
            </c:spPr>
            <c:extLst>
              <c:ext xmlns:c16="http://schemas.microsoft.com/office/drawing/2014/chart" uri="{C3380CC4-5D6E-409C-BE32-E72D297353CC}">
                <c16:uniqueId val="{0000000D-5578-4457-AE10-04B6DA2DCAC5}"/>
              </c:ext>
            </c:extLst>
          </c:dPt>
          <c:dPt>
            <c:idx val="7"/>
            <c:bubble3D val="0"/>
            <c:spPr>
              <a:solidFill>
                <a:schemeClr val="accent1"/>
              </a:solidFill>
              <a:ln>
                <a:solidFill>
                  <a:schemeClr val="bg1"/>
                </a:solidFill>
              </a:ln>
            </c:spPr>
            <c:extLst>
              <c:ext xmlns:c16="http://schemas.microsoft.com/office/drawing/2014/chart" uri="{C3380CC4-5D6E-409C-BE32-E72D297353CC}">
                <c16:uniqueId val="{0000000F-5578-4457-AE10-04B6DA2DCAC5}"/>
              </c:ext>
            </c:extLst>
          </c:dPt>
          <c:dPt>
            <c:idx val="8"/>
            <c:bubble3D val="0"/>
            <c:spPr>
              <a:solidFill>
                <a:schemeClr val="accent1"/>
              </a:solidFill>
              <a:ln>
                <a:solidFill>
                  <a:schemeClr val="bg1"/>
                </a:solidFill>
              </a:ln>
            </c:spPr>
            <c:extLst>
              <c:ext xmlns:c16="http://schemas.microsoft.com/office/drawing/2014/chart" uri="{C3380CC4-5D6E-409C-BE32-E72D297353CC}">
                <c16:uniqueId val="{00000011-5578-4457-AE10-04B6DA2DCAC5}"/>
              </c:ext>
            </c:extLst>
          </c:dPt>
          <c:dPt>
            <c:idx val="9"/>
            <c:bubble3D val="0"/>
            <c:spPr>
              <a:solidFill>
                <a:schemeClr val="accent1"/>
              </a:solidFill>
              <a:ln>
                <a:solidFill>
                  <a:schemeClr val="bg1"/>
                </a:solidFill>
              </a:ln>
            </c:spPr>
            <c:extLst>
              <c:ext xmlns:c16="http://schemas.microsoft.com/office/drawing/2014/chart" uri="{C3380CC4-5D6E-409C-BE32-E72D297353CC}">
                <c16:uniqueId val="{00000013-5578-4457-AE10-04B6DA2DCAC5}"/>
              </c:ext>
            </c:extLst>
          </c:dPt>
          <c:dLbls>
            <c:dLbl>
              <c:idx val="0"/>
              <c:delete val="1"/>
              <c:extLst>
                <c:ext xmlns:c15="http://schemas.microsoft.com/office/drawing/2012/chart" uri="{CE6537A1-D6FC-4f65-9D91-7224C49458BB}"/>
                <c:ext xmlns:c16="http://schemas.microsoft.com/office/drawing/2014/chart" uri="{C3380CC4-5D6E-409C-BE32-E72D297353CC}">
                  <c16:uniqueId val="{00000001-5578-4457-AE10-04B6DA2DCAC5}"/>
                </c:ext>
              </c:extLst>
            </c:dLbl>
            <c:dLbl>
              <c:idx val="1"/>
              <c:layout/>
              <c:tx>
                <c:rich>
                  <a:bodyPr/>
                  <a:lstStyle/>
                  <a:p>
                    <a:pPr>
                      <a:defRPr sz="900" b="1">
                        <a:solidFill>
                          <a:schemeClr val="bg1"/>
                        </a:solidFill>
                      </a:defRPr>
                    </a:pPr>
                    <a:r>
                      <a:rPr lang="en-US" sz="800" dirty="0">
                        <a:solidFill>
                          <a:schemeClr val="bg1"/>
                        </a:solidFill>
                      </a:rPr>
                      <a:t>Resolve Quality </a:t>
                    </a:r>
                  </a:p>
                  <a:p>
                    <a:pPr>
                      <a:defRPr sz="900" b="1">
                        <a:solidFill>
                          <a:schemeClr val="bg1"/>
                        </a:solidFill>
                      </a:defRPr>
                    </a:pPr>
                    <a:r>
                      <a:rPr lang="en-US" sz="800" dirty="0">
                        <a:solidFill>
                          <a:schemeClr val="bg1"/>
                        </a:solidFill>
                      </a:rPr>
                      <a:t>Complaints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578-4457-AE10-04B6DA2DCAC5}"/>
                </c:ext>
              </c:extLst>
            </c:dLbl>
            <c:dLbl>
              <c:idx val="2"/>
              <c:layout/>
              <c:tx>
                <c:rich>
                  <a:bodyPr/>
                  <a:lstStyle/>
                  <a:p>
                    <a:pPr>
                      <a:defRPr sz="900" b="1">
                        <a:solidFill>
                          <a:schemeClr val="bg1"/>
                        </a:solidFill>
                      </a:defRPr>
                    </a:pPr>
                    <a:r>
                      <a:rPr lang="en-US" sz="800" dirty="0"/>
                      <a:t>Archive</a:t>
                    </a:r>
                  </a:p>
                  <a:p>
                    <a:pPr>
                      <a:defRPr sz="900" b="1">
                        <a:solidFill>
                          <a:schemeClr val="bg1"/>
                        </a:solidFill>
                      </a:defRPr>
                    </a:pPr>
                    <a:r>
                      <a:rPr lang="en-US" sz="800" dirty="0"/>
                      <a:t> Knowledge</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578-4457-AE10-04B6DA2DCAC5}"/>
                </c:ext>
              </c:extLst>
            </c:dLbl>
            <c:dLbl>
              <c:idx val="3"/>
              <c:layout/>
              <c:tx>
                <c:rich>
                  <a:bodyPr/>
                  <a:lstStyle/>
                  <a:p>
                    <a:pPr>
                      <a:defRPr sz="900" b="1">
                        <a:solidFill>
                          <a:schemeClr val="bg1"/>
                        </a:solidFill>
                      </a:defRPr>
                    </a:pPr>
                    <a:r>
                      <a:rPr lang="en-US" dirty="0"/>
                      <a:t>Publish</a:t>
                    </a:r>
                    <a:r>
                      <a:rPr lang="en-US" baseline="0" dirty="0"/>
                      <a:t> </a:t>
                    </a:r>
                  </a:p>
                  <a:p>
                    <a:pPr>
                      <a:defRPr sz="900" b="1">
                        <a:solidFill>
                          <a:schemeClr val="bg1"/>
                        </a:solidFill>
                      </a:defRPr>
                    </a:pPr>
                    <a:r>
                      <a:rPr lang="en-US" baseline="0" dirty="0"/>
                      <a:t>Knowledge</a:t>
                    </a:r>
                    <a:endParaRPr lang="en-US" dirty="0"/>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5578-4457-AE10-04B6DA2DCAC5}"/>
                </c:ext>
              </c:extLst>
            </c:dLbl>
            <c:dLbl>
              <c:idx val="4"/>
              <c:layout>
                <c:manualLayout>
                  <c:x val="-6.8855550272413158E-3"/>
                  <c:y val="-1.962840709625429E-2"/>
                </c:manualLayout>
              </c:layout>
              <c:tx>
                <c:rich>
                  <a:bodyPr/>
                  <a:lstStyle/>
                  <a:p>
                    <a:pPr>
                      <a:defRPr sz="900" b="1">
                        <a:solidFill>
                          <a:schemeClr val="bg1"/>
                        </a:solidFill>
                      </a:defRPr>
                    </a:pPr>
                    <a:r>
                      <a:rPr lang="en-US" sz="800" dirty="0"/>
                      <a:t>Issue  </a:t>
                    </a:r>
                  </a:p>
                  <a:p>
                    <a:pPr>
                      <a:defRPr sz="900" b="1">
                        <a:solidFill>
                          <a:schemeClr val="bg1"/>
                        </a:solidFill>
                      </a:defRPr>
                    </a:pPr>
                    <a:r>
                      <a:rPr lang="en-US" sz="800" dirty="0"/>
                      <a:t>Reimbursement</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5578-4457-AE10-04B6DA2DCAC5}"/>
                </c:ext>
              </c:extLst>
            </c:dLbl>
            <c:dLbl>
              <c:idx val="5"/>
              <c:layout>
                <c:manualLayout>
                  <c:x val="-2.1119764897235154E-3"/>
                  <c:y val="-7.0101860568430631E-3"/>
                </c:manualLayout>
              </c:layout>
              <c:tx>
                <c:rich>
                  <a:bodyPr/>
                  <a:lstStyle/>
                  <a:p>
                    <a:pPr>
                      <a:defRPr sz="900" b="1">
                        <a:solidFill>
                          <a:schemeClr val="bg1"/>
                        </a:solidFill>
                      </a:defRPr>
                    </a:pPr>
                    <a:r>
                      <a:rPr lang="en-US" sz="800" dirty="0">
                        <a:solidFill>
                          <a:schemeClr val="bg1"/>
                        </a:solidFill>
                      </a:rPr>
                      <a:t>Resolve</a:t>
                    </a:r>
                    <a:r>
                      <a:rPr lang="en-US" sz="800" baseline="0" dirty="0">
                        <a:solidFill>
                          <a:schemeClr val="bg1"/>
                        </a:solidFill>
                      </a:rPr>
                      <a:t> </a:t>
                    </a:r>
                    <a:br>
                      <a:rPr lang="en-US" sz="800" baseline="0" dirty="0">
                        <a:solidFill>
                          <a:schemeClr val="bg1"/>
                        </a:solidFill>
                      </a:rPr>
                    </a:br>
                    <a:r>
                      <a:rPr lang="en-US" sz="800" baseline="0" dirty="0">
                        <a:solidFill>
                          <a:schemeClr val="bg1"/>
                        </a:solidFill>
                      </a:rPr>
                      <a:t>General Enquiries</a:t>
                    </a:r>
                    <a:endParaRPr lang="en-US" sz="800" dirty="0">
                      <a:solidFill>
                        <a:schemeClr val="bg1"/>
                      </a:solidFill>
                    </a:endParaRP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12295879889896182"/>
                      <c:h val="6.6638552487773645E-2"/>
                    </c:manualLayout>
                  </c15:layout>
                </c:ext>
                <c:ext xmlns:c16="http://schemas.microsoft.com/office/drawing/2014/chart" uri="{C3380CC4-5D6E-409C-BE32-E72D297353CC}">
                  <c16:uniqueId val="{0000000B-5578-4457-AE10-04B6DA2DCAC5}"/>
                </c:ext>
              </c:extLst>
            </c:dLbl>
            <c:dLbl>
              <c:idx val="6"/>
              <c:layout>
                <c:manualLayout>
                  <c:x val="1.7213887568102027E-3"/>
                  <c:y val="1.402029078303876E-2"/>
                </c:manualLayout>
              </c:layout>
              <c:tx>
                <c:rich>
                  <a:bodyPr/>
                  <a:lstStyle/>
                  <a:p>
                    <a:pPr>
                      <a:defRPr sz="900" b="1">
                        <a:solidFill>
                          <a:schemeClr val="bg1"/>
                        </a:solidFill>
                      </a:defRPr>
                    </a:pPr>
                    <a:r>
                      <a:rPr lang="en-US" sz="800" dirty="0"/>
                      <a:t>Resolve</a:t>
                    </a:r>
                    <a:r>
                      <a:rPr lang="en-US" sz="800" baseline="0" dirty="0"/>
                      <a:t> Process</a:t>
                    </a:r>
                  </a:p>
                  <a:p>
                    <a:pPr>
                      <a:defRPr sz="900" b="1">
                        <a:solidFill>
                          <a:schemeClr val="bg1"/>
                        </a:solidFill>
                      </a:defRPr>
                    </a:pPr>
                    <a:r>
                      <a:rPr lang="en-US" sz="800" baseline="0" dirty="0"/>
                      <a:t> Exceptions</a:t>
                    </a:r>
                    <a:endParaRPr lang="en-US" sz="800" dirty="0"/>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5578-4457-AE10-04B6DA2DCAC5}"/>
                </c:ext>
              </c:extLst>
            </c:dLbl>
            <c:dLbl>
              <c:idx val="7"/>
              <c:layout/>
              <c:tx>
                <c:rich>
                  <a:bodyPr/>
                  <a:lstStyle/>
                  <a:p>
                    <a:pPr>
                      <a:defRPr sz="900" b="1">
                        <a:solidFill>
                          <a:schemeClr val="bg1"/>
                        </a:solidFill>
                      </a:defRPr>
                    </a:pPr>
                    <a:r>
                      <a:rPr lang="en-US" sz="800" dirty="0"/>
                      <a:t>Create &amp;</a:t>
                    </a:r>
                  </a:p>
                  <a:p>
                    <a:pPr>
                      <a:defRPr sz="900" b="1">
                        <a:solidFill>
                          <a:schemeClr val="bg1"/>
                        </a:solidFill>
                      </a:defRPr>
                    </a:pPr>
                    <a:r>
                      <a:rPr lang="en-US" sz="800" dirty="0"/>
                      <a:t> Categorize </a:t>
                    </a:r>
                  </a:p>
                  <a:p>
                    <a:pPr>
                      <a:defRPr sz="900" b="1">
                        <a:solidFill>
                          <a:schemeClr val="bg1"/>
                        </a:solidFill>
                      </a:defRPr>
                    </a:pPr>
                    <a:r>
                      <a:rPr lang="en-US" sz="800" dirty="0"/>
                      <a:t>Cases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5578-4457-AE10-04B6DA2DCAC5}"/>
                </c:ext>
              </c:extLst>
            </c:dLbl>
            <c:dLbl>
              <c:idx val="8"/>
              <c:layout>
                <c:manualLayout>
                  <c:x val="6.8855550272413158E-3"/>
                  <c:y val="0"/>
                </c:manualLayout>
              </c:layout>
              <c:tx>
                <c:rich>
                  <a:bodyPr/>
                  <a:lstStyle/>
                  <a:p>
                    <a:pPr>
                      <a:defRPr sz="900" b="1">
                        <a:solidFill>
                          <a:schemeClr val="bg1"/>
                        </a:solidFill>
                      </a:defRPr>
                    </a:pPr>
                    <a:r>
                      <a:rPr lang="en-US" sz="800" dirty="0"/>
                      <a:t>Create Social</a:t>
                    </a:r>
                  </a:p>
                  <a:p>
                    <a:pPr>
                      <a:defRPr sz="900" b="1">
                        <a:solidFill>
                          <a:schemeClr val="bg1"/>
                        </a:solidFill>
                      </a:defRPr>
                    </a:pPr>
                    <a:r>
                      <a:rPr lang="en-US" sz="800" dirty="0"/>
                      <a:t> Media </a:t>
                    </a:r>
                  </a:p>
                  <a:p>
                    <a:pPr>
                      <a:defRPr sz="900" b="1">
                        <a:solidFill>
                          <a:schemeClr val="bg1"/>
                        </a:solidFill>
                      </a:defRPr>
                    </a:pPr>
                    <a:r>
                      <a:rPr lang="en-US" sz="800" dirty="0"/>
                      <a:t>Cases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5578-4457-AE10-04B6DA2DCAC5}"/>
                </c:ext>
              </c:extLst>
            </c:dLbl>
            <c:dLbl>
              <c:idx val="9"/>
              <c:delete val="1"/>
              <c:extLst>
                <c:ext xmlns:c15="http://schemas.microsoft.com/office/drawing/2012/chart" uri="{CE6537A1-D6FC-4f65-9D91-7224C49458BB}"/>
                <c:ext xmlns:c16="http://schemas.microsoft.com/office/drawing/2014/chart" uri="{C3380CC4-5D6E-409C-BE32-E72D297353CC}">
                  <c16:uniqueId val="{00000013-5578-4457-AE10-04B6DA2DCAC5}"/>
                </c:ext>
              </c:extLst>
            </c:dLbl>
            <c:spPr>
              <a:noFill/>
              <a:ln>
                <a:noFill/>
              </a:ln>
              <a:effectLst/>
            </c:spPr>
            <c:txPr>
              <a:bodyPr/>
              <a:lstStyle/>
              <a:p>
                <a:pPr>
                  <a:defRPr sz="900">
                    <a:solidFill>
                      <a:schemeClr val="bg1"/>
                    </a:solidFill>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Sheet1!$A$2:$A$11</c:f>
              <c:strCache>
                <c:ptCount val="10"/>
                <c:pt idx="0">
                  <c:v>Data Quality &amp; Governance</c:v>
                </c:pt>
                <c:pt idx="1">
                  <c:v>MDM</c:v>
                </c:pt>
                <c:pt idx="2">
                  <c:v>Integration</c:v>
                </c:pt>
                <c:pt idx="3">
                  <c:v>Architecture</c:v>
                </c:pt>
                <c:pt idx="4">
                  <c:v>Assessment </c:v>
                </c:pt>
                <c:pt idx="5">
                  <c:v>Business Intelligence</c:v>
                </c:pt>
                <c:pt idx="6">
                  <c:v>Strategy</c:v>
                </c:pt>
                <c:pt idx="7">
                  <c:v>Modeling</c:v>
                </c:pt>
                <c:pt idx="8">
                  <c:v>Testing</c:v>
                </c:pt>
                <c:pt idx="9">
                  <c:v>Platform Management</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5578-4457-AE10-04B6DA2DCAC5}"/>
            </c:ext>
          </c:extLst>
        </c:ser>
        <c:dLbls>
          <c:showLegendKey val="0"/>
          <c:showVal val="0"/>
          <c:showCatName val="0"/>
          <c:showSerName val="0"/>
          <c:showPercent val="0"/>
          <c:showBubbleSize val="0"/>
          <c:showLeaderLines val="1"/>
        </c:dLbls>
        <c:firstSliceAng val="180"/>
        <c:holeSize val="5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40253245371356"/>
          <c:y val="1.8413842440287366E-3"/>
          <c:w val="0.68470844860608637"/>
          <c:h val="0.78289428860641208"/>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6.0030502943888252E-4"/>
          <c:y val="0.82015530000713766"/>
          <c:w val="0.98078137192310422"/>
          <c:h val="0.118082322186569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trike="noStrike"/>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40253245371356"/>
          <c:y val="1.8413842440287366E-3"/>
          <c:w val="0.68470844860608637"/>
          <c:h val="0.78289428860641208"/>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6.0030502943888252E-4"/>
          <c:y val="0.82015530000713766"/>
          <c:w val="0.98078137192310422"/>
          <c:h val="0.118082322186569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trike="noStrike"/>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2119A-D274-435A-A050-D6B4ED2E9A9A}" type="doc">
      <dgm:prSet loTypeId="urn:microsoft.com/office/officeart/2005/8/layout/chevron1" loCatId="process" qsTypeId="urn:microsoft.com/office/officeart/2005/8/quickstyle/simple1" qsCatId="simple" csTypeId="urn:microsoft.com/office/officeart/2005/8/colors/accent1_3" csCatId="accent1" phldr="1"/>
      <dgm:spPr/>
    </dgm:pt>
    <dgm:pt modelId="{79AF6E39-BD35-47D4-9CDB-D591E38B3E3B}">
      <dgm:prSet phldrT="[Text]" custT="1"/>
      <dgm:spPr>
        <a:solidFill>
          <a:schemeClr val="bg1">
            <a:lumMod val="50000"/>
          </a:schemeClr>
        </a:solidFill>
      </dgm:spPr>
      <dgm:t>
        <a:bodyPr/>
        <a:lstStyle/>
        <a:p>
          <a:r>
            <a:rPr lang="en-US" sz="1600" b="1" dirty="0"/>
            <a:t>RFP Stage</a:t>
          </a:r>
        </a:p>
      </dgm:t>
    </dgm:pt>
    <dgm:pt modelId="{6082BD82-8AAE-4992-A57B-715892939743}" type="parTrans" cxnId="{741FC9F4-2E9B-4116-BDDD-01C2DE2837C3}">
      <dgm:prSet/>
      <dgm:spPr/>
      <dgm:t>
        <a:bodyPr/>
        <a:lstStyle/>
        <a:p>
          <a:endParaRPr lang="en-US" sz="2800"/>
        </a:p>
      </dgm:t>
    </dgm:pt>
    <dgm:pt modelId="{18626534-E03B-4AD1-B7CA-C0A347AF24B9}" type="sibTrans" cxnId="{741FC9F4-2E9B-4116-BDDD-01C2DE2837C3}">
      <dgm:prSet/>
      <dgm:spPr/>
      <dgm:t>
        <a:bodyPr/>
        <a:lstStyle/>
        <a:p>
          <a:endParaRPr lang="en-US" sz="2800"/>
        </a:p>
      </dgm:t>
    </dgm:pt>
    <dgm:pt modelId="{81A3C317-599B-4E9E-9FC3-CC7BCB4B64A6}">
      <dgm:prSet phldrT="[Text]" custT="1"/>
      <dgm:spPr>
        <a:solidFill>
          <a:schemeClr val="bg1">
            <a:lumMod val="75000"/>
          </a:schemeClr>
        </a:solidFill>
      </dgm:spPr>
      <dgm:t>
        <a:bodyPr/>
        <a:lstStyle/>
        <a:p>
          <a:r>
            <a:rPr lang="en-US" sz="1600" b="1" dirty="0"/>
            <a:t>Go - Live</a:t>
          </a:r>
        </a:p>
      </dgm:t>
    </dgm:pt>
    <dgm:pt modelId="{5A856504-479E-4C04-8907-95E961F866A9}" type="parTrans" cxnId="{067382DC-A5D9-4DA0-A90E-7EAB1415FF2C}">
      <dgm:prSet/>
      <dgm:spPr/>
      <dgm:t>
        <a:bodyPr/>
        <a:lstStyle/>
        <a:p>
          <a:endParaRPr lang="en-US" sz="2800"/>
        </a:p>
      </dgm:t>
    </dgm:pt>
    <dgm:pt modelId="{3F63D9C1-3E37-420F-9D7C-1C15D4D92BF3}" type="sibTrans" cxnId="{067382DC-A5D9-4DA0-A90E-7EAB1415FF2C}">
      <dgm:prSet/>
      <dgm:spPr/>
      <dgm:t>
        <a:bodyPr/>
        <a:lstStyle/>
        <a:p>
          <a:endParaRPr lang="en-US" sz="2800"/>
        </a:p>
      </dgm:t>
    </dgm:pt>
    <dgm:pt modelId="{E027EC49-9476-436B-B6C3-5F75E4059F3D}">
      <dgm:prSet phldrT="[Text]" custT="1"/>
      <dgm:spPr>
        <a:solidFill>
          <a:schemeClr val="bg1">
            <a:lumMod val="75000"/>
          </a:schemeClr>
        </a:solidFill>
      </dgm:spPr>
      <dgm:t>
        <a:bodyPr/>
        <a:lstStyle/>
        <a:p>
          <a:r>
            <a:rPr lang="en-US" sz="1600" b="1" dirty="0"/>
            <a:t>YoY</a:t>
          </a:r>
        </a:p>
      </dgm:t>
    </dgm:pt>
    <dgm:pt modelId="{CF66252B-DE73-4D6A-8665-C12969441E99}" type="parTrans" cxnId="{65E4782A-BF29-49C3-8070-2608795BF28F}">
      <dgm:prSet/>
      <dgm:spPr/>
      <dgm:t>
        <a:bodyPr/>
        <a:lstStyle/>
        <a:p>
          <a:endParaRPr lang="en-US" sz="2800"/>
        </a:p>
      </dgm:t>
    </dgm:pt>
    <dgm:pt modelId="{FEDEE55F-0507-45C8-A6A5-86AE142D34C6}" type="sibTrans" cxnId="{65E4782A-BF29-49C3-8070-2608795BF28F}">
      <dgm:prSet/>
      <dgm:spPr/>
      <dgm:t>
        <a:bodyPr/>
        <a:lstStyle/>
        <a:p>
          <a:endParaRPr lang="en-US" sz="2800"/>
        </a:p>
      </dgm:t>
    </dgm:pt>
    <dgm:pt modelId="{761C6008-E609-42D4-A6FE-71E7147CBBEC}" type="pres">
      <dgm:prSet presAssocID="{C522119A-D274-435A-A050-D6B4ED2E9A9A}" presName="Name0" presStyleCnt="0">
        <dgm:presLayoutVars>
          <dgm:dir/>
          <dgm:animLvl val="lvl"/>
          <dgm:resizeHandles val="exact"/>
        </dgm:presLayoutVars>
      </dgm:prSet>
      <dgm:spPr/>
    </dgm:pt>
    <dgm:pt modelId="{B066F497-2347-4B9B-9622-AA5B06B30002}" type="pres">
      <dgm:prSet presAssocID="{79AF6E39-BD35-47D4-9CDB-D591E38B3E3B}" presName="parTxOnly" presStyleLbl="node1" presStyleIdx="0" presStyleCnt="3" custScaleY="57676" custLinFactNeighborY="-9786">
        <dgm:presLayoutVars>
          <dgm:chMax val="0"/>
          <dgm:chPref val="0"/>
          <dgm:bulletEnabled val="1"/>
        </dgm:presLayoutVars>
      </dgm:prSet>
      <dgm:spPr/>
      <dgm:t>
        <a:bodyPr/>
        <a:lstStyle/>
        <a:p>
          <a:endParaRPr lang="en-US"/>
        </a:p>
      </dgm:t>
    </dgm:pt>
    <dgm:pt modelId="{D4381582-4CBF-4D36-9C38-7A7CD77BA9A5}" type="pres">
      <dgm:prSet presAssocID="{18626534-E03B-4AD1-B7CA-C0A347AF24B9}" presName="parTxOnlySpace" presStyleCnt="0"/>
      <dgm:spPr/>
    </dgm:pt>
    <dgm:pt modelId="{BD9D1BC4-0367-422A-BDAD-F80F18155A57}" type="pres">
      <dgm:prSet presAssocID="{81A3C317-599B-4E9E-9FC3-CC7BCB4B64A6}" presName="parTxOnly" presStyleLbl="node1" presStyleIdx="1" presStyleCnt="3" custScaleY="57676" custLinFactNeighborY="-9786">
        <dgm:presLayoutVars>
          <dgm:chMax val="0"/>
          <dgm:chPref val="0"/>
          <dgm:bulletEnabled val="1"/>
        </dgm:presLayoutVars>
      </dgm:prSet>
      <dgm:spPr/>
      <dgm:t>
        <a:bodyPr/>
        <a:lstStyle/>
        <a:p>
          <a:endParaRPr lang="en-US"/>
        </a:p>
      </dgm:t>
    </dgm:pt>
    <dgm:pt modelId="{2FFFCB8E-C5EE-4ED6-BD68-98379FB1BF89}" type="pres">
      <dgm:prSet presAssocID="{3F63D9C1-3E37-420F-9D7C-1C15D4D92BF3}" presName="parTxOnlySpace" presStyleCnt="0"/>
      <dgm:spPr/>
    </dgm:pt>
    <dgm:pt modelId="{B26C4B23-B658-4BD3-8EE3-82C7DED1840C}" type="pres">
      <dgm:prSet presAssocID="{E027EC49-9476-436B-B6C3-5F75E4059F3D}" presName="parTxOnly" presStyleLbl="node1" presStyleIdx="2" presStyleCnt="3" custScaleY="57676" custLinFactNeighborY="-9786">
        <dgm:presLayoutVars>
          <dgm:chMax val="0"/>
          <dgm:chPref val="0"/>
          <dgm:bulletEnabled val="1"/>
        </dgm:presLayoutVars>
      </dgm:prSet>
      <dgm:spPr/>
      <dgm:t>
        <a:bodyPr/>
        <a:lstStyle/>
        <a:p>
          <a:endParaRPr lang="en-US"/>
        </a:p>
      </dgm:t>
    </dgm:pt>
  </dgm:ptLst>
  <dgm:cxnLst>
    <dgm:cxn modelId="{0B2C17A2-0367-459C-BEEB-1C15FB5DF55D}" type="presOf" srcId="{C522119A-D274-435A-A050-D6B4ED2E9A9A}" destId="{761C6008-E609-42D4-A6FE-71E7147CBBEC}" srcOrd="0" destOrd="0" presId="urn:microsoft.com/office/officeart/2005/8/layout/chevron1"/>
    <dgm:cxn modelId="{C4895B13-6C2E-4855-9D74-1B31FD714701}" type="presOf" srcId="{81A3C317-599B-4E9E-9FC3-CC7BCB4B64A6}" destId="{BD9D1BC4-0367-422A-BDAD-F80F18155A57}" srcOrd="0" destOrd="0" presId="urn:microsoft.com/office/officeart/2005/8/layout/chevron1"/>
    <dgm:cxn modelId="{9887ED39-51A9-4A74-8A68-75E797B4656F}" type="presOf" srcId="{79AF6E39-BD35-47D4-9CDB-D591E38B3E3B}" destId="{B066F497-2347-4B9B-9622-AA5B06B30002}" srcOrd="0" destOrd="0" presId="urn:microsoft.com/office/officeart/2005/8/layout/chevron1"/>
    <dgm:cxn modelId="{067382DC-A5D9-4DA0-A90E-7EAB1415FF2C}" srcId="{C522119A-D274-435A-A050-D6B4ED2E9A9A}" destId="{81A3C317-599B-4E9E-9FC3-CC7BCB4B64A6}" srcOrd="1" destOrd="0" parTransId="{5A856504-479E-4C04-8907-95E961F866A9}" sibTransId="{3F63D9C1-3E37-420F-9D7C-1C15D4D92BF3}"/>
    <dgm:cxn modelId="{2D1573EC-0F7E-4DE1-8CB3-A27FB91C1781}" type="presOf" srcId="{E027EC49-9476-436B-B6C3-5F75E4059F3D}" destId="{B26C4B23-B658-4BD3-8EE3-82C7DED1840C}" srcOrd="0" destOrd="0" presId="urn:microsoft.com/office/officeart/2005/8/layout/chevron1"/>
    <dgm:cxn modelId="{741FC9F4-2E9B-4116-BDDD-01C2DE2837C3}" srcId="{C522119A-D274-435A-A050-D6B4ED2E9A9A}" destId="{79AF6E39-BD35-47D4-9CDB-D591E38B3E3B}" srcOrd="0" destOrd="0" parTransId="{6082BD82-8AAE-4992-A57B-715892939743}" sibTransId="{18626534-E03B-4AD1-B7CA-C0A347AF24B9}"/>
    <dgm:cxn modelId="{65E4782A-BF29-49C3-8070-2608795BF28F}" srcId="{C522119A-D274-435A-A050-D6B4ED2E9A9A}" destId="{E027EC49-9476-436B-B6C3-5F75E4059F3D}" srcOrd="2" destOrd="0" parTransId="{CF66252B-DE73-4D6A-8665-C12969441E99}" sibTransId="{FEDEE55F-0507-45C8-A6A5-86AE142D34C6}"/>
    <dgm:cxn modelId="{1CDE07B5-F586-44B4-82D1-9CEFFBA504C9}" type="presParOf" srcId="{761C6008-E609-42D4-A6FE-71E7147CBBEC}" destId="{B066F497-2347-4B9B-9622-AA5B06B30002}" srcOrd="0" destOrd="0" presId="urn:microsoft.com/office/officeart/2005/8/layout/chevron1"/>
    <dgm:cxn modelId="{2C4E17C4-FFA8-4142-AA61-7A49A4CC4E5A}" type="presParOf" srcId="{761C6008-E609-42D4-A6FE-71E7147CBBEC}" destId="{D4381582-4CBF-4D36-9C38-7A7CD77BA9A5}" srcOrd="1" destOrd="0" presId="urn:microsoft.com/office/officeart/2005/8/layout/chevron1"/>
    <dgm:cxn modelId="{0591C239-A571-4BFE-8F58-3AA642462E5B}" type="presParOf" srcId="{761C6008-E609-42D4-A6FE-71E7147CBBEC}" destId="{BD9D1BC4-0367-422A-BDAD-F80F18155A57}" srcOrd="2" destOrd="0" presId="urn:microsoft.com/office/officeart/2005/8/layout/chevron1"/>
    <dgm:cxn modelId="{5B8D3198-AD87-4A63-A6BF-15AB82DB38D1}" type="presParOf" srcId="{761C6008-E609-42D4-A6FE-71E7147CBBEC}" destId="{2FFFCB8E-C5EE-4ED6-BD68-98379FB1BF89}" srcOrd="3" destOrd="0" presId="urn:microsoft.com/office/officeart/2005/8/layout/chevron1"/>
    <dgm:cxn modelId="{C08715FA-E774-47AE-8F02-7C9E8D04E423}" type="presParOf" srcId="{761C6008-E609-42D4-A6FE-71E7147CBBEC}" destId="{B26C4B23-B658-4BD3-8EE3-82C7DED1840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6F497-2347-4B9B-9622-AA5B06B30002}">
      <dsp:nvSpPr>
        <dsp:cNvPr id="0" name=""/>
        <dsp:cNvSpPr/>
      </dsp:nvSpPr>
      <dsp:spPr>
        <a:xfrm>
          <a:off x="2186" y="0"/>
          <a:ext cx="2664203" cy="614642"/>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RFP Stage</a:t>
          </a:r>
        </a:p>
      </dsp:txBody>
      <dsp:txXfrm>
        <a:off x="309507" y="0"/>
        <a:ext cx="2049561" cy="614642"/>
      </dsp:txXfrm>
    </dsp:sp>
    <dsp:sp modelId="{BD9D1BC4-0367-422A-BDAD-F80F18155A57}">
      <dsp:nvSpPr>
        <dsp:cNvPr id="0" name=""/>
        <dsp:cNvSpPr/>
      </dsp:nvSpPr>
      <dsp:spPr>
        <a:xfrm>
          <a:off x="2399970" y="0"/>
          <a:ext cx="2664203" cy="614642"/>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Go - Live</a:t>
          </a:r>
        </a:p>
      </dsp:txBody>
      <dsp:txXfrm>
        <a:off x="2707291" y="0"/>
        <a:ext cx="2049561" cy="614642"/>
      </dsp:txXfrm>
    </dsp:sp>
    <dsp:sp modelId="{B26C4B23-B658-4BD3-8EE3-82C7DED1840C}">
      <dsp:nvSpPr>
        <dsp:cNvPr id="0" name=""/>
        <dsp:cNvSpPr/>
      </dsp:nvSpPr>
      <dsp:spPr>
        <a:xfrm>
          <a:off x="4797753" y="0"/>
          <a:ext cx="2664203" cy="614642"/>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YoY</a:t>
          </a:r>
        </a:p>
      </dsp:txBody>
      <dsp:txXfrm>
        <a:off x="5105074" y="0"/>
        <a:ext cx="2049561" cy="6146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0.50426</cdr:x>
      <cdr:y>0.6752</cdr:y>
    </cdr:from>
    <cdr:to>
      <cdr:x>0.61443</cdr:x>
      <cdr:y>0.72956</cdr:y>
    </cdr:to>
    <cdr:sp macro="" textlink="">
      <cdr:nvSpPr>
        <cdr:cNvPr id="3" name="TextBox 2"/>
        <cdr:cNvSpPr txBox="1"/>
      </cdr:nvSpPr>
      <cdr:spPr>
        <a:xfrm xmlns:a="http://schemas.openxmlformats.org/drawingml/2006/main">
          <a:off x="3720311" y="3058082"/>
          <a:ext cx="812809" cy="246221"/>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rtl="0">
            <a:defRPr sz="900" b="1" i="0" u="none" strike="noStrike" kern="1200" baseline="0">
              <a:solidFill>
                <a:srgbClr val="000000"/>
              </a:solidFill>
              <a:latin typeface="+mn-lt"/>
              <a:ea typeface="+mn-ea"/>
              <a:cs typeface="+mn-cs"/>
            </a:defRPr>
          </a:pPr>
          <a:r>
            <a:rPr lang="en-US" sz="800" b="1" kern="1200" dirty="0">
              <a:solidFill>
                <a:schemeClr val="bg1"/>
              </a:solidFill>
            </a:rPr>
            <a:t>Ratings &amp; </a:t>
          </a:r>
        </a:p>
        <a:p xmlns:a="http://schemas.openxmlformats.org/drawingml/2006/main">
          <a:pPr algn="ctr" rtl="0">
            <a:defRPr sz="900" b="1" i="0" u="none" strike="noStrike" kern="1200" baseline="0">
              <a:solidFill>
                <a:srgbClr val="000000"/>
              </a:solidFill>
              <a:latin typeface="+mn-lt"/>
              <a:ea typeface="+mn-ea"/>
              <a:cs typeface="+mn-cs"/>
            </a:defRPr>
          </a:pPr>
          <a:r>
            <a:rPr lang="en-US" sz="800" b="1" kern="1200" dirty="0">
              <a:solidFill>
                <a:schemeClr val="bg1"/>
              </a:solidFill>
            </a:rPr>
            <a:t>Reviews Cases</a:t>
          </a:r>
        </a:p>
      </cdr:txBody>
    </cdr:sp>
  </cdr:relSizeAnchor>
  <cdr:relSizeAnchor xmlns:cdr="http://schemas.openxmlformats.org/drawingml/2006/chartDrawing">
    <cdr:from>
      <cdr:x>0.41048</cdr:x>
      <cdr:y>0.67744</cdr:y>
    </cdr:from>
    <cdr:to>
      <cdr:x>0.5</cdr:x>
      <cdr:y>0.7318</cdr:y>
    </cdr:to>
    <cdr:sp macro="" textlink="">
      <cdr:nvSpPr>
        <cdr:cNvPr id="4" name="TextBox 3"/>
        <cdr:cNvSpPr txBox="1"/>
      </cdr:nvSpPr>
      <cdr:spPr>
        <a:xfrm xmlns:a="http://schemas.openxmlformats.org/drawingml/2006/main">
          <a:off x="3028424" y="3068219"/>
          <a:ext cx="660458" cy="246221"/>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rtl="0">
            <a:defRPr sz="900" b="1" i="0" u="none" strike="noStrike" kern="1200" baseline="0">
              <a:solidFill>
                <a:srgbClr val="000000"/>
              </a:solidFill>
              <a:latin typeface="+mn-lt"/>
              <a:ea typeface="+mn-ea"/>
              <a:cs typeface="+mn-cs"/>
            </a:defRPr>
          </a:pPr>
          <a:r>
            <a:rPr lang="en-US" sz="800" b="1" kern="1200" dirty="0">
              <a:solidFill>
                <a:schemeClr val="bg1"/>
              </a:solidFill>
            </a:rPr>
            <a:t>Request Information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D9FB6-F063-5E4C-8E15-DE2BAD5FDB90}" type="datetimeFigureOut">
              <a:rPr lang="en-US" smtClean="0"/>
              <a:t>3/17/2022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41F17-4160-ED44-996C-2E44614DC808}" type="slidenum">
              <a:rPr lang="en-US" smtClean="0"/>
              <a:t>‹#›</a:t>
            </a:fld>
            <a:endParaRPr lang="en-US" dirty="0"/>
          </a:p>
        </p:txBody>
      </p:sp>
    </p:spTree>
    <p:extLst>
      <p:ext uri="{BB962C8B-B14F-4D97-AF65-F5344CB8AC3E}">
        <p14:creationId xmlns:p14="http://schemas.microsoft.com/office/powerpoint/2010/main" val="330927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1941F17-4160-ED44-996C-2E44614DC808}" type="slidenum">
              <a:rPr lang="en-US" smtClean="0"/>
              <a:t>15</a:t>
            </a:fld>
            <a:endParaRPr lang="en-US" dirty="0"/>
          </a:p>
        </p:txBody>
      </p:sp>
    </p:spTree>
    <p:extLst>
      <p:ext uri="{BB962C8B-B14F-4D97-AF65-F5344CB8AC3E}">
        <p14:creationId xmlns:p14="http://schemas.microsoft.com/office/powerpoint/2010/main" val="970297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60</a:t>
            </a:fld>
            <a:endParaRPr lang="en-US" dirty="0"/>
          </a:p>
        </p:txBody>
      </p:sp>
    </p:spTree>
    <p:extLst>
      <p:ext uri="{BB962C8B-B14F-4D97-AF65-F5344CB8AC3E}">
        <p14:creationId xmlns:p14="http://schemas.microsoft.com/office/powerpoint/2010/main" val="143812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62</a:t>
            </a:fld>
            <a:endParaRPr lang="en-US" dirty="0"/>
          </a:p>
        </p:txBody>
      </p:sp>
    </p:spTree>
    <p:extLst>
      <p:ext uri="{BB962C8B-B14F-4D97-AF65-F5344CB8AC3E}">
        <p14:creationId xmlns:p14="http://schemas.microsoft.com/office/powerpoint/2010/main" val="191294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18</a:t>
            </a:fld>
            <a:endParaRPr lang="en-US" dirty="0"/>
          </a:p>
        </p:txBody>
      </p:sp>
    </p:spTree>
    <p:extLst>
      <p:ext uri="{BB962C8B-B14F-4D97-AF65-F5344CB8AC3E}">
        <p14:creationId xmlns:p14="http://schemas.microsoft.com/office/powerpoint/2010/main" val="212592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20</a:t>
            </a:fld>
            <a:endParaRPr lang="en-US" dirty="0"/>
          </a:p>
        </p:txBody>
      </p:sp>
    </p:spTree>
    <p:extLst>
      <p:ext uri="{BB962C8B-B14F-4D97-AF65-F5344CB8AC3E}">
        <p14:creationId xmlns:p14="http://schemas.microsoft.com/office/powerpoint/2010/main" val="180452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941F17-4160-ED44-996C-2E44614DC808}" type="slidenum">
              <a:rPr lang="en-US" smtClean="0"/>
              <a:t>27</a:t>
            </a:fld>
            <a:endParaRPr lang="en-US" dirty="0"/>
          </a:p>
        </p:txBody>
      </p:sp>
    </p:spTree>
    <p:extLst>
      <p:ext uri="{BB962C8B-B14F-4D97-AF65-F5344CB8AC3E}">
        <p14:creationId xmlns:p14="http://schemas.microsoft.com/office/powerpoint/2010/main" val="92537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941F17-4160-ED44-996C-2E44614DC808}" type="slidenum">
              <a:rPr lang="en-US" smtClean="0"/>
              <a:t>51</a:t>
            </a:fld>
            <a:endParaRPr lang="en-US" dirty="0"/>
          </a:p>
        </p:txBody>
      </p:sp>
    </p:spTree>
    <p:extLst>
      <p:ext uri="{BB962C8B-B14F-4D97-AF65-F5344CB8AC3E}">
        <p14:creationId xmlns:p14="http://schemas.microsoft.com/office/powerpoint/2010/main" val="1258371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52</a:t>
            </a:fld>
            <a:endParaRPr lang="en-US" dirty="0"/>
          </a:p>
        </p:txBody>
      </p:sp>
    </p:spTree>
    <p:extLst>
      <p:ext uri="{BB962C8B-B14F-4D97-AF65-F5344CB8AC3E}">
        <p14:creationId xmlns:p14="http://schemas.microsoft.com/office/powerpoint/2010/main" val="183880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39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58</a:t>
            </a:fld>
            <a:endParaRPr lang="en-US" dirty="0"/>
          </a:p>
        </p:txBody>
      </p:sp>
    </p:spTree>
    <p:extLst>
      <p:ext uri="{BB962C8B-B14F-4D97-AF65-F5344CB8AC3E}">
        <p14:creationId xmlns:p14="http://schemas.microsoft.com/office/powerpoint/2010/main" val="3067508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1941F17-4160-ED44-996C-2E44614DC808}" type="slidenum">
              <a:rPr lang="en-US" smtClean="0"/>
              <a:t>59</a:t>
            </a:fld>
            <a:endParaRPr lang="en-US" dirty="0"/>
          </a:p>
        </p:txBody>
      </p:sp>
    </p:spTree>
    <p:extLst>
      <p:ext uri="{BB962C8B-B14F-4D97-AF65-F5344CB8AC3E}">
        <p14:creationId xmlns:p14="http://schemas.microsoft.com/office/powerpoint/2010/main" val="1734584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Logo Oran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9745553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Triangles">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4073269"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633056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Title Orange Equa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1898373"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50548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range Equal">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4452728"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9276092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Title Orange Triang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1269724"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406543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Orange Triangle">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4038600"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754303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Titl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dirty="0"/>
              <a:t>Insert Picture</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7">
            <a:extLst>
              <a:ext uri="{FF2B5EF4-FFF2-40B4-BE49-F238E27FC236}">
                <a16:creationId xmlns:a16="http://schemas.microsoft.com/office/drawing/2014/main" id="{64E7516A-EF6D-1A45-8147-27BA6599CE8D}"/>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74595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05656"/>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199" y="2985383"/>
            <a:ext cx="11277597" cy="3107599"/>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415711"/>
            <a:ext cx="11277600"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67714359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200"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8" name="Text Placeholder 10">
            <a:extLst>
              <a:ext uri="{FF2B5EF4-FFF2-40B4-BE49-F238E27FC236}">
                <a16:creationId xmlns:a16="http://schemas.microsoft.com/office/drawing/2014/main" id="{17DBF118-A9A3-6B4A-8D6F-DCD3478E9D94}"/>
              </a:ext>
            </a:extLst>
          </p:cNvPr>
          <p:cNvSpPr>
            <a:spLocks noGrp="1"/>
          </p:cNvSpPr>
          <p:nvPr>
            <p:ph type="body" sz="quarter" idx="17" hasCustomPrompt="1"/>
          </p:nvPr>
        </p:nvSpPr>
        <p:spPr>
          <a:xfrm>
            <a:off x="56896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2" name="Text Placeholder 10">
            <a:extLst>
              <a:ext uri="{FF2B5EF4-FFF2-40B4-BE49-F238E27FC236}">
                <a16:creationId xmlns:a16="http://schemas.microsoft.com/office/drawing/2014/main" id="{8F18C260-6B13-674E-A152-F60D988656D0}"/>
              </a:ext>
            </a:extLst>
          </p:cNvPr>
          <p:cNvSpPr>
            <a:spLocks noGrp="1"/>
          </p:cNvSpPr>
          <p:nvPr>
            <p:ph type="body" sz="quarter" idx="18"/>
          </p:nvPr>
        </p:nvSpPr>
        <p:spPr>
          <a:xfrm>
            <a:off x="5678556"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5834369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Sil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8F428F49-45F0-DB43-8B02-D7D8003DA045}"/>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11519154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Sild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610404DB-54A2-CE45-953F-33A259AD37BC}"/>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66B11282-4214-3B44-B17C-9B2CB6A789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C55C2DA9-D9DA-4FFD-859C-C4DDC0FBD63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4D520528-866D-46A9-9D9E-926FBC830AD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46115829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11224476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Subhead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02D463CD-9D09-C54A-A67B-EFECE519AD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DFF13E80-427D-4B31-99DC-54B04D87F56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81070FD2-3D71-4DD5-9751-4CEB7E991C14}"/>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55948854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815032"/>
            <a:ext cx="4433105" cy="312652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C0AD505D-C088-41B3-B662-DFCF4530F687}"/>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3A3BA7D2-5A0E-4850-9FAF-97C28889879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6358454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Silde Orange Pictur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lvl1pPr>
          </a:lstStyle>
          <a:p>
            <a:r>
              <a:rPr lang="en-US" dirty="0"/>
              <a:t>Insert Picture</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spcBef>
                <a:spcPts val="0"/>
              </a:spcBef>
              <a:spcAft>
                <a:spcPts val="400"/>
              </a:spcAft>
              <a:buNone/>
              <a:defRPr sz="1800">
                <a:solidFill>
                  <a:schemeClr val="bg1"/>
                </a:solidFill>
                <a:latin typeface="+mj-lt"/>
              </a:defRPr>
            </a:lvl1pPr>
            <a:lvl2pPr marL="228600" indent="-222250">
              <a:spcBef>
                <a:spcPts val="0"/>
              </a:spcBef>
              <a:spcAft>
                <a:spcPts val="400"/>
              </a:spcAft>
              <a:tabLst/>
              <a:defRPr sz="1800">
                <a:solidFill>
                  <a:schemeClr val="bg1"/>
                </a:solidFill>
                <a:latin typeface="+mj-lt"/>
              </a:defRPr>
            </a:lvl2pPr>
            <a:lvl3pPr marL="519113" indent="-274638">
              <a:spcBef>
                <a:spcPts val="0"/>
              </a:spcBef>
              <a:spcAft>
                <a:spcPts val="400"/>
              </a:spcAft>
              <a:tabLst/>
              <a:defRPr sz="1800">
                <a:solidFill>
                  <a:schemeClr val="bg1"/>
                </a:solidFill>
                <a:latin typeface="+mj-lt"/>
              </a:defRPr>
            </a:lvl3pPr>
            <a:lvl4pPr marL="803275" indent="-238125">
              <a:spcBef>
                <a:spcPts val="0"/>
              </a:spcBef>
              <a:spcAft>
                <a:spcPts val="400"/>
              </a:spcAft>
              <a:tabLst/>
              <a:defRPr sz="1800">
                <a:solidFill>
                  <a:schemeClr val="bg1"/>
                </a:solidFill>
                <a:latin typeface="+mj-lt"/>
              </a:defRPr>
            </a:lvl4pPr>
            <a:lvl5pPr marL="1085850" indent="-276225">
              <a:spcBef>
                <a:spcPts val="0"/>
              </a:spcBef>
              <a:spcAft>
                <a:spcPts val="4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
        <p:nvSpPr>
          <p:cNvPr id="12" name="TextBox 11">
            <a:extLst>
              <a:ext uri="{FF2B5EF4-FFF2-40B4-BE49-F238E27FC236}">
                <a16:creationId xmlns:a16="http://schemas.microsoft.com/office/drawing/2014/main" id="{02021025-6C5D-4AD1-B98F-3B9F05B818B5}"/>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0927DF11-5732-451F-BDC5-76D50915289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321180161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Silde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457200"/>
            <a:ext cx="7300912" cy="5484813"/>
          </a:xfrm>
          <a:solidFill>
            <a:schemeClr val="bg1"/>
          </a:solidFill>
        </p:spPr>
        <p:txBody>
          <a:bodyPr anchor="ctr" anchorCtr="0"/>
          <a:lstStyle>
            <a:lvl1pPr marL="0" indent="0" algn="ctr">
              <a:buNone/>
              <a:defRPr sz="1600"/>
            </a:lvl1pPr>
          </a:lstStyle>
          <a:p>
            <a:pPr lvl="0"/>
            <a:r>
              <a:rPr lang="en-US" dirty="0"/>
              <a:t>Insert infographics within this area</a:t>
            </a:r>
          </a:p>
        </p:txBody>
      </p:sp>
      <p:sp>
        <p:nvSpPr>
          <p:cNvPr id="10" name="TextBox 9">
            <a:extLst>
              <a:ext uri="{FF2B5EF4-FFF2-40B4-BE49-F238E27FC236}">
                <a16:creationId xmlns:a16="http://schemas.microsoft.com/office/drawing/2014/main" id="{694377F8-0611-4C04-821D-64832E49F22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C0F1C531-273E-476F-9BC2-B2A988B95F37}"/>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12550834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dirty="0"/>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Box 9">
            <a:extLst>
              <a:ext uri="{FF2B5EF4-FFF2-40B4-BE49-F238E27FC236}">
                <a16:creationId xmlns:a16="http://schemas.microsoft.com/office/drawing/2014/main" id="{7828FDC7-555E-42D9-AA02-C5A528DCE45D}"/>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9785474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Orange Right">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0FEE-AF2A-4A4C-A689-68AC86084282}"/>
              </a:ext>
            </a:extLst>
          </p:cNvPr>
          <p:cNvSpPr/>
          <p:nvPr userDrawn="1"/>
        </p:nvSpPr>
        <p:spPr>
          <a:xfrm flipH="1">
            <a:off x="4433105" y="0"/>
            <a:ext cx="77588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FEF931B3-9150-A144-A52C-51AE7E468513}"/>
              </a:ext>
            </a:extLst>
          </p:cNvPr>
          <p:cNvSpPr>
            <a:spLocks noGrp="1"/>
          </p:cNvSpPr>
          <p:nvPr>
            <p:ph type="body" sz="quarter" idx="15"/>
          </p:nvPr>
        </p:nvSpPr>
        <p:spPr>
          <a:xfrm>
            <a:off x="4887045" y="1485900"/>
            <a:ext cx="6847755" cy="4646613"/>
          </a:xfrm>
        </p:spPr>
        <p:txBody>
          <a:bodyPr/>
          <a:lstStyle>
            <a:lvl1pPr marL="0" indent="0">
              <a:spcBef>
                <a:spcPts val="0"/>
              </a:spcBef>
              <a:spcAft>
                <a:spcPts val="600"/>
              </a:spcAft>
              <a:buNone/>
              <a:defRPr>
                <a:solidFill>
                  <a:schemeClr val="bg1"/>
                </a:solidFill>
                <a:latin typeface="+mj-lt"/>
              </a:defRPr>
            </a:lvl1pPr>
            <a:lvl2pPr marL="228600" indent="-222250">
              <a:spcBef>
                <a:spcPts val="0"/>
              </a:spcBef>
              <a:spcAft>
                <a:spcPts val="600"/>
              </a:spcAft>
              <a:tabLst/>
              <a:defRPr>
                <a:solidFill>
                  <a:schemeClr val="bg1"/>
                </a:solidFill>
                <a:latin typeface="+mj-lt"/>
              </a:defRPr>
            </a:lvl2pPr>
            <a:lvl3pPr marL="519113" indent="-266700">
              <a:spcBef>
                <a:spcPts val="0"/>
              </a:spcBef>
              <a:spcAft>
                <a:spcPts val="600"/>
              </a:spcAft>
              <a:tabLst/>
              <a:defRPr>
                <a:solidFill>
                  <a:schemeClr val="bg1"/>
                </a:solidFill>
                <a:latin typeface="+mj-lt"/>
              </a:defRPr>
            </a:lvl3pPr>
            <a:lvl4pPr marL="749300" indent="-238125">
              <a:spcBef>
                <a:spcPts val="0"/>
              </a:spcBef>
              <a:spcAft>
                <a:spcPts val="600"/>
              </a:spcAft>
              <a:tabLst/>
              <a:defRPr>
                <a:solidFill>
                  <a:schemeClr val="bg1"/>
                </a:solidFill>
                <a:latin typeface="+mj-lt"/>
              </a:defRPr>
            </a:lvl4pPr>
            <a:lvl5pPr marL="1031875" indent="-274638">
              <a:spcBef>
                <a:spcPts val="0"/>
              </a:spcBef>
              <a:spcAft>
                <a:spcPts val="600"/>
              </a:spcAft>
              <a:tabLst/>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810C0A52-392D-4946-BCDD-EC07BEBCAAF7}"/>
              </a:ext>
            </a:extLst>
          </p:cNvPr>
          <p:cNvSpPr>
            <a:spLocks noGrp="1"/>
          </p:cNvSpPr>
          <p:nvPr>
            <p:ph type="body" sz="quarter" idx="16"/>
          </p:nvPr>
        </p:nvSpPr>
        <p:spPr>
          <a:xfrm>
            <a:off x="457200" y="3234978"/>
            <a:ext cx="367937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0C2F21F0-7ABC-4AA6-9E11-1888D29FBD91}"/>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84C4076A-4B22-478F-8ABA-597B6DEDAF36}"/>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224143998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ix Infographic Box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2"/>
            <a:ext cx="11277600" cy="1100959"/>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3" name="TextBox 12">
            <a:extLst>
              <a:ext uri="{FF2B5EF4-FFF2-40B4-BE49-F238E27FC236}">
                <a16:creationId xmlns:a16="http://schemas.microsoft.com/office/drawing/2014/main" id="{D663F792-37B2-40DE-9910-263492A8B1F9}"/>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5" name="TextBox 14">
            <a:extLst>
              <a:ext uri="{FF2B5EF4-FFF2-40B4-BE49-F238E27FC236}">
                <a16:creationId xmlns:a16="http://schemas.microsoft.com/office/drawing/2014/main" id="{79CA41CA-50B8-41C8-9F5D-B95403A7C9CD}"/>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0650050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ix Infographic Boxes w/ headi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3"/>
            <a:ext cx="11277600" cy="635000"/>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1" name="Text Placeholder 10">
            <a:extLst>
              <a:ext uri="{FF2B5EF4-FFF2-40B4-BE49-F238E27FC236}">
                <a16:creationId xmlns:a16="http://schemas.microsoft.com/office/drawing/2014/main" id="{3C84ABE0-31CF-D648-940C-63E5DA921106}"/>
              </a:ext>
            </a:extLst>
          </p:cNvPr>
          <p:cNvSpPr>
            <a:spLocks noGrp="1"/>
          </p:cNvSpPr>
          <p:nvPr>
            <p:ph type="body" sz="quarter" idx="20"/>
          </p:nvPr>
        </p:nvSpPr>
        <p:spPr>
          <a:xfrm>
            <a:off x="457201"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10">
            <a:extLst>
              <a:ext uri="{FF2B5EF4-FFF2-40B4-BE49-F238E27FC236}">
                <a16:creationId xmlns:a16="http://schemas.microsoft.com/office/drawing/2014/main" id="{CA55A367-F7E2-A24B-850F-F41F079B4DE0}"/>
              </a:ext>
            </a:extLst>
          </p:cNvPr>
          <p:cNvSpPr>
            <a:spLocks noGrp="1"/>
          </p:cNvSpPr>
          <p:nvPr>
            <p:ph type="body" sz="quarter" idx="21"/>
          </p:nvPr>
        </p:nvSpPr>
        <p:spPr>
          <a:xfrm>
            <a:off x="4272756"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5" name="Text Placeholder 10">
            <a:extLst>
              <a:ext uri="{FF2B5EF4-FFF2-40B4-BE49-F238E27FC236}">
                <a16:creationId xmlns:a16="http://schemas.microsoft.com/office/drawing/2014/main" id="{2A77CC42-5D2C-AD42-A4E0-14DCA9D6AD67}"/>
              </a:ext>
            </a:extLst>
          </p:cNvPr>
          <p:cNvSpPr>
            <a:spLocks noGrp="1"/>
          </p:cNvSpPr>
          <p:nvPr>
            <p:ph type="body" sz="quarter" idx="22"/>
          </p:nvPr>
        </p:nvSpPr>
        <p:spPr>
          <a:xfrm>
            <a:off x="8085339"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6" name="Text Placeholder 10">
            <a:extLst>
              <a:ext uri="{FF2B5EF4-FFF2-40B4-BE49-F238E27FC236}">
                <a16:creationId xmlns:a16="http://schemas.microsoft.com/office/drawing/2014/main" id="{BCF0045D-2B71-B84E-B96F-7032EFE40BF4}"/>
              </a:ext>
            </a:extLst>
          </p:cNvPr>
          <p:cNvSpPr>
            <a:spLocks noGrp="1"/>
          </p:cNvSpPr>
          <p:nvPr>
            <p:ph type="body" sz="quarter" idx="23"/>
          </p:nvPr>
        </p:nvSpPr>
        <p:spPr>
          <a:xfrm>
            <a:off x="457201"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10">
            <a:extLst>
              <a:ext uri="{FF2B5EF4-FFF2-40B4-BE49-F238E27FC236}">
                <a16:creationId xmlns:a16="http://schemas.microsoft.com/office/drawing/2014/main" id="{82BD4E58-4705-054E-8E5B-494A8A662AAD}"/>
              </a:ext>
            </a:extLst>
          </p:cNvPr>
          <p:cNvSpPr>
            <a:spLocks noGrp="1"/>
          </p:cNvSpPr>
          <p:nvPr>
            <p:ph type="body" sz="quarter" idx="24"/>
          </p:nvPr>
        </p:nvSpPr>
        <p:spPr>
          <a:xfrm>
            <a:off x="4272756"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8" name="Text Placeholder 10">
            <a:extLst>
              <a:ext uri="{FF2B5EF4-FFF2-40B4-BE49-F238E27FC236}">
                <a16:creationId xmlns:a16="http://schemas.microsoft.com/office/drawing/2014/main" id="{0B3D0F63-6E1F-044B-BE7B-F876E84AE8DD}"/>
              </a:ext>
            </a:extLst>
          </p:cNvPr>
          <p:cNvSpPr>
            <a:spLocks noGrp="1"/>
          </p:cNvSpPr>
          <p:nvPr>
            <p:ph type="body" sz="quarter" idx="25"/>
          </p:nvPr>
        </p:nvSpPr>
        <p:spPr>
          <a:xfrm>
            <a:off x="8085339"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9" name="TextBox 28">
            <a:extLst>
              <a:ext uri="{FF2B5EF4-FFF2-40B4-BE49-F238E27FC236}">
                <a16:creationId xmlns:a16="http://schemas.microsoft.com/office/drawing/2014/main" id="{BA34894E-B79F-463F-BA97-84C5F3367B2E}"/>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30" name="TextBox 29">
            <a:extLst>
              <a:ext uri="{FF2B5EF4-FFF2-40B4-BE49-F238E27FC236}">
                <a16:creationId xmlns:a16="http://schemas.microsoft.com/office/drawing/2014/main" id="{EA53703C-A54A-44E3-8138-DA5F3806C0E6}"/>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4968084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045417"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 Placeholder 10">
            <a:extLst>
              <a:ext uri="{FF2B5EF4-FFF2-40B4-BE49-F238E27FC236}">
                <a16:creationId xmlns:a16="http://schemas.microsoft.com/office/drawing/2014/main" id="{F03A92C8-4D21-FB40-A217-7D7F8D3397FD}"/>
              </a:ext>
            </a:extLst>
          </p:cNvPr>
          <p:cNvSpPr>
            <a:spLocks noGrp="1"/>
          </p:cNvSpPr>
          <p:nvPr>
            <p:ph type="body" sz="quarter" idx="19"/>
          </p:nvPr>
        </p:nvSpPr>
        <p:spPr>
          <a:xfrm>
            <a:off x="3872856"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0">
            <a:extLst>
              <a:ext uri="{FF2B5EF4-FFF2-40B4-BE49-F238E27FC236}">
                <a16:creationId xmlns:a16="http://schemas.microsoft.com/office/drawing/2014/main" id="{0A07D5EE-B3F8-AA44-8D0B-DEB1CD4DD75F}"/>
              </a:ext>
            </a:extLst>
          </p:cNvPr>
          <p:cNvSpPr>
            <a:spLocks noGrp="1"/>
          </p:cNvSpPr>
          <p:nvPr>
            <p:ph type="body" sz="quarter" idx="22"/>
          </p:nvPr>
        </p:nvSpPr>
        <p:spPr>
          <a:xfrm>
            <a:off x="6556421"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0">
            <a:extLst>
              <a:ext uri="{FF2B5EF4-FFF2-40B4-BE49-F238E27FC236}">
                <a16:creationId xmlns:a16="http://schemas.microsoft.com/office/drawing/2014/main" id="{45864CBC-9FA5-F041-B465-DE00482D6D11}"/>
              </a:ext>
            </a:extLst>
          </p:cNvPr>
          <p:cNvSpPr>
            <a:spLocks noGrp="1"/>
          </p:cNvSpPr>
          <p:nvPr>
            <p:ph type="body" sz="quarter" idx="23"/>
          </p:nvPr>
        </p:nvSpPr>
        <p:spPr>
          <a:xfrm>
            <a:off x="9253238"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0">
            <a:extLst>
              <a:ext uri="{FF2B5EF4-FFF2-40B4-BE49-F238E27FC236}">
                <a16:creationId xmlns:a16="http://schemas.microsoft.com/office/drawing/2014/main" id="{ECE26F75-3860-3546-85F7-4E09E38C146B}"/>
              </a:ext>
            </a:extLst>
          </p:cNvPr>
          <p:cNvSpPr>
            <a:spLocks noGrp="1"/>
          </p:cNvSpPr>
          <p:nvPr>
            <p:ph type="body" sz="quarter" idx="24"/>
          </p:nvPr>
        </p:nvSpPr>
        <p:spPr>
          <a:xfrm>
            <a:off x="457200" y="3234978"/>
            <a:ext cx="3045417"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1B550B91-2530-453E-B0C0-1C5136AC7099}"/>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2" name="TextBox 11">
            <a:extLst>
              <a:ext uri="{FF2B5EF4-FFF2-40B4-BE49-F238E27FC236}">
                <a16:creationId xmlns:a16="http://schemas.microsoft.com/office/drawing/2014/main" id="{C71AE373-E197-48C8-94BB-A4EE9BCBC9FC}"/>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27078700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485900"/>
            <a:ext cx="3006916"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136AC2DB-B5C2-3A41-A570-78C62820C2A3}"/>
              </a:ext>
            </a:extLst>
          </p:cNvPr>
          <p:cNvSpPr>
            <a:spLocks noGrp="1"/>
          </p:cNvSpPr>
          <p:nvPr>
            <p:ph type="body" sz="quarter" idx="20"/>
          </p:nvPr>
        </p:nvSpPr>
        <p:spPr>
          <a:xfrm>
            <a:off x="3872856" y="1483668"/>
            <a:ext cx="4675989" cy="4648199"/>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0">
            <a:extLst>
              <a:ext uri="{FF2B5EF4-FFF2-40B4-BE49-F238E27FC236}">
                <a16:creationId xmlns:a16="http://schemas.microsoft.com/office/drawing/2014/main" id="{824F38BC-D9BA-9143-A602-F90DC3AFC8FC}"/>
              </a:ext>
            </a:extLst>
          </p:cNvPr>
          <p:cNvSpPr>
            <a:spLocks noGrp="1"/>
          </p:cNvSpPr>
          <p:nvPr>
            <p:ph type="body" sz="quarter" idx="19"/>
          </p:nvPr>
        </p:nvSpPr>
        <p:spPr>
          <a:xfrm>
            <a:off x="457201" y="3234978"/>
            <a:ext cx="3006916"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8E9B6FA-F86E-4D68-992A-853CE5A56F6A}"/>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2" name="TextBox 11">
            <a:extLst>
              <a:ext uri="{FF2B5EF4-FFF2-40B4-BE49-F238E27FC236}">
                <a16:creationId xmlns:a16="http://schemas.microsoft.com/office/drawing/2014/main" id="{2EA6C07A-D95A-415D-9CA8-7D982B7879C7}"/>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6535658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itl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78841678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19265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8D6F557C-3C26-B547-B21C-88ADA188DD02}"/>
              </a:ext>
            </a:extLst>
          </p:cNvPr>
          <p:cNvSpPr>
            <a:spLocks noGrp="1"/>
          </p:cNvSpPr>
          <p:nvPr>
            <p:ph sz="quarter" idx="18" hasCustomPrompt="1"/>
          </p:nvPr>
        </p:nvSpPr>
        <p:spPr>
          <a:xfrm>
            <a:off x="3865293" y="1484313"/>
            <a:ext cx="4702140"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sp>
        <p:nvSpPr>
          <p:cNvPr id="12" name="Text Placeholder 10">
            <a:extLst>
              <a:ext uri="{FF2B5EF4-FFF2-40B4-BE49-F238E27FC236}">
                <a16:creationId xmlns:a16="http://schemas.microsoft.com/office/drawing/2014/main" id="{6A6C5533-0E3B-4A43-98F3-7F2AE6EEEA6D}"/>
              </a:ext>
            </a:extLst>
          </p:cNvPr>
          <p:cNvSpPr>
            <a:spLocks noGrp="1"/>
          </p:cNvSpPr>
          <p:nvPr>
            <p:ph type="body" sz="quarter" idx="19"/>
          </p:nvPr>
        </p:nvSpPr>
        <p:spPr>
          <a:xfrm>
            <a:off x="457200" y="3234978"/>
            <a:ext cx="319265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6C6C721A-E059-4746-AE6B-42D629A56883}"/>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281F594-5190-42AB-AD7C-D99FB93A2D28}"/>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54171680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w/ gray top">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1"/>
                </a:solidFill>
              </a:defRPr>
            </a:lvl1pPr>
          </a:lstStyle>
          <a:p>
            <a:r>
              <a:rPr lang="en-US" dirty="0"/>
              <a:t>Click to edit </a:t>
            </a:r>
            <a:br>
              <a:rPr lang="en-US" dirty="0"/>
            </a:br>
            <a:r>
              <a:rPr lang="en-US" dirty="0"/>
              <a:t>Master </a:t>
            </a:r>
            <a:br>
              <a:rPr lang="en-US" dirty="0"/>
            </a:br>
            <a:r>
              <a:rPr lang="en-US" dirty="0"/>
              <a:t>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5466506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0" name="Picture 9">
            <a:extLst>
              <a:ext uri="{FF2B5EF4-FFF2-40B4-BE49-F238E27FC236}">
                <a16:creationId xmlns:a16="http://schemas.microsoft.com/office/drawing/2014/main" id="{019F8FE3-FF5A-624D-A591-97864EAB29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Box 10">
            <a:extLst>
              <a:ext uri="{FF2B5EF4-FFF2-40B4-BE49-F238E27FC236}">
                <a16:creationId xmlns:a16="http://schemas.microsoft.com/office/drawing/2014/main" id="{2EA6BAC3-AE5A-4922-A5FE-F7032937A26F}"/>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BBC54CAA-7A11-48BC-8EDA-78F72CD7A8A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372389639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9DDEEA63-7DE6-284F-9F05-D9A33CE7D84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Box 6">
            <a:extLst>
              <a:ext uri="{FF2B5EF4-FFF2-40B4-BE49-F238E27FC236}">
                <a16:creationId xmlns:a16="http://schemas.microsoft.com/office/drawing/2014/main" id="{5699775A-B4A8-402C-8B62-11EC3809FD4E}"/>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0" name="TextBox 9">
            <a:extLst>
              <a:ext uri="{FF2B5EF4-FFF2-40B4-BE49-F238E27FC236}">
                <a16:creationId xmlns:a16="http://schemas.microsoft.com/office/drawing/2014/main" id="{204F0CFA-EE8B-45EF-ACB1-2C508059A024}"/>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07472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we Picture Boxes">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309118"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308475"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5" name="Text Placeholder 10">
            <a:extLst>
              <a:ext uri="{FF2B5EF4-FFF2-40B4-BE49-F238E27FC236}">
                <a16:creationId xmlns:a16="http://schemas.microsoft.com/office/drawing/2014/main" id="{6C2F399F-28D4-9E43-B164-5A6B7AA1442D}"/>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8A1D0406-CCAB-4DC1-A3C0-510BDC9622FF}"/>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7" name="TextBox 16">
            <a:extLst>
              <a:ext uri="{FF2B5EF4-FFF2-40B4-BE49-F238E27FC236}">
                <a16:creationId xmlns:a16="http://schemas.microsoft.com/office/drawing/2014/main" id="{BA7FAE1C-267D-48D6-A326-B3BD8504622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04814806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Column Infographic Box">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485900"/>
            <a:ext cx="7300912" cy="4456113"/>
          </a:xfrm>
          <a:noFill/>
        </p:spPr>
        <p:txBody>
          <a:bodyPr anchor="ctr" anchorCtr="0"/>
          <a:lstStyle>
            <a:lvl1pPr marL="0" indent="0" algn="ctr">
              <a:buNone/>
              <a:defRPr sz="1600"/>
            </a:lvl1pPr>
          </a:lstStyle>
          <a:p>
            <a:pPr lvl="0"/>
            <a:r>
              <a:rPr lang="en-US" dirty="0"/>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BE405EF5-67A3-467C-B557-30C099F3F7D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F7E476FB-F1EB-4325-8567-72CD95BF0CA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966591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Boxes Slid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57200" y="2214542"/>
            <a:ext cx="7701124" cy="3488834"/>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199" y="1485900"/>
            <a:ext cx="7700963" cy="72864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57200" y="5841830"/>
            <a:ext cx="7700963"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2214542"/>
            <a:ext cx="3849205" cy="3488834"/>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841830"/>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6" name="Text Placeholder 15">
            <a:extLst>
              <a:ext uri="{FF2B5EF4-FFF2-40B4-BE49-F238E27FC236}">
                <a16:creationId xmlns:a16="http://schemas.microsoft.com/office/drawing/2014/main" id="{C3C935CB-FC55-5340-B422-F68ABAB4969C}"/>
              </a:ext>
            </a:extLst>
          </p:cNvPr>
          <p:cNvSpPr>
            <a:spLocks noGrp="1"/>
          </p:cNvSpPr>
          <p:nvPr>
            <p:ph type="body" sz="quarter" idx="19"/>
          </p:nvPr>
        </p:nvSpPr>
        <p:spPr>
          <a:xfrm>
            <a:off x="8340725" y="1485900"/>
            <a:ext cx="3394075" cy="614363"/>
          </a:xfrm>
        </p:spPr>
        <p:txBody>
          <a:bodyPr/>
          <a:lstStyle>
            <a:lvl1pPr marL="0" indent="0">
              <a:spcBef>
                <a:spcPts val="0"/>
              </a:spcBef>
              <a:buNone/>
              <a:defRPr sz="1500">
                <a:latin typeface="+mj-lt"/>
              </a:defRPr>
            </a:lvl1pPr>
            <a:lvl2pPr marL="290513" indent="0">
              <a:spcBef>
                <a:spcPts val="0"/>
              </a:spcBef>
              <a:buNone/>
              <a:defRPr sz="1500">
                <a:latin typeface="+mj-lt"/>
              </a:defRPr>
            </a:lvl2pPr>
            <a:lvl3pPr marL="582613" indent="0">
              <a:spcBef>
                <a:spcPts val="0"/>
              </a:spcBef>
              <a:buNone/>
              <a:defRPr sz="1500">
                <a:latin typeface="+mj-lt"/>
              </a:defRPr>
            </a:lvl3pPr>
            <a:lvl4pPr marL="855663" indent="0">
              <a:spcBef>
                <a:spcPts val="0"/>
              </a:spcBef>
              <a:buNone/>
              <a:defRPr sz="1500">
                <a:latin typeface="+mj-lt"/>
              </a:defRPr>
            </a:lvl4pPr>
            <a:lvl5pPr marL="1100138" indent="0">
              <a:spcBef>
                <a:spcPts val="0"/>
              </a:spcBef>
              <a:buNone/>
              <a:defRPr sz="1500">
                <a:latin typeface="+mj-lt"/>
              </a:defRPr>
            </a:lvl5pPr>
          </a:lstStyle>
          <a:p>
            <a:pPr lvl="0"/>
            <a:r>
              <a:rPr lang="en-US"/>
              <a:t>Click to edit Master text styles</a:t>
            </a:r>
          </a:p>
        </p:txBody>
      </p:sp>
      <p:sp>
        <p:nvSpPr>
          <p:cNvPr id="15" name="TextBox 14">
            <a:extLst>
              <a:ext uri="{FF2B5EF4-FFF2-40B4-BE49-F238E27FC236}">
                <a16:creationId xmlns:a16="http://schemas.microsoft.com/office/drawing/2014/main" id="{E455CA8D-D85C-4F87-A72B-E505E8448094}"/>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7" name="TextBox 16">
            <a:extLst>
              <a:ext uri="{FF2B5EF4-FFF2-40B4-BE49-F238E27FC236}">
                <a16:creationId xmlns:a16="http://schemas.microsoft.com/office/drawing/2014/main" id="{C917C56B-37CB-4D76-AF28-BE94C7A1A020}"/>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6073174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82175488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3134B387-8E5D-BC42-B9C5-15885C27AF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987379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15735147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230833486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 Slide Orang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23782669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One Column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36749"/>
            <a:ext cx="11277600" cy="439990"/>
          </a:xfrm>
        </p:spPr>
        <p:txBody>
          <a:bodyPr anchor="ctr" anchorCtr="0">
            <a:noAutofit/>
          </a:bodyPr>
          <a:lstStyle>
            <a:lvl1pPr algn="l">
              <a:lnSpc>
                <a:spcPct val="80000"/>
              </a:lnSpc>
              <a:defRPr sz="2800" b="1">
                <a:solidFill>
                  <a:schemeClr val="tx2"/>
                </a:solidFill>
              </a:defRPr>
            </a:lvl1pPr>
          </a:lstStyle>
          <a:p>
            <a:r>
              <a:rPr lang="en-US" dirty="0"/>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Box 9">
            <a:extLst>
              <a:ext uri="{FF2B5EF4-FFF2-40B4-BE49-F238E27FC236}">
                <a16:creationId xmlns:a16="http://schemas.microsoft.com/office/drawing/2014/main" id="{7828FDC7-555E-42D9-AA02-C5A528DCE45D}"/>
              </a:ext>
            </a:extLst>
          </p:cNvPr>
          <p:cNvSpPr txBox="1"/>
          <p:nvPr/>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©2021 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546633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12" name="円/楕円 11"/>
          <p:cNvSpPr/>
          <p:nvPr userDrawn="1"/>
        </p:nvSpPr>
        <p:spPr>
          <a:xfrm>
            <a:off x="3938340" y="3914343"/>
            <a:ext cx="1113281" cy="1113185"/>
          </a:xfrm>
          <a:prstGeom prst="ellipse">
            <a:avLst/>
          </a:prstGeom>
          <a:solidFill>
            <a:schemeClr val="tx2"/>
          </a:solidFill>
          <a:ln w="152400">
            <a:noFill/>
          </a:ln>
          <a:effectLst>
            <a:outerShdw dist="1016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3" name="円/楕円 12"/>
          <p:cNvSpPr/>
          <p:nvPr userDrawn="1"/>
        </p:nvSpPr>
        <p:spPr>
          <a:xfrm>
            <a:off x="7217528" y="3888929"/>
            <a:ext cx="1113281" cy="1113185"/>
          </a:xfrm>
          <a:prstGeom prst="ellipse">
            <a:avLst/>
          </a:prstGeom>
          <a:solidFill>
            <a:schemeClr val="tx2"/>
          </a:solidFill>
          <a:ln w="152400">
            <a:noFill/>
          </a:ln>
          <a:effectLst>
            <a:outerShdw dist="1016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1" name="円/楕円 10"/>
          <p:cNvSpPr/>
          <p:nvPr userDrawn="1"/>
        </p:nvSpPr>
        <p:spPr>
          <a:xfrm>
            <a:off x="4428765" y="1989310"/>
            <a:ext cx="1113281" cy="1113185"/>
          </a:xfrm>
          <a:prstGeom prst="ellipse">
            <a:avLst/>
          </a:prstGeom>
          <a:solidFill>
            <a:schemeClr val="tx2"/>
          </a:solidFill>
          <a:ln w="152400">
            <a:noFill/>
          </a:ln>
          <a:effectLst>
            <a:outerShdw dist="1016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539360" y="4850284"/>
            <a:ext cx="1113281" cy="1113185"/>
          </a:xfrm>
          <a:prstGeom prst="ellipse">
            <a:avLst/>
          </a:prstGeom>
          <a:solidFill>
            <a:schemeClr val="tx2"/>
          </a:solidFill>
          <a:ln w="152400">
            <a:noFill/>
          </a:ln>
          <a:effectLst>
            <a:outerShdw dist="1016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9" name="円/楕円 8"/>
          <p:cNvSpPr/>
          <p:nvPr userDrawn="1"/>
        </p:nvSpPr>
        <p:spPr>
          <a:xfrm>
            <a:off x="6568984" y="1943467"/>
            <a:ext cx="1113281" cy="1113185"/>
          </a:xfrm>
          <a:prstGeom prst="ellipse">
            <a:avLst/>
          </a:prstGeom>
          <a:solidFill>
            <a:schemeClr val="tx2"/>
          </a:solidFill>
          <a:ln w="152400">
            <a:noFill/>
          </a:ln>
          <a:effectLst>
            <a:outerShdw dist="1016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4927234" y="2639371"/>
            <a:ext cx="2337532" cy="2337329"/>
          </a:xfrm>
          <a:prstGeom prst="ellipse">
            <a:avLst/>
          </a:prstGeom>
          <a:solidFill>
            <a:schemeClr val="accent6">
              <a:lumMod val="50000"/>
            </a:schemeClr>
          </a:solidFill>
          <a:ln w="76200">
            <a:noFill/>
          </a:ln>
          <a:effectLst>
            <a:outerShdw dist="114300" dir="27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userDrawn="1">
            <p:ph type="body" sz="quarter" idx="21" hasCustomPrompt="1"/>
          </p:nvPr>
        </p:nvSpPr>
        <p:spPr>
          <a:xfrm>
            <a:off x="8738395" y="1713494"/>
            <a:ext cx="3188562" cy="480053"/>
          </a:xfrm>
        </p:spPr>
        <p:txBody>
          <a:bodyPr anchor="b">
            <a:noAutofit/>
          </a:bodyPr>
          <a:lstStyle>
            <a:lvl1pPr marL="0" indent="0" algn="l">
              <a:buNone/>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57"/>
            <a:ext cx="3202232" cy="815548"/>
          </a:xfrm>
        </p:spPr>
        <p:txBody>
          <a:bodyPr anchor="t">
            <a:noAutofit/>
          </a:bodyPr>
          <a:lstStyle>
            <a:lvl1pPr marL="0" indent="0" algn="l">
              <a:buNone/>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userDrawn="1">
            <p:ph type="body" sz="quarter" idx="25" hasCustomPrompt="1"/>
          </p:nvPr>
        </p:nvSpPr>
        <p:spPr>
          <a:xfrm>
            <a:off x="8738395" y="3887926"/>
            <a:ext cx="3188562" cy="480053"/>
          </a:xfrm>
        </p:spPr>
        <p:txBody>
          <a:bodyPr anchor="b">
            <a:noAutofit/>
          </a:bodyPr>
          <a:lstStyle>
            <a:lvl1pPr marL="0" indent="0" algn="l">
              <a:buNone/>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4391689"/>
            <a:ext cx="3202232" cy="815548"/>
          </a:xfrm>
        </p:spPr>
        <p:txBody>
          <a:bodyPr anchor="t">
            <a:noAutofit/>
          </a:bodyPr>
          <a:lstStyle>
            <a:lvl1pPr marL="0" indent="0" algn="l">
              <a:buNone/>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userDrawn="1">
            <p:ph type="body" sz="quarter" idx="29" hasCustomPrompt="1"/>
          </p:nvPr>
        </p:nvSpPr>
        <p:spPr>
          <a:xfrm>
            <a:off x="491942" y="1715620"/>
            <a:ext cx="3188562" cy="480053"/>
          </a:xfrm>
        </p:spPr>
        <p:txBody>
          <a:bodyPr anchor="b">
            <a:noAutofit/>
          </a:bodyPr>
          <a:lstStyle>
            <a:lvl1pPr marL="0" indent="0" algn="r">
              <a:buNone/>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82"/>
            <a:ext cx="3202232" cy="815548"/>
          </a:xfrm>
        </p:spPr>
        <p:txBody>
          <a:bodyPr anchor="t">
            <a:noAutofit/>
          </a:bodyPr>
          <a:lstStyle>
            <a:lvl1pPr marL="0" indent="0" algn="r">
              <a:buNone/>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31" hasCustomPrompt="1"/>
          </p:nvPr>
        </p:nvSpPr>
        <p:spPr>
          <a:xfrm>
            <a:off x="491942" y="3232329"/>
            <a:ext cx="3188562" cy="480053"/>
          </a:xfrm>
        </p:spPr>
        <p:txBody>
          <a:bodyPr anchor="b">
            <a:noAutofit/>
          </a:bodyPr>
          <a:lstStyle>
            <a:lvl1pPr marL="0" indent="0" algn="r">
              <a:buNone/>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2"/>
            <a:ext cx="3202232" cy="815548"/>
          </a:xfrm>
        </p:spPr>
        <p:txBody>
          <a:bodyPr anchor="t">
            <a:noAutofit/>
          </a:bodyPr>
          <a:lstStyle>
            <a:lvl1pPr marL="0" indent="0" algn="r">
              <a:buNone/>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33" hasCustomPrompt="1"/>
          </p:nvPr>
        </p:nvSpPr>
        <p:spPr>
          <a:xfrm>
            <a:off x="491942" y="4749040"/>
            <a:ext cx="3188562" cy="480053"/>
          </a:xfrm>
        </p:spPr>
        <p:txBody>
          <a:bodyPr anchor="b">
            <a:noAutofit/>
          </a:bodyPr>
          <a:lstStyle>
            <a:lvl1pPr marL="0" indent="0" algn="r">
              <a:buNone/>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03"/>
            <a:ext cx="3202232" cy="815548"/>
          </a:xfrm>
        </p:spPr>
        <p:txBody>
          <a:bodyPr anchor="t">
            <a:noAutofit/>
          </a:bodyPr>
          <a:lstStyle>
            <a:lvl1pPr marL="0" indent="0" algn="r">
              <a:buNone/>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9" name="フリーフォーム 38"/>
          <p:cNvSpPr/>
          <p:nvPr userDrawn="1"/>
        </p:nvSpPr>
        <p:spPr>
          <a:xfrm>
            <a:off x="7682264" y="2040111"/>
            <a:ext cx="1002395" cy="153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userDrawn="1"/>
        </p:nvSpPr>
        <p:spPr>
          <a:xfrm rot="16598930">
            <a:off x="8413318" y="3493387"/>
            <a:ext cx="187002" cy="761223"/>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userDrawn="1"/>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userDrawn="1"/>
        </p:nvSpPr>
        <p:spPr>
          <a:xfrm>
            <a:off x="3172849" y="3712382"/>
            <a:ext cx="1113281" cy="17654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userDrawn="1"/>
        </p:nvSpPr>
        <p:spPr>
          <a:xfrm>
            <a:off x="3720818" y="2140858"/>
            <a:ext cx="707947" cy="7639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userDrawn="1">
            <p:ph type="pic" sz="quarter" idx="17" hasCustomPrompt="1"/>
          </p:nvPr>
        </p:nvSpPr>
        <p:spPr>
          <a:xfrm>
            <a:off x="6903256" y="2333551"/>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533665" y="4194900"/>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286130" y="4248585"/>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776555" y="2323553"/>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4" y="3106058"/>
            <a:ext cx="1901104" cy="1441751"/>
          </a:xfrm>
        </p:spPr>
        <p:txBody>
          <a:bodyPr anchor="ctr">
            <a:noAutofit/>
          </a:bodyPr>
          <a:lstStyle>
            <a:lvl1pPr marL="0" indent="0" algn="ctr">
              <a:buNone/>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pic>
        <p:nvPicPr>
          <p:cNvPr id="54" name="Picture 53">
            <a:extLst>
              <a:ext uri="{FF2B5EF4-FFF2-40B4-BE49-F238E27FC236}">
                <a16:creationId xmlns:a16="http://schemas.microsoft.com/office/drawing/2014/main" id="{25FAA80B-A5A4-4B47-A996-D198E2E1D94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68245" y="6132513"/>
            <a:ext cx="990600" cy="635000"/>
          </a:xfrm>
          <a:prstGeom prst="rect">
            <a:avLst/>
          </a:prstGeom>
        </p:spPr>
      </p:pic>
    </p:spTree>
    <p:extLst>
      <p:ext uri="{BB962C8B-B14F-4D97-AF65-F5344CB8AC3E}">
        <p14:creationId xmlns:p14="http://schemas.microsoft.com/office/powerpoint/2010/main" val="36372460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VO small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81444"/>
            <a:ext cx="11277600" cy="383198"/>
          </a:xfrm>
        </p:spPr>
        <p:txBody>
          <a:bodyPr anchor="t" anchorCtr="0">
            <a:noAutofit/>
          </a:bodyPr>
          <a:lstStyle>
            <a:lvl1pPr algn="l">
              <a:lnSpc>
                <a:spcPct val="80000"/>
              </a:lnSpc>
              <a:defRPr sz="2400">
                <a:solidFill>
                  <a:schemeClr val="tx2"/>
                </a:solidFill>
              </a:defRPr>
            </a:lvl1pPr>
          </a:lstStyle>
          <a:p>
            <a:r>
              <a:rPr lang="en-US"/>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Rectangle 9"/>
          <p:cNvSpPr/>
          <p:nvPr userDrawn="1"/>
        </p:nvSpPr>
        <p:spPr>
          <a:xfrm>
            <a:off x="8278114" y="6453445"/>
            <a:ext cx="2136802" cy="123111"/>
          </a:xfrm>
          <a:prstGeom prst="rect">
            <a:avLst/>
          </a:prstGeom>
        </p:spPr>
        <p:txBody>
          <a:bodyPr wrap="none" lIns="0" tIns="0" rIns="0" bIns="0">
            <a:spAutoFit/>
          </a:bodyPr>
          <a:lstStyle/>
          <a:p>
            <a:pPr marL="0" algn="r" defTabSz="457200" rtl="0" eaLnBrk="1" latinLnBrk="0" hangingPunct="1"/>
            <a:r>
              <a:rPr lang="en-US" sz="800" kern="1200" dirty="0">
                <a:solidFill>
                  <a:schemeClr val="tx2"/>
                </a:solidFill>
                <a:latin typeface="+mn-lt"/>
                <a:ea typeface="+mn-ea"/>
                <a:cs typeface="+mn-cs"/>
              </a:rPr>
              <a:t>©2022 Exl Service Holdings, Inc. All rights reserved.</a:t>
            </a:r>
          </a:p>
        </p:txBody>
      </p:sp>
      <p:sp>
        <p:nvSpPr>
          <p:cNvPr id="11" name="Rectangle 10"/>
          <p:cNvSpPr/>
          <p:nvPr userDrawn="1"/>
        </p:nvSpPr>
        <p:spPr>
          <a:xfrm>
            <a:off x="10477638" y="6453445"/>
            <a:ext cx="121828" cy="123111"/>
          </a:xfrm>
          <a:prstGeom prst="rect">
            <a:avLst/>
          </a:prstGeom>
        </p:spPr>
        <p:txBody>
          <a:bodyPr wrap="none" lIns="0" tIns="0" rIns="0" bIns="0">
            <a:spAutoFit/>
          </a:bodyPr>
          <a:lstStyle/>
          <a:p>
            <a:pPr marL="0" algn="r" defTabSz="457200" rtl="0" eaLnBrk="1" latinLnBrk="0" hangingPunct="1"/>
            <a:fld id="{CF400A18-E0D1-4358-BE8F-88959778DE7B}" type="slidenum">
              <a:rPr lang="en-US" sz="800" kern="1200" smtClean="0">
                <a:solidFill>
                  <a:schemeClr val="tx2"/>
                </a:solidFill>
                <a:latin typeface="+mn-lt"/>
                <a:ea typeface="+mn-ea"/>
                <a:cs typeface="+mn-cs"/>
              </a:rPr>
              <a:t>‹#›</a:t>
            </a:fld>
            <a:endParaRPr lang="en-US" sz="800" kern="1200" dirty="0">
              <a:solidFill>
                <a:schemeClr val="tx2"/>
              </a:solidFill>
              <a:latin typeface="+mn-lt"/>
              <a:ea typeface="+mn-ea"/>
              <a:cs typeface="+mn-cs"/>
            </a:endParaRPr>
          </a:p>
        </p:txBody>
      </p:sp>
    </p:spTree>
    <p:extLst>
      <p:ext uri="{BB962C8B-B14F-4D97-AF65-F5344CB8AC3E}">
        <p14:creationId xmlns:p14="http://schemas.microsoft.com/office/powerpoint/2010/main" val="237068377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Title Whit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04446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Title Orang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7">
            <a:extLst>
              <a:ext uri="{FF2B5EF4-FFF2-40B4-BE49-F238E27FC236}">
                <a16:creationId xmlns:a16="http://schemas.microsoft.com/office/drawing/2014/main" id="{1697E121-414A-B041-84FF-D45B6A776BBE}"/>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3897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None/>
              <a:defRPr sz="1600" b="0" i="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Box 9">
            <a:extLst>
              <a:ext uri="{FF2B5EF4-FFF2-40B4-BE49-F238E27FC236}">
                <a16:creationId xmlns:a16="http://schemas.microsoft.com/office/drawing/2014/main" id="{EA75C81F-C2D7-4910-B46D-EC92D077352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9D81566A-1DAD-49E2-BC82-21F0253CB5D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1"/>
                </a:solidFill>
              </a:rPr>
              <a:t>‹#›</a:t>
            </a:fld>
            <a:endParaRPr lang="en-US" sz="800" dirty="0">
              <a:solidFill>
                <a:schemeClr val="tx1"/>
              </a:solidFill>
            </a:endParaRPr>
          </a:p>
        </p:txBody>
      </p:sp>
    </p:spTree>
    <p:extLst>
      <p:ext uri="{BB962C8B-B14F-4D97-AF65-F5344CB8AC3E}">
        <p14:creationId xmlns:p14="http://schemas.microsoft.com/office/powerpoint/2010/main" val="296143007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Clr>
                <a:schemeClr val="tx2"/>
              </a:buClr>
              <a:buFont typeface="Arial" panose="020B0604020202020204" pitchFamily="34" charset="0"/>
              <a:buNone/>
              <a:defRPr sz="1600" b="0" i="0">
                <a:solidFill>
                  <a:schemeClr val="tx2"/>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2" name="TextBox 11">
            <a:extLst>
              <a:ext uri="{FF2B5EF4-FFF2-40B4-BE49-F238E27FC236}">
                <a16:creationId xmlns:a16="http://schemas.microsoft.com/office/drawing/2014/main" id="{47D5B062-E019-463E-A9D7-BDD5C9740073}"/>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23" name="TextBox 22">
            <a:extLst>
              <a:ext uri="{FF2B5EF4-FFF2-40B4-BE49-F238E27FC236}">
                <a16:creationId xmlns:a16="http://schemas.microsoft.com/office/drawing/2014/main" id="{E0FA6A89-2F6E-48F8-8181-1A8E7FE1C38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689535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Title Orange Triangl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208728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3/17/2022</a:t>
            </a:fld>
            <a:endParaRPr lang="en-US" dirty="0"/>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dirty="0"/>
              <a:t>©2022 ExlService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25374038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61" r:id="rId3"/>
    <p:sldLayoutId id="2147483675"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717" r:id="rId15"/>
    <p:sldLayoutId id="2147483719" r:id="rId16"/>
    <p:sldLayoutId id="2147483688" r:id="rId17"/>
    <p:sldLayoutId id="2147483689" r:id="rId18"/>
    <p:sldLayoutId id="2147483690" r:id="rId19"/>
    <p:sldLayoutId id="2147483700" r:id="rId20"/>
    <p:sldLayoutId id="2147483718" r:id="rId21"/>
    <p:sldLayoutId id="2147483701"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20" r:id="rId41"/>
    <p:sldLayoutId id="2147483721" r:id="rId42"/>
    <p:sldLayoutId id="2147483722" r:id="rId4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2" userDrawn="1">
          <p15:clr>
            <a:srgbClr val="F26B43"/>
          </p15:clr>
        </p15:guide>
        <p15:guide id="5" orient="horz" pos="4128" userDrawn="1">
          <p15:clr>
            <a:srgbClr val="F26B43"/>
          </p15:clr>
        </p15:guide>
        <p15:guide id="6"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5.wdp"/><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chart" Target="../charts/chart2.xml"/><Relationship Id="rId1" Type="http://schemas.openxmlformats.org/officeDocument/2006/relationships/slideLayout" Target="../slideLayouts/slideLayout17.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3.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21.xml"/><Relationship Id="rId7" Type="http://schemas.openxmlformats.org/officeDocument/2006/relationships/slide" Target="slide29.xml"/><Relationship Id="rId12"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30.xml"/><Relationship Id="rId11" Type="http://schemas.microsoft.com/office/2007/relationships/hdphoto" Target="../media/hdphoto7.wdp"/><Relationship Id="rId5" Type="http://schemas.openxmlformats.org/officeDocument/2006/relationships/slide" Target="slide31.xml"/><Relationship Id="rId10" Type="http://schemas.openxmlformats.org/officeDocument/2006/relationships/image" Target="../media/image40.png"/><Relationship Id="rId4" Type="http://schemas.openxmlformats.org/officeDocument/2006/relationships/slide" Target="slide28.xml"/><Relationship Id="rId9" Type="http://schemas.microsoft.com/office/2007/relationships/hdphoto" Target="../media/hdphoto6.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21.xml"/><Relationship Id="rId7" Type="http://schemas.openxmlformats.org/officeDocument/2006/relationships/slide" Target="slide29.xml"/><Relationship Id="rId12"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slide" Target="slide30.xml"/><Relationship Id="rId11" Type="http://schemas.microsoft.com/office/2007/relationships/hdphoto" Target="../media/hdphoto7.wdp"/><Relationship Id="rId5" Type="http://schemas.openxmlformats.org/officeDocument/2006/relationships/slide" Target="slide31.xml"/><Relationship Id="rId10" Type="http://schemas.openxmlformats.org/officeDocument/2006/relationships/image" Target="../media/image40.png"/><Relationship Id="rId4" Type="http://schemas.openxmlformats.org/officeDocument/2006/relationships/slide" Target="slide28.xml"/><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9.wdp"/><Relationship Id="rId18" Type="http://schemas.openxmlformats.org/officeDocument/2006/relationships/slide" Target="slide18.xml"/><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0.png"/><Relationship Id="rId17" Type="http://schemas.openxmlformats.org/officeDocument/2006/relationships/image" Target="../media/image53.png"/><Relationship Id="rId2" Type="http://schemas.openxmlformats.org/officeDocument/2006/relationships/image" Target="../media/image42.emf"/><Relationship Id="rId16" Type="http://schemas.microsoft.com/office/2007/relationships/hdphoto" Target="../media/hdphoto10.wdp"/><Relationship Id="rId1" Type="http://schemas.openxmlformats.org/officeDocument/2006/relationships/slideLayout" Target="../slideLayouts/slideLayout17.xml"/><Relationship Id="rId6" Type="http://schemas.openxmlformats.org/officeDocument/2006/relationships/image" Target="../media/image46.png"/><Relationship Id="rId11" Type="http://schemas.microsoft.com/office/2007/relationships/hdphoto" Target="../media/hdphoto8.wdp"/><Relationship Id="rId5" Type="http://schemas.openxmlformats.org/officeDocument/2006/relationships/image" Target="../media/image45.emf"/><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44.emf"/><Relationship Id="rId9" Type="http://schemas.openxmlformats.org/officeDocument/2006/relationships/image" Target="../media/image48.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slide" Target="slide18.xml"/><Relationship Id="rId5" Type="http://schemas.microsoft.com/office/2007/relationships/hdphoto" Target="../media/hdphoto12.wdp"/><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4.emf"/><Relationship Id="rId1" Type="http://schemas.openxmlformats.org/officeDocument/2006/relationships/slideLayout" Target="../slideLayouts/slideLayout8.xml"/><Relationship Id="rId5" Type="http://schemas.openxmlformats.org/officeDocument/2006/relationships/slide" Target="slide18.xml"/><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8.png"/><Relationship Id="rId1" Type="http://schemas.openxmlformats.org/officeDocument/2006/relationships/slideLayout" Target="../slideLayouts/slideLayout8.xml"/><Relationship Id="rId5" Type="http://schemas.openxmlformats.org/officeDocument/2006/relationships/slide" Target="slide19.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png"/><Relationship Id="rId9" Type="http://schemas.openxmlformats.org/officeDocument/2006/relationships/image" Target="../media/image80.emf"/></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82.emf"/><Relationship Id="rId1" Type="http://schemas.openxmlformats.org/officeDocument/2006/relationships/slideLayout" Target="../slideLayouts/slideLayout23.xml"/><Relationship Id="rId5" Type="http://schemas.openxmlformats.org/officeDocument/2006/relationships/image" Target="../media/image84.emf"/><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 Id="rId6" Type="http://schemas.microsoft.com/office/2007/relationships/hdphoto" Target="../media/hdphoto13.wdp"/><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emf"/><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17.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3" Type="http://schemas.microsoft.com/office/2007/relationships/hdphoto" Target="../media/hdphoto16.wdp"/><Relationship Id="rId7" Type="http://schemas.openxmlformats.org/officeDocument/2006/relationships/image" Target="../media/image114.wmf"/><Relationship Id="rId12" Type="http://schemas.openxmlformats.org/officeDocument/2006/relationships/image" Target="../media/image117.png"/><Relationship Id="rId2"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113.wmf"/><Relationship Id="rId11" Type="http://schemas.microsoft.com/office/2007/relationships/hdphoto" Target="../media/hdphoto19.wdp"/><Relationship Id="rId5" Type="http://schemas.microsoft.com/office/2007/relationships/hdphoto" Target="../media/hdphoto17.wdp"/><Relationship Id="rId10" Type="http://schemas.openxmlformats.org/officeDocument/2006/relationships/image" Target="../media/image116.png"/><Relationship Id="rId4" Type="http://schemas.openxmlformats.org/officeDocument/2006/relationships/image" Target="../media/image112.png"/><Relationship Id="rId9" Type="http://schemas.microsoft.com/office/2007/relationships/hdphoto" Target="../media/hdphoto18.wdp"/></Relationships>
</file>

<file path=ppt/slides/_rels/slide55.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image" Target="../media/image118.png"/><Relationship Id="rId1" Type="http://schemas.openxmlformats.org/officeDocument/2006/relationships/slideLayout" Target="../slideLayouts/slideLayout8.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47.emf"/><Relationship Id="rId4" Type="http://schemas.openxmlformats.org/officeDocument/2006/relationships/image" Target="../media/image14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8.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image" Target="../media/image34.sv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9F6B331-513F-6C46-85CC-00DAE6DCC30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D4D04EFA-2126-5843-8F9D-03A85E7EAA8A}"/>
              </a:ext>
            </a:extLst>
          </p:cNvPr>
          <p:cNvSpPr>
            <a:spLocks noGrp="1"/>
          </p:cNvSpPr>
          <p:nvPr>
            <p:ph type="ctrTitle"/>
          </p:nvPr>
        </p:nvSpPr>
        <p:spPr>
          <a:xfrm>
            <a:off x="325223" y="1338659"/>
            <a:ext cx="11277600" cy="3413547"/>
          </a:xfrm>
        </p:spPr>
        <p:txBody>
          <a:bodyPr/>
          <a:lstStyle/>
          <a:p>
            <a:r>
              <a:rPr lang="en-US" sz="6600" b="1" dirty="0">
                <a:solidFill>
                  <a:schemeClr val="tx1"/>
                </a:solidFill>
              </a:rPr>
              <a:t>EXL Solution for </a:t>
            </a:r>
            <a:br>
              <a:rPr lang="en-US" sz="6600" b="1" dirty="0">
                <a:solidFill>
                  <a:schemeClr val="tx1"/>
                </a:solidFill>
              </a:rPr>
            </a:br>
            <a:r>
              <a:rPr lang="en-US" sz="6600" b="1" dirty="0">
                <a:solidFill>
                  <a:schemeClr val="tx1"/>
                </a:solidFill>
              </a:rPr>
              <a:t>Ekaterra</a:t>
            </a:r>
            <a:br>
              <a:rPr lang="en-US" sz="6600" b="1" dirty="0">
                <a:solidFill>
                  <a:schemeClr val="tx1"/>
                </a:solidFill>
              </a:rPr>
            </a:br>
            <a:r>
              <a:rPr lang="en-US" sz="2000" i="1" dirty="0"/>
              <a:t/>
            </a:r>
            <a:br>
              <a:rPr lang="en-US" sz="2000" i="1" dirty="0"/>
            </a:br>
            <a:endParaRPr lang="en-US" sz="6600" b="1" i="1" dirty="0">
              <a:solidFill>
                <a:schemeClr val="tx1"/>
              </a:solidFill>
            </a:endParaRPr>
          </a:p>
        </p:txBody>
      </p:sp>
      <p:sp>
        <p:nvSpPr>
          <p:cNvPr id="4" name="Subtitle 3">
            <a:extLst>
              <a:ext uri="{FF2B5EF4-FFF2-40B4-BE49-F238E27FC236}">
                <a16:creationId xmlns:a16="http://schemas.microsoft.com/office/drawing/2014/main" id="{2E46B3F7-CB01-444A-87CF-2B2283A98B3D}"/>
              </a:ext>
            </a:extLst>
          </p:cNvPr>
          <p:cNvSpPr>
            <a:spLocks noGrp="1"/>
          </p:cNvSpPr>
          <p:nvPr>
            <p:ph type="subTitle" idx="1"/>
          </p:nvPr>
        </p:nvSpPr>
        <p:spPr>
          <a:xfrm>
            <a:off x="325223" y="5123574"/>
            <a:ext cx="11277599" cy="936385"/>
          </a:xfrm>
        </p:spPr>
        <p:txBody>
          <a:bodyPr/>
          <a:lstStyle/>
          <a:p>
            <a:r>
              <a:rPr lang="en-US" b="1" dirty="0"/>
              <a:t>March </a:t>
            </a:r>
            <a:r>
              <a:rPr lang="en-US" b="1" dirty="0" smtClean="0"/>
              <a:t>17</a:t>
            </a:r>
            <a:r>
              <a:rPr lang="en-US" b="1" baseline="30000" dirty="0" smtClean="0"/>
              <a:t>th</a:t>
            </a:r>
            <a:r>
              <a:rPr lang="en-US" b="1" dirty="0" smtClean="0"/>
              <a:t> </a:t>
            </a:r>
            <a:r>
              <a:rPr lang="en-US" b="1" dirty="0"/>
              <a:t>2022</a:t>
            </a:r>
          </a:p>
        </p:txBody>
      </p:sp>
      <p:sp>
        <p:nvSpPr>
          <p:cNvPr id="8" name="Text Placeholder 7">
            <a:extLst>
              <a:ext uri="{FF2B5EF4-FFF2-40B4-BE49-F238E27FC236}">
                <a16:creationId xmlns:a16="http://schemas.microsoft.com/office/drawing/2014/main" id="{AC4545B4-80D4-C843-8020-34132F2ABF3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61464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2. </a:t>
            </a:r>
            <a:r>
              <a:rPr lang="en-US" sz="2800" b="1" dirty="0">
                <a:solidFill>
                  <a:schemeClr val="tx2"/>
                </a:solidFill>
                <a:latin typeface="+mj-lt"/>
              </a:rPr>
              <a:t>Transition Strategy</a:t>
            </a:r>
          </a:p>
        </p:txBody>
      </p:sp>
      <p:sp>
        <p:nvSpPr>
          <p:cNvPr id="2" name="Rectangle 1"/>
          <p:cNvSpPr/>
          <p:nvPr/>
        </p:nvSpPr>
        <p:spPr>
          <a:xfrm>
            <a:off x="1153211" y="3775186"/>
            <a:ext cx="10536025" cy="646331"/>
          </a:xfrm>
          <a:prstGeom prst="rect">
            <a:avLst/>
          </a:prstGeom>
        </p:spPr>
        <p:txBody>
          <a:bodyPr wrap="square">
            <a:spAutoFit/>
          </a:bodyPr>
          <a:lstStyle/>
          <a:p>
            <a:r>
              <a:rPr lang="en-US" i="1" dirty="0"/>
              <a:t>Planned transition strategy to ensure that the move is invisible to customers and stakeholders with seamless transition and improved customer experience and service delivery</a:t>
            </a:r>
            <a:endParaRPr lang="en-US" dirty="0"/>
          </a:p>
        </p:txBody>
      </p:sp>
    </p:spTree>
    <p:extLst>
      <p:ext uri="{BB962C8B-B14F-4D97-AF65-F5344CB8AC3E}">
        <p14:creationId xmlns:p14="http://schemas.microsoft.com/office/powerpoint/2010/main" val="1401875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Transition Summary</a:t>
            </a:r>
          </a:p>
        </p:txBody>
      </p:sp>
      <p:graphicFrame>
        <p:nvGraphicFramePr>
          <p:cNvPr id="45" name="Chart 44"/>
          <p:cNvGraphicFramePr/>
          <p:nvPr/>
        </p:nvGraphicFramePr>
        <p:xfrm>
          <a:off x="457200" y="1891249"/>
          <a:ext cx="5638800" cy="46619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7" name="Table 96"/>
          <p:cNvGraphicFramePr>
            <a:graphicFrameLocks noGrp="1"/>
          </p:cNvGraphicFramePr>
          <p:nvPr>
            <p:extLst>
              <p:ext uri="{D42A27DB-BD31-4B8C-83A1-F6EECF244321}">
                <p14:modId xmlns:p14="http://schemas.microsoft.com/office/powerpoint/2010/main" val="1606316047"/>
              </p:ext>
            </p:extLst>
          </p:nvPr>
        </p:nvGraphicFramePr>
        <p:xfrm>
          <a:off x="3946357" y="753071"/>
          <a:ext cx="6253501" cy="5439316"/>
        </p:xfrm>
        <a:graphic>
          <a:graphicData uri="http://schemas.openxmlformats.org/drawingml/2006/table">
            <a:tbl>
              <a:tblPr firstRow="1" bandRow="1"/>
              <a:tblGrid>
                <a:gridCol w="1961147">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234954">
                  <a:extLst>
                    <a:ext uri="{9D8B030D-6E8A-4147-A177-3AD203B41FA5}">
                      <a16:colId xmlns:a16="http://schemas.microsoft.com/office/drawing/2014/main" val="20002"/>
                    </a:ext>
                  </a:extLst>
                </a:gridCol>
              </a:tblGrid>
              <a:tr h="1857916">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marL="746125" indent="0" algn="l">
                        <a:tabLst/>
                      </a:pPr>
                      <a:endParaRPr lang="en-US" sz="1200" b="1" dirty="0">
                        <a:solidFill>
                          <a:schemeClr val="tx2"/>
                        </a:solidFill>
                        <a:latin typeface="+mj-lt"/>
                        <a:cs typeface="Arial" panose="020B0604020202020204" pitchFamily="34" charset="0"/>
                      </a:endParaRPr>
                    </a:p>
                    <a:p>
                      <a:pPr marL="630238" indent="0" algn="l">
                        <a:tabLst/>
                      </a:pPr>
                      <a:r>
                        <a:rPr lang="en-US" sz="1400" b="1" dirty="0">
                          <a:solidFill>
                            <a:schemeClr val="tx2"/>
                          </a:solidFill>
                          <a:latin typeface="+mj-lt"/>
                          <a:cs typeface="Arial" panose="020B0604020202020204" pitchFamily="34" charset="0"/>
                        </a:rPr>
                        <a:t>   Location </a:t>
                      </a:r>
                    </a:p>
                    <a:p>
                      <a:pPr marL="171450" indent="-171450" algn="l">
                        <a:buFont typeface="Arial" panose="020B0604020202020204" pitchFamily="34" charset="0"/>
                        <a:buChar char="•"/>
                      </a:pPr>
                      <a:endParaRPr lang="en-US" sz="1100" b="0" baseline="0" dirty="0">
                        <a:solidFill>
                          <a:schemeClr val="tx2"/>
                        </a:solidFill>
                        <a:latin typeface="+mj-lt"/>
                        <a:cs typeface="Arial" panose="020B0604020202020204" pitchFamily="34" charset="0"/>
                      </a:endParaRPr>
                    </a:p>
                    <a:p>
                      <a:pPr marL="171450" indent="-171450" algn="l">
                        <a:buFont typeface="Arial" panose="020B0604020202020204" pitchFamily="34" charset="0"/>
                        <a:buChar char="•"/>
                      </a:pPr>
                      <a:r>
                        <a:rPr lang="en-US" sz="1100" b="0" baseline="0" dirty="0">
                          <a:solidFill>
                            <a:schemeClr val="tx2"/>
                          </a:solidFill>
                          <a:latin typeface="+mj-lt"/>
                          <a:cs typeface="Arial" panose="020B0604020202020204" pitchFamily="34" charset="0"/>
                        </a:rPr>
                        <a:t>Base location  - EXL Pune and Noida</a:t>
                      </a:r>
                    </a:p>
                    <a:p>
                      <a:pPr marL="171450" indent="-171450" algn="l">
                        <a:buFont typeface="Arial" panose="020B0604020202020204" pitchFamily="34" charset="0"/>
                        <a:buChar char="•"/>
                      </a:pPr>
                      <a:r>
                        <a:rPr lang="en-US" sz="1100" b="0" baseline="0" dirty="0">
                          <a:solidFill>
                            <a:schemeClr val="tx2"/>
                          </a:solidFill>
                          <a:latin typeface="+mj-lt"/>
                          <a:cs typeface="Arial" panose="020B0604020202020204" pitchFamily="34" charset="0"/>
                        </a:rPr>
                        <a:t>Work from home(WFH) and work from anywhere (WFA) options available </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algn="l"/>
                      <a:endParaRPr lang="en-US" sz="1200" b="1" dirty="0">
                        <a:solidFill>
                          <a:schemeClr val="tx2"/>
                        </a:solidFill>
                        <a:latin typeface="+mj-lt"/>
                        <a:cs typeface="Arial" panose="020B0604020202020204" pitchFamily="34" charset="0"/>
                      </a:endParaRPr>
                    </a:p>
                    <a:p>
                      <a:pPr marL="914400" indent="0" algn="l"/>
                      <a:r>
                        <a:rPr lang="en-US" sz="1400" b="1" dirty="0">
                          <a:solidFill>
                            <a:schemeClr val="tx2"/>
                          </a:solidFill>
                          <a:latin typeface="+mj-lt"/>
                          <a:cs typeface="Arial" panose="020B0604020202020204" pitchFamily="34" charset="0"/>
                        </a:rPr>
                        <a:t>Team</a:t>
                      </a:r>
                      <a:r>
                        <a:rPr lang="en-US" sz="1200" b="1" dirty="0">
                          <a:solidFill>
                            <a:schemeClr val="tx2"/>
                          </a:solidFill>
                          <a:latin typeface="+mj-lt"/>
                          <a:cs typeface="Arial" panose="020B0604020202020204" pitchFamily="34" charset="0"/>
                        </a:rPr>
                        <a:t> </a:t>
                      </a:r>
                    </a:p>
                    <a:p>
                      <a:pPr marL="968375" indent="0" algn="l"/>
                      <a:endParaRPr lang="en-US" sz="1200" b="1" dirty="0">
                        <a:solidFill>
                          <a:schemeClr val="tx2"/>
                        </a:solidFill>
                        <a:latin typeface="+mj-lt"/>
                        <a:cs typeface="Arial" panose="020B0604020202020204" pitchFamily="34" charset="0"/>
                      </a:endParaRPr>
                    </a:p>
                    <a:p>
                      <a:pPr marL="171450" indent="-171450" algn="l">
                        <a:buFont typeface="Arial" panose="020B0604020202020204" pitchFamily="34" charset="0"/>
                        <a:buChar char="•"/>
                      </a:pPr>
                      <a:r>
                        <a:rPr lang="en-US" sz="1100" b="0" baseline="0" dirty="0">
                          <a:solidFill>
                            <a:schemeClr val="tx2"/>
                          </a:solidFill>
                          <a:latin typeface="+mj-lt"/>
                          <a:cs typeface="Arial" panose="020B0604020202020204" pitchFamily="34" charset="0"/>
                        </a:rPr>
                        <a:t>External </a:t>
                      </a:r>
                      <a:r>
                        <a:rPr lang="en-US" sz="1100" b="0" dirty="0">
                          <a:solidFill>
                            <a:schemeClr val="tx2"/>
                          </a:solidFill>
                          <a:latin typeface="+mj-lt"/>
                          <a:cs typeface="Arial" panose="020B0604020202020204" pitchFamily="34" charset="0"/>
                        </a:rPr>
                        <a:t>Staff to be hired</a:t>
                      </a:r>
                      <a:r>
                        <a:rPr lang="en-US" sz="1100" b="0" baseline="0" dirty="0">
                          <a:solidFill>
                            <a:schemeClr val="tx2"/>
                          </a:solidFill>
                          <a:latin typeface="+mj-lt"/>
                          <a:cs typeface="Arial" panose="020B0604020202020204" pitchFamily="34" charset="0"/>
                        </a:rPr>
                        <a:t> based on pre-approved Job Description and Skill-Set as agreed with Ekaterra</a:t>
                      </a:r>
                      <a:endParaRPr lang="en-US"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marL="798513" indent="0" algn="l"/>
                      <a:endParaRPr lang="en-US" sz="1200" b="1" dirty="0">
                        <a:solidFill>
                          <a:schemeClr val="tx2"/>
                        </a:solidFill>
                        <a:latin typeface="+mj-lt"/>
                        <a:cs typeface="Arial" panose="020B0604020202020204" pitchFamily="34" charset="0"/>
                      </a:endParaRPr>
                    </a:p>
                    <a:p>
                      <a:pPr marL="798513" indent="0" algn="l"/>
                      <a:r>
                        <a:rPr lang="en-US" sz="1400" b="1" dirty="0">
                          <a:solidFill>
                            <a:schemeClr val="tx2"/>
                          </a:solidFill>
                          <a:latin typeface="+mj-lt"/>
                          <a:cs typeface="Arial" panose="020B0604020202020204" pitchFamily="34" charset="0"/>
                        </a:rPr>
                        <a:t>Migration  </a:t>
                      </a:r>
                    </a:p>
                    <a:p>
                      <a:pPr algn="l"/>
                      <a:r>
                        <a:rPr lang="en-US" sz="1100" b="0" baseline="0" dirty="0">
                          <a:solidFill>
                            <a:schemeClr val="tx2"/>
                          </a:solidFill>
                          <a:latin typeface="+mj-lt"/>
                          <a:cs typeface="Arial" panose="020B0604020202020204" pitchFamily="34" charset="0"/>
                        </a:rPr>
                        <a:t> </a:t>
                      </a:r>
                    </a:p>
                    <a:p>
                      <a:pPr marL="171450" indent="-171450" algn="l">
                        <a:buFont typeface="Arial" panose="020B0604020202020204" pitchFamily="34" charset="0"/>
                        <a:buChar char="•"/>
                      </a:pPr>
                      <a:r>
                        <a:rPr lang="en-US" sz="1100" b="0" kern="1200" baseline="0" dirty="0">
                          <a:solidFill>
                            <a:schemeClr val="tx2"/>
                          </a:solidFill>
                          <a:latin typeface="+mj-lt"/>
                          <a:ea typeface="+mn-ea"/>
                          <a:cs typeface="Arial" panose="020B0604020202020204" pitchFamily="34" charset="0"/>
                        </a:rPr>
                        <a:t>High volumes is the key criteria in identifying languages which are in scope</a:t>
                      </a:r>
                    </a:p>
                    <a:p>
                      <a:pPr marL="171450" indent="-171450" algn="l">
                        <a:buFont typeface="Arial" panose="020B0604020202020204" pitchFamily="34" charset="0"/>
                        <a:buChar char="•"/>
                      </a:pPr>
                      <a:r>
                        <a:rPr lang="en-US" sz="1100" b="0" kern="1200" baseline="0" dirty="0">
                          <a:solidFill>
                            <a:schemeClr val="tx2"/>
                          </a:solidFill>
                          <a:latin typeface="+mj-lt"/>
                          <a:ea typeface="+mn-ea"/>
                          <a:cs typeface="Arial" panose="020B0604020202020204" pitchFamily="34" charset="0"/>
                        </a:rPr>
                        <a:t>Current scope includes 100% volume on Omni channel with chat capability </a:t>
                      </a:r>
                    </a:p>
                    <a:p>
                      <a:pPr algn="l"/>
                      <a:r>
                        <a:rPr lang="en-US" sz="1100" b="0" kern="1200" baseline="0" dirty="0">
                          <a:solidFill>
                            <a:schemeClr val="tx2"/>
                          </a:solidFill>
                          <a:latin typeface="+mj-lt"/>
                          <a:ea typeface="+mn-ea"/>
                          <a:cs typeface="Arial" panose="020B0604020202020204" pitchFamily="34" charset="0"/>
                        </a:rPr>
                        <a:t> </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52749">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860425" marR="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tx2"/>
                        </a:solidFill>
                        <a:latin typeface="+mj-lt"/>
                        <a:cs typeface="Arial" panose="020B0604020202020204" pitchFamily="34" charset="0"/>
                      </a:endParaRPr>
                    </a:p>
                    <a:p>
                      <a:pPr marL="860425"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latin typeface="+mj-lt"/>
                          <a:cs typeface="Arial" panose="020B0604020202020204" pitchFamily="34" charset="0"/>
                        </a:rPr>
                        <a:t>    KT </a:t>
                      </a:r>
                    </a:p>
                    <a:p>
                      <a:pPr marL="630238"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latin typeface="+mj-lt"/>
                          <a:cs typeface="Arial" panose="020B0604020202020204" pitchFamily="34" charset="0"/>
                        </a:rPr>
                        <a:t>   Approach</a:t>
                      </a:r>
                    </a:p>
                    <a:p>
                      <a:pPr marL="630238"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2"/>
                        </a:solidFill>
                        <a:latin typeface="+mj-lt"/>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solidFill>
                            <a:schemeClr val="tx2"/>
                          </a:solidFill>
                          <a:latin typeface="+mj-lt"/>
                          <a:cs typeface="Arial" panose="020B0604020202020204" pitchFamily="34" charset="0"/>
                        </a:rPr>
                        <a:t>Remote Train the Trainer (TTT) sessions </a:t>
                      </a:r>
                      <a:r>
                        <a:rPr lang="en-US" sz="1100" b="0" i="1" baseline="0" dirty="0">
                          <a:solidFill>
                            <a:schemeClr val="tx2"/>
                          </a:solidFill>
                          <a:latin typeface="+mj-lt"/>
                          <a:cs typeface="Arial" panose="020B0604020202020204" pitchFamily="34" charset="0"/>
                        </a:rPr>
                        <a:t>(recorded) </a:t>
                      </a:r>
                      <a:r>
                        <a:rPr lang="en-US" sz="1100" b="0" baseline="0" dirty="0">
                          <a:solidFill>
                            <a:schemeClr val="tx2"/>
                          </a:solidFill>
                          <a:latin typeface="+mj-lt"/>
                          <a:cs typeface="Arial" panose="020B0604020202020204" pitchFamily="34" charset="0"/>
                        </a:rPr>
                        <a:t>to be conducted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solidFill>
                            <a:schemeClr val="tx2"/>
                          </a:solidFill>
                          <a:latin typeface="+mj-lt"/>
                          <a:cs typeface="Arial" panose="020B0604020202020204" pitchFamily="34" charset="0"/>
                        </a:rPr>
                        <a:t>Documentation to be created during TTT phase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baseline="0" dirty="0">
                        <a:solidFill>
                          <a:schemeClr val="tx2"/>
                        </a:solidFill>
                        <a:latin typeface="+mj-lt"/>
                        <a:cs typeface="Arial" panose="020B0604020202020204" pitchFamily="34" charset="0"/>
                      </a:endParaRPr>
                    </a:p>
                    <a:p>
                      <a:pPr marL="91440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chemeClr val="tx2"/>
                          </a:solidFill>
                          <a:latin typeface="+mj-lt"/>
                          <a:cs typeface="Arial" panose="020B0604020202020204" pitchFamily="34" charset="0"/>
                        </a:rPr>
                        <a:t>Duration</a:t>
                      </a:r>
                      <a:endParaRPr lang="en-US" sz="1200" b="1" baseline="0" dirty="0">
                        <a:solidFill>
                          <a:schemeClr val="tx2"/>
                        </a:solidFill>
                        <a:latin typeface="+mj-lt"/>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solidFill>
                          <a:schemeClr val="tx2"/>
                        </a:solidFill>
                        <a:latin typeface="+mj-lt"/>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solidFill>
                          <a:srgbClr val="00B050"/>
                        </a:solidFill>
                        <a:latin typeface="+mj-lt"/>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solidFill>
                            <a:schemeClr val="tx2"/>
                          </a:solidFill>
                          <a:latin typeface="+mj-lt"/>
                          <a:cs typeface="Arial" panose="020B0604020202020204" pitchFamily="34" charset="0"/>
                        </a:rPr>
                        <a:t>Pre-Process: 1 Week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strike="noStrike" baseline="0" dirty="0">
                          <a:solidFill>
                            <a:schemeClr val="tx2"/>
                          </a:solidFill>
                          <a:latin typeface="+mj-lt"/>
                          <a:cs typeface="Arial" panose="020B0604020202020204" pitchFamily="34" charset="0"/>
                        </a:rPr>
                        <a:t>Train-the-Trainer : 4 Weeks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strike="noStrike" baseline="0" dirty="0">
                          <a:solidFill>
                            <a:schemeClr val="tx2"/>
                          </a:solidFill>
                          <a:latin typeface="+mj-lt"/>
                          <a:cs typeface="Arial" panose="020B0604020202020204" pitchFamily="34" charset="0"/>
                        </a:rPr>
                        <a:t>Process Training: 2 Weeks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strike="noStrike" baseline="0" dirty="0">
                          <a:solidFill>
                            <a:schemeClr val="tx2"/>
                          </a:solidFill>
                          <a:latin typeface="+mj-lt"/>
                          <a:cs typeface="Arial" panose="020B0604020202020204" pitchFamily="34" charset="0"/>
                        </a:rPr>
                        <a:t>Ramp-Up: 4 Weeks</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798513" indent="0" algn="l"/>
                      <a:endParaRPr lang="en-US" sz="1400" b="1" baseline="0" dirty="0">
                        <a:solidFill>
                          <a:schemeClr val="tx2"/>
                        </a:solidFill>
                        <a:latin typeface="+mj-lt"/>
                        <a:cs typeface="Arial" panose="020B0604020202020204" pitchFamily="34" charset="0"/>
                      </a:endParaRPr>
                    </a:p>
                    <a:p>
                      <a:pPr marL="798513" indent="0" algn="l"/>
                      <a:r>
                        <a:rPr lang="en-US" sz="1400" b="1" baseline="0" dirty="0">
                          <a:solidFill>
                            <a:schemeClr val="tx2"/>
                          </a:solidFill>
                          <a:latin typeface="+mj-lt"/>
                          <a:cs typeface="Arial" panose="020B0604020202020204" pitchFamily="34" charset="0"/>
                        </a:rPr>
                        <a:t>Due Diligence</a:t>
                      </a:r>
                    </a:p>
                    <a:p>
                      <a:pPr algn="l"/>
                      <a:endParaRPr lang="en-US" sz="1100" b="0" dirty="0">
                        <a:solidFill>
                          <a:schemeClr val="tx2"/>
                        </a:solidFill>
                        <a:latin typeface="+mj-lt"/>
                        <a:cs typeface="Arial" panose="020B0604020202020204" pitchFamily="34" charset="0"/>
                      </a:endParaRPr>
                    </a:p>
                    <a:p>
                      <a:pPr algn="l"/>
                      <a:endParaRPr lang="en-US" sz="1100" b="0" dirty="0">
                        <a:solidFill>
                          <a:schemeClr val="tx2"/>
                        </a:solidFill>
                        <a:latin typeface="+mj-lt"/>
                        <a:cs typeface="Arial" panose="020B0604020202020204" pitchFamily="34" charset="0"/>
                      </a:endParaRPr>
                    </a:p>
                    <a:p>
                      <a:pPr algn="l"/>
                      <a:r>
                        <a:rPr lang="en-US" sz="1100" b="0" dirty="0">
                          <a:solidFill>
                            <a:schemeClr val="tx2"/>
                          </a:solidFill>
                          <a:latin typeface="+mj-lt"/>
                          <a:cs typeface="Arial" panose="020B0604020202020204" pitchFamily="34" charset="0"/>
                        </a:rPr>
                        <a:t>Detailed </a:t>
                      </a:r>
                      <a:r>
                        <a:rPr lang="en-US" sz="1100" b="0" baseline="0" dirty="0">
                          <a:solidFill>
                            <a:schemeClr val="tx2"/>
                          </a:solidFill>
                          <a:latin typeface="+mj-lt"/>
                          <a:cs typeface="Arial" panose="020B0604020202020204" pitchFamily="34" charset="0"/>
                        </a:rPr>
                        <a:t>due diligence to be performed to validate scope, work instructions, assumptions, timelines and project planning</a:t>
                      </a:r>
                    </a:p>
                    <a:p>
                      <a:pPr algn="l"/>
                      <a:endParaRPr lang="en-GB"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22120">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algn="l"/>
                      <a:endParaRPr lang="en-US" sz="1200" b="1" dirty="0">
                        <a:solidFill>
                          <a:schemeClr val="tx2"/>
                        </a:solidFill>
                        <a:latin typeface="+mj-lt"/>
                        <a:cs typeface="Arial" panose="020B0604020202020204" pitchFamily="34" charset="0"/>
                      </a:endParaRPr>
                    </a:p>
                    <a:p>
                      <a:pPr marL="630238" indent="0" algn="l"/>
                      <a:r>
                        <a:rPr lang="en-US" sz="1400" b="1" dirty="0">
                          <a:solidFill>
                            <a:schemeClr val="tx2"/>
                          </a:solidFill>
                          <a:latin typeface="+mj-lt"/>
                          <a:cs typeface="Arial" panose="020B0604020202020204" pitchFamily="34" charset="0"/>
                        </a:rPr>
                        <a:t>Approach</a:t>
                      </a:r>
                      <a:endParaRPr lang="en-US" sz="1200" b="1" dirty="0">
                        <a:solidFill>
                          <a:schemeClr val="tx2"/>
                        </a:solidFill>
                        <a:latin typeface="+mj-lt"/>
                        <a:cs typeface="Arial" panose="020B0604020202020204" pitchFamily="34" charset="0"/>
                      </a:endParaRPr>
                    </a:p>
                    <a:p>
                      <a:pPr algn="l"/>
                      <a:endParaRPr lang="en-US" sz="1100" b="0" dirty="0">
                        <a:solidFill>
                          <a:schemeClr val="tx2"/>
                        </a:solidFill>
                        <a:latin typeface="+mj-lt"/>
                        <a:cs typeface="Arial" panose="020B0604020202020204" pitchFamily="34" charset="0"/>
                      </a:endParaRPr>
                    </a:p>
                    <a:p>
                      <a:pPr algn="l"/>
                      <a:endParaRPr lang="en-US" sz="1050" b="0" dirty="0">
                        <a:solidFill>
                          <a:schemeClr val="tx2"/>
                        </a:solidFill>
                        <a:latin typeface="+mj-lt"/>
                        <a:cs typeface="Arial" panose="020B0604020202020204" pitchFamily="34" charset="0"/>
                      </a:endParaRPr>
                    </a:p>
                    <a:p>
                      <a:pPr marL="0" marR="0" lvl="0" indent="0" algn="l" defTabSz="1046897" rtl="0" eaLnBrk="1" fontAlgn="auto" latinLnBrk="0" hangingPunct="1">
                        <a:lnSpc>
                          <a:spcPct val="100000"/>
                        </a:lnSpc>
                        <a:spcBef>
                          <a:spcPts val="0"/>
                        </a:spcBef>
                        <a:spcAft>
                          <a:spcPts val="0"/>
                        </a:spcAft>
                        <a:buClrTx/>
                        <a:buSzTx/>
                        <a:buFontTx/>
                        <a:buNone/>
                        <a:tabLst/>
                        <a:defRPr/>
                      </a:pPr>
                      <a:r>
                        <a:rPr lang="en-US" sz="1100" b="0" baseline="0" dirty="0">
                          <a:solidFill>
                            <a:schemeClr val="tx2"/>
                          </a:solidFill>
                          <a:latin typeface="+mj-lt"/>
                          <a:cs typeface="Arial" panose="020B0604020202020204" pitchFamily="34" charset="0"/>
                        </a:rPr>
                        <a:t>Gradual Ramp</a:t>
                      </a:r>
                      <a:r>
                        <a:rPr lang="en-US" sz="1200" b="0" baseline="0" dirty="0">
                          <a:solidFill>
                            <a:schemeClr val="tx2"/>
                          </a:solidFill>
                          <a:latin typeface="+mj-lt"/>
                          <a:cs typeface="Arial" panose="020B0604020202020204" pitchFamily="34" charset="0"/>
                        </a:rPr>
                        <a:t>, </a:t>
                      </a:r>
                      <a:r>
                        <a:rPr lang="en-US" sz="1100" b="0" dirty="0">
                          <a:solidFill>
                            <a:schemeClr val="tx2"/>
                          </a:solidFill>
                          <a:latin typeface="+mj-lt"/>
                          <a:cs typeface="Arial" panose="020B0604020202020204" pitchFamily="34" charset="0"/>
                        </a:rPr>
                        <a:t>Remote production</a:t>
                      </a:r>
                      <a:r>
                        <a:rPr lang="en-US" sz="1100" b="0" baseline="0" dirty="0">
                          <a:solidFill>
                            <a:schemeClr val="tx2"/>
                          </a:solidFill>
                          <a:latin typeface="+mj-lt"/>
                          <a:cs typeface="Arial" panose="020B0604020202020204" pitchFamily="34" charset="0"/>
                        </a:rPr>
                        <a:t> monitoring and feedback with Onshore SME support</a:t>
                      </a:r>
                    </a:p>
                    <a:p>
                      <a:pPr marL="0" marR="0" lvl="0" indent="0" algn="l" defTabSz="1046897" rtl="0" eaLnBrk="1" fontAlgn="auto" latinLnBrk="0" hangingPunct="1">
                        <a:lnSpc>
                          <a:spcPct val="100000"/>
                        </a:lnSpc>
                        <a:spcBef>
                          <a:spcPts val="0"/>
                        </a:spcBef>
                        <a:spcAft>
                          <a:spcPts val="0"/>
                        </a:spcAft>
                        <a:buClrTx/>
                        <a:buSzTx/>
                        <a:buFontTx/>
                        <a:buNone/>
                        <a:tabLst/>
                        <a:defRPr/>
                      </a:pPr>
                      <a:endParaRPr lang="en-US" sz="1100" b="0" baseline="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algn="l"/>
                      <a:endParaRPr lang="en-US" sz="1200" b="1" dirty="0">
                        <a:solidFill>
                          <a:schemeClr val="tx2"/>
                        </a:solidFill>
                        <a:latin typeface="+mj-lt"/>
                        <a:cs typeface="Arial" panose="020B0604020202020204" pitchFamily="34" charset="0"/>
                      </a:endParaRPr>
                    </a:p>
                    <a:p>
                      <a:pPr marL="914400" indent="0" algn="l"/>
                      <a:r>
                        <a:rPr lang="en-US" sz="1400" b="1" dirty="0">
                          <a:solidFill>
                            <a:schemeClr val="tx2"/>
                          </a:solidFill>
                          <a:latin typeface="+mj-lt"/>
                          <a:cs typeface="Arial" panose="020B0604020202020204" pitchFamily="34" charset="0"/>
                        </a:rPr>
                        <a:t>Duration</a:t>
                      </a:r>
                      <a:endParaRPr lang="en-US" sz="1200" b="1" dirty="0">
                        <a:solidFill>
                          <a:schemeClr val="tx2"/>
                        </a:solidFill>
                        <a:latin typeface="+mj-lt"/>
                        <a:cs typeface="Arial" panose="020B0604020202020204" pitchFamily="34" charset="0"/>
                      </a:endParaRPr>
                    </a:p>
                    <a:p>
                      <a:pPr algn="l"/>
                      <a:endParaRPr lang="en-US" sz="1200" b="0" dirty="0">
                        <a:solidFill>
                          <a:schemeClr val="tx2"/>
                        </a:solidFill>
                        <a:latin typeface="+mj-lt"/>
                        <a:cs typeface="Arial" panose="020B0604020202020204" pitchFamily="34" charset="0"/>
                      </a:endParaRPr>
                    </a:p>
                    <a:p>
                      <a:pPr algn="l"/>
                      <a:endParaRPr lang="en-US" sz="1200" b="0" dirty="0">
                        <a:solidFill>
                          <a:srgbClr val="00B050"/>
                        </a:solidFill>
                        <a:latin typeface="+mj-lt"/>
                        <a:cs typeface="Arial" panose="020B0604020202020204" pitchFamily="34" charset="0"/>
                      </a:endParaRPr>
                    </a:p>
                    <a:p>
                      <a:pPr algn="l"/>
                      <a:r>
                        <a:rPr lang="en-US" sz="1100" b="0" baseline="0" dirty="0">
                          <a:solidFill>
                            <a:schemeClr val="tx2"/>
                          </a:solidFill>
                          <a:latin typeface="+mj-lt"/>
                          <a:cs typeface="Arial" panose="020B0604020202020204" pitchFamily="34" charset="0"/>
                        </a:rPr>
                        <a:t>6 </a:t>
                      </a:r>
                      <a:r>
                        <a:rPr lang="en-US" sz="1100" b="0" dirty="0">
                          <a:solidFill>
                            <a:schemeClr val="tx2"/>
                          </a:solidFill>
                          <a:latin typeface="+mj-lt"/>
                          <a:cs typeface="Arial" panose="020B0604020202020204" pitchFamily="34" charset="0"/>
                        </a:rPr>
                        <a:t>Weeks to</a:t>
                      </a:r>
                      <a:r>
                        <a:rPr lang="en-US" sz="1100" b="0" baseline="0" dirty="0">
                          <a:solidFill>
                            <a:schemeClr val="tx2"/>
                          </a:solidFill>
                          <a:latin typeface="+mj-lt"/>
                          <a:cs typeface="Arial" panose="020B0604020202020204" pitchFamily="34" charset="0"/>
                        </a:rPr>
                        <a:t> pick up ramp volume with Supervised production plan</a:t>
                      </a:r>
                      <a:endParaRPr lang="en-GB"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798513" indent="0" algn="l"/>
                      <a:r>
                        <a:rPr lang="en-GB" sz="1400" b="1" dirty="0">
                          <a:solidFill>
                            <a:schemeClr val="tx2"/>
                          </a:solidFill>
                          <a:latin typeface="+mj-lt"/>
                          <a:cs typeface="Arial" panose="020B0604020202020204" pitchFamily="34" charset="0"/>
                        </a:rPr>
                        <a:t>Digital Command Centre</a:t>
                      </a:r>
                      <a:endParaRPr lang="en-GB" sz="1200" b="1" baseline="0" dirty="0">
                        <a:solidFill>
                          <a:schemeClr val="tx2"/>
                        </a:solidFill>
                        <a:latin typeface="+mj-lt"/>
                        <a:cs typeface="Arial" panose="020B0604020202020204" pitchFamily="34" charset="0"/>
                      </a:endParaRPr>
                    </a:p>
                    <a:p>
                      <a:pPr algn="l"/>
                      <a:endParaRPr lang="en-US" sz="1100" b="0" baseline="0" dirty="0">
                        <a:solidFill>
                          <a:schemeClr val="tx2"/>
                        </a:solidFill>
                        <a:latin typeface="+mj-lt"/>
                        <a:cs typeface="Arial" panose="020B0604020202020204" pitchFamily="34" charset="0"/>
                      </a:endParaRPr>
                    </a:p>
                    <a:p>
                      <a:pPr algn="l"/>
                      <a:endParaRPr lang="en-US" sz="1100" b="0" baseline="0" dirty="0">
                        <a:solidFill>
                          <a:schemeClr val="tx2"/>
                        </a:solidFill>
                        <a:latin typeface="+mj-lt"/>
                        <a:cs typeface="Arial" panose="020B0604020202020204" pitchFamily="34" charset="0"/>
                      </a:endParaRPr>
                    </a:p>
                    <a:p>
                      <a:pPr algn="l"/>
                      <a:r>
                        <a:rPr lang="en-US" sz="1100" b="0" baseline="0" dirty="0">
                          <a:solidFill>
                            <a:schemeClr val="tx2"/>
                          </a:solidFill>
                          <a:latin typeface="+mj-lt"/>
                          <a:cs typeface="Arial" panose="020B0604020202020204" pitchFamily="34" charset="0"/>
                        </a:rPr>
                        <a:t>Dedicated Work Force Management resources working in partnership with Client Management team</a:t>
                      </a:r>
                      <a:endParaRPr lang="en-GB"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8" name="Rectangle 97"/>
          <p:cNvSpPr/>
          <p:nvPr/>
        </p:nvSpPr>
        <p:spPr>
          <a:xfrm>
            <a:off x="10288849" y="762814"/>
            <a:ext cx="1687270" cy="5439316"/>
          </a:xfrm>
          <a:prstGeom prst="rect">
            <a:avLst/>
          </a:prstGeom>
          <a:solidFill>
            <a:schemeClr val="tx2">
              <a:lumMod val="65000"/>
              <a:lumOff val="35000"/>
            </a:schemeClr>
          </a:solidFill>
        </p:spPr>
        <p:style>
          <a:lnRef idx="0">
            <a:schemeClr val="accent1"/>
          </a:lnRef>
          <a:fillRef idx="3">
            <a:schemeClr val="accent1"/>
          </a:fillRef>
          <a:effectRef idx="3">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Robust Governance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228600" indent="-228600" defTabSz="914400">
              <a:buFont typeface="+mj-lt"/>
              <a:buAutoNum type="arabicPeriod"/>
              <a:defRPr/>
            </a:pPr>
            <a:r>
              <a:rPr lang="en-US" sz="1100" dirty="0">
                <a:solidFill>
                  <a:schemeClr val="bg1"/>
                </a:solidFill>
                <a:latin typeface="Calibri Light" panose="020F0302020204030204"/>
              </a:rPr>
              <a:t>R</a:t>
            </a:r>
            <a:r>
              <a:rPr lang="en-US" sz="1100" dirty="0">
                <a:solidFill>
                  <a:schemeClr val="bg1"/>
                </a:solidFill>
                <a:latin typeface="+mj-lt"/>
                <a:cs typeface="Arial" panose="020B0604020202020204" pitchFamily="34" charset="0"/>
              </a:rPr>
              <a:t>obust governance framework to ensure timely and effective communication and alignment</a:t>
            </a:r>
          </a:p>
          <a:p>
            <a:pPr marL="228600" indent="-228600" defTabSz="914400">
              <a:buFont typeface="+mj-lt"/>
              <a:buAutoNum type="arabicPeriod"/>
              <a:defRPr/>
            </a:pPr>
            <a:endParaRPr lang="en-US" sz="1100" dirty="0">
              <a:solidFill>
                <a:schemeClr val="bg1"/>
              </a:solidFill>
              <a:latin typeface="+mj-lt"/>
              <a:cs typeface="Arial" panose="020B0604020202020204" pitchFamily="34" charset="0"/>
            </a:endParaRPr>
          </a:p>
          <a:p>
            <a:pPr marL="228600" indent="-228600" defTabSz="914400">
              <a:buFont typeface="+mj-lt"/>
              <a:buAutoNum type="arabicPeriod"/>
              <a:defRPr/>
            </a:pPr>
            <a:r>
              <a:rPr lang="en-US" sz="1200" b="0" dirty="0">
                <a:solidFill>
                  <a:schemeClr val="bg1"/>
                </a:solidFill>
                <a:latin typeface="+mj-lt"/>
                <a:cs typeface="Arial" panose="020B0604020202020204" pitchFamily="34" charset="0"/>
              </a:rPr>
              <a:t>Detailed reporting framework to share progress,</a:t>
            </a:r>
            <a:r>
              <a:rPr lang="en-US" sz="1200" b="0" baseline="0" dirty="0">
                <a:solidFill>
                  <a:schemeClr val="bg1"/>
                </a:solidFill>
                <a:latin typeface="+mj-lt"/>
                <a:cs typeface="Arial" panose="020B0604020202020204" pitchFamily="34" charset="0"/>
              </a:rPr>
              <a:t> </a:t>
            </a:r>
            <a:r>
              <a:rPr lang="en-US" sz="1200" b="0" dirty="0">
                <a:solidFill>
                  <a:schemeClr val="bg1"/>
                </a:solidFill>
                <a:latin typeface="+mj-lt"/>
                <a:cs typeface="Arial" panose="020B0604020202020204" pitchFamily="34" charset="0"/>
              </a:rPr>
              <a:t>challenges and help</a:t>
            </a:r>
            <a:r>
              <a:rPr lang="en-US" sz="1200" b="0" baseline="0" dirty="0">
                <a:solidFill>
                  <a:schemeClr val="bg1"/>
                </a:solidFill>
                <a:latin typeface="+mj-lt"/>
                <a:cs typeface="Arial" panose="020B0604020202020204" pitchFamily="34" charset="0"/>
              </a:rPr>
              <a:t> required</a:t>
            </a:r>
          </a:p>
          <a:p>
            <a:pPr marL="228600" indent="-228600" defTabSz="914400">
              <a:buFont typeface="+mj-lt"/>
              <a:buAutoNum type="arabicPeriod"/>
              <a:defRPr/>
            </a:pPr>
            <a:endParaRPr lang="en-US" sz="1200" b="0" baseline="0" dirty="0">
              <a:solidFill>
                <a:schemeClr val="bg1"/>
              </a:solidFill>
              <a:latin typeface="+mj-lt"/>
              <a:cs typeface="Arial" panose="020B0604020202020204" pitchFamily="34" charset="0"/>
            </a:endParaRPr>
          </a:p>
          <a:p>
            <a:pPr marL="228600" indent="-228600" defTabSz="914400">
              <a:buFont typeface="+mj-lt"/>
              <a:buAutoNum type="arabicPeriod"/>
              <a:defRPr/>
            </a:pPr>
            <a:r>
              <a:rPr lang="en-US" sz="1200" b="0" baseline="0" dirty="0">
                <a:solidFill>
                  <a:schemeClr val="bg1"/>
                </a:solidFill>
                <a:latin typeface="+mj-lt"/>
                <a:cs typeface="Arial" panose="020B0604020202020204" pitchFamily="34" charset="0"/>
              </a:rPr>
              <a:t>Cohesive partnership and </a:t>
            </a:r>
            <a:r>
              <a:rPr lang="en-US" sz="1200" dirty="0">
                <a:solidFill>
                  <a:schemeClr val="bg1"/>
                </a:solidFill>
                <a:latin typeface="+mj-lt"/>
                <a:cs typeface="Arial" panose="020B0604020202020204" pitchFamily="34" charset="0"/>
              </a:rPr>
              <a:t>change management </a:t>
            </a:r>
            <a:r>
              <a:rPr lang="en-US" sz="1200" b="0" baseline="0" dirty="0">
                <a:solidFill>
                  <a:schemeClr val="bg1"/>
                </a:solidFill>
                <a:latin typeface="+mj-lt"/>
                <a:cs typeface="Arial" panose="020B0604020202020204" pitchFamily="34" charset="0"/>
              </a:rPr>
              <a:t>approach</a:t>
            </a:r>
            <a:endPar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Ensuring seamless and immaculate governance during transitions</a:t>
            </a:r>
          </a:p>
        </p:txBody>
      </p:sp>
      <p:pic>
        <p:nvPicPr>
          <p:cNvPr id="99" name="Picture 9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89434" y="810850"/>
            <a:ext cx="457200" cy="457200"/>
          </a:xfrm>
          <a:prstGeom prst="rect">
            <a:avLst/>
          </a:prstGeom>
        </p:spPr>
      </p:pic>
      <p:pic>
        <p:nvPicPr>
          <p:cNvPr id="100" name="Picture 99"/>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661" t="12116" r="13483" b="12750"/>
          <a:stretch/>
        </p:blipFill>
        <p:spPr>
          <a:xfrm>
            <a:off x="6072407" y="810204"/>
            <a:ext cx="443345" cy="457200"/>
          </a:xfrm>
          <a:prstGeom prst="rect">
            <a:avLst/>
          </a:prstGeom>
        </p:spPr>
      </p:pic>
      <p:pic>
        <p:nvPicPr>
          <p:cNvPr id="101" name="Picture 100"/>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056256" y="809479"/>
            <a:ext cx="457200" cy="457200"/>
          </a:xfrm>
          <a:prstGeom prst="rect">
            <a:avLst/>
          </a:prstGeom>
        </p:spPr>
      </p:pic>
      <p:pic>
        <p:nvPicPr>
          <p:cNvPr id="102" name="Picture 101"/>
          <p:cNvPicPr>
            <a:picLocks noChangeAspect="1"/>
          </p:cNvPicPr>
          <p:nvPr/>
        </p:nvPicPr>
        <p:blipFill rotWithShape="1">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l="7012" t="16508" r="4194" b="16575"/>
          <a:stretch/>
        </p:blipFill>
        <p:spPr>
          <a:xfrm>
            <a:off x="8094085" y="2747394"/>
            <a:ext cx="419375" cy="457200"/>
          </a:xfrm>
          <a:prstGeom prst="rect">
            <a:avLst/>
          </a:prstGeom>
        </p:spPr>
      </p:pic>
      <p:pic>
        <p:nvPicPr>
          <p:cNvPr id="103" name="Picture 102"/>
          <p:cNvPicPr>
            <a:picLocks noChangeAspect="1"/>
          </p:cNvPicPr>
          <p:nvPr/>
        </p:nvPicPr>
        <p:blipFill rotWithShape="1">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l="5867" r="5346" b="4126"/>
          <a:stretch/>
        </p:blipFill>
        <p:spPr>
          <a:xfrm>
            <a:off x="6079167" y="4591877"/>
            <a:ext cx="475073" cy="479367"/>
          </a:xfrm>
          <a:prstGeom prst="rect">
            <a:avLst/>
          </a:prstGeom>
        </p:spPr>
      </p:pic>
      <p:pic>
        <p:nvPicPr>
          <p:cNvPr id="104" name="Picture 103"/>
          <p:cNvPicPr>
            <a:picLocks noChangeAspect="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t="14257" b="12685"/>
          <a:stretch/>
        </p:blipFill>
        <p:spPr>
          <a:xfrm>
            <a:off x="4113500" y="2747394"/>
            <a:ext cx="452455" cy="457200"/>
          </a:xfrm>
          <a:prstGeom prst="rect">
            <a:avLst/>
          </a:prstGeom>
        </p:spPr>
      </p:pic>
      <p:pic>
        <p:nvPicPr>
          <p:cNvPr id="105" name="Picture 104"/>
          <p:cNvPicPr>
            <a:picLocks noChangeAspect="1"/>
          </p:cNvPicPr>
          <p:nvPr/>
        </p:nvPicPr>
        <p:blipFill>
          <a:blip r:embed="rId10" cstate="print">
            <a:duotone>
              <a:schemeClr val="accent4">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94599" y="4555886"/>
            <a:ext cx="457200" cy="457200"/>
          </a:xfrm>
          <a:prstGeom prst="rect">
            <a:avLst/>
          </a:prstGeom>
        </p:spPr>
      </p:pic>
      <p:pic>
        <p:nvPicPr>
          <p:cNvPr id="106" name="Picture 105"/>
          <p:cNvPicPr>
            <a:picLocks noChangeAspect="1"/>
          </p:cNvPicPr>
          <p:nvPr/>
        </p:nvPicPr>
        <p:blipFill rotWithShape="1">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l="5867" r="5346" b="4126"/>
          <a:stretch/>
        </p:blipFill>
        <p:spPr>
          <a:xfrm>
            <a:off x="6103621" y="2747394"/>
            <a:ext cx="453105" cy="457200"/>
          </a:xfrm>
          <a:prstGeom prst="rect">
            <a:avLst/>
          </a:prstGeom>
        </p:spPr>
      </p:pic>
      <p:pic>
        <p:nvPicPr>
          <p:cNvPr id="107" name="Picture 106"/>
          <p:cNvPicPr>
            <a:picLocks noChangeAspect="1"/>
          </p:cNvPicPr>
          <p:nvPr/>
        </p:nvPicPr>
        <p:blipFill>
          <a:blip r:embed="rId12" cstate="print">
            <a:duotone>
              <a:schemeClr val="accent4">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31617" y="4559770"/>
            <a:ext cx="457200" cy="457200"/>
          </a:xfrm>
          <a:prstGeom prst="rect">
            <a:avLst/>
          </a:prstGeom>
        </p:spPr>
      </p:pic>
      <p:grpSp>
        <p:nvGrpSpPr>
          <p:cNvPr id="108" name="Group 107"/>
          <p:cNvGrpSpPr/>
          <p:nvPr/>
        </p:nvGrpSpPr>
        <p:grpSpPr>
          <a:xfrm>
            <a:off x="257235" y="2802896"/>
            <a:ext cx="3554499" cy="1359185"/>
            <a:chOff x="254056" y="2234685"/>
            <a:chExt cx="4166483" cy="931822"/>
          </a:xfrm>
        </p:grpSpPr>
        <p:sp>
          <p:nvSpPr>
            <p:cNvPr id="109" name="Rectangle 108"/>
            <p:cNvSpPr>
              <a:spLocks/>
            </p:cNvSpPr>
            <p:nvPr/>
          </p:nvSpPr>
          <p:spPr>
            <a:xfrm>
              <a:off x="254056" y="2234685"/>
              <a:ext cx="4166483" cy="931822"/>
            </a:xfrm>
            <a:prstGeom prst="rect">
              <a:avLst/>
            </a:prstGeom>
            <a:solidFill>
              <a:schemeClr val="tx2">
                <a:lumMod val="65000"/>
                <a:lumOff val="35000"/>
              </a:schemeClr>
            </a:solidFill>
            <a:ln>
              <a:noFill/>
            </a:ln>
            <a:effectLst>
              <a:outerShdw blurRad="57150" dist="19050" dir="5400000" algn="ctr" rotWithShape="0">
                <a:srgbClr val="000000">
                  <a:alpha val="63000"/>
                </a:srgbClr>
              </a:outerShdw>
            </a:effectLst>
          </p:spPr>
          <p:txBody>
            <a:bodyPr rtlCol="0" anchor="ctr" anchorCtr="0"/>
            <a:lstStyle/>
            <a:p>
              <a:pPr marL="682625"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Transition and Knowledge Transfer (KT)</a:t>
              </a:r>
            </a:p>
          </p:txBody>
        </p:sp>
        <p:sp>
          <p:nvSpPr>
            <p:cNvPr id="110" name="TextBox 109"/>
            <p:cNvSpPr txBox="1"/>
            <p:nvPr/>
          </p:nvSpPr>
          <p:spPr>
            <a:xfrm>
              <a:off x="311101" y="2257428"/>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2</a:t>
              </a:r>
            </a:p>
          </p:txBody>
        </p:sp>
      </p:grpSp>
      <p:grpSp>
        <p:nvGrpSpPr>
          <p:cNvPr id="111" name="Group 110"/>
          <p:cNvGrpSpPr/>
          <p:nvPr/>
        </p:nvGrpSpPr>
        <p:grpSpPr>
          <a:xfrm>
            <a:off x="283960" y="4567014"/>
            <a:ext cx="3547450" cy="1359180"/>
            <a:chOff x="283960" y="3984725"/>
            <a:chExt cx="4158220" cy="931822"/>
          </a:xfrm>
        </p:grpSpPr>
        <p:sp>
          <p:nvSpPr>
            <p:cNvPr id="112" name="Rectangle 111"/>
            <p:cNvSpPr>
              <a:spLocks/>
            </p:cNvSpPr>
            <p:nvPr/>
          </p:nvSpPr>
          <p:spPr>
            <a:xfrm>
              <a:off x="283960" y="3984725"/>
              <a:ext cx="4158220" cy="931822"/>
            </a:xfrm>
            <a:prstGeom prst="rect">
              <a:avLst/>
            </a:prstGeom>
            <a:solidFill>
              <a:schemeClr val="tx1"/>
            </a:solid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Supervised Production and Performance Measurement</a:t>
              </a:r>
              <a:endParaRPr kumimoji="0" lang="en-US" sz="2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endParaRPr>
            </a:p>
          </p:txBody>
        </p:sp>
        <p:sp>
          <p:nvSpPr>
            <p:cNvPr id="113" name="TextBox 112"/>
            <p:cNvSpPr txBox="1"/>
            <p:nvPr/>
          </p:nvSpPr>
          <p:spPr>
            <a:xfrm>
              <a:off x="311100" y="3996976"/>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3</a:t>
              </a:r>
            </a:p>
          </p:txBody>
        </p:sp>
      </p:grpSp>
      <p:grpSp>
        <p:nvGrpSpPr>
          <p:cNvPr id="114" name="Group 113"/>
          <p:cNvGrpSpPr/>
          <p:nvPr/>
        </p:nvGrpSpPr>
        <p:grpSpPr>
          <a:xfrm>
            <a:off x="257235" y="1016146"/>
            <a:ext cx="3554499" cy="1359180"/>
            <a:chOff x="289219" y="1044890"/>
            <a:chExt cx="4166483" cy="931822"/>
          </a:xfrm>
        </p:grpSpPr>
        <p:sp>
          <p:nvSpPr>
            <p:cNvPr id="115" name="Rectangle 114"/>
            <p:cNvSpPr>
              <a:spLocks/>
            </p:cNvSpPr>
            <p:nvPr/>
          </p:nvSpPr>
          <p:spPr>
            <a:xfrm>
              <a:off x="289219" y="1044890"/>
              <a:ext cx="4166483" cy="931822"/>
            </a:xfrm>
            <a:prstGeom prst="rect">
              <a:avLst/>
            </a:prstGeom>
            <a:solidFill>
              <a:schemeClr val="tx1"/>
            </a:solid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Location and People</a:t>
              </a:r>
            </a:p>
          </p:txBody>
        </p:sp>
        <p:sp>
          <p:nvSpPr>
            <p:cNvPr id="116" name="TextBox 115"/>
            <p:cNvSpPr txBox="1"/>
            <p:nvPr/>
          </p:nvSpPr>
          <p:spPr>
            <a:xfrm>
              <a:off x="311101" y="1057142"/>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mn-cs"/>
                </a:rPr>
                <a:t>1</a:t>
              </a:r>
            </a:p>
          </p:txBody>
        </p:sp>
      </p:grpSp>
    </p:spTree>
    <p:extLst>
      <p:ext uri="{BB962C8B-B14F-4D97-AF65-F5344CB8AC3E}">
        <p14:creationId xmlns:p14="http://schemas.microsoft.com/office/powerpoint/2010/main" val="1957471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a:t>
            </a:r>
            <a:r>
              <a:rPr lang="en-US" sz="2400" dirty="0">
                <a:solidFill>
                  <a:srgbClr val="000000"/>
                </a:solidFill>
              </a:rPr>
              <a:t>Transition</a:t>
            </a:r>
            <a:r>
              <a:rPr lang="en-US" sz="2400" b="1" dirty="0">
                <a:solidFill>
                  <a:srgbClr val="FB4D0A"/>
                </a:solidFill>
                <a:latin typeface="Calibri" panose="020F0502020204030204"/>
              </a:rPr>
              <a:t> </a:t>
            </a:r>
            <a:r>
              <a:rPr lang="en-US" sz="2400" dirty="0">
                <a:solidFill>
                  <a:srgbClr val="000000"/>
                </a:solidFill>
              </a:rPr>
              <a:t>Timeline</a:t>
            </a:r>
            <a:endParaRPr lang="en-US" sz="2400" dirty="0"/>
          </a:p>
        </p:txBody>
      </p:sp>
      <p:sp>
        <p:nvSpPr>
          <p:cNvPr id="45" name="Rectangle 44">
            <a:extLst>
              <a:ext uri="{FF2B5EF4-FFF2-40B4-BE49-F238E27FC236}">
                <a16:creationId xmlns:a16="http://schemas.microsoft.com/office/drawing/2014/main" id="{9AF2FF19-546B-497B-B18F-2F2EC1948647}"/>
              </a:ext>
            </a:extLst>
          </p:cNvPr>
          <p:cNvSpPr/>
          <p:nvPr/>
        </p:nvSpPr>
        <p:spPr>
          <a:xfrm>
            <a:off x="155643" y="2621009"/>
            <a:ext cx="11683431" cy="2139558"/>
          </a:xfrm>
          <a:prstGeom prst="rect">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aphicFrame>
        <p:nvGraphicFramePr>
          <p:cNvPr id="55" name="Table 54">
            <a:extLst>
              <a:ext uri="{FF2B5EF4-FFF2-40B4-BE49-F238E27FC236}">
                <a16:creationId xmlns:a16="http://schemas.microsoft.com/office/drawing/2014/main" id="{77177467-7BDA-4979-A7B7-09CBE736BD12}"/>
              </a:ext>
            </a:extLst>
          </p:cNvPr>
          <p:cNvGraphicFramePr>
            <a:graphicFrameLocks noGrp="1"/>
          </p:cNvGraphicFramePr>
          <p:nvPr>
            <p:extLst>
              <p:ext uri="{D42A27DB-BD31-4B8C-83A1-F6EECF244321}">
                <p14:modId xmlns:p14="http://schemas.microsoft.com/office/powerpoint/2010/main" val="437583817"/>
              </p:ext>
            </p:extLst>
          </p:nvPr>
        </p:nvGraphicFramePr>
        <p:xfrm>
          <a:off x="155643" y="1051101"/>
          <a:ext cx="1033778" cy="1582599"/>
        </p:xfrm>
        <a:graphic>
          <a:graphicData uri="http://schemas.openxmlformats.org/drawingml/2006/table">
            <a:tbl>
              <a:tblPr/>
              <a:tblGrid>
                <a:gridCol w="1033778">
                  <a:extLst>
                    <a:ext uri="{9D8B030D-6E8A-4147-A177-3AD203B41FA5}">
                      <a16:colId xmlns:a16="http://schemas.microsoft.com/office/drawing/2014/main" val="1623683892"/>
                    </a:ext>
                  </a:extLst>
                </a:gridCol>
              </a:tblGrid>
              <a:tr h="1582599">
                <a:tc>
                  <a:txBody>
                    <a:bodyPr/>
                    <a:lstStyle/>
                    <a:p>
                      <a:pPr algn="ctr" fontAlgn="ctr"/>
                      <a:r>
                        <a:rPr lang="en-US" sz="1200" b="0" i="0" u="none" strike="noStrike" dirty="0">
                          <a:solidFill>
                            <a:schemeClr val="tx2"/>
                          </a:solidFill>
                          <a:effectLst/>
                          <a:latin typeface="+mn-lt"/>
                          <a:cs typeface="Arial" panose="020B0604020202020204" pitchFamily="34" charset="0"/>
                        </a:rPr>
                        <a:t>Programme Level Activities</a:t>
                      </a:r>
                    </a:p>
                  </a:txBody>
                  <a:tcPr marL="9525" marR="9525" marT="9525" marB="0" anchor="ctr">
                    <a:lnL>
                      <a:noFill/>
                    </a:lnL>
                    <a:lnR w="6350" cap="flat" cmpd="sng" algn="ctr">
                      <a:solidFill>
                        <a:srgbClr val="FFFFFF"/>
                      </a:solidFill>
                      <a:prstDash val="solid"/>
                      <a:round/>
                      <a:headEnd type="none" w="med" len="med"/>
                      <a:tailEnd type="none" w="med" len="med"/>
                    </a:lnR>
                    <a:lnT>
                      <a:noFill/>
                    </a:lnT>
                    <a:lnB>
                      <a:noFill/>
                    </a:lnB>
                    <a:solidFill>
                      <a:schemeClr val="bg2">
                        <a:lumMod val="85000"/>
                      </a:schemeClr>
                    </a:solidFill>
                  </a:tcPr>
                </a:tc>
                <a:extLst>
                  <a:ext uri="{0D108BD9-81ED-4DB2-BD59-A6C34878D82A}">
                    <a16:rowId xmlns:a16="http://schemas.microsoft.com/office/drawing/2014/main" val="3968829061"/>
                  </a:ext>
                </a:extLst>
              </a:tr>
            </a:tbl>
          </a:graphicData>
        </a:graphic>
      </p:graphicFrame>
      <p:graphicFrame>
        <p:nvGraphicFramePr>
          <p:cNvPr id="56" name="Table 55">
            <a:extLst>
              <a:ext uri="{FF2B5EF4-FFF2-40B4-BE49-F238E27FC236}">
                <a16:creationId xmlns:a16="http://schemas.microsoft.com/office/drawing/2014/main" id="{52224FB3-145C-471F-9CC1-B2F9A4B804E6}"/>
              </a:ext>
            </a:extLst>
          </p:cNvPr>
          <p:cNvGraphicFramePr>
            <a:graphicFrameLocks noGrp="1"/>
          </p:cNvGraphicFramePr>
          <p:nvPr/>
        </p:nvGraphicFramePr>
        <p:xfrm>
          <a:off x="176429" y="785037"/>
          <a:ext cx="1002687" cy="236219"/>
        </p:xfrm>
        <a:graphic>
          <a:graphicData uri="http://schemas.openxmlformats.org/drawingml/2006/table">
            <a:tbl>
              <a:tblPr/>
              <a:tblGrid>
                <a:gridCol w="1002687">
                  <a:extLst>
                    <a:ext uri="{9D8B030D-6E8A-4147-A177-3AD203B41FA5}">
                      <a16:colId xmlns:a16="http://schemas.microsoft.com/office/drawing/2014/main" val="1623683892"/>
                    </a:ext>
                  </a:extLst>
                </a:gridCol>
              </a:tblGrid>
              <a:tr h="236219">
                <a:tc>
                  <a:txBody>
                    <a:bodyPr/>
                    <a:lstStyle/>
                    <a:p>
                      <a:pPr algn="ctr" fontAlgn="ctr"/>
                      <a:r>
                        <a:rPr lang="en-US" sz="1100" b="1" i="0" u="none" strike="noStrike" dirty="0">
                          <a:solidFill>
                            <a:schemeClr val="bg1"/>
                          </a:solidFill>
                          <a:effectLst/>
                          <a:latin typeface="+mj-lt"/>
                          <a:cs typeface="Arial" panose="020B0604020202020204" pitchFamily="34" charset="0"/>
                        </a:rPr>
                        <a:t>Week</a:t>
                      </a:r>
                    </a:p>
                  </a:txBody>
                  <a:tcPr marT="9525" marB="9144" anchor="ctr">
                    <a:lnL>
                      <a:noFill/>
                    </a:lnL>
                    <a:lnR w="6350" cap="flat" cmpd="sng" algn="ctr">
                      <a:solidFill>
                        <a:srgbClr val="FFFFFF"/>
                      </a:solidFill>
                      <a:prstDash val="solid"/>
                      <a:round/>
                      <a:headEnd type="none" w="med" len="med"/>
                      <a:tailEnd type="none" w="med" len="med"/>
                    </a:lnR>
                    <a:lnT>
                      <a:noFill/>
                    </a:lnT>
                    <a:lnB>
                      <a:noFill/>
                    </a:lnB>
                    <a:solidFill>
                      <a:schemeClr val="tx2"/>
                    </a:solidFill>
                  </a:tcPr>
                </a:tc>
                <a:extLst>
                  <a:ext uri="{0D108BD9-81ED-4DB2-BD59-A6C34878D82A}">
                    <a16:rowId xmlns:a16="http://schemas.microsoft.com/office/drawing/2014/main" val="3968829061"/>
                  </a:ext>
                </a:extLst>
              </a:tr>
            </a:tbl>
          </a:graphicData>
        </a:graphic>
      </p:graphicFrame>
      <p:graphicFrame>
        <p:nvGraphicFramePr>
          <p:cNvPr id="57" name="Table 56">
            <a:extLst>
              <a:ext uri="{FF2B5EF4-FFF2-40B4-BE49-F238E27FC236}">
                <a16:creationId xmlns:a16="http://schemas.microsoft.com/office/drawing/2014/main" id="{92BBE54C-C04B-4263-B88D-35E9EFA823A8}"/>
              </a:ext>
            </a:extLst>
          </p:cNvPr>
          <p:cNvGraphicFramePr>
            <a:graphicFrameLocks noGrp="1"/>
          </p:cNvGraphicFramePr>
          <p:nvPr>
            <p:extLst>
              <p:ext uri="{D42A27DB-BD31-4B8C-83A1-F6EECF244321}">
                <p14:modId xmlns:p14="http://schemas.microsoft.com/office/powerpoint/2010/main" val="3554594435"/>
              </p:ext>
            </p:extLst>
          </p:nvPr>
        </p:nvGraphicFramePr>
        <p:xfrm>
          <a:off x="176429" y="503087"/>
          <a:ext cx="1002687" cy="254367"/>
        </p:xfrm>
        <a:graphic>
          <a:graphicData uri="http://schemas.openxmlformats.org/drawingml/2006/table">
            <a:tbl>
              <a:tblPr/>
              <a:tblGrid>
                <a:gridCol w="1002687">
                  <a:extLst>
                    <a:ext uri="{9D8B030D-6E8A-4147-A177-3AD203B41FA5}">
                      <a16:colId xmlns:a16="http://schemas.microsoft.com/office/drawing/2014/main" val="1623683892"/>
                    </a:ext>
                  </a:extLst>
                </a:gridCol>
              </a:tblGrid>
              <a:tr h="254367">
                <a:tc>
                  <a:txBody>
                    <a:bodyPr/>
                    <a:lstStyle/>
                    <a:p>
                      <a:pPr algn="ctr" fontAlgn="ctr"/>
                      <a:r>
                        <a:rPr lang="en-US" sz="1100" b="1" i="0" u="none" strike="noStrike" dirty="0">
                          <a:solidFill>
                            <a:schemeClr val="bg1"/>
                          </a:solidFill>
                          <a:effectLst/>
                          <a:latin typeface="+mj-lt"/>
                          <a:cs typeface="Arial" panose="020B0604020202020204" pitchFamily="34" charset="0"/>
                        </a:rPr>
                        <a:t>Month</a:t>
                      </a:r>
                    </a:p>
                  </a:txBody>
                  <a:tcPr marT="9525" marB="9144" anchor="ctr">
                    <a:lnL>
                      <a:noFill/>
                    </a:lnL>
                    <a:lnR w="6350" cap="flat" cmpd="sng" algn="ctr">
                      <a:solidFill>
                        <a:srgbClr val="FFFFFF"/>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3968829061"/>
                  </a:ext>
                </a:extLst>
              </a:tr>
            </a:tbl>
          </a:graphicData>
        </a:graphic>
      </p:graphicFrame>
      <p:sp>
        <p:nvSpPr>
          <p:cNvPr id="59" name="TextBox 58">
            <a:extLst>
              <a:ext uri="{FF2B5EF4-FFF2-40B4-BE49-F238E27FC236}">
                <a16:creationId xmlns:a16="http://schemas.microsoft.com/office/drawing/2014/main" id="{68D372BC-77BD-436F-941D-4CB92117E567}"/>
              </a:ext>
            </a:extLst>
          </p:cNvPr>
          <p:cNvSpPr txBox="1"/>
          <p:nvPr/>
        </p:nvSpPr>
        <p:spPr>
          <a:xfrm>
            <a:off x="1524674" y="1127936"/>
            <a:ext cx="1096155" cy="138499"/>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Business Approval</a:t>
            </a:r>
          </a:p>
        </p:txBody>
      </p:sp>
      <p:sp>
        <p:nvSpPr>
          <p:cNvPr id="60" name="Rectangle 59">
            <a:extLst>
              <a:ext uri="{FF2B5EF4-FFF2-40B4-BE49-F238E27FC236}">
                <a16:creationId xmlns:a16="http://schemas.microsoft.com/office/drawing/2014/main" id="{FB00B2F3-B2FC-484A-8177-CA19CC5633EA}"/>
              </a:ext>
            </a:extLst>
          </p:cNvPr>
          <p:cNvSpPr>
            <a:spLocks/>
          </p:cNvSpPr>
          <p:nvPr/>
        </p:nvSpPr>
        <p:spPr>
          <a:xfrm>
            <a:off x="1522146" y="1298917"/>
            <a:ext cx="912812" cy="217608"/>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4 weeks</a:t>
            </a:r>
          </a:p>
        </p:txBody>
      </p:sp>
      <p:sp>
        <p:nvSpPr>
          <p:cNvPr id="61" name="Rectangle 60">
            <a:extLst>
              <a:ext uri="{FF2B5EF4-FFF2-40B4-BE49-F238E27FC236}">
                <a16:creationId xmlns:a16="http://schemas.microsoft.com/office/drawing/2014/main" id="{A5F78DB0-7CEF-4A69-9F6E-E034BA7DA8D4}"/>
              </a:ext>
            </a:extLst>
          </p:cNvPr>
          <p:cNvSpPr>
            <a:spLocks/>
          </p:cNvSpPr>
          <p:nvPr/>
        </p:nvSpPr>
        <p:spPr>
          <a:xfrm>
            <a:off x="2436890" y="1580143"/>
            <a:ext cx="2310531"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Due Diligence</a:t>
            </a:r>
          </a:p>
        </p:txBody>
      </p:sp>
      <p:sp>
        <p:nvSpPr>
          <p:cNvPr id="62" name="5-Point Star 145">
            <a:extLst>
              <a:ext uri="{FF2B5EF4-FFF2-40B4-BE49-F238E27FC236}">
                <a16:creationId xmlns:a16="http://schemas.microsoft.com/office/drawing/2014/main" id="{3BCFDE46-6B49-481A-9CF6-E9102055BBB0}"/>
              </a:ext>
            </a:extLst>
          </p:cNvPr>
          <p:cNvSpPr/>
          <p:nvPr/>
        </p:nvSpPr>
        <p:spPr>
          <a:xfrm>
            <a:off x="1284898" y="1101518"/>
            <a:ext cx="190414" cy="169986"/>
          </a:xfrm>
          <a:prstGeom prst="star5">
            <a:avLst/>
          </a:prstGeom>
          <a:solidFill>
            <a:srgbClr val="FB4E0B"/>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Light" panose="020F0302020204030204"/>
              <a:ea typeface="+mn-ea"/>
              <a:cs typeface="+mn-cs"/>
            </a:endParaRPr>
          </a:p>
        </p:txBody>
      </p:sp>
      <p:sp>
        <p:nvSpPr>
          <p:cNvPr id="63" name="Rectangle 62">
            <a:extLst>
              <a:ext uri="{FF2B5EF4-FFF2-40B4-BE49-F238E27FC236}">
                <a16:creationId xmlns:a16="http://schemas.microsoft.com/office/drawing/2014/main" id="{6DB08E94-DBD5-4A1E-A087-3A507D32A8AD}"/>
              </a:ext>
            </a:extLst>
          </p:cNvPr>
          <p:cNvSpPr>
            <a:spLocks/>
          </p:cNvSpPr>
          <p:nvPr/>
        </p:nvSpPr>
        <p:spPr>
          <a:xfrm>
            <a:off x="3480101" y="2217447"/>
            <a:ext cx="2022559"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EXL IT, Infra and WFH Enablement Setup</a:t>
            </a:r>
          </a:p>
        </p:txBody>
      </p:sp>
      <p:sp>
        <p:nvSpPr>
          <p:cNvPr id="64" name="Rectangle 63">
            <a:extLst>
              <a:ext uri="{FF2B5EF4-FFF2-40B4-BE49-F238E27FC236}">
                <a16:creationId xmlns:a16="http://schemas.microsoft.com/office/drawing/2014/main" id="{E5CD8FE5-6349-4184-8571-ED666415B5AD}"/>
              </a:ext>
            </a:extLst>
          </p:cNvPr>
          <p:cNvSpPr>
            <a:spLocks/>
          </p:cNvSpPr>
          <p:nvPr/>
        </p:nvSpPr>
        <p:spPr>
          <a:xfrm>
            <a:off x="1552823" y="2397966"/>
            <a:ext cx="1522745" cy="217607"/>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8 weeks</a:t>
            </a:r>
          </a:p>
        </p:txBody>
      </p:sp>
      <p:sp>
        <p:nvSpPr>
          <p:cNvPr id="65" name="Rectangle 64">
            <a:extLst>
              <a:ext uri="{FF2B5EF4-FFF2-40B4-BE49-F238E27FC236}">
                <a16:creationId xmlns:a16="http://schemas.microsoft.com/office/drawing/2014/main" id="{8C028981-7BF2-46BF-8C4A-DC0DC62CA7CE}"/>
              </a:ext>
            </a:extLst>
          </p:cNvPr>
          <p:cNvSpPr>
            <a:spLocks/>
          </p:cNvSpPr>
          <p:nvPr/>
        </p:nvSpPr>
        <p:spPr>
          <a:xfrm>
            <a:off x="2484243" y="1319279"/>
            <a:ext cx="1659748"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noProof="0" dirty="0">
                <a:solidFill>
                  <a:srgbClr val="000000"/>
                </a:solidFill>
                <a:latin typeface="Calibri Light" panose="020F0302020204030204"/>
              </a:rPr>
              <a:t>Statement of Work Finalization</a:t>
            </a: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 </a:t>
            </a:r>
          </a:p>
        </p:txBody>
      </p:sp>
      <p:sp>
        <p:nvSpPr>
          <p:cNvPr id="66" name="Rectangle 65">
            <a:extLst>
              <a:ext uri="{FF2B5EF4-FFF2-40B4-BE49-F238E27FC236}">
                <a16:creationId xmlns:a16="http://schemas.microsoft.com/office/drawing/2014/main" id="{BFA1557E-5B3F-4CE5-8D35-F0A7333F5F29}"/>
              </a:ext>
            </a:extLst>
          </p:cNvPr>
          <p:cNvSpPr>
            <a:spLocks/>
          </p:cNvSpPr>
          <p:nvPr/>
        </p:nvSpPr>
        <p:spPr>
          <a:xfrm>
            <a:off x="1798586" y="1557382"/>
            <a:ext cx="621508" cy="227574"/>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3 weeks</a:t>
            </a:r>
          </a:p>
        </p:txBody>
      </p:sp>
      <p:sp>
        <p:nvSpPr>
          <p:cNvPr id="67" name="Rectangle 66">
            <a:extLst>
              <a:ext uri="{FF2B5EF4-FFF2-40B4-BE49-F238E27FC236}">
                <a16:creationId xmlns:a16="http://schemas.microsoft.com/office/drawing/2014/main" id="{16E4B894-72CA-442C-A08C-4231F7D0AEB0}"/>
              </a:ext>
            </a:extLst>
          </p:cNvPr>
          <p:cNvSpPr/>
          <p:nvPr/>
        </p:nvSpPr>
        <p:spPr>
          <a:xfrm>
            <a:off x="179896" y="2941338"/>
            <a:ext cx="1351634" cy="181922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R="0" lvl="0" indent="0" algn="ctr" defTabSz="914400" fontAlgn="ctr">
              <a:lnSpc>
                <a:spcPct val="100000"/>
              </a:lnSpc>
              <a:spcBef>
                <a:spcPts val="0"/>
              </a:spcBef>
              <a:spcAft>
                <a:spcPts val="0"/>
              </a:spcAft>
              <a:buClrTx/>
              <a:buSzTx/>
              <a:buFontTx/>
              <a:buNone/>
              <a:tabLst/>
              <a:defRPr/>
            </a:pPr>
            <a:endParaRPr lang="en-US" sz="1200" dirty="0">
              <a:solidFill>
                <a:schemeClr val="tx2"/>
              </a:solidFill>
              <a:cs typeface="Arial" panose="020B0604020202020204" pitchFamily="34" charset="0"/>
            </a:endParaRPr>
          </a:p>
          <a:p>
            <a:pPr marR="0" lvl="0" indent="0" algn="ctr" defTabSz="914400" fontAlgn="ctr">
              <a:lnSpc>
                <a:spcPct val="100000"/>
              </a:lnSpc>
              <a:spcBef>
                <a:spcPts val="0"/>
              </a:spcBef>
              <a:spcAft>
                <a:spcPts val="0"/>
              </a:spcAft>
              <a:buClrTx/>
              <a:buSzTx/>
              <a:buFontTx/>
              <a:buNone/>
              <a:tabLst/>
              <a:defRPr/>
            </a:pPr>
            <a:r>
              <a:rPr lang="en-US" sz="1100" dirty="0">
                <a:solidFill>
                  <a:schemeClr val="tx2"/>
                </a:solidFill>
                <a:cs typeface="Arial" panose="020B0604020202020204" pitchFamily="34" charset="0"/>
              </a:rPr>
              <a:t>TTT- Process Training &amp; Certification</a:t>
            </a:r>
          </a:p>
          <a:p>
            <a:pPr marR="0" lvl="0" indent="0" algn="ctr" defTabSz="914400" fontAlgn="ctr">
              <a:lnSpc>
                <a:spcPct val="100000"/>
              </a:lnSpc>
              <a:spcBef>
                <a:spcPts val="0"/>
              </a:spcBef>
              <a:spcAft>
                <a:spcPts val="0"/>
              </a:spcAft>
              <a:buClrTx/>
              <a:buSzTx/>
              <a:buFontTx/>
              <a:buNone/>
              <a:tabLst/>
              <a:defRPr/>
            </a:pPr>
            <a:endParaRPr lang="en-US" sz="1100" dirty="0">
              <a:solidFill>
                <a:schemeClr val="tx2"/>
              </a:solidFill>
              <a:cs typeface="Arial" panose="020B0604020202020204" pitchFamily="34" charset="0"/>
            </a:endParaRPr>
          </a:p>
          <a:p>
            <a:pPr marR="0" lvl="0" indent="0" algn="ctr" defTabSz="914400" fontAlgn="ctr">
              <a:lnSpc>
                <a:spcPct val="100000"/>
              </a:lnSpc>
              <a:spcBef>
                <a:spcPts val="0"/>
              </a:spcBef>
              <a:spcAft>
                <a:spcPts val="0"/>
              </a:spcAft>
              <a:buClrTx/>
              <a:buSzTx/>
              <a:buFontTx/>
              <a:buNone/>
              <a:tabLst/>
              <a:defRPr/>
            </a:pPr>
            <a:r>
              <a:rPr lang="en-US" sz="1100" dirty="0">
                <a:solidFill>
                  <a:schemeClr val="tx2"/>
                </a:solidFill>
                <a:cs typeface="Arial" panose="020B0604020202020204" pitchFamily="34" charset="0"/>
              </a:rPr>
              <a:t>Process Training &amp; Go Live-56 FTE</a:t>
            </a:r>
          </a:p>
          <a:p>
            <a:pPr marR="0" lvl="0" indent="0" algn="ctr" defTabSz="914400" fontAlgn="ctr">
              <a:lnSpc>
                <a:spcPct val="100000"/>
              </a:lnSpc>
              <a:spcBef>
                <a:spcPts val="0"/>
              </a:spcBef>
              <a:spcAft>
                <a:spcPts val="0"/>
              </a:spcAft>
              <a:buClrTx/>
              <a:buSzTx/>
              <a:buFontTx/>
              <a:buNone/>
              <a:tabLst/>
              <a:defRPr/>
            </a:pPr>
            <a:r>
              <a:rPr lang="en-US" sz="1100" dirty="0">
                <a:solidFill>
                  <a:schemeClr val="tx2"/>
                </a:solidFill>
                <a:cs typeface="Arial" panose="020B0604020202020204" pitchFamily="34" charset="0"/>
              </a:rPr>
              <a:t>Phase 1-Omnichannel</a:t>
            </a:r>
          </a:p>
          <a:p>
            <a:pPr marR="0" lvl="0" indent="0" algn="ctr" defTabSz="914400" fontAlgn="ctr">
              <a:lnSpc>
                <a:spcPct val="100000"/>
              </a:lnSpc>
              <a:spcBef>
                <a:spcPts val="0"/>
              </a:spcBef>
              <a:spcAft>
                <a:spcPts val="0"/>
              </a:spcAft>
              <a:buClrTx/>
              <a:buSzTx/>
              <a:buFontTx/>
              <a:buNone/>
              <a:tabLst/>
              <a:defRPr/>
            </a:pPr>
            <a:r>
              <a:rPr lang="en-US" sz="1100" dirty="0">
                <a:solidFill>
                  <a:schemeClr val="tx2"/>
                </a:solidFill>
                <a:cs typeface="Arial" panose="020B0604020202020204" pitchFamily="34" charset="0"/>
              </a:rPr>
              <a:t>Phase 2-Chat only</a:t>
            </a:r>
          </a:p>
          <a:p>
            <a:pPr marL="171450" marR="0" lvl="0" indent="-171450"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DB7DFC6E-3E3F-4441-BB73-2CDB4DC67918}"/>
              </a:ext>
            </a:extLst>
          </p:cNvPr>
          <p:cNvSpPr/>
          <p:nvPr/>
        </p:nvSpPr>
        <p:spPr>
          <a:xfrm>
            <a:off x="176429" y="2716656"/>
            <a:ext cx="1355101" cy="226823"/>
          </a:xfrm>
          <a:prstGeom prst="rect">
            <a:avLst/>
          </a:prstGeom>
          <a:solidFill>
            <a:srgbClr val="FDB89D"/>
          </a:solidFill>
          <a:ln>
            <a:solidFill>
              <a:srgbClr val="FDB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Light" panose="020F0302020204030204"/>
                <a:ea typeface="+mn-ea"/>
                <a:cs typeface="+mn-cs"/>
              </a:rPr>
              <a:t>Transition Timelines </a:t>
            </a:r>
          </a:p>
        </p:txBody>
      </p:sp>
      <p:sp>
        <p:nvSpPr>
          <p:cNvPr id="69" name="Rectangle 68">
            <a:extLst>
              <a:ext uri="{FF2B5EF4-FFF2-40B4-BE49-F238E27FC236}">
                <a16:creationId xmlns:a16="http://schemas.microsoft.com/office/drawing/2014/main" id="{44890825-2C0B-4201-98B0-32BDA8D8CA06}"/>
              </a:ext>
            </a:extLst>
          </p:cNvPr>
          <p:cNvSpPr/>
          <p:nvPr/>
        </p:nvSpPr>
        <p:spPr>
          <a:xfrm flipH="1">
            <a:off x="9203229" y="1101517"/>
            <a:ext cx="2635843" cy="125992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panose="020F0302020204030204"/>
              <a:ea typeface="+mn-ea"/>
              <a:cs typeface="Arial" panose="020B0604020202020204" pitchFamily="34" charset="0"/>
            </a:endParaRPr>
          </a:p>
        </p:txBody>
      </p:sp>
      <p:sp>
        <p:nvSpPr>
          <p:cNvPr id="70" name="Rectangle 69">
            <a:extLst>
              <a:ext uri="{FF2B5EF4-FFF2-40B4-BE49-F238E27FC236}">
                <a16:creationId xmlns:a16="http://schemas.microsoft.com/office/drawing/2014/main" id="{33F8E417-1297-4722-A7D3-3630B8D0FE29}"/>
              </a:ext>
            </a:extLst>
          </p:cNvPr>
          <p:cNvSpPr/>
          <p:nvPr/>
        </p:nvSpPr>
        <p:spPr>
          <a:xfrm>
            <a:off x="11091034" y="1171993"/>
            <a:ext cx="266098" cy="138499"/>
          </a:xfrm>
          <a:prstGeom prst="rect">
            <a:avLst/>
          </a:prstGeom>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Ramp</a:t>
            </a:r>
          </a:p>
        </p:txBody>
      </p:sp>
      <p:sp>
        <p:nvSpPr>
          <p:cNvPr id="71" name="Rectangle 70">
            <a:extLst>
              <a:ext uri="{FF2B5EF4-FFF2-40B4-BE49-F238E27FC236}">
                <a16:creationId xmlns:a16="http://schemas.microsoft.com/office/drawing/2014/main" id="{FFF2A9B9-C8BC-4FB7-9A9E-4D67BE53FBB0}"/>
              </a:ext>
            </a:extLst>
          </p:cNvPr>
          <p:cNvSpPr/>
          <p:nvPr/>
        </p:nvSpPr>
        <p:spPr>
          <a:xfrm>
            <a:off x="10792872" y="1171993"/>
            <a:ext cx="173736" cy="146304"/>
          </a:xfrm>
          <a:prstGeom prst="rect">
            <a:avLst/>
          </a:prstGeom>
          <a:solidFill>
            <a:srgbClr val="92D050"/>
          </a:solidFill>
          <a:ln w="31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72" name="Rectangle 71">
            <a:extLst>
              <a:ext uri="{FF2B5EF4-FFF2-40B4-BE49-F238E27FC236}">
                <a16:creationId xmlns:a16="http://schemas.microsoft.com/office/drawing/2014/main" id="{E2388098-B6A7-4EAE-9264-50A014853BCE}"/>
              </a:ext>
            </a:extLst>
          </p:cNvPr>
          <p:cNvSpPr/>
          <p:nvPr/>
        </p:nvSpPr>
        <p:spPr>
          <a:xfrm>
            <a:off x="11053944" y="1390186"/>
            <a:ext cx="581891" cy="138499"/>
          </a:xfrm>
          <a:prstGeom prst="rect">
            <a:avLst/>
          </a:prstGeom>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Calibri Light" panose="020F0302020204030204"/>
                <a:cs typeface="Arial" panose="020B0604020202020204" pitchFamily="34" charset="0"/>
              </a:rPr>
              <a:t>Steady State</a:t>
            </a:r>
            <a:endPar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endParaRPr>
          </a:p>
        </p:txBody>
      </p:sp>
      <p:pic>
        <p:nvPicPr>
          <p:cNvPr id="73" name="Picture 72">
            <a:extLst>
              <a:ext uri="{FF2B5EF4-FFF2-40B4-BE49-F238E27FC236}">
                <a16:creationId xmlns:a16="http://schemas.microsoft.com/office/drawing/2014/main" id="{DAB38F9F-0021-4E82-8551-8C717DA047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8612" y="1390186"/>
            <a:ext cx="143485" cy="178118"/>
          </a:xfrm>
          <a:prstGeom prst="rect">
            <a:avLst/>
          </a:prstGeom>
          <a:solidFill>
            <a:schemeClr val="accent4"/>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ectangle 73">
            <a:extLst>
              <a:ext uri="{FF2B5EF4-FFF2-40B4-BE49-F238E27FC236}">
                <a16:creationId xmlns:a16="http://schemas.microsoft.com/office/drawing/2014/main" id="{F1920464-ECA9-4E6A-AB04-E0D935192083}"/>
              </a:ext>
            </a:extLst>
          </p:cNvPr>
          <p:cNvSpPr/>
          <p:nvPr/>
        </p:nvSpPr>
        <p:spPr>
          <a:xfrm>
            <a:off x="9560046" y="1405852"/>
            <a:ext cx="918490" cy="138499"/>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Seeding / Hiring</a:t>
            </a:r>
          </a:p>
        </p:txBody>
      </p:sp>
      <p:sp>
        <p:nvSpPr>
          <p:cNvPr id="75" name="Rectangle 74">
            <a:extLst>
              <a:ext uri="{FF2B5EF4-FFF2-40B4-BE49-F238E27FC236}">
                <a16:creationId xmlns:a16="http://schemas.microsoft.com/office/drawing/2014/main" id="{259DC84B-8BF3-4DBF-A089-50AA5F02D1D9}"/>
              </a:ext>
            </a:extLst>
          </p:cNvPr>
          <p:cNvSpPr/>
          <p:nvPr/>
        </p:nvSpPr>
        <p:spPr>
          <a:xfrm>
            <a:off x="9313891" y="1394119"/>
            <a:ext cx="169531" cy="141447"/>
          </a:xfrm>
          <a:prstGeom prst="rect">
            <a:avLst/>
          </a:prstGeom>
          <a:solidFill>
            <a:schemeClr val="tx2"/>
          </a:solidFill>
          <a:ln w="3175">
            <a:solidFill>
              <a:srgbClr val="ABABA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76" name="Rectangle 75">
            <a:extLst>
              <a:ext uri="{FF2B5EF4-FFF2-40B4-BE49-F238E27FC236}">
                <a16:creationId xmlns:a16="http://schemas.microsoft.com/office/drawing/2014/main" id="{2B2FDA58-D4F3-4A11-A9FB-28D1EC8FA63D}"/>
              </a:ext>
            </a:extLst>
          </p:cNvPr>
          <p:cNvSpPr/>
          <p:nvPr/>
        </p:nvSpPr>
        <p:spPr>
          <a:xfrm>
            <a:off x="9541758" y="1192583"/>
            <a:ext cx="918490" cy="138499"/>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Business Award</a:t>
            </a:r>
          </a:p>
        </p:txBody>
      </p:sp>
      <p:sp>
        <p:nvSpPr>
          <p:cNvPr id="77" name="5-Point Star 163">
            <a:extLst>
              <a:ext uri="{FF2B5EF4-FFF2-40B4-BE49-F238E27FC236}">
                <a16:creationId xmlns:a16="http://schemas.microsoft.com/office/drawing/2014/main" id="{543129A4-BA81-4E22-847B-B6EF9F46A9D8}"/>
              </a:ext>
            </a:extLst>
          </p:cNvPr>
          <p:cNvSpPr/>
          <p:nvPr/>
        </p:nvSpPr>
        <p:spPr>
          <a:xfrm>
            <a:off x="9303845" y="1163987"/>
            <a:ext cx="156000" cy="162723"/>
          </a:xfrm>
          <a:prstGeom prst="star5">
            <a:avLst/>
          </a:prstGeom>
          <a:solidFill>
            <a:schemeClr val="accent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Light" panose="020F0302020204030204"/>
              <a:ea typeface="+mn-ea"/>
              <a:cs typeface="+mn-cs"/>
            </a:endParaRPr>
          </a:p>
        </p:txBody>
      </p:sp>
      <p:sp>
        <p:nvSpPr>
          <p:cNvPr id="78" name="Rectangle 77">
            <a:extLst>
              <a:ext uri="{FF2B5EF4-FFF2-40B4-BE49-F238E27FC236}">
                <a16:creationId xmlns:a16="http://schemas.microsoft.com/office/drawing/2014/main" id="{F826432F-DDB7-4DDD-83AA-880CC8B9F2FF}"/>
              </a:ext>
            </a:extLst>
          </p:cNvPr>
          <p:cNvSpPr/>
          <p:nvPr/>
        </p:nvSpPr>
        <p:spPr>
          <a:xfrm>
            <a:off x="9576802" y="1611180"/>
            <a:ext cx="918490" cy="138499"/>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Pre- Process</a:t>
            </a:r>
          </a:p>
        </p:txBody>
      </p:sp>
      <p:sp>
        <p:nvSpPr>
          <p:cNvPr id="79" name="Rectangle 78">
            <a:extLst>
              <a:ext uri="{FF2B5EF4-FFF2-40B4-BE49-F238E27FC236}">
                <a16:creationId xmlns:a16="http://schemas.microsoft.com/office/drawing/2014/main" id="{6B2D6588-4FDD-4073-9C76-4DB82D460B37}"/>
              </a:ext>
            </a:extLst>
          </p:cNvPr>
          <p:cNvSpPr/>
          <p:nvPr/>
        </p:nvSpPr>
        <p:spPr>
          <a:xfrm>
            <a:off x="9594218" y="1788044"/>
            <a:ext cx="357470" cy="138499"/>
          </a:xfrm>
          <a:prstGeom prst="rect">
            <a:avLst/>
          </a:prstGeom>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Process</a:t>
            </a:r>
          </a:p>
        </p:txBody>
      </p:sp>
      <p:sp>
        <p:nvSpPr>
          <p:cNvPr id="80" name="Rectangle 79">
            <a:extLst>
              <a:ext uri="{FF2B5EF4-FFF2-40B4-BE49-F238E27FC236}">
                <a16:creationId xmlns:a16="http://schemas.microsoft.com/office/drawing/2014/main" id="{EFF26DD9-C663-4034-A490-C1D39408FB95}"/>
              </a:ext>
            </a:extLst>
          </p:cNvPr>
          <p:cNvSpPr/>
          <p:nvPr/>
        </p:nvSpPr>
        <p:spPr>
          <a:xfrm>
            <a:off x="9311131" y="1975894"/>
            <a:ext cx="180046" cy="146304"/>
          </a:xfrm>
          <a:prstGeom prst="rect">
            <a:avLst/>
          </a:prstGeom>
          <a:solidFill>
            <a:schemeClr val="tx2">
              <a:lumMod val="50000"/>
              <a:lumOff val="50000"/>
            </a:schemeClr>
          </a:solidFill>
          <a:ln w="3175">
            <a:solidFill>
              <a:srgbClr val="FFB39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81" name="Rectangle 80">
            <a:extLst>
              <a:ext uri="{FF2B5EF4-FFF2-40B4-BE49-F238E27FC236}">
                <a16:creationId xmlns:a16="http://schemas.microsoft.com/office/drawing/2014/main" id="{AA313831-937A-4493-9483-DD7A8B1B923C}"/>
              </a:ext>
            </a:extLst>
          </p:cNvPr>
          <p:cNvSpPr/>
          <p:nvPr/>
        </p:nvSpPr>
        <p:spPr>
          <a:xfrm>
            <a:off x="9603888" y="1987266"/>
            <a:ext cx="171522" cy="138499"/>
          </a:xfrm>
          <a:prstGeom prst="rect">
            <a:avLst/>
          </a:prstGeom>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OJP</a:t>
            </a:r>
          </a:p>
        </p:txBody>
      </p:sp>
      <p:sp>
        <p:nvSpPr>
          <p:cNvPr id="82" name="TextBox 81">
            <a:extLst>
              <a:ext uri="{FF2B5EF4-FFF2-40B4-BE49-F238E27FC236}">
                <a16:creationId xmlns:a16="http://schemas.microsoft.com/office/drawing/2014/main" id="{1114B29A-91FF-41A0-982A-12D8DC41218D}"/>
              </a:ext>
            </a:extLst>
          </p:cNvPr>
          <p:cNvSpPr txBox="1"/>
          <p:nvPr/>
        </p:nvSpPr>
        <p:spPr>
          <a:xfrm>
            <a:off x="9203231" y="3315949"/>
            <a:ext cx="45719" cy="25807"/>
          </a:xfrm>
          <a:prstGeom prst="rect">
            <a:avLst/>
          </a:prstGeom>
        </p:spPr>
        <p:txBody>
          <a:bodyPr vert="horz" wrap="square" lIns="0" tIns="0" rIns="0" bIns="0" rtlCol="0" anchor="t" anchorCtr="0">
            <a:noAutofit/>
          </a:bodyPr>
          <a:lstStyle/>
          <a:p>
            <a:pPr marL="0" marR="0" lvl="0" indent="0" algn="l" defTabSz="457200" rtl="0" eaLnBrk="1" fontAlgn="auto" latinLnBrk="0" hangingPunct="1">
              <a:lnSpc>
                <a:spcPct val="100000"/>
              </a:lnSpc>
              <a:spcBef>
                <a:spcPts val="300"/>
              </a:spcBef>
              <a:spcAft>
                <a:spcPts val="300"/>
              </a:spcAft>
              <a:buClrTx/>
              <a:buSzTx/>
              <a:buFontTx/>
              <a:buNone/>
              <a:tabLst/>
              <a:defRPr/>
            </a:pPr>
            <a:endParaRPr kumimoji="0" lang="en-US" sz="2800" b="0" i="0" u="none" strike="noStrike" kern="1200" cap="none" spc="0" normalizeH="0" baseline="0" noProof="0" dirty="0">
              <a:ln>
                <a:noFill/>
              </a:ln>
              <a:solidFill>
                <a:srgbClr val="FB4D0A"/>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B2DC072-5880-42E8-8C79-75B1FC01B8AE}"/>
              </a:ext>
            </a:extLst>
          </p:cNvPr>
          <p:cNvSpPr>
            <a:spLocks/>
          </p:cNvSpPr>
          <p:nvPr/>
        </p:nvSpPr>
        <p:spPr>
          <a:xfrm>
            <a:off x="1901595" y="2129341"/>
            <a:ext cx="1522745" cy="237211"/>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8 weeks</a:t>
            </a:r>
          </a:p>
        </p:txBody>
      </p:sp>
      <p:sp>
        <p:nvSpPr>
          <p:cNvPr id="84" name="Rectangle 83">
            <a:extLst>
              <a:ext uri="{FF2B5EF4-FFF2-40B4-BE49-F238E27FC236}">
                <a16:creationId xmlns:a16="http://schemas.microsoft.com/office/drawing/2014/main" id="{53B1AAEC-C1EC-4BDE-A106-C4723157BD24}"/>
              </a:ext>
            </a:extLst>
          </p:cNvPr>
          <p:cNvSpPr>
            <a:spLocks/>
          </p:cNvSpPr>
          <p:nvPr/>
        </p:nvSpPr>
        <p:spPr>
          <a:xfrm>
            <a:off x="3082489" y="2449086"/>
            <a:ext cx="901282"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Hiring &amp; Seeding </a:t>
            </a:r>
          </a:p>
        </p:txBody>
      </p:sp>
      <p:sp>
        <p:nvSpPr>
          <p:cNvPr id="85" name="Rectangle 84">
            <a:extLst>
              <a:ext uri="{FF2B5EF4-FFF2-40B4-BE49-F238E27FC236}">
                <a16:creationId xmlns:a16="http://schemas.microsoft.com/office/drawing/2014/main" id="{EF95539A-E356-47C9-8D3E-FDD2F70EF1CF}"/>
              </a:ext>
            </a:extLst>
          </p:cNvPr>
          <p:cNvSpPr/>
          <p:nvPr/>
        </p:nvSpPr>
        <p:spPr>
          <a:xfrm>
            <a:off x="9314368" y="2178586"/>
            <a:ext cx="173736" cy="146304"/>
          </a:xfrm>
          <a:prstGeom prst="rect">
            <a:avLst/>
          </a:prstGeom>
          <a:solidFill>
            <a:schemeClr val="accent2">
              <a:lumMod val="40000"/>
              <a:lumOff val="60000"/>
            </a:schemeClr>
          </a:solidFill>
          <a:ln w="31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4EFF"/>
              </a:solidFill>
              <a:effectLst/>
              <a:uLnTx/>
              <a:uFillTx/>
              <a:latin typeface="Calibri Light" panose="020F0302020204030204"/>
              <a:ea typeface="+mn-ea"/>
              <a:cs typeface="Arial" panose="020B0604020202020204" pitchFamily="34" charset="0"/>
            </a:endParaRPr>
          </a:p>
        </p:txBody>
      </p:sp>
      <p:sp>
        <p:nvSpPr>
          <p:cNvPr id="86" name="Rectangle 85">
            <a:extLst>
              <a:ext uri="{FF2B5EF4-FFF2-40B4-BE49-F238E27FC236}">
                <a16:creationId xmlns:a16="http://schemas.microsoft.com/office/drawing/2014/main" id="{3CCC2A65-D186-4880-A804-AFA7BF234409}"/>
              </a:ext>
            </a:extLst>
          </p:cNvPr>
          <p:cNvSpPr/>
          <p:nvPr/>
        </p:nvSpPr>
        <p:spPr>
          <a:xfrm>
            <a:off x="9599625" y="2180931"/>
            <a:ext cx="1126912" cy="138499"/>
          </a:xfrm>
          <a:prstGeom prst="rect">
            <a:avLst/>
          </a:prstGeom>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Training Documentation</a:t>
            </a:r>
          </a:p>
        </p:txBody>
      </p:sp>
      <p:pic>
        <p:nvPicPr>
          <p:cNvPr id="87" name="Picture 86">
            <a:extLst>
              <a:ext uri="{FF2B5EF4-FFF2-40B4-BE49-F238E27FC236}">
                <a16:creationId xmlns:a16="http://schemas.microsoft.com/office/drawing/2014/main" id="{6E468215-9794-4AE5-8D60-71E8756028C9}"/>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0461" y="3959038"/>
            <a:ext cx="129841" cy="15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a:extLst>
              <a:ext uri="{FF2B5EF4-FFF2-40B4-BE49-F238E27FC236}">
                <a16:creationId xmlns:a16="http://schemas.microsoft.com/office/drawing/2014/main" id="{7877FAEB-C286-4305-B465-E88B7E7C5AC0}"/>
              </a:ext>
            </a:extLst>
          </p:cNvPr>
          <p:cNvSpPr>
            <a:spLocks/>
          </p:cNvSpPr>
          <p:nvPr/>
        </p:nvSpPr>
        <p:spPr>
          <a:xfrm>
            <a:off x="3040036" y="1785632"/>
            <a:ext cx="2310531"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rPr>
              <a:t>Due Diligence for CRM Solution</a:t>
            </a:r>
          </a:p>
        </p:txBody>
      </p:sp>
      <p:sp>
        <p:nvSpPr>
          <p:cNvPr id="89" name="Rectangle 88">
            <a:extLst>
              <a:ext uri="{FF2B5EF4-FFF2-40B4-BE49-F238E27FC236}">
                <a16:creationId xmlns:a16="http://schemas.microsoft.com/office/drawing/2014/main" id="{B63EC5B9-32D7-463E-ACCE-D12E594F5D78}"/>
              </a:ext>
            </a:extLst>
          </p:cNvPr>
          <p:cNvSpPr>
            <a:spLocks/>
          </p:cNvSpPr>
          <p:nvPr/>
        </p:nvSpPr>
        <p:spPr>
          <a:xfrm>
            <a:off x="4571468" y="1977438"/>
            <a:ext cx="2310531" cy="138499"/>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Light" panose="020F0302020204030204"/>
                <a:ea typeface="+mn-ea"/>
                <a:cs typeface="+mn-cs"/>
              </a:rPr>
              <a:t>Transformation Due Diligence(Chat Bot capability)</a:t>
            </a:r>
            <a:endParaRPr kumimoji="0" lang="en-US" sz="900" b="0" i="0" u="none" strike="noStrike" kern="0" cap="none" spc="0" normalizeH="0" baseline="0" noProof="0" dirty="0">
              <a:ln>
                <a:noFill/>
              </a:ln>
              <a:solidFill>
                <a:srgbClr val="000000"/>
              </a:solidFill>
              <a:effectLst/>
              <a:uLnTx/>
              <a:uFillTx/>
              <a:latin typeface="Calibri Light" panose="020F0302020204030204"/>
              <a:ea typeface="+mn-ea"/>
              <a:cs typeface="+mn-cs"/>
            </a:endParaRPr>
          </a:p>
        </p:txBody>
      </p:sp>
      <p:sp>
        <p:nvSpPr>
          <p:cNvPr id="90" name="Rectangle 89">
            <a:extLst>
              <a:ext uri="{FF2B5EF4-FFF2-40B4-BE49-F238E27FC236}">
                <a16:creationId xmlns:a16="http://schemas.microsoft.com/office/drawing/2014/main" id="{ECC46D29-2690-4CF7-AF06-E64FA6D5B803}"/>
              </a:ext>
            </a:extLst>
          </p:cNvPr>
          <p:cNvSpPr/>
          <p:nvPr/>
        </p:nvSpPr>
        <p:spPr>
          <a:xfrm>
            <a:off x="9314301" y="1602702"/>
            <a:ext cx="169531" cy="141447"/>
          </a:xfrm>
          <a:prstGeom prst="rect">
            <a:avLst/>
          </a:prstGeom>
          <a:solidFill>
            <a:schemeClr val="accent1">
              <a:lumMod val="20000"/>
              <a:lumOff val="80000"/>
            </a:schemeClr>
          </a:solidFill>
          <a:ln w="3175">
            <a:solidFill>
              <a:srgbClr val="ABABA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91" name="Rectangle 90">
            <a:extLst>
              <a:ext uri="{FF2B5EF4-FFF2-40B4-BE49-F238E27FC236}">
                <a16:creationId xmlns:a16="http://schemas.microsoft.com/office/drawing/2014/main" id="{17C08747-4ACD-4599-B5AD-C0051F881401}"/>
              </a:ext>
            </a:extLst>
          </p:cNvPr>
          <p:cNvSpPr/>
          <p:nvPr/>
        </p:nvSpPr>
        <p:spPr>
          <a:xfrm>
            <a:off x="9314301" y="1786852"/>
            <a:ext cx="169531" cy="141447"/>
          </a:xfrm>
          <a:prstGeom prst="rect">
            <a:avLst/>
          </a:prstGeom>
          <a:solidFill>
            <a:schemeClr val="accent3">
              <a:lumMod val="75000"/>
            </a:schemeClr>
          </a:solidFill>
          <a:ln w="3175">
            <a:solidFill>
              <a:srgbClr val="ABABA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92" name="TextBox 91">
            <a:extLst>
              <a:ext uri="{FF2B5EF4-FFF2-40B4-BE49-F238E27FC236}">
                <a16:creationId xmlns:a16="http://schemas.microsoft.com/office/drawing/2014/main" id="{7AE4D36A-BE3D-45E0-B851-C74B101B1B3A}"/>
              </a:ext>
            </a:extLst>
          </p:cNvPr>
          <p:cNvSpPr txBox="1"/>
          <p:nvPr/>
        </p:nvSpPr>
        <p:spPr>
          <a:xfrm>
            <a:off x="109179" y="4766063"/>
            <a:ext cx="9364339"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mj-lt"/>
                <a:ea typeface="+mn-ea"/>
              </a:rPr>
              <a:t>Key Assumptions:</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EXL proposes a Train the Trainer followed by a Train the Team model to reduce dependencies</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All in-scope work to be processed from EXL Pune location, with BCP Noida and hybrid model of work(WFH, WFA)</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Ekaterra Trainer availability for the duration of TTT has been assumed for all the functions</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Training content/SOP’s to be reviewed and approved by Ekaterra team prior to initiation of knowledge transfer </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rPr>
              <a:t>Ekaterra Leads /SMEs to conduct Quality Audits during Ramp period and providing  calibration support for EXL audit team </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All timelines to be validated during process of Due diligence and changes will impact the Implementation plan</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For Phase 2 languages, chat bot capability will be available in supporting translation(Specific local languages) </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EXL to use existing CRM model of Ekaterra for training till the time new CRM solution has been built </a:t>
            </a:r>
          </a:p>
        </p:txBody>
      </p:sp>
      <p:sp>
        <p:nvSpPr>
          <p:cNvPr id="93" name="Rectangle 92">
            <a:extLst>
              <a:ext uri="{FF2B5EF4-FFF2-40B4-BE49-F238E27FC236}">
                <a16:creationId xmlns:a16="http://schemas.microsoft.com/office/drawing/2014/main" id="{FB00B2F3-B2FC-484A-8177-CA19CC5633EA}"/>
              </a:ext>
            </a:extLst>
          </p:cNvPr>
          <p:cNvSpPr>
            <a:spLocks/>
          </p:cNvSpPr>
          <p:nvPr/>
        </p:nvSpPr>
        <p:spPr>
          <a:xfrm>
            <a:off x="1577994" y="3204172"/>
            <a:ext cx="1906633" cy="199942"/>
          </a:xfrm>
          <a:prstGeom prst="rect">
            <a:avLst/>
          </a:pr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Light" panose="020F0302020204030204"/>
                <a:ea typeface="+mn-ea"/>
                <a:cs typeface="+mn-cs"/>
              </a:rPr>
              <a:t>12 Wks.</a:t>
            </a:r>
          </a:p>
        </p:txBody>
      </p:sp>
      <p:sp>
        <p:nvSpPr>
          <p:cNvPr id="94" name="Rectangle 93">
            <a:extLst>
              <a:ext uri="{FF2B5EF4-FFF2-40B4-BE49-F238E27FC236}">
                <a16:creationId xmlns:a16="http://schemas.microsoft.com/office/drawing/2014/main" id="{FB00B2F3-B2FC-484A-8177-CA19CC5633EA}"/>
              </a:ext>
            </a:extLst>
          </p:cNvPr>
          <p:cNvSpPr>
            <a:spLocks/>
          </p:cNvSpPr>
          <p:nvPr/>
        </p:nvSpPr>
        <p:spPr>
          <a:xfrm>
            <a:off x="3474683" y="3204968"/>
            <a:ext cx="400883" cy="199941"/>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1 Wk</a:t>
            </a:r>
          </a:p>
        </p:txBody>
      </p:sp>
      <p:sp>
        <p:nvSpPr>
          <p:cNvPr id="95" name="Rectangle 94">
            <a:extLst>
              <a:ext uri="{FF2B5EF4-FFF2-40B4-BE49-F238E27FC236}">
                <a16:creationId xmlns:a16="http://schemas.microsoft.com/office/drawing/2014/main" id="{FB00B2F3-B2FC-484A-8177-CA19CC5633EA}"/>
              </a:ext>
            </a:extLst>
          </p:cNvPr>
          <p:cNvSpPr>
            <a:spLocks/>
          </p:cNvSpPr>
          <p:nvPr/>
        </p:nvSpPr>
        <p:spPr>
          <a:xfrm>
            <a:off x="3875566" y="3204968"/>
            <a:ext cx="773938" cy="199941"/>
          </a:xfrm>
          <a:prstGeom prst="rect">
            <a:avLst/>
          </a:prstGeom>
          <a:solidFill>
            <a:schemeClr val="tx2">
              <a:lumMod val="75000"/>
              <a:lumOff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FFFFFF"/>
                </a:solidFill>
                <a:latin typeface="Calibri Light" panose="020F0302020204030204"/>
              </a:rPr>
              <a:t>2</a:t>
            </a: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 Wks.</a:t>
            </a:r>
          </a:p>
        </p:txBody>
      </p:sp>
      <p:sp>
        <p:nvSpPr>
          <p:cNvPr id="96" name="Rectangle 95">
            <a:extLst>
              <a:ext uri="{FF2B5EF4-FFF2-40B4-BE49-F238E27FC236}">
                <a16:creationId xmlns:a16="http://schemas.microsoft.com/office/drawing/2014/main" id="{FB00B2F3-B2FC-484A-8177-CA19CC5633EA}"/>
              </a:ext>
            </a:extLst>
          </p:cNvPr>
          <p:cNvSpPr>
            <a:spLocks/>
          </p:cNvSpPr>
          <p:nvPr/>
        </p:nvSpPr>
        <p:spPr>
          <a:xfrm>
            <a:off x="4644018" y="3204968"/>
            <a:ext cx="390632" cy="199941"/>
          </a:xfrm>
          <a:prstGeom prst="rect">
            <a:avLst/>
          </a:prstGeom>
          <a:solidFill>
            <a:schemeClr val="tx2">
              <a:lumMod val="65000"/>
              <a:lumOff val="3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FFFFFF"/>
                </a:solidFill>
                <a:latin typeface="Calibri Light" panose="020F0302020204030204"/>
              </a:rPr>
              <a:t>1 </a:t>
            </a: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Wk</a:t>
            </a:r>
          </a:p>
        </p:txBody>
      </p:sp>
      <p:sp>
        <p:nvSpPr>
          <p:cNvPr id="97" name="Rectangle 96">
            <a:extLst>
              <a:ext uri="{FF2B5EF4-FFF2-40B4-BE49-F238E27FC236}">
                <a16:creationId xmlns:a16="http://schemas.microsoft.com/office/drawing/2014/main" id="{FB00B2F3-B2FC-484A-8177-CA19CC5633EA}"/>
              </a:ext>
            </a:extLst>
          </p:cNvPr>
          <p:cNvSpPr>
            <a:spLocks/>
          </p:cNvSpPr>
          <p:nvPr/>
        </p:nvSpPr>
        <p:spPr>
          <a:xfrm>
            <a:off x="5043801" y="3204968"/>
            <a:ext cx="389262" cy="199941"/>
          </a:xfrm>
          <a:prstGeom prst="rect">
            <a:avLst/>
          </a:prstGeom>
          <a:solidFill>
            <a:schemeClr val="tx2">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1Wk</a:t>
            </a:r>
            <a:endParaRPr kumimoji="0" lang="en-US" sz="105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98" name="Rectangle 97">
            <a:extLst>
              <a:ext uri="{FF2B5EF4-FFF2-40B4-BE49-F238E27FC236}">
                <a16:creationId xmlns:a16="http://schemas.microsoft.com/office/drawing/2014/main" id="{2024F686-82D9-44C2-915F-AD99C3616738}"/>
              </a:ext>
            </a:extLst>
          </p:cNvPr>
          <p:cNvSpPr>
            <a:spLocks/>
          </p:cNvSpPr>
          <p:nvPr/>
        </p:nvSpPr>
        <p:spPr>
          <a:xfrm>
            <a:off x="2411428" y="1761400"/>
            <a:ext cx="621508" cy="225866"/>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3 weeks</a:t>
            </a:r>
          </a:p>
        </p:txBody>
      </p:sp>
      <p:sp>
        <p:nvSpPr>
          <p:cNvPr id="99" name="Rectangle 98">
            <a:extLst>
              <a:ext uri="{FF2B5EF4-FFF2-40B4-BE49-F238E27FC236}">
                <a16:creationId xmlns:a16="http://schemas.microsoft.com/office/drawing/2014/main" id="{48440493-27D2-46FE-B1DC-5E80D288ABAE}"/>
              </a:ext>
            </a:extLst>
          </p:cNvPr>
          <p:cNvSpPr>
            <a:spLocks/>
          </p:cNvSpPr>
          <p:nvPr/>
        </p:nvSpPr>
        <p:spPr>
          <a:xfrm>
            <a:off x="3944191" y="1938400"/>
            <a:ext cx="621508" cy="238190"/>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3 weeks</a:t>
            </a:r>
          </a:p>
        </p:txBody>
      </p:sp>
      <p:sp>
        <p:nvSpPr>
          <p:cNvPr id="100" name="Rectangle 99">
            <a:extLst>
              <a:ext uri="{FF2B5EF4-FFF2-40B4-BE49-F238E27FC236}">
                <a16:creationId xmlns:a16="http://schemas.microsoft.com/office/drawing/2014/main" id="{FCFB4573-81D6-48AE-8608-AEC33D08D2D0}"/>
              </a:ext>
            </a:extLst>
          </p:cNvPr>
          <p:cNvSpPr>
            <a:spLocks/>
          </p:cNvSpPr>
          <p:nvPr/>
        </p:nvSpPr>
        <p:spPr>
          <a:xfrm>
            <a:off x="7237017" y="4074630"/>
            <a:ext cx="1022072" cy="199941"/>
          </a:xfrm>
          <a:prstGeom prst="rect">
            <a:avLst/>
          </a:prstGeom>
          <a:solidFill>
            <a:srgbClr val="92D05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rgbClr val="FFFFFF"/>
                </a:solidFill>
                <a:latin typeface="Calibri Light" panose="020F0302020204030204"/>
              </a:rPr>
              <a:t>4</a:t>
            </a:r>
            <a:r>
              <a:rPr kumimoji="0" lang="en-US" sz="1050" b="0" i="0" u="none" strike="noStrike" kern="1200" cap="none" spc="0" normalizeH="0" baseline="0" noProof="0" dirty="0">
                <a:ln>
                  <a:noFill/>
                </a:ln>
                <a:solidFill>
                  <a:srgbClr val="FFFFFF"/>
                </a:solidFill>
                <a:effectLst/>
                <a:uLnTx/>
                <a:uFillTx/>
                <a:latin typeface="Calibri Light" panose="020F0302020204030204"/>
                <a:ea typeface="+mn-ea"/>
                <a:cs typeface="+mn-cs"/>
              </a:rPr>
              <a:t> Wks.</a:t>
            </a:r>
          </a:p>
        </p:txBody>
      </p:sp>
      <p:pic>
        <p:nvPicPr>
          <p:cNvPr id="101" name="Picture 100">
            <a:extLst>
              <a:ext uri="{FF2B5EF4-FFF2-40B4-BE49-F238E27FC236}">
                <a16:creationId xmlns:a16="http://schemas.microsoft.com/office/drawing/2014/main" id="{DFF4B73F-D179-4C11-91E1-5A1BF49DC81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6621" y="4289353"/>
            <a:ext cx="129841" cy="15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2" name="Table 101">
            <a:extLst>
              <a:ext uri="{FF2B5EF4-FFF2-40B4-BE49-F238E27FC236}">
                <a16:creationId xmlns:a16="http://schemas.microsoft.com/office/drawing/2014/main" id="{F3AA8E27-BFB5-4CA0-98BE-7DBB4611840B}"/>
              </a:ext>
            </a:extLst>
          </p:cNvPr>
          <p:cNvGraphicFramePr>
            <a:graphicFrameLocks noGrp="1"/>
          </p:cNvGraphicFramePr>
          <p:nvPr/>
        </p:nvGraphicFramePr>
        <p:xfrm>
          <a:off x="1180286" y="503087"/>
          <a:ext cx="10658778" cy="520034"/>
        </p:xfrm>
        <a:graphic>
          <a:graphicData uri="http://schemas.openxmlformats.org/drawingml/2006/table">
            <a:tbl>
              <a:tblPr/>
              <a:tblGrid>
                <a:gridCol w="273302">
                  <a:extLst>
                    <a:ext uri="{9D8B030D-6E8A-4147-A177-3AD203B41FA5}">
                      <a16:colId xmlns:a16="http://schemas.microsoft.com/office/drawing/2014/main" val="3510765092"/>
                    </a:ext>
                  </a:extLst>
                </a:gridCol>
                <a:gridCol w="273302">
                  <a:extLst>
                    <a:ext uri="{9D8B030D-6E8A-4147-A177-3AD203B41FA5}">
                      <a16:colId xmlns:a16="http://schemas.microsoft.com/office/drawing/2014/main" val="940600516"/>
                    </a:ext>
                  </a:extLst>
                </a:gridCol>
                <a:gridCol w="273302">
                  <a:extLst>
                    <a:ext uri="{9D8B030D-6E8A-4147-A177-3AD203B41FA5}">
                      <a16:colId xmlns:a16="http://schemas.microsoft.com/office/drawing/2014/main" val="2970542450"/>
                    </a:ext>
                  </a:extLst>
                </a:gridCol>
                <a:gridCol w="273302">
                  <a:extLst>
                    <a:ext uri="{9D8B030D-6E8A-4147-A177-3AD203B41FA5}">
                      <a16:colId xmlns:a16="http://schemas.microsoft.com/office/drawing/2014/main" val="1483154843"/>
                    </a:ext>
                  </a:extLst>
                </a:gridCol>
                <a:gridCol w="273302">
                  <a:extLst>
                    <a:ext uri="{9D8B030D-6E8A-4147-A177-3AD203B41FA5}">
                      <a16:colId xmlns:a16="http://schemas.microsoft.com/office/drawing/2014/main" val="2454434907"/>
                    </a:ext>
                  </a:extLst>
                </a:gridCol>
                <a:gridCol w="273302">
                  <a:extLst>
                    <a:ext uri="{9D8B030D-6E8A-4147-A177-3AD203B41FA5}">
                      <a16:colId xmlns:a16="http://schemas.microsoft.com/office/drawing/2014/main" val="311032213"/>
                    </a:ext>
                  </a:extLst>
                </a:gridCol>
                <a:gridCol w="273302">
                  <a:extLst>
                    <a:ext uri="{9D8B030D-6E8A-4147-A177-3AD203B41FA5}">
                      <a16:colId xmlns:a16="http://schemas.microsoft.com/office/drawing/2014/main" val="3850361020"/>
                    </a:ext>
                  </a:extLst>
                </a:gridCol>
                <a:gridCol w="273302">
                  <a:extLst>
                    <a:ext uri="{9D8B030D-6E8A-4147-A177-3AD203B41FA5}">
                      <a16:colId xmlns:a16="http://schemas.microsoft.com/office/drawing/2014/main" val="2970077916"/>
                    </a:ext>
                  </a:extLst>
                </a:gridCol>
                <a:gridCol w="273302">
                  <a:extLst>
                    <a:ext uri="{9D8B030D-6E8A-4147-A177-3AD203B41FA5}">
                      <a16:colId xmlns:a16="http://schemas.microsoft.com/office/drawing/2014/main" val="3146125659"/>
                    </a:ext>
                  </a:extLst>
                </a:gridCol>
                <a:gridCol w="273302">
                  <a:extLst>
                    <a:ext uri="{9D8B030D-6E8A-4147-A177-3AD203B41FA5}">
                      <a16:colId xmlns:a16="http://schemas.microsoft.com/office/drawing/2014/main" val="900812023"/>
                    </a:ext>
                  </a:extLst>
                </a:gridCol>
                <a:gridCol w="273302">
                  <a:extLst>
                    <a:ext uri="{9D8B030D-6E8A-4147-A177-3AD203B41FA5}">
                      <a16:colId xmlns:a16="http://schemas.microsoft.com/office/drawing/2014/main" val="361134279"/>
                    </a:ext>
                  </a:extLst>
                </a:gridCol>
                <a:gridCol w="273302">
                  <a:extLst>
                    <a:ext uri="{9D8B030D-6E8A-4147-A177-3AD203B41FA5}">
                      <a16:colId xmlns:a16="http://schemas.microsoft.com/office/drawing/2014/main" val="2500633845"/>
                    </a:ext>
                  </a:extLst>
                </a:gridCol>
                <a:gridCol w="273302">
                  <a:extLst>
                    <a:ext uri="{9D8B030D-6E8A-4147-A177-3AD203B41FA5}">
                      <a16:colId xmlns:a16="http://schemas.microsoft.com/office/drawing/2014/main" val="1133323424"/>
                    </a:ext>
                  </a:extLst>
                </a:gridCol>
                <a:gridCol w="273302">
                  <a:extLst>
                    <a:ext uri="{9D8B030D-6E8A-4147-A177-3AD203B41FA5}">
                      <a16:colId xmlns:a16="http://schemas.microsoft.com/office/drawing/2014/main" val="2852182135"/>
                    </a:ext>
                  </a:extLst>
                </a:gridCol>
                <a:gridCol w="273302">
                  <a:extLst>
                    <a:ext uri="{9D8B030D-6E8A-4147-A177-3AD203B41FA5}">
                      <a16:colId xmlns:a16="http://schemas.microsoft.com/office/drawing/2014/main" val="1030633454"/>
                    </a:ext>
                  </a:extLst>
                </a:gridCol>
                <a:gridCol w="273302">
                  <a:extLst>
                    <a:ext uri="{9D8B030D-6E8A-4147-A177-3AD203B41FA5}">
                      <a16:colId xmlns:a16="http://schemas.microsoft.com/office/drawing/2014/main" val="3411645078"/>
                    </a:ext>
                  </a:extLst>
                </a:gridCol>
                <a:gridCol w="273302">
                  <a:extLst>
                    <a:ext uri="{9D8B030D-6E8A-4147-A177-3AD203B41FA5}">
                      <a16:colId xmlns:a16="http://schemas.microsoft.com/office/drawing/2014/main" val="4042448003"/>
                    </a:ext>
                  </a:extLst>
                </a:gridCol>
                <a:gridCol w="273302">
                  <a:extLst>
                    <a:ext uri="{9D8B030D-6E8A-4147-A177-3AD203B41FA5}">
                      <a16:colId xmlns:a16="http://schemas.microsoft.com/office/drawing/2014/main" val="3239292338"/>
                    </a:ext>
                  </a:extLst>
                </a:gridCol>
                <a:gridCol w="273302">
                  <a:extLst>
                    <a:ext uri="{9D8B030D-6E8A-4147-A177-3AD203B41FA5}">
                      <a16:colId xmlns:a16="http://schemas.microsoft.com/office/drawing/2014/main" val="1370504574"/>
                    </a:ext>
                  </a:extLst>
                </a:gridCol>
                <a:gridCol w="273302">
                  <a:extLst>
                    <a:ext uri="{9D8B030D-6E8A-4147-A177-3AD203B41FA5}">
                      <a16:colId xmlns:a16="http://schemas.microsoft.com/office/drawing/2014/main" val="454478121"/>
                    </a:ext>
                  </a:extLst>
                </a:gridCol>
                <a:gridCol w="273302">
                  <a:extLst>
                    <a:ext uri="{9D8B030D-6E8A-4147-A177-3AD203B41FA5}">
                      <a16:colId xmlns:a16="http://schemas.microsoft.com/office/drawing/2014/main" val="203265004"/>
                    </a:ext>
                  </a:extLst>
                </a:gridCol>
                <a:gridCol w="273302">
                  <a:extLst>
                    <a:ext uri="{9D8B030D-6E8A-4147-A177-3AD203B41FA5}">
                      <a16:colId xmlns:a16="http://schemas.microsoft.com/office/drawing/2014/main" val="498086795"/>
                    </a:ext>
                  </a:extLst>
                </a:gridCol>
                <a:gridCol w="273302">
                  <a:extLst>
                    <a:ext uri="{9D8B030D-6E8A-4147-A177-3AD203B41FA5}">
                      <a16:colId xmlns:a16="http://schemas.microsoft.com/office/drawing/2014/main" val="2560542468"/>
                    </a:ext>
                  </a:extLst>
                </a:gridCol>
                <a:gridCol w="273302">
                  <a:extLst>
                    <a:ext uri="{9D8B030D-6E8A-4147-A177-3AD203B41FA5}">
                      <a16:colId xmlns:a16="http://schemas.microsoft.com/office/drawing/2014/main" val="517348451"/>
                    </a:ext>
                  </a:extLst>
                </a:gridCol>
                <a:gridCol w="273302">
                  <a:extLst>
                    <a:ext uri="{9D8B030D-6E8A-4147-A177-3AD203B41FA5}">
                      <a16:colId xmlns:a16="http://schemas.microsoft.com/office/drawing/2014/main" val="1825535826"/>
                    </a:ext>
                  </a:extLst>
                </a:gridCol>
                <a:gridCol w="273302">
                  <a:extLst>
                    <a:ext uri="{9D8B030D-6E8A-4147-A177-3AD203B41FA5}">
                      <a16:colId xmlns:a16="http://schemas.microsoft.com/office/drawing/2014/main" val="2963682490"/>
                    </a:ext>
                  </a:extLst>
                </a:gridCol>
                <a:gridCol w="273302">
                  <a:extLst>
                    <a:ext uri="{9D8B030D-6E8A-4147-A177-3AD203B41FA5}">
                      <a16:colId xmlns:a16="http://schemas.microsoft.com/office/drawing/2014/main" val="1049100449"/>
                    </a:ext>
                  </a:extLst>
                </a:gridCol>
                <a:gridCol w="273302">
                  <a:extLst>
                    <a:ext uri="{9D8B030D-6E8A-4147-A177-3AD203B41FA5}">
                      <a16:colId xmlns:a16="http://schemas.microsoft.com/office/drawing/2014/main" val="3742046631"/>
                    </a:ext>
                  </a:extLst>
                </a:gridCol>
                <a:gridCol w="273302">
                  <a:extLst>
                    <a:ext uri="{9D8B030D-6E8A-4147-A177-3AD203B41FA5}">
                      <a16:colId xmlns:a16="http://schemas.microsoft.com/office/drawing/2014/main" val="1552154041"/>
                    </a:ext>
                  </a:extLst>
                </a:gridCol>
                <a:gridCol w="273302">
                  <a:extLst>
                    <a:ext uri="{9D8B030D-6E8A-4147-A177-3AD203B41FA5}">
                      <a16:colId xmlns:a16="http://schemas.microsoft.com/office/drawing/2014/main" val="1622630495"/>
                    </a:ext>
                  </a:extLst>
                </a:gridCol>
                <a:gridCol w="273302">
                  <a:extLst>
                    <a:ext uri="{9D8B030D-6E8A-4147-A177-3AD203B41FA5}">
                      <a16:colId xmlns:a16="http://schemas.microsoft.com/office/drawing/2014/main" val="3641130185"/>
                    </a:ext>
                  </a:extLst>
                </a:gridCol>
                <a:gridCol w="273302">
                  <a:extLst>
                    <a:ext uri="{9D8B030D-6E8A-4147-A177-3AD203B41FA5}">
                      <a16:colId xmlns:a16="http://schemas.microsoft.com/office/drawing/2014/main" val="3787124508"/>
                    </a:ext>
                  </a:extLst>
                </a:gridCol>
                <a:gridCol w="273302">
                  <a:extLst>
                    <a:ext uri="{9D8B030D-6E8A-4147-A177-3AD203B41FA5}">
                      <a16:colId xmlns:a16="http://schemas.microsoft.com/office/drawing/2014/main" val="2984329088"/>
                    </a:ext>
                  </a:extLst>
                </a:gridCol>
                <a:gridCol w="273302">
                  <a:extLst>
                    <a:ext uri="{9D8B030D-6E8A-4147-A177-3AD203B41FA5}">
                      <a16:colId xmlns:a16="http://schemas.microsoft.com/office/drawing/2014/main" val="235561947"/>
                    </a:ext>
                  </a:extLst>
                </a:gridCol>
                <a:gridCol w="273302">
                  <a:extLst>
                    <a:ext uri="{9D8B030D-6E8A-4147-A177-3AD203B41FA5}">
                      <a16:colId xmlns:a16="http://schemas.microsoft.com/office/drawing/2014/main" val="1284496905"/>
                    </a:ext>
                  </a:extLst>
                </a:gridCol>
                <a:gridCol w="273302">
                  <a:extLst>
                    <a:ext uri="{9D8B030D-6E8A-4147-A177-3AD203B41FA5}">
                      <a16:colId xmlns:a16="http://schemas.microsoft.com/office/drawing/2014/main" val="1986093504"/>
                    </a:ext>
                  </a:extLst>
                </a:gridCol>
                <a:gridCol w="273302">
                  <a:extLst>
                    <a:ext uri="{9D8B030D-6E8A-4147-A177-3AD203B41FA5}">
                      <a16:colId xmlns:a16="http://schemas.microsoft.com/office/drawing/2014/main" val="2266371039"/>
                    </a:ext>
                  </a:extLst>
                </a:gridCol>
                <a:gridCol w="273302">
                  <a:extLst>
                    <a:ext uri="{9D8B030D-6E8A-4147-A177-3AD203B41FA5}">
                      <a16:colId xmlns:a16="http://schemas.microsoft.com/office/drawing/2014/main" val="3811960566"/>
                    </a:ext>
                  </a:extLst>
                </a:gridCol>
                <a:gridCol w="273302">
                  <a:extLst>
                    <a:ext uri="{9D8B030D-6E8A-4147-A177-3AD203B41FA5}">
                      <a16:colId xmlns:a16="http://schemas.microsoft.com/office/drawing/2014/main" val="1789885667"/>
                    </a:ext>
                  </a:extLst>
                </a:gridCol>
              </a:tblGrid>
              <a:tr h="260017">
                <a:tc gridSpan="4">
                  <a:txBody>
                    <a:bodyPr/>
                    <a:lstStyle/>
                    <a:p>
                      <a:pPr algn="ctr" rtl="0" fontAlgn="ctr"/>
                      <a:r>
                        <a:rPr lang="en-US" sz="1000" b="1" i="0" u="none" strike="noStrike" dirty="0">
                          <a:solidFill>
                            <a:srgbClr val="FFFFFF"/>
                          </a:solidFill>
                          <a:effectLst/>
                          <a:latin typeface="Calibri Light" panose="020F0302020204030204" pitchFamily="34" charset="0"/>
                        </a:rPr>
                        <a:t>Apr’22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000" b="1" i="0" u="none" strike="noStrike" dirty="0">
                          <a:solidFill>
                            <a:srgbClr val="FFFFFF"/>
                          </a:solidFill>
                          <a:effectLst/>
                          <a:latin typeface="Calibri Light" panose="020F0302020204030204" pitchFamily="34" charset="0"/>
                        </a:rPr>
                        <a:t>May’22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000" b="1" i="0" u="none" strike="noStrike" dirty="0">
                          <a:solidFill>
                            <a:srgbClr val="FFFFFF"/>
                          </a:solidFill>
                          <a:effectLst/>
                          <a:latin typeface="Calibri Light" panose="020F0302020204030204" pitchFamily="34" charset="0"/>
                        </a:rPr>
                        <a:t>Jun'22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000" b="1" i="0" u="none" strike="noStrike" dirty="0">
                          <a:solidFill>
                            <a:srgbClr val="FFFFFF"/>
                          </a:solidFill>
                          <a:effectLst/>
                          <a:latin typeface="Calibri Light" panose="020F0302020204030204" pitchFamily="34" charset="0"/>
                        </a:rPr>
                        <a:t>Jul'22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000" b="1" i="0" u="none" strike="noStrike" dirty="0">
                          <a:solidFill>
                            <a:srgbClr val="FFFFFF"/>
                          </a:solidFill>
                          <a:effectLst/>
                          <a:latin typeface="Calibri Light" panose="020F0302020204030204" pitchFamily="34" charset="0"/>
                        </a:rPr>
                        <a:t>Aug'22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000" b="1" i="0" u="none" strike="noStrike" dirty="0">
                          <a:solidFill>
                            <a:srgbClr val="FFFFFF"/>
                          </a:solidFill>
                          <a:effectLst/>
                          <a:latin typeface="Calibri Light" panose="020F0302020204030204" pitchFamily="34" charset="0"/>
                        </a:rPr>
                        <a:t>Sep'22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000" b="1" i="0" u="none" strike="noStrike" dirty="0">
                          <a:solidFill>
                            <a:srgbClr val="FFFFFF"/>
                          </a:solidFill>
                          <a:effectLst/>
                          <a:latin typeface="Calibri Light" panose="020F0302020204030204" pitchFamily="34" charset="0"/>
                        </a:rPr>
                        <a:t>Oct'22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000" b="1" i="0" u="none" strike="noStrike" dirty="0">
                          <a:solidFill>
                            <a:srgbClr val="FFFFFF"/>
                          </a:solidFill>
                          <a:effectLst/>
                          <a:latin typeface="Calibri Light" panose="020F0302020204030204" pitchFamily="34" charset="0"/>
                        </a:rPr>
                        <a:t>Nov'22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1000" b="1" i="0" u="none" strike="noStrike" dirty="0">
                          <a:solidFill>
                            <a:srgbClr val="FFFFFF"/>
                          </a:solidFill>
                          <a:effectLst/>
                          <a:latin typeface="Calibri Light" panose="020F0302020204030204" pitchFamily="34" charset="0"/>
                        </a:rPr>
                        <a:t>Dec'22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4D0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618578"/>
                  </a:ext>
                </a:extLst>
              </a:tr>
              <a:tr h="260017">
                <a:tc>
                  <a:txBody>
                    <a:bodyPr/>
                    <a:lstStyle/>
                    <a:p>
                      <a:pPr algn="ctr" rtl="0" fontAlgn="ctr"/>
                      <a:r>
                        <a:rPr lang="en-US" sz="1000" b="1" i="0" u="none" strike="noStrike" dirty="0">
                          <a:solidFill>
                            <a:srgbClr val="000000"/>
                          </a:solidFill>
                          <a:effectLst/>
                          <a:latin typeface="Calibri Light" panose="020F0302020204030204" pitchFamily="34" charset="0"/>
                        </a:rPr>
                        <a:t>4</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11</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18</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9</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23</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30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13</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27</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4</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11</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18</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8</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29</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19</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3</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17</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24</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31</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7</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14</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21</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28</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19</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tc>
                  <a:txBody>
                    <a:bodyPr/>
                    <a:lstStyle/>
                    <a:p>
                      <a:pPr algn="ctr" rtl="0" fontAlgn="ctr"/>
                      <a:r>
                        <a:rPr lang="en-US" sz="1000" b="1" i="0" u="none" strike="noStrike" dirty="0">
                          <a:solidFill>
                            <a:srgbClr val="000000"/>
                          </a:solidFill>
                          <a:effectLst/>
                          <a:latin typeface="Calibri Light" panose="020F0302020204030204" pitchFamily="34" charset="0"/>
                        </a:rPr>
                        <a:t>26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DEDED"/>
                    </a:solidFill>
                  </a:tcPr>
                </a:tc>
                <a:extLst>
                  <a:ext uri="{0D108BD9-81ED-4DB2-BD59-A6C34878D82A}">
                    <a16:rowId xmlns:a16="http://schemas.microsoft.com/office/drawing/2014/main" val="474308511"/>
                  </a:ext>
                </a:extLst>
              </a:tr>
            </a:tbl>
          </a:graphicData>
        </a:graphic>
      </p:graphicFrame>
      <p:sp>
        <p:nvSpPr>
          <p:cNvPr id="103" name="Rectangle 102">
            <a:extLst>
              <a:ext uri="{FF2B5EF4-FFF2-40B4-BE49-F238E27FC236}">
                <a16:creationId xmlns:a16="http://schemas.microsoft.com/office/drawing/2014/main" id="{E8E5FEF0-37DB-4B48-900D-7E2F6E38544D}"/>
              </a:ext>
            </a:extLst>
          </p:cNvPr>
          <p:cNvSpPr>
            <a:spLocks/>
          </p:cNvSpPr>
          <p:nvPr/>
        </p:nvSpPr>
        <p:spPr>
          <a:xfrm>
            <a:off x="5553267" y="4074630"/>
            <a:ext cx="400883" cy="199941"/>
          </a:xfrm>
          <a:prstGeom prst="rect">
            <a:avLst/>
          </a:prstGeom>
          <a:solidFill>
            <a:schemeClr val="accent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1 Wk</a:t>
            </a:r>
          </a:p>
        </p:txBody>
      </p:sp>
      <p:sp>
        <p:nvSpPr>
          <p:cNvPr id="104" name="Rectangle 103">
            <a:extLst>
              <a:ext uri="{FF2B5EF4-FFF2-40B4-BE49-F238E27FC236}">
                <a16:creationId xmlns:a16="http://schemas.microsoft.com/office/drawing/2014/main" id="{ED919371-1BF3-4E22-8FD8-276539E37644}"/>
              </a:ext>
            </a:extLst>
          </p:cNvPr>
          <p:cNvSpPr>
            <a:spLocks/>
          </p:cNvSpPr>
          <p:nvPr/>
        </p:nvSpPr>
        <p:spPr>
          <a:xfrm>
            <a:off x="5954150" y="4074630"/>
            <a:ext cx="773938" cy="199941"/>
          </a:xfrm>
          <a:prstGeom prst="rect">
            <a:avLst/>
          </a:prstGeom>
          <a:solidFill>
            <a:schemeClr val="tx2">
              <a:lumMod val="75000"/>
              <a:lumOff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2 Wks.</a:t>
            </a:r>
          </a:p>
        </p:txBody>
      </p:sp>
      <p:sp>
        <p:nvSpPr>
          <p:cNvPr id="105" name="Rectangle 104">
            <a:extLst>
              <a:ext uri="{FF2B5EF4-FFF2-40B4-BE49-F238E27FC236}">
                <a16:creationId xmlns:a16="http://schemas.microsoft.com/office/drawing/2014/main" id="{277D3F32-4F59-487B-945C-20CA4CF7C457}"/>
              </a:ext>
            </a:extLst>
          </p:cNvPr>
          <p:cNvSpPr>
            <a:spLocks/>
          </p:cNvSpPr>
          <p:nvPr/>
        </p:nvSpPr>
        <p:spPr>
          <a:xfrm>
            <a:off x="6729152" y="4074630"/>
            <a:ext cx="519930" cy="199941"/>
          </a:xfrm>
          <a:prstGeom prst="rect">
            <a:avLst/>
          </a:prstGeom>
          <a:solidFill>
            <a:schemeClr val="tx2">
              <a:lumMod val="65000"/>
              <a:lumOff val="3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Light" panose="020F0302020204030204"/>
                <a:ea typeface="+mn-ea"/>
                <a:cs typeface="+mn-cs"/>
              </a:rPr>
              <a:t>2 Wks.</a:t>
            </a:r>
          </a:p>
        </p:txBody>
      </p:sp>
    </p:spTree>
    <p:extLst>
      <p:ext uri="{BB962C8B-B14F-4D97-AF65-F5344CB8AC3E}">
        <p14:creationId xmlns:p14="http://schemas.microsoft.com/office/powerpoint/2010/main" val="1607435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3. </a:t>
            </a:r>
            <a:r>
              <a:rPr lang="en-US" sz="2800" b="1" dirty="0">
                <a:solidFill>
                  <a:schemeClr val="tx2"/>
                </a:solidFill>
                <a:latin typeface="+mj-lt"/>
              </a:rPr>
              <a:t>CRM </a:t>
            </a:r>
          </a:p>
        </p:txBody>
      </p:sp>
      <p:sp>
        <p:nvSpPr>
          <p:cNvPr id="3" name="Rectangle 2"/>
          <p:cNvSpPr/>
          <p:nvPr/>
        </p:nvSpPr>
        <p:spPr>
          <a:xfrm>
            <a:off x="1143784" y="3758441"/>
            <a:ext cx="10620868" cy="369332"/>
          </a:xfrm>
          <a:prstGeom prst="rect">
            <a:avLst/>
          </a:prstGeom>
        </p:spPr>
        <p:txBody>
          <a:bodyPr wrap="square">
            <a:spAutoFit/>
          </a:bodyPr>
          <a:lstStyle/>
          <a:p>
            <a:r>
              <a:rPr lang="en-US" i="1" dirty="0"/>
              <a:t>design and develop a CRM (Customer Management platform) and support on integrations</a:t>
            </a:r>
          </a:p>
        </p:txBody>
      </p:sp>
    </p:spTree>
    <p:extLst>
      <p:ext uri="{BB962C8B-B14F-4D97-AF65-F5344CB8AC3E}">
        <p14:creationId xmlns:p14="http://schemas.microsoft.com/office/powerpoint/2010/main" val="144566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54310" y="150557"/>
            <a:ext cx="11277598" cy="421105"/>
          </a:xfrm>
        </p:spPr>
        <p:txBody>
          <a:bodyPr/>
          <a:lstStyle/>
          <a:p>
            <a:r>
              <a:rPr lang="en-US" sz="2400" b="0" dirty="0">
                <a:solidFill>
                  <a:schemeClr val="tx2"/>
                </a:solidFill>
                <a:latin typeface="+mj-lt"/>
                <a:ea typeface="+mj-ea"/>
                <a:cs typeface="+mj-cs"/>
              </a:rPr>
              <a:t>CRM </a:t>
            </a:r>
          </a:p>
        </p:txBody>
      </p:sp>
      <p:grpSp>
        <p:nvGrpSpPr>
          <p:cNvPr id="8" name="Group 7"/>
          <p:cNvGrpSpPr/>
          <p:nvPr/>
        </p:nvGrpSpPr>
        <p:grpSpPr>
          <a:xfrm>
            <a:off x="794630" y="1769133"/>
            <a:ext cx="9548165" cy="4754215"/>
            <a:chOff x="2307974" y="1341298"/>
            <a:chExt cx="7377764" cy="4529150"/>
          </a:xfrm>
        </p:grpSpPr>
        <p:sp>
          <p:nvSpPr>
            <p:cNvPr id="9" name="TextBox 8"/>
            <p:cNvSpPr txBox="1"/>
            <p:nvPr/>
          </p:nvSpPr>
          <p:spPr>
            <a:xfrm>
              <a:off x="4199169" y="1466735"/>
              <a:ext cx="36576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accent3"/>
                  </a:solidFill>
                  <a:latin typeface="Arial"/>
                </a:rPr>
                <a:t>CRM PLATFORM</a:t>
              </a:r>
              <a:endParaRPr kumimoji="0" lang="en-US" sz="1200" b="1" i="0" u="none" strike="noStrike" kern="0" cap="none" spc="0" normalizeH="0" baseline="0" noProof="0" dirty="0">
                <a:ln>
                  <a:noFill/>
                </a:ln>
                <a:solidFill>
                  <a:schemeClr val="accent3"/>
                </a:solidFill>
                <a:effectLst/>
                <a:uLnTx/>
                <a:uFillTx/>
                <a:latin typeface="Arial"/>
                <a:ea typeface="+mn-ea"/>
                <a:cs typeface="+mn-cs"/>
              </a:endParaRPr>
            </a:p>
          </p:txBody>
        </p:sp>
        <p:graphicFrame>
          <p:nvGraphicFramePr>
            <p:cNvPr id="10" name="Chart 9"/>
            <p:cNvGraphicFramePr/>
            <p:nvPr/>
          </p:nvGraphicFramePr>
          <p:xfrm>
            <a:off x="2307974" y="1341298"/>
            <a:ext cx="7377764" cy="4529150"/>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543814" y="2992115"/>
              <a:ext cx="1089089" cy="1013011"/>
            </a:xfrm>
            <a:prstGeom prst="rect">
              <a:avLst/>
            </a:prstGeom>
          </p:spPr>
        </p:pic>
      </p:grpSp>
      <p:sp>
        <p:nvSpPr>
          <p:cNvPr id="14" name="Rectangle 13"/>
          <p:cNvSpPr/>
          <p:nvPr/>
        </p:nvSpPr>
        <p:spPr>
          <a:xfrm>
            <a:off x="577134" y="2055814"/>
            <a:ext cx="2460336" cy="1446550"/>
          </a:xfrm>
          <a:prstGeom prst="rect">
            <a:avLst/>
          </a:prstGeom>
        </p:spPr>
        <p:txBody>
          <a:bodyPr wrap="square">
            <a:spAutoFit/>
          </a:bodyPr>
          <a:lstStyle/>
          <a:p>
            <a:r>
              <a:rPr lang="en-US" b="1" u="sng" dirty="0">
                <a:solidFill>
                  <a:schemeClr val="tx2"/>
                </a:solidFill>
                <a:ea typeface="Segoe UI" panose="020B0502040204020203" pitchFamily="34" charset="0"/>
                <a:cs typeface="Segoe UI"/>
              </a:rPr>
              <a:t>Option I: </a:t>
            </a:r>
            <a:r>
              <a:rPr lang="en-US" sz="1400" dirty="0">
                <a:solidFill>
                  <a:schemeClr val="tx2"/>
                </a:solidFill>
                <a:latin typeface="Calibri Light" panose="020F0302020204030204" pitchFamily="34" charset="0"/>
                <a:ea typeface="Calibri" panose="020F0502020204030204" pitchFamily="34" charset="0"/>
                <a:cs typeface="Arial" panose="020B0604020202020204" pitchFamily="34" charset="0"/>
              </a:rPr>
              <a:t>EXL will work with Ekaterra closely to design and develop a CRM (Customer Management platform) and support on integrations to Ekaterra CDP and CMI systems</a:t>
            </a:r>
            <a:endParaRPr lang="en-GB" sz="1400" dirty="0">
              <a:solidFill>
                <a:schemeClr val="tx2"/>
              </a:solidFill>
            </a:endParaRPr>
          </a:p>
        </p:txBody>
      </p:sp>
      <p:grpSp>
        <p:nvGrpSpPr>
          <p:cNvPr id="15" name="Group 14"/>
          <p:cNvGrpSpPr/>
          <p:nvPr/>
        </p:nvGrpSpPr>
        <p:grpSpPr>
          <a:xfrm>
            <a:off x="582091" y="4143657"/>
            <a:ext cx="1994840" cy="305783"/>
            <a:chOff x="1266970" y="4284326"/>
            <a:chExt cx="1994840" cy="305783"/>
          </a:xfrm>
        </p:grpSpPr>
        <p:pic>
          <p:nvPicPr>
            <p:cNvPr id="17" name="Picture 1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19502" y="4379037"/>
              <a:ext cx="477085" cy="194559"/>
            </a:xfrm>
            <a:prstGeom prst="rect">
              <a:avLst/>
            </a:prstGeom>
          </p:spPr>
        </p:pic>
        <p:pic>
          <p:nvPicPr>
            <p:cNvPr id="21" name="Picture 2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19581" y="4405040"/>
              <a:ext cx="821080" cy="185069"/>
            </a:xfrm>
            <a:prstGeom prst="rect">
              <a:avLst/>
            </a:prstGeom>
          </p:spPr>
        </p:pic>
        <p:cxnSp>
          <p:nvCxnSpPr>
            <p:cNvPr id="26" name="Straight Connector 25"/>
            <p:cNvCxnSpPr/>
            <p:nvPr/>
          </p:nvCxnSpPr>
          <p:spPr>
            <a:xfrm>
              <a:off x="1266970" y="4284326"/>
              <a:ext cx="19948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41083" y="4486006"/>
            <a:ext cx="1995899" cy="338554"/>
          </a:xfrm>
          <a:prstGeom prst="rect">
            <a:avLst/>
          </a:prstGeom>
          <a:noFill/>
        </p:spPr>
        <p:txBody>
          <a:bodyPr wrap="square" rtlCol="0">
            <a:spAutoFit/>
          </a:bodyPr>
          <a:lstStyle/>
          <a:p>
            <a:r>
              <a:rPr lang="en-GB" sz="1600" dirty="0">
                <a:solidFill>
                  <a:schemeClr val="tx2"/>
                </a:solidFill>
                <a:ea typeface="Segoe UI" panose="020B0502040204020203" pitchFamily="34" charset="0"/>
                <a:cs typeface="Segoe UI"/>
              </a:rPr>
              <a:t>EXL Digital Suite</a:t>
            </a:r>
          </a:p>
        </p:txBody>
      </p:sp>
      <p:sp>
        <p:nvSpPr>
          <p:cNvPr id="29" name="Left Brace 28"/>
          <p:cNvSpPr/>
          <p:nvPr/>
        </p:nvSpPr>
        <p:spPr>
          <a:xfrm flipH="1">
            <a:off x="2774001" y="1810953"/>
            <a:ext cx="1038828" cy="44454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Left Brace 29"/>
          <p:cNvSpPr/>
          <p:nvPr/>
        </p:nvSpPr>
        <p:spPr>
          <a:xfrm>
            <a:off x="7519489" y="1769133"/>
            <a:ext cx="1024006" cy="45141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Rectangle 30"/>
          <p:cNvSpPr/>
          <p:nvPr/>
        </p:nvSpPr>
        <p:spPr>
          <a:xfrm>
            <a:off x="8436117" y="1937935"/>
            <a:ext cx="3560454" cy="3170099"/>
          </a:xfrm>
          <a:prstGeom prst="rect">
            <a:avLst/>
          </a:prstGeom>
        </p:spPr>
        <p:txBody>
          <a:bodyPr wrap="square">
            <a:spAutoFit/>
          </a:bodyPr>
          <a:lstStyle/>
          <a:p>
            <a:r>
              <a:rPr lang="en-US" b="1" u="sng" dirty="0">
                <a:solidFill>
                  <a:schemeClr val="tx2"/>
                </a:solidFill>
                <a:ea typeface="Segoe UI" panose="020B0502040204020203" pitchFamily="34" charset="0"/>
                <a:cs typeface="Segoe UI"/>
              </a:rPr>
              <a:t>Option II:  </a:t>
            </a:r>
            <a:r>
              <a:rPr lang="en-US" sz="1400" dirty="0">
                <a:solidFill>
                  <a:schemeClr val="tx2"/>
                </a:solidFill>
                <a:cs typeface="Segoe UI"/>
              </a:rPr>
              <a:t>EXL would create a working partnership with Partner basis Ekaterra CRM requirement</a:t>
            </a:r>
            <a:endParaRPr lang="en-US" sz="1400" b="1" dirty="0">
              <a:solidFill>
                <a:schemeClr val="tx2"/>
              </a:solidFill>
              <a:cs typeface="Segoe UI"/>
            </a:endParaRPr>
          </a:p>
          <a:p>
            <a:endParaRPr lang="en-US" sz="1400" b="1" dirty="0">
              <a:solidFill>
                <a:schemeClr val="tx2"/>
              </a:solidFill>
              <a:cs typeface="Segoe UI"/>
            </a:endParaRPr>
          </a:p>
          <a:p>
            <a:r>
              <a:rPr lang="en-US" sz="1400" b="1" dirty="0">
                <a:solidFill>
                  <a:schemeClr val="tx2"/>
                </a:solidFill>
                <a:cs typeface="Segoe UI"/>
              </a:rPr>
              <a:t>Established CRMs with history </a:t>
            </a:r>
          </a:p>
          <a:p>
            <a:r>
              <a:rPr lang="en-US" sz="1400" i="1" dirty="0">
                <a:solidFill>
                  <a:schemeClr val="tx2"/>
                </a:solidFill>
                <a:cs typeface="Segoe UI"/>
              </a:rPr>
              <a:t>NICE, </a:t>
            </a:r>
          </a:p>
          <a:p>
            <a:r>
              <a:rPr lang="en-US" sz="1400" i="1" dirty="0">
                <a:solidFill>
                  <a:schemeClr val="tx2"/>
                </a:solidFill>
                <a:cs typeface="Segoe UI"/>
              </a:rPr>
              <a:t>Salesforce, </a:t>
            </a:r>
          </a:p>
          <a:p>
            <a:r>
              <a:rPr lang="en-US" sz="1400" i="1" dirty="0">
                <a:solidFill>
                  <a:schemeClr val="tx2"/>
                </a:solidFill>
                <a:cs typeface="Segoe UI"/>
              </a:rPr>
              <a:t>Genesys, </a:t>
            </a:r>
          </a:p>
          <a:p>
            <a:r>
              <a:rPr lang="en-US" sz="1400" i="1" dirty="0">
                <a:solidFill>
                  <a:schemeClr val="tx2"/>
                </a:solidFill>
                <a:cs typeface="Segoe UI"/>
              </a:rPr>
              <a:t>Zendesk</a:t>
            </a:r>
          </a:p>
          <a:p>
            <a:endParaRPr lang="en-US" sz="1400" i="1" dirty="0">
              <a:solidFill>
                <a:schemeClr val="tx2"/>
              </a:solidFill>
              <a:cs typeface="Segoe UI"/>
            </a:endParaRPr>
          </a:p>
          <a:p>
            <a:r>
              <a:rPr lang="en-US" sz="1400" b="1" dirty="0">
                <a:solidFill>
                  <a:schemeClr val="tx2"/>
                </a:solidFill>
                <a:cs typeface="Segoe UI"/>
              </a:rPr>
              <a:t>New Age CRMs (Startup ecosystem) </a:t>
            </a:r>
          </a:p>
          <a:p>
            <a:r>
              <a:rPr lang="en-US" sz="1600" b="1" i="1" dirty="0">
                <a:solidFill>
                  <a:schemeClr val="tx2"/>
                </a:solidFill>
                <a:cs typeface="Segoe UI"/>
              </a:rPr>
              <a:t>Freshworks</a:t>
            </a:r>
            <a:endParaRPr lang="en-US" sz="1400" b="1" i="1" dirty="0">
              <a:solidFill>
                <a:schemeClr val="tx2"/>
              </a:solidFill>
              <a:cs typeface="Segoe UI"/>
            </a:endParaRPr>
          </a:p>
          <a:p>
            <a:r>
              <a:rPr lang="en-US" sz="1400" i="1" dirty="0">
                <a:solidFill>
                  <a:schemeClr val="tx2"/>
                </a:solidFill>
                <a:cs typeface="Segoe UI"/>
              </a:rPr>
              <a:t>ZOHO</a:t>
            </a:r>
          </a:p>
          <a:p>
            <a:endParaRPr lang="en-US" sz="1400" b="1" dirty="0">
              <a:solidFill>
                <a:schemeClr val="tx2"/>
              </a:solidFill>
              <a:cs typeface="Segoe UI"/>
            </a:endParaRPr>
          </a:p>
        </p:txBody>
      </p:sp>
      <p:sp>
        <p:nvSpPr>
          <p:cNvPr id="2" name="TextBox 1"/>
          <p:cNvSpPr txBox="1"/>
          <p:nvPr/>
        </p:nvSpPr>
        <p:spPr>
          <a:xfrm>
            <a:off x="236609" y="542975"/>
            <a:ext cx="11513000" cy="1446550"/>
          </a:xfrm>
          <a:prstGeom prst="rect">
            <a:avLst/>
          </a:prstGeom>
          <a:noFill/>
        </p:spPr>
        <p:txBody>
          <a:bodyPr wrap="square" rtlCol="0">
            <a:spAutoFit/>
          </a:bodyPr>
          <a:lstStyle/>
          <a:p>
            <a:pPr algn="just"/>
            <a:r>
              <a:rPr lang="en-US" sz="1600" dirty="0">
                <a:solidFill>
                  <a:schemeClr val="tx2"/>
                </a:solidFill>
                <a:latin typeface="Calibri Light" panose="020F0302020204030204" pitchFamily="34" charset="0"/>
                <a:ea typeface="Calibri" panose="020F0502020204030204" pitchFamily="34" charset="0"/>
                <a:cs typeface="Arial" panose="020B0604020202020204" pitchFamily="34" charset="0"/>
              </a:rPr>
              <a:t>EXL would partner with Ekaterra in CRM deployment journey. There are </a:t>
            </a:r>
            <a:r>
              <a:rPr lang="en-US" sz="1600" u="sng" dirty="0">
                <a:solidFill>
                  <a:schemeClr val="tx2"/>
                </a:solidFill>
                <a:latin typeface="Calibri Light" panose="020F0302020204030204" pitchFamily="34" charset="0"/>
                <a:ea typeface="Calibri" panose="020F0502020204030204" pitchFamily="34" charset="0"/>
                <a:cs typeface="Arial" panose="020B0604020202020204" pitchFamily="34" charset="0"/>
              </a:rPr>
              <a:t>two options for deployment, which EXL will evaluate through a 3 week due diligence exercise.</a:t>
            </a:r>
          </a:p>
          <a:p>
            <a:pPr algn="just"/>
            <a:endParaRPr lang="en-US" sz="1400" dirty="0">
              <a:solidFill>
                <a:schemeClr val="tx2"/>
              </a:solidFill>
              <a:latin typeface="Calibri Light" panose="020F0302020204030204" pitchFamily="34" charset="0"/>
              <a:ea typeface="Calibri" panose="020F0502020204030204" pitchFamily="34" charset="0"/>
              <a:cs typeface="Arial" panose="020B0604020202020204" pitchFamily="34" charset="0"/>
            </a:endParaRPr>
          </a:p>
          <a:p>
            <a:pPr algn="just"/>
            <a:r>
              <a:rPr lang="en-US" sz="1400" dirty="0">
                <a:solidFill>
                  <a:schemeClr val="tx2"/>
                </a:solidFill>
                <a:latin typeface="Calibri Light" panose="020F0302020204030204" pitchFamily="34" charset="0"/>
                <a:ea typeface="Calibri" panose="020F0502020204030204" pitchFamily="34" charset="0"/>
                <a:cs typeface="Arial" panose="020B0604020202020204" pitchFamily="34" charset="0"/>
              </a:rPr>
              <a:t>Option I- Develop a CRM platform for Ekaterra Carelines</a:t>
            </a:r>
          </a:p>
          <a:p>
            <a:pPr algn="just"/>
            <a:r>
              <a:rPr lang="en-US" sz="1400" dirty="0">
                <a:solidFill>
                  <a:schemeClr val="tx2"/>
                </a:solidFill>
                <a:latin typeface="Calibri Light" panose="020F0302020204030204" pitchFamily="34" charset="0"/>
                <a:ea typeface="Calibri" panose="020F0502020204030204" pitchFamily="34" charset="0"/>
                <a:cs typeface="Arial" panose="020B0604020202020204" pitchFamily="34" charset="0"/>
              </a:rPr>
              <a:t>Option II- Leverage Market leading CRM platform and support E2E from CRM selection to deployment and stabilization</a:t>
            </a:r>
            <a:endParaRPr lang="en-US" dirty="0">
              <a:solidFill>
                <a:schemeClr val="tx2"/>
              </a:solidFill>
              <a:latin typeface="Calibri" panose="020F0502020204030204" pitchFamily="34" charset="0"/>
              <a:ea typeface="Calibri" panose="020F0502020204030204" pitchFamily="34" charset="0"/>
              <a:cs typeface="Arial" panose="020B0604020202020204" pitchFamily="34" charset="0"/>
            </a:endParaRPr>
          </a:p>
          <a:p>
            <a:pPr algn="just"/>
            <a:r>
              <a:rPr lang="en-US" sz="1400" dirty="0">
                <a:solidFill>
                  <a:schemeClr val="tx2"/>
                </a:solidFill>
                <a:latin typeface="Calibri Light" panose="020F0302020204030204" pitchFamily="34" charset="0"/>
                <a:ea typeface="Calibri" panose="020F0502020204030204" pitchFamily="34" charset="0"/>
                <a:cs typeface="Arial" panose="020B0604020202020204" pitchFamily="34" charset="0"/>
              </a:rPr>
              <a:t> </a:t>
            </a:r>
            <a:endParaRPr lang="en-US" dirty="0">
              <a:solidFill>
                <a:schemeClr val="tx2"/>
              </a:solidFill>
              <a:latin typeface="Calibri" panose="020F0502020204030204" pitchFamily="34" charset="0"/>
              <a:ea typeface="Calibri" panose="020F0502020204030204" pitchFamily="34" charset="0"/>
              <a:cs typeface="Arial" panose="020B0604020202020204" pitchFamily="34" charset="0"/>
            </a:endParaRPr>
          </a:p>
        </p:txBody>
      </p:sp>
      <p:sp>
        <p:nvSpPr>
          <p:cNvPr id="32" name="TextBox 31"/>
          <p:cNvSpPr txBox="1"/>
          <p:nvPr/>
        </p:nvSpPr>
        <p:spPr>
          <a:xfrm>
            <a:off x="581032" y="3778495"/>
            <a:ext cx="1995899" cy="338554"/>
          </a:xfrm>
          <a:prstGeom prst="rect">
            <a:avLst/>
          </a:prstGeom>
          <a:noFill/>
        </p:spPr>
        <p:txBody>
          <a:bodyPr wrap="square" rtlCol="0">
            <a:spAutoFit/>
          </a:bodyPr>
          <a:lstStyle/>
          <a:p>
            <a:r>
              <a:rPr lang="en-GB" sz="1600" b="1" dirty="0">
                <a:solidFill>
                  <a:schemeClr val="tx2"/>
                </a:solidFill>
                <a:ea typeface="Segoe UI" panose="020B0502040204020203" pitchFamily="34" charset="0"/>
                <a:cs typeface="Segoe UI"/>
              </a:rPr>
              <a:t>No/ Low code design</a:t>
            </a:r>
          </a:p>
        </p:txBody>
      </p:sp>
      <p:cxnSp>
        <p:nvCxnSpPr>
          <p:cNvPr id="36" name="Straight Connector 35"/>
          <p:cNvCxnSpPr/>
          <p:nvPr/>
        </p:nvCxnSpPr>
        <p:spPr>
          <a:xfrm>
            <a:off x="638955" y="5469769"/>
            <a:ext cx="199484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8955" y="5527668"/>
            <a:ext cx="1995899" cy="830997"/>
          </a:xfrm>
          <a:prstGeom prst="rect">
            <a:avLst/>
          </a:prstGeom>
          <a:noFill/>
        </p:spPr>
        <p:txBody>
          <a:bodyPr wrap="square" rtlCol="0">
            <a:spAutoFit/>
          </a:bodyPr>
          <a:lstStyle/>
          <a:p>
            <a:r>
              <a:rPr lang="en-GB" sz="1600" dirty="0">
                <a:solidFill>
                  <a:schemeClr val="tx2"/>
                </a:solidFill>
                <a:ea typeface="Segoe UI" panose="020B0502040204020203" pitchFamily="34" charset="0"/>
                <a:cs typeface="Segoe UI"/>
              </a:rPr>
              <a:t>Conversational AI</a:t>
            </a:r>
          </a:p>
          <a:p>
            <a:r>
              <a:rPr lang="en-GB" sz="1600" dirty="0">
                <a:solidFill>
                  <a:schemeClr val="tx2"/>
                </a:solidFill>
                <a:ea typeface="Segoe UI" panose="020B0502040204020203" pitchFamily="34" charset="0"/>
                <a:cs typeface="Segoe UI"/>
              </a:rPr>
              <a:t>AI/ML/ NLP Solutions</a:t>
            </a:r>
          </a:p>
          <a:p>
            <a:endParaRPr lang="en-GB" sz="1600" dirty="0">
              <a:solidFill>
                <a:schemeClr val="tx2"/>
              </a:solidFill>
              <a:ea typeface="Segoe UI" panose="020B0502040204020203" pitchFamily="34" charset="0"/>
              <a:cs typeface="Segoe UI"/>
            </a:endParaRPr>
          </a:p>
        </p:txBody>
      </p:sp>
      <p:sp>
        <p:nvSpPr>
          <p:cNvPr id="38" name="TextBox 37"/>
          <p:cNvSpPr txBox="1"/>
          <p:nvPr/>
        </p:nvSpPr>
        <p:spPr>
          <a:xfrm>
            <a:off x="637896" y="5104607"/>
            <a:ext cx="1995899" cy="338554"/>
          </a:xfrm>
          <a:prstGeom prst="rect">
            <a:avLst/>
          </a:prstGeom>
          <a:noFill/>
        </p:spPr>
        <p:txBody>
          <a:bodyPr wrap="square" rtlCol="0">
            <a:spAutoFit/>
          </a:bodyPr>
          <a:lstStyle/>
          <a:p>
            <a:r>
              <a:rPr lang="en-GB" sz="1600" b="1" dirty="0">
                <a:solidFill>
                  <a:schemeClr val="tx2"/>
                </a:solidFill>
                <a:ea typeface="Segoe UI" panose="020B0502040204020203" pitchFamily="34" charset="0"/>
                <a:cs typeface="Segoe UI"/>
              </a:rPr>
              <a:t>CX led solutions</a:t>
            </a:r>
          </a:p>
        </p:txBody>
      </p:sp>
    </p:spTree>
    <p:extLst>
      <p:ext uri="{BB962C8B-B14F-4D97-AF65-F5344CB8AC3E}">
        <p14:creationId xmlns:p14="http://schemas.microsoft.com/office/powerpoint/2010/main" val="3365499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3644" y="240677"/>
            <a:ext cx="8119697" cy="407780"/>
          </a:xfrm>
        </p:spPr>
        <p:txBody>
          <a:bodyPr/>
          <a:lstStyle/>
          <a:p>
            <a:r>
              <a:rPr lang="en-US" sz="2400" dirty="0"/>
              <a:t>Option I - Build CRM for Ekaterra</a:t>
            </a:r>
            <a:br>
              <a:rPr lang="en-US" sz="2400" dirty="0"/>
            </a:br>
            <a:r>
              <a:rPr lang="en-US" sz="1700" dirty="0"/>
              <a:t/>
            </a:r>
            <a:br>
              <a:rPr lang="en-US" sz="1700" dirty="0"/>
            </a:br>
            <a:r>
              <a:rPr lang="en-US" sz="1700" dirty="0"/>
              <a:t>Below schematic is a high level modular design for proposed CRM design basis initial understanding of Ekaterra Careline requirement</a:t>
            </a:r>
            <a:r>
              <a:rPr lang="en-US" sz="2000" dirty="0"/>
              <a:t/>
            </a:r>
            <a:br>
              <a:rPr lang="en-US" sz="2000" dirty="0"/>
            </a:br>
            <a:r>
              <a:rPr lang="en-US" sz="2400" dirty="0"/>
              <a:t/>
            </a:r>
            <a:br>
              <a:rPr lang="en-US" sz="2400" dirty="0"/>
            </a:br>
            <a:endParaRPr lang="en-US" sz="2400" dirty="0"/>
          </a:p>
        </p:txBody>
      </p:sp>
      <p:sp>
        <p:nvSpPr>
          <p:cNvPr id="27" name="object 16"/>
          <p:cNvSpPr/>
          <p:nvPr/>
        </p:nvSpPr>
        <p:spPr>
          <a:xfrm>
            <a:off x="5128900" y="2264294"/>
            <a:ext cx="59972" cy="79492"/>
          </a:xfrm>
          <a:custGeom>
            <a:avLst/>
            <a:gdLst/>
            <a:ahLst/>
            <a:cxnLst/>
            <a:rect l="l" t="t" r="r" b="b"/>
            <a:pathLst>
              <a:path w="60960" h="80802">
                <a:moveTo>
                  <a:pt x="37662" y="0"/>
                </a:moveTo>
                <a:lnTo>
                  <a:pt x="25353" y="28"/>
                </a:lnTo>
                <a:lnTo>
                  <a:pt x="9093" y="1185"/>
                </a:lnTo>
                <a:lnTo>
                  <a:pt x="3644" y="4525"/>
                </a:lnTo>
                <a:lnTo>
                  <a:pt x="0" y="76636"/>
                </a:lnTo>
                <a:lnTo>
                  <a:pt x="4089" y="80382"/>
                </a:lnTo>
                <a:lnTo>
                  <a:pt x="10007" y="80802"/>
                </a:lnTo>
                <a:lnTo>
                  <a:pt x="16827" y="77881"/>
                </a:lnTo>
                <a:lnTo>
                  <a:pt x="18199" y="55376"/>
                </a:lnTo>
                <a:lnTo>
                  <a:pt x="24561" y="54538"/>
                </a:lnTo>
                <a:lnTo>
                  <a:pt x="41922" y="50110"/>
                </a:lnTo>
                <a:lnTo>
                  <a:pt x="54285" y="43438"/>
                </a:lnTo>
                <a:lnTo>
                  <a:pt x="56102" y="39539"/>
                </a:lnTo>
                <a:lnTo>
                  <a:pt x="19113" y="39539"/>
                </a:lnTo>
                <a:lnTo>
                  <a:pt x="20472" y="15778"/>
                </a:lnTo>
                <a:lnTo>
                  <a:pt x="33667" y="14533"/>
                </a:lnTo>
                <a:lnTo>
                  <a:pt x="60085" y="14533"/>
                </a:lnTo>
                <a:lnTo>
                  <a:pt x="58686" y="10355"/>
                </a:lnTo>
                <a:lnTo>
                  <a:pt x="56413" y="5351"/>
                </a:lnTo>
                <a:lnTo>
                  <a:pt x="51866" y="2023"/>
                </a:lnTo>
                <a:lnTo>
                  <a:pt x="37662" y="0"/>
                </a:lnTo>
                <a:close/>
              </a:path>
              <a:path w="60960" h="80802">
                <a:moveTo>
                  <a:pt x="60085" y="14533"/>
                </a:moveTo>
                <a:lnTo>
                  <a:pt x="33667" y="14533"/>
                </a:lnTo>
                <a:lnTo>
                  <a:pt x="40944" y="15358"/>
                </a:lnTo>
                <a:lnTo>
                  <a:pt x="44577" y="22026"/>
                </a:lnTo>
                <a:lnTo>
                  <a:pt x="44577" y="26204"/>
                </a:lnTo>
                <a:lnTo>
                  <a:pt x="42760" y="30789"/>
                </a:lnTo>
                <a:lnTo>
                  <a:pt x="41402" y="35780"/>
                </a:lnTo>
                <a:lnTo>
                  <a:pt x="33210" y="38701"/>
                </a:lnTo>
                <a:lnTo>
                  <a:pt x="19113" y="39539"/>
                </a:lnTo>
                <a:lnTo>
                  <a:pt x="56102" y="39539"/>
                </a:lnTo>
                <a:lnTo>
                  <a:pt x="59601" y="32034"/>
                </a:lnTo>
                <a:lnTo>
                  <a:pt x="60960" y="22864"/>
                </a:lnTo>
                <a:lnTo>
                  <a:pt x="60502" y="15778"/>
                </a:lnTo>
                <a:lnTo>
                  <a:pt x="60085" y="14533"/>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28" name="object 17"/>
          <p:cNvSpPr/>
          <p:nvPr/>
        </p:nvSpPr>
        <p:spPr>
          <a:xfrm>
            <a:off x="5058931" y="2263823"/>
            <a:ext cx="59972" cy="79962"/>
          </a:xfrm>
          <a:custGeom>
            <a:avLst/>
            <a:gdLst/>
            <a:ahLst/>
            <a:cxnLst/>
            <a:rect l="l" t="t" r="r" b="b"/>
            <a:pathLst>
              <a:path w="60960" h="81279">
                <a:moveTo>
                  <a:pt x="49858" y="52374"/>
                </a:moveTo>
                <a:lnTo>
                  <a:pt x="29883" y="52374"/>
                </a:lnTo>
                <a:lnTo>
                  <a:pt x="45821" y="81280"/>
                </a:lnTo>
                <a:lnTo>
                  <a:pt x="51803" y="80860"/>
                </a:lnTo>
                <a:lnTo>
                  <a:pt x="56984" y="77508"/>
                </a:lnTo>
                <a:lnTo>
                  <a:pt x="60960" y="72059"/>
                </a:lnTo>
                <a:lnTo>
                  <a:pt x="49858" y="52374"/>
                </a:lnTo>
                <a:close/>
              </a:path>
              <a:path w="60960" h="81279">
                <a:moveTo>
                  <a:pt x="21120" y="0"/>
                </a:moveTo>
                <a:lnTo>
                  <a:pt x="14351" y="0"/>
                </a:lnTo>
                <a:lnTo>
                  <a:pt x="9563" y="2514"/>
                </a:lnTo>
                <a:lnTo>
                  <a:pt x="6375" y="7962"/>
                </a:lnTo>
                <a:lnTo>
                  <a:pt x="21513" y="36449"/>
                </a:lnTo>
                <a:lnTo>
                  <a:pt x="0" y="69545"/>
                </a:lnTo>
                <a:lnTo>
                  <a:pt x="1993" y="75412"/>
                </a:lnTo>
                <a:lnTo>
                  <a:pt x="6781" y="79184"/>
                </a:lnTo>
                <a:lnTo>
                  <a:pt x="14351" y="80441"/>
                </a:lnTo>
                <a:lnTo>
                  <a:pt x="29883" y="52374"/>
                </a:lnTo>
                <a:lnTo>
                  <a:pt x="49858" y="52374"/>
                </a:lnTo>
                <a:lnTo>
                  <a:pt x="40640" y="36029"/>
                </a:lnTo>
                <a:lnTo>
                  <a:pt x="50512" y="21361"/>
                </a:lnTo>
                <a:lnTo>
                  <a:pt x="31877" y="21361"/>
                </a:lnTo>
                <a:lnTo>
                  <a:pt x="21120" y="0"/>
                </a:lnTo>
                <a:close/>
              </a:path>
              <a:path w="60960" h="81279">
                <a:moveTo>
                  <a:pt x="50203" y="838"/>
                </a:moveTo>
                <a:lnTo>
                  <a:pt x="44627" y="838"/>
                </a:lnTo>
                <a:lnTo>
                  <a:pt x="31877" y="21361"/>
                </a:lnTo>
                <a:lnTo>
                  <a:pt x="50512" y="21361"/>
                </a:lnTo>
                <a:lnTo>
                  <a:pt x="58966" y="8801"/>
                </a:lnTo>
                <a:lnTo>
                  <a:pt x="54991" y="3352"/>
                </a:lnTo>
                <a:lnTo>
                  <a:pt x="50203" y="838"/>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29" name="object 18"/>
          <p:cNvSpPr/>
          <p:nvPr/>
        </p:nvSpPr>
        <p:spPr>
          <a:xfrm>
            <a:off x="5188878" y="2263823"/>
            <a:ext cx="49977" cy="79962"/>
          </a:xfrm>
          <a:custGeom>
            <a:avLst/>
            <a:gdLst/>
            <a:ahLst/>
            <a:cxnLst/>
            <a:rect l="l" t="t" r="r" b="b"/>
            <a:pathLst>
              <a:path w="50800" h="81279">
                <a:moveTo>
                  <a:pt x="49555" y="0"/>
                </a:moveTo>
                <a:lnTo>
                  <a:pt x="7835" y="825"/>
                </a:lnTo>
                <a:lnTo>
                  <a:pt x="0" y="77546"/>
                </a:lnTo>
                <a:lnTo>
                  <a:pt x="406" y="79616"/>
                </a:lnTo>
                <a:lnTo>
                  <a:pt x="825" y="80860"/>
                </a:lnTo>
                <a:lnTo>
                  <a:pt x="2476" y="81280"/>
                </a:lnTo>
                <a:lnTo>
                  <a:pt x="43776" y="80035"/>
                </a:lnTo>
                <a:lnTo>
                  <a:pt x="47078" y="74231"/>
                </a:lnTo>
                <a:lnTo>
                  <a:pt x="47485" y="68427"/>
                </a:lnTo>
                <a:lnTo>
                  <a:pt x="45687" y="62623"/>
                </a:lnTo>
                <a:lnTo>
                  <a:pt x="15278" y="62623"/>
                </a:lnTo>
                <a:lnTo>
                  <a:pt x="16929" y="45618"/>
                </a:lnTo>
                <a:lnTo>
                  <a:pt x="41300" y="44792"/>
                </a:lnTo>
                <a:lnTo>
                  <a:pt x="43776" y="40220"/>
                </a:lnTo>
                <a:lnTo>
                  <a:pt x="44183" y="35255"/>
                </a:lnTo>
                <a:lnTo>
                  <a:pt x="42285" y="30276"/>
                </a:lnTo>
                <a:lnTo>
                  <a:pt x="18160" y="30276"/>
                </a:lnTo>
                <a:lnTo>
                  <a:pt x="19405" y="16167"/>
                </a:lnTo>
                <a:lnTo>
                  <a:pt x="48310" y="15760"/>
                </a:lnTo>
                <a:lnTo>
                  <a:pt x="50380" y="10782"/>
                </a:lnTo>
                <a:lnTo>
                  <a:pt x="50799" y="5384"/>
                </a:lnTo>
                <a:lnTo>
                  <a:pt x="49555" y="0"/>
                </a:lnTo>
                <a:close/>
              </a:path>
              <a:path w="50800" h="81279">
                <a:moveTo>
                  <a:pt x="45427" y="61785"/>
                </a:moveTo>
                <a:lnTo>
                  <a:pt x="15278" y="62623"/>
                </a:lnTo>
                <a:lnTo>
                  <a:pt x="45687" y="62623"/>
                </a:lnTo>
                <a:lnTo>
                  <a:pt x="45427" y="61785"/>
                </a:lnTo>
                <a:close/>
              </a:path>
              <a:path w="50800" h="81279">
                <a:moveTo>
                  <a:pt x="42125" y="29857"/>
                </a:moveTo>
                <a:lnTo>
                  <a:pt x="18160" y="30276"/>
                </a:lnTo>
                <a:lnTo>
                  <a:pt x="42285" y="30276"/>
                </a:lnTo>
                <a:lnTo>
                  <a:pt x="42125" y="2985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30" name="object 19"/>
          <p:cNvSpPr/>
          <p:nvPr/>
        </p:nvSpPr>
        <p:spPr>
          <a:xfrm>
            <a:off x="5249936" y="2264833"/>
            <a:ext cx="48883" cy="78950"/>
          </a:xfrm>
          <a:custGeom>
            <a:avLst/>
            <a:gdLst/>
            <a:ahLst/>
            <a:cxnLst/>
            <a:rect l="l" t="t" r="r" b="b"/>
            <a:pathLst>
              <a:path w="49688" h="80251">
                <a:moveTo>
                  <a:pt x="32782" y="0"/>
                </a:moveTo>
                <a:lnTo>
                  <a:pt x="2377" y="28022"/>
                </a:lnTo>
                <a:lnTo>
                  <a:pt x="0" y="46593"/>
                </a:lnTo>
                <a:lnTo>
                  <a:pt x="1790" y="59136"/>
                </a:lnTo>
                <a:lnTo>
                  <a:pt x="6152" y="69176"/>
                </a:lnTo>
                <a:lnTo>
                  <a:pt x="10178" y="75323"/>
                </a:lnTo>
                <a:lnTo>
                  <a:pt x="16629" y="79019"/>
                </a:lnTo>
                <a:lnTo>
                  <a:pt x="25494" y="80251"/>
                </a:lnTo>
                <a:lnTo>
                  <a:pt x="30333" y="80251"/>
                </a:lnTo>
                <a:lnTo>
                  <a:pt x="36391" y="78612"/>
                </a:lnTo>
                <a:lnTo>
                  <a:pt x="44455" y="74510"/>
                </a:lnTo>
                <a:lnTo>
                  <a:pt x="46068" y="69176"/>
                </a:lnTo>
                <a:lnTo>
                  <a:pt x="46068" y="64249"/>
                </a:lnTo>
                <a:lnTo>
                  <a:pt x="45135" y="62191"/>
                </a:lnTo>
                <a:lnTo>
                  <a:pt x="31552" y="62191"/>
                </a:lnTo>
                <a:lnTo>
                  <a:pt x="26713" y="61785"/>
                </a:lnTo>
                <a:lnTo>
                  <a:pt x="22281" y="61785"/>
                </a:lnTo>
                <a:lnTo>
                  <a:pt x="18649" y="58902"/>
                </a:lnTo>
                <a:lnTo>
                  <a:pt x="16223" y="53161"/>
                </a:lnTo>
                <a:lnTo>
                  <a:pt x="14216" y="47408"/>
                </a:lnTo>
                <a:lnTo>
                  <a:pt x="13404" y="42493"/>
                </a:lnTo>
                <a:lnTo>
                  <a:pt x="14610" y="38798"/>
                </a:lnTo>
                <a:lnTo>
                  <a:pt x="15017" y="32638"/>
                </a:lnTo>
                <a:lnTo>
                  <a:pt x="17036" y="27711"/>
                </a:lnTo>
                <a:lnTo>
                  <a:pt x="20262" y="23609"/>
                </a:lnTo>
                <a:lnTo>
                  <a:pt x="23081" y="19913"/>
                </a:lnTo>
                <a:lnTo>
                  <a:pt x="27107" y="18262"/>
                </a:lnTo>
                <a:lnTo>
                  <a:pt x="48885" y="18262"/>
                </a:lnTo>
                <a:lnTo>
                  <a:pt x="49688" y="14985"/>
                </a:lnTo>
                <a:lnTo>
                  <a:pt x="48481" y="8826"/>
                </a:lnTo>
                <a:lnTo>
                  <a:pt x="46068" y="3492"/>
                </a:lnTo>
                <a:lnTo>
                  <a:pt x="41229" y="622"/>
                </a:lnTo>
                <a:lnTo>
                  <a:pt x="32782" y="0"/>
                </a:lnTo>
                <a:close/>
              </a:path>
              <a:path w="49688" h="80251">
                <a:moveTo>
                  <a:pt x="43642" y="58902"/>
                </a:moveTo>
                <a:lnTo>
                  <a:pt x="37191" y="61366"/>
                </a:lnTo>
                <a:lnTo>
                  <a:pt x="31552" y="62191"/>
                </a:lnTo>
                <a:lnTo>
                  <a:pt x="45135" y="62191"/>
                </a:lnTo>
                <a:lnTo>
                  <a:pt x="43642" y="58902"/>
                </a:lnTo>
                <a:close/>
              </a:path>
              <a:path w="49688" h="80251">
                <a:moveTo>
                  <a:pt x="48885" y="18262"/>
                </a:moveTo>
                <a:lnTo>
                  <a:pt x="27107" y="18262"/>
                </a:lnTo>
                <a:lnTo>
                  <a:pt x="37597" y="19913"/>
                </a:lnTo>
                <a:lnTo>
                  <a:pt x="41623" y="21551"/>
                </a:lnTo>
                <a:lnTo>
                  <a:pt x="44455" y="23609"/>
                </a:lnTo>
                <a:lnTo>
                  <a:pt x="48481" y="19913"/>
                </a:lnTo>
                <a:lnTo>
                  <a:pt x="48885" y="1826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31" name="object 20"/>
          <p:cNvSpPr/>
          <p:nvPr/>
        </p:nvSpPr>
        <p:spPr>
          <a:xfrm>
            <a:off x="5165995" y="2321111"/>
            <a:ext cx="39981" cy="49977"/>
          </a:xfrm>
          <a:custGeom>
            <a:avLst/>
            <a:gdLst/>
            <a:ahLst/>
            <a:cxnLst/>
            <a:rect l="l" t="t" r="r" b="b"/>
            <a:pathLst>
              <a:path w="40640" h="50800">
                <a:moveTo>
                  <a:pt x="38201" y="0"/>
                </a:moveTo>
                <a:lnTo>
                  <a:pt x="3657" y="0"/>
                </a:lnTo>
                <a:lnTo>
                  <a:pt x="3251" y="444"/>
                </a:lnTo>
                <a:lnTo>
                  <a:pt x="812" y="3619"/>
                </a:lnTo>
                <a:lnTo>
                  <a:pt x="0" y="9525"/>
                </a:lnTo>
                <a:lnTo>
                  <a:pt x="2844" y="14058"/>
                </a:lnTo>
                <a:lnTo>
                  <a:pt x="3251" y="14503"/>
                </a:lnTo>
                <a:lnTo>
                  <a:pt x="15849" y="14503"/>
                </a:lnTo>
                <a:lnTo>
                  <a:pt x="14224" y="49885"/>
                </a:lnTo>
                <a:lnTo>
                  <a:pt x="15036" y="49885"/>
                </a:lnTo>
                <a:lnTo>
                  <a:pt x="17068" y="50342"/>
                </a:lnTo>
                <a:lnTo>
                  <a:pt x="18694" y="50800"/>
                </a:lnTo>
                <a:lnTo>
                  <a:pt x="22352" y="50800"/>
                </a:lnTo>
                <a:lnTo>
                  <a:pt x="24384" y="50342"/>
                </a:lnTo>
                <a:lnTo>
                  <a:pt x="26416" y="49428"/>
                </a:lnTo>
                <a:lnTo>
                  <a:pt x="27228" y="48983"/>
                </a:lnTo>
                <a:lnTo>
                  <a:pt x="28448" y="14960"/>
                </a:lnTo>
                <a:lnTo>
                  <a:pt x="38608" y="14503"/>
                </a:lnTo>
                <a:lnTo>
                  <a:pt x="40640" y="9969"/>
                </a:lnTo>
                <a:lnTo>
                  <a:pt x="40640" y="4533"/>
                </a:lnTo>
                <a:lnTo>
                  <a:pt x="38608" y="901"/>
                </a:lnTo>
                <a:lnTo>
                  <a:pt x="38201"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34" name="object 23"/>
          <p:cNvSpPr/>
          <p:nvPr/>
        </p:nvSpPr>
        <p:spPr>
          <a:xfrm>
            <a:off x="5026053" y="2351094"/>
            <a:ext cx="19991" cy="119944"/>
          </a:xfrm>
          <a:custGeom>
            <a:avLst/>
            <a:gdLst/>
            <a:ahLst/>
            <a:cxnLst/>
            <a:rect l="l" t="t" r="r" b="b"/>
            <a:pathLst>
              <a:path w="20320" h="121920">
                <a:moveTo>
                  <a:pt x="14516" y="0"/>
                </a:moveTo>
                <a:lnTo>
                  <a:pt x="9131" y="0"/>
                </a:lnTo>
                <a:lnTo>
                  <a:pt x="4152" y="1803"/>
                </a:lnTo>
                <a:lnTo>
                  <a:pt x="0" y="117855"/>
                </a:lnTo>
                <a:lnTo>
                  <a:pt x="4978" y="121462"/>
                </a:lnTo>
                <a:lnTo>
                  <a:pt x="10782" y="121919"/>
                </a:lnTo>
                <a:lnTo>
                  <a:pt x="17424" y="118300"/>
                </a:lnTo>
                <a:lnTo>
                  <a:pt x="20319" y="2705"/>
                </a:lnTo>
                <a:lnTo>
                  <a:pt x="14516"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36" name="object 25"/>
          <p:cNvSpPr/>
          <p:nvPr/>
        </p:nvSpPr>
        <p:spPr>
          <a:xfrm>
            <a:off x="5195987" y="2351090"/>
            <a:ext cx="39980" cy="49977"/>
          </a:xfrm>
          <a:custGeom>
            <a:avLst/>
            <a:gdLst/>
            <a:ahLst/>
            <a:cxnLst/>
            <a:rect l="l" t="t" r="r" b="b"/>
            <a:pathLst>
              <a:path w="40639" h="50800">
                <a:moveTo>
                  <a:pt x="5194" y="30924"/>
                </a:moveTo>
                <a:lnTo>
                  <a:pt x="4724" y="31800"/>
                </a:lnTo>
                <a:lnTo>
                  <a:pt x="939" y="34899"/>
                </a:lnTo>
                <a:lnTo>
                  <a:pt x="0" y="38874"/>
                </a:lnTo>
                <a:lnTo>
                  <a:pt x="1409" y="44615"/>
                </a:lnTo>
                <a:lnTo>
                  <a:pt x="1409" y="45059"/>
                </a:lnTo>
                <a:lnTo>
                  <a:pt x="1879" y="45059"/>
                </a:lnTo>
                <a:lnTo>
                  <a:pt x="7086" y="48145"/>
                </a:lnTo>
                <a:lnTo>
                  <a:pt x="12280" y="50355"/>
                </a:lnTo>
                <a:lnTo>
                  <a:pt x="17945" y="50800"/>
                </a:lnTo>
                <a:lnTo>
                  <a:pt x="25044" y="50800"/>
                </a:lnTo>
                <a:lnTo>
                  <a:pt x="28816" y="49923"/>
                </a:lnTo>
                <a:lnTo>
                  <a:pt x="31178" y="48590"/>
                </a:lnTo>
                <a:lnTo>
                  <a:pt x="36385" y="45504"/>
                </a:lnTo>
                <a:lnTo>
                  <a:pt x="39217" y="41529"/>
                </a:lnTo>
                <a:lnTo>
                  <a:pt x="39217" y="37109"/>
                </a:lnTo>
                <a:lnTo>
                  <a:pt x="18427" y="37109"/>
                </a:lnTo>
                <a:lnTo>
                  <a:pt x="16065" y="36664"/>
                </a:lnTo>
                <a:lnTo>
                  <a:pt x="11811" y="34455"/>
                </a:lnTo>
                <a:lnTo>
                  <a:pt x="6134" y="31369"/>
                </a:lnTo>
                <a:lnTo>
                  <a:pt x="5194" y="30924"/>
                </a:lnTo>
                <a:close/>
              </a:path>
              <a:path w="40639" h="50800">
                <a:moveTo>
                  <a:pt x="22682" y="0"/>
                </a:moveTo>
                <a:lnTo>
                  <a:pt x="16535" y="0"/>
                </a:lnTo>
                <a:lnTo>
                  <a:pt x="10858" y="1765"/>
                </a:lnTo>
                <a:lnTo>
                  <a:pt x="8496" y="3530"/>
                </a:lnTo>
                <a:lnTo>
                  <a:pt x="6604" y="5740"/>
                </a:lnTo>
                <a:lnTo>
                  <a:pt x="4241" y="8394"/>
                </a:lnTo>
                <a:lnTo>
                  <a:pt x="3302" y="11049"/>
                </a:lnTo>
                <a:lnTo>
                  <a:pt x="3067" y="12814"/>
                </a:lnTo>
                <a:lnTo>
                  <a:pt x="2949" y="15900"/>
                </a:lnTo>
                <a:lnTo>
                  <a:pt x="3302" y="19875"/>
                </a:lnTo>
                <a:lnTo>
                  <a:pt x="6604" y="24295"/>
                </a:lnTo>
                <a:lnTo>
                  <a:pt x="12750" y="27393"/>
                </a:lnTo>
                <a:lnTo>
                  <a:pt x="23152" y="32245"/>
                </a:lnTo>
                <a:lnTo>
                  <a:pt x="25044" y="33578"/>
                </a:lnTo>
                <a:lnTo>
                  <a:pt x="25044" y="34899"/>
                </a:lnTo>
                <a:lnTo>
                  <a:pt x="24561" y="36664"/>
                </a:lnTo>
                <a:lnTo>
                  <a:pt x="21259" y="37109"/>
                </a:lnTo>
                <a:lnTo>
                  <a:pt x="39217" y="37109"/>
                </a:lnTo>
                <a:lnTo>
                  <a:pt x="39322" y="34899"/>
                </a:lnTo>
                <a:lnTo>
                  <a:pt x="39687" y="31800"/>
                </a:lnTo>
                <a:lnTo>
                  <a:pt x="38265" y="28714"/>
                </a:lnTo>
                <a:lnTo>
                  <a:pt x="35433" y="25628"/>
                </a:lnTo>
                <a:lnTo>
                  <a:pt x="33070" y="22974"/>
                </a:lnTo>
                <a:lnTo>
                  <a:pt x="28816" y="20764"/>
                </a:lnTo>
                <a:lnTo>
                  <a:pt x="23622" y="18554"/>
                </a:lnTo>
                <a:lnTo>
                  <a:pt x="17945" y="15900"/>
                </a:lnTo>
                <a:lnTo>
                  <a:pt x="17945" y="13258"/>
                </a:lnTo>
                <a:lnTo>
                  <a:pt x="18427" y="12814"/>
                </a:lnTo>
                <a:lnTo>
                  <a:pt x="21259" y="12814"/>
                </a:lnTo>
                <a:lnTo>
                  <a:pt x="24561" y="12369"/>
                </a:lnTo>
                <a:lnTo>
                  <a:pt x="40008" y="12369"/>
                </a:lnTo>
                <a:lnTo>
                  <a:pt x="40640" y="10604"/>
                </a:lnTo>
                <a:lnTo>
                  <a:pt x="40157" y="6184"/>
                </a:lnTo>
                <a:lnTo>
                  <a:pt x="40157" y="5740"/>
                </a:lnTo>
                <a:lnTo>
                  <a:pt x="39687" y="5308"/>
                </a:lnTo>
                <a:lnTo>
                  <a:pt x="34963" y="2209"/>
                </a:lnTo>
                <a:lnTo>
                  <a:pt x="29298" y="444"/>
                </a:lnTo>
                <a:lnTo>
                  <a:pt x="22682" y="0"/>
                </a:lnTo>
                <a:close/>
              </a:path>
              <a:path w="40639" h="50800">
                <a:moveTo>
                  <a:pt x="40008" y="12369"/>
                </a:moveTo>
                <a:lnTo>
                  <a:pt x="24561" y="12369"/>
                </a:lnTo>
                <a:lnTo>
                  <a:pt x="28346" y="14135"/>
                </a:lnTo>
                <a:lnTo>
                  <a:pt x="34023" y="18110"/>
                </a:lnTo>
                <a:lnTo>
                  <a:pt x="34963" y="18554"/>
                </a:lnTo>
                <a:lnTo>
                  <a:pt x="39217" y="14579"/>
                </a:lnTo>
                <a:lnTo>
                  <a:pt x="40008" y="12369"/>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37" name="object 26"/>
          <p:cNvSpPr/>
          <p:nvPr/>
        </p:nvSpPr>
        <p:spPr>
          <a:xfrm>
            <a:off x="4998967" y="2263823"/>
            <a:ext cx="49977" cy="79962"/>
          </a:xfrm>
          <a:custGeom>
            <a:avLst/>
            <a:gdLst/>
            <a:ahLst/>
            <a:cxnLst/>
            <a:rect l="l" t="t" r="r" b="b"/>
            <a:pathLst>
              <a:path w="50800" h="81279">
                <a:moveTo>
                  <a:pt x="49555" y="0"/>
                </a:moveTo>
                <a:lnTo>
                  <a:pt x="7429" y="825"/>
                </a:lnTo>
                <a:lnTo>
                  <a:pt x="0" y="77571"/>
                </a:lnTo>
                <a:lnTo>
                  <a:pt x="0" y="79629"/>
                </a:lnTo>
                <a:lnTo>
                  <a:pt x="825" y="80873"/>
                </a:lnTo>
                <a:lnTo>
                  <a:pt x="2057" y="81280"/>
                </a:lnTo>
                <a:lnTo>
                  <a:pt x="43776" y="80048"/>
                </a:lnTo>
                <a:lnTo>
                  <a:pt x="47078" y="74269"/>
                </a:lnTo>
                <a:lnTo>
                  <a:pt x="47485" y="68491"/>
                </a:lnTo>
                <a:lnTo>
                  <a:pt x="45318" y="62712"/>
                </a:lnTo>
                <a:lnTo>
                  <a:pt x="15278" y="62712"/>
                </a:lnTo>
                <a:lnTo>
                  <a:pt x="16929" y="45796"/>
                </a:lnTo>
                <a:lnTo>
                  <a:pt x="41300" y="44970"/>
                </a:lnTo>
                <a:lnTo>
                  <a:pt x="43776" y="40436"/>
                </a:lnTo>
                <a:lnTo>
                  <a:pt x="44183" y="35483"/>
                </a:lnTo>
                <a:lnTo>
                  <a:pt x="42125" y="30124"/>
                </a:lnTo>
                <a:lnTo>
                  <a:pt x="18160" y="30124"/>
                </a:lnTo>
                <a:lnTo>
                  <a:pt x="18999" y="16497"/>
                </a:lnTo>
                <a:lnTo>
                  <a:pt x="48310" y="15684"/>
                </a:lnTo>
                <a:lnTo>
                  <a:pt x="50380" y="11137"/>
                </a:lnTo>
                <a:lnTo>
                  <a:pt x="50799" y="5778"/>
                </a:lnTo>
                <a:lnTo>
                  <a:pt x="49555" y="0"/>
                </a:lnTo>
                <a:close/>
              </a:path>
              <a:path w="50800" h="81279">
                <a:moveTo>
                  <a:pt x="45008" y="61887"/>
                </a:moveTo>
                <a:lnTo>
                  <a:pt x="15278" y="62712"/>
                </a:lnTo>
                <a:lnTo>
                  <a:pt x="45318" y="62712"/>
                </a:lnTo>
                <a:lnTo>
                  <a:pt x="45008" y="6188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208" name="Rounded Rectangle 207"/>
          <p:cNvSpPr/>
          <p:nvPr/>
        </p:nvSpPr>
        <p:spPr>
          <a:xfrm>
            <a:off x="2017766" y="3900856"/>
            <a:ext cx="1178053" cy="479475"/>
          </a:xfrm>
          <a:prstGeom prst="roundRect">
            <a:avLst/>
          </a:prstGeom>
          <a:no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Intake</a:t>
            </a:r>
            <a:endParaRPr lang="en-US" sz="1200" dirty="0">
              <a:solidFill>
                <a:schemeClr val="tx1"/>
              </a:solidFill>
            </a:endParaRPr>
          </a:p>
        </p:txBody>
      </p:sp>
      <p:sp>
        <p:nvSpPr>
          <p:cNvPr id="209" name="Rounded Rectangle 208"/>
          <p:cNvSpPr/>
          <p:nvPr/>
        </p:nvSpPr>
        <p:spPr>
          <a:xfrm>
            <a:off x="3768063" y="3625633"/>
            <a:ext cx="1831905" cy="112721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r>
              <a:rPr lang="en-US" sz="1400" dirty="0">
                <a:solidFill>
                  <a:schemeClr val="bg1"/>
                </a:solidFill>
              </a:rPr>
              <a:t>Case Input</a:t>
            </a:r>
          </a:p>
          <a:p>
            <a:endParaRPr lang="en-US" sz="1400" dirty="0">
              <a:solidFill>
                <a:schemeClr val="bg1"/>
              </a:solidFill>
            </a:endParaRPr>
          </a:p>
          <a:p>
            <a:pPr marL="171450" indent="-171450">
              <a:buFontTx/>
              <a:buChar char="-"/>
            </a:pPr>
            <a:r>
              <a:rPr lang="en-US" sz="1200" dirty="0">
                <a:solidFill>
                  <a:schemeClr val="bg1"/>
                </a:solidFill>
              </a:rPr>
              <a:t>Complaints</a:t>
            </a:r>
          </a:p>
          <a:p>
            <a:pPr marL="171450" indent="-171450">
              <a:buFontTx/>
              <a:buChar char="-"/>
            </a:pPr>
            <a:r>
              <a:rPr lang="en-US" sz="1200" dirty="0">
                <a:solidFill>
                  <a:schemeClr val="bg1"/>
                </a:solidFill>
              </a:rPr>
              <a:t>Social media </a:t>
            </a:r>
          </a:p>
          <a:p>
            <a:r>
              <a:rPr lang="en-US" sz="1200" dirty="0">
                <a:solidFill>
                  <a:schemeClr val="bg1"/>
                </a:solidFill>
              </a:rPr>
              <a:t>    messages</a:t>
            </a:r>
          </a:p>
          <a:p>
            <a:pPr marL="171450" indent="-171450">
              <a:buFontTx/>
              <a:buChar char="-"/>
            </a:pPr>
            <a:r>
              <a:rPr lang="en-US" sz="1200" dirty="0">
                <a:solidFill>
                  <a:schemeClr val="bg1"/>
                </a:solidFill>
              </a:rPr>
              <a:t>Queries</a:t>
            </a:r>
          </a:p>
          <a:p>
            <a:pPr marL="171450" indent="-171450">
              <a:buFontTx/>
              <a:buChar char="-"/>
            </a:pPr>
            <a:r>
              <a:rPr lang="en-US" sz="1200" dirty="0">
                <a:solidFill>
                  <a:schemeClr val="bg1"/>
                </a:solidFill>
              </a:rPr>
              <a:t>Reimbursement requests</a:t>
            </a:r>
          </a:p>
        </p:txBody>
      </p:sp>
      <p:sp>
        <p:nvSpPr>
          <p:cNvPr id="210" name="Rounded Rectangle 209"/>
          <p:cNvSpPr/>
          <p:nvPr/>
        </p:nvSpPr>
        <p:spPr>
          <a:xfrm>
            <a:off x="5612635" y="3595590"/>
            <a:ext cx="600275" cy="58890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200" dirty="0">
              <a:solidFill>
                <a:schemeClr val="bg1"/>
              </a:solidFill>
            </a:endParaRPr>
          </a:p>
        </p:txBody>
      </p:sp>
      <p:sp>
        <p:nvSpPr>
          <p:cNvPr id="76" name="Rectangle 75"/>
          <p:cNvSpPr/>
          <p:nvPr/>
        </p:nvSpPr>
        <p:spPr bwMode="auto">
          <a:xfrm>
            <a:off x="1994504" y="3940028"/>
            <a:ext cx="172064" cy="401132"/>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solidFill>
                <a:srgbClr val="424242"/>
              </a:solidFill>
              <a:effectLst/>
              <a:uLnTx/>
              <a:uFillTx/>
              <a:latin typeface="Times New Roman" pitchFamily="18" charset="0"/>
            </a:endParaRPr>
          </a:p>
        </p:txBody>
      </p:sp>
      <p:sp>
        <p:nvSpPr>
          <p:cNvPr id="77" name="Rectangle 76"/>
          <p:cNvSpPr/>
          <p:nvPr/>
        </p:nvSpPr>
        <p:spPr bwMode="auto">
          <a:xfrm>
            <a:off x="490667" y="2555566"/>
            <a:ext cx="1170034" cy="400409"/>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78" name="Rounded Rectangle 77"/>
          <p:cNvSpPr/>
          <p:nvPr/>
        </p:nvSpPr>
        <p:spPr bwMode="auto">
          <a:xfrm>
            <a:off x="490667" y="3089445"/>
            <a:ext cx="1170034" cy="400409"/>
          </a:xfrm>
          <a:prstGeom prst="round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79" name="TextBox 78"/>
          <p:cNvSpPr txBox="1"/>
          <p:nvPr/>
        </p:nvSpPr>
        <p:spPr>
          <a:xfrm>
            <a:off x="461682" y="3156180"/>
            <a:ext cx="11700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FFFFF"/>
                </a:solidFill>
                <a:effectLst/>
                <a:uLnTx/>
                <a:uFillTx/>
                <a:ea typeface="Tahoma" pitchFamily="34" charset="0"/>
                <a:cs typeface="Tahoma" pitchFamily="34" charset="0"/>
              </a:rPr>
              <a:t>Email</a:t>
            </a:r>
          </a:p>
        </p:txBody>
      </p:sp>
      <p:sp>
        <p:nvSpPr>
          <p:cNvPr id="80" name="Rectangle 79"/>
          <p:cNvSpPr/>
          <p:nvPr/>
        </p:nvSpPr>
        <p:spPr bwMode="auto">
          <a:xfrm>
            <a:off x="490667" y="3623323"/>
            <a:ext cx="1170034" cy="400409"/>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81" name="TextBox 80"/>
          <p:cNvSpPr txBox="1"/>
          <p:nvPr/>
        </p:nvSpPr>
        <p:spPr>
          <a:xfrm>
            <a:off x="461682" y="3690059"/>
            <a:ext cx="11700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FFFFF"/>
                </a:solidFill>
                <a:effectLst/>
                <a:uLnTx/>
                <a:uFillTx/>
                <a:ea typeface="Tahoma" pitchFamily="34" charset="0"/>
                <a:cs typeface="Tahoma" pitchFamily="34" charset="0"/>
              </a:rPr>
              <a:t>Chat</a:t>
            </a:r>
          </a:p>
        </p:txBody>
      </p:sp>
      <p:sp>
        <p:nvSpPr>
          <p:cNvPr id="82" name="Rectangle 81"/>
          <p:cNvSpPr/>
          <p:nvPr/>
        </p:nvSpPr>
        <p:spPr bwMode="auto">
          <a:xfrm>
            <a:off x="490667" y="4157200"/>
            <a:ext cx="1170034" cy="400409"/>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83" name="TextBox 82"/>
          <p:cNvSpPr txBox="1"/>
          <p:nvPr/>
        </p:nvSpPr>
        <p:spPr>
          <a:xfrm>
            <a:off x="461682" y="4223937"/>
            <a:ext cx="11700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FFFFF"/>
                </a:solidFill>
                <a:effectLst/>
                <a:uLnTx/>
                <a:uFillTx/>
                <a:ea typeface="Tahoma" pitchFamily="34" charset="0"/>
                <a:cs typeface="Tahoma" pitchFamily="34" charset="0"/>
              </a:rPr>
              <a:t>Social Media</a:t>
            </a:r>
          </a:p>
        </p:txBody>
      </p:sp>
      <p:sp>
        <p:nvSpPr>
          <p:cNvPr id="84" name="Rectangle 83"/>
          <p:cNvSpPr/>
          <p:nvPr/>
        </p:nvSpPr>
        <p:spPr bwMode="auto">
          <a:xfrm>
            <a:off x="490667" y="4691079"/>
            <a:ext cx="1170034" cy="400409"/>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87" name="Rectangle 86"/>
          <p:cNvSpPr/>
          <p:nvPr/>
        </p:nvSpPr>
        <p:spPr bwMode="auto">
          <a:xfrm>
            <a:off x="490667" y="5224957"/>
            <a:ext cx="1170034" cy="400409"/>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chemeClr val="tx2"/>
              </a:solidFill>
              <a:effectLst/>
              <a:uLnTx/>
              <a:uFillTx/>
            </a:endParaRPr>
          </a:p>
        </p:txBody>
      </p:sp>
      <p:sp>
        <p:nvSpPr>
          <p:cNvPr id="88" name="TextBox 87"/>
          <p:cNvSpPr txBox="1"/>
          <p:nvPr/>
        </p:nvSpPr>
        <p:spPr>
          <a:xfrm>
            <a:off x="461682" y="5291693"/>
            <a:ext cx="11700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2"/>
                </a:solidFill>
                <a:effectLst/>
                <a:uLnTx/>
                <a:uFillTx/>
                <a:ea typeface="Tahoma" pitchFamily="34" charset="0"/>
                <a:cs typeface="Tahoma" pitchFamily="34" charset="0"/>
              </a:rPr>
              <a:t>SMS / Text</a:t>
            </a:r>
          </a:p>
        </p:txBody>
      </p:sp>
      <p:cxnSp>
        <p:nvCxnSpPr>
          <p:cNvPr id="89" name="Straight Connector 88"/>
          <p:cNvCxnSpPr/>
          <p:nvPr/>
        </p:nvCxnSpPr>
        <p:spPr bwMode="auto">
          <a:xfrm>
            <a:off x="543347" y="2416966"/>
            <a:ext cx="1117355" cy="0"/>
          </a:xfrm>
          <a:prstGeom prst="line">
            <a:avLst/>
          </a:prstGeom>
          <a:solidFill>
            <a:srgbClr val="CC0066"/>
          </a:solidFill>
          <a:ln w="1270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Rounded Rectangle 89"/>
          <p:cNvSpPr/>
          <p:nvPr/>
        </p:nvSpPr>
        <p:spPr bwMode="auto">
          <a:xfrm>
            <a:off x="490667" y="5759407"/>
            <a:ext cx="1170034" cy="400409"/>
          </a:xfrm>
          <a:prstGeom prst="roundRect">
            <a:avLst/>
          </a:prstGeom>
          <a:solidFill>
            <a:srgbClr val="008ED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rgbClr val="000000"/>
              </a:solidFill>
              <a:effectLst/>
              <a:uLnTx/>
              <a:uFillTx/>
            </a:endParaRPr>
          </a:p>
        </p:txBody>
      </p:sp>
      <p:sp>
        <p:nvSpPr>
          <p:cNvPr id="91" name="TextBox 90"/>
          <p:cNvSpPr txBox="1"/>
          <p:nvPr/>
        </p:nvSpPr>
        <p:spPr>
          <a:xfrm>
            <a:off x="461682" y="5743914"/>
            <a:ext cx="1223296" cy="430887"/>
          </a:xfrm>
          <a:prstGeom prst="rect">
            <a:avLst/>
          </a:prstGeom>
          <a:solidFill>
            <a:schemeClr val="bg1">
              <a:lumMod val="95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2"/>
                </a:solidFill>
                <a:effectLst/>
                <a:uLnTx/>
                <a:uFillTx/>
                <a:ea typeface="Tahoma" pitchFamily="34" charset="0"/>
                <a:cs typeface="Tahoma" pitchFamily="34" charset="0"/>
              </a:rPr>
              <a:t>Mobile App / Web</a:t>
            </a:r>
          </a:p>
        </p:txBody>
      </p:sp>
      <p:grpSp>
        <p:nvGrpSpPr>
          <p:cNvPr id="92" name="Group 91"/>
          <p:cNvGrpSpPr/>
          <p:nvPr/>
        </p:nvGrpSpPr>
        <p:grpSpPr>
          <a:xfrm>
            <a:off x="1660701" y="2755770"/>
            <a:ext cx="137741" cy="3203840"/>
            <a:chOff x="1356061" y="2439856"/>
            <a:chExt cx="144110" cy="2896053"/>
          </a:xfrm>
        </p:grpSpPr>
        <p:cxnSp>
          <p:nvCxnSpPr>
            <p:cNvPr id="93" name="Straight Connector 92"/>
            <p:cNvCxnSpPr/>
            <p:nvPr/>
          </p:nvCxnSpPr>
          <p:spPr bwMode="auto">
            <a:xfrm>
              <a:off x="1356061" y="2439856"/>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p:nvPr/>
          </p:nvCxnSpPr>
          <p:spPr bwMode="auto">
            <a:xfrm>
              <a:off x="1356061" y="2922446"/>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p:nvPr/>
          </p:nvCxnSpPr>
          <p:spPr bwMode="auto">
            <a:xfrm>
              <a:off x="1356061" y="3405035"/>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p:cNvCxnSpPr/>
            <p:nvPr/>
          </p:nvCxnSpPr>
          <p:spPr bwMode="auto">
            <a:xfrm>
              <a:off x="1356061" y="3887625"/>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96"/>
            <p:cNvCxnSpPr/>
            <p:nvPr/>
          </p:nvCxnSpPr>
          <p:spPr bwMode="auto">
            <a:xfrm>
              <a:off x="1356061" y="4370214"/>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p:cNvCxnSpPr/>
            <p:nvPr/>
          </p:nvCxnSpPr>
          <p:spPr bwMode="auto">
            <a:xfrm>
              <a:off x="1356061" y="4852803"/>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p:cNvCxnSpPr/>
            <p:nvPr/>
          </p:nvCxnSpPr>
          <p:spPr bwMode="auto">
            <a:xfrm>
              <a:off x="1500077" y="2439856"/>
              <a:ext cx="0" cy="2896053"/>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99"/>
            <p:cNvCxnSpPr/>
            <p:nvPr/>
          </p:nvCxnSpPr>
          <p:spPr bwMode="auto">
            <a:xfrm>
              <a:off x="1356155" y="5331288"/>
              <a:ext cx="144016" cy="0"/>
            </a:xfrm>
            <a:prstGeom prst="line">
              <a:avLst/>
            </a:prstGeom>
            <a:solidFill>
              <a:srgbClr val="CC0066"/>
            </a:solidFill>
            <a:ln w="19050" cap="flat" cmpd="sng" algn="ctr">
              <a:solidFill>
                <a:srgbClr val="6D6E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TextBox 100"/>
          <p:cNvSpPr txBox="1"/>
          <p:nvPr/>
        </p:nvSpPr>
        <p:spPr>
          <a:xfrm>
            <a:off x="461682" y="2615082"/>
            <a:ext cx="1223582" cy="261610"/>
          </a:xfrm>
          <a:prstGeom prst="rect">
            <a:avLst/>
          </a:prstGeom>
          <a:noFill/>
        </p:spPr>
        <p:txBody>
          <a:bodyPr wrap="square" rtlCol="0">
            <a:spAutoFit/>
          </a:bodyPr>
          <a:lstStyle/>
          <a:p>
            <a:pPr defTabSz="914400">
              <a:defRPr/>
            </a:pPr>
            <a:r>
              <a:rPr lang="en-GB" sz="1100" kern="0" dirty="0">
                <a:solidFill>
                  <a:srgbClr val="FFFFFF"/>
                </a:solidFill>
                <a:ea typeface="Tahoma" pitchFamily="34" charset="0"/>
                <a:cs typeface="Tahoma" pitchFamily="34" charset="0"/>
              </a:rPr>
              <a:t>Calls/front office</a:t>
            </a:r>
          </a:p>
        </p:txBody>
      </p:sp>
      <p:cxnSp>
        <p:nvCxnSpPr>
          <p:cNvPr id="104" name="Straight Arrow Connector 103"/>
          <p:cNvCxnSpPr/>
          <p:nvPr/>
        </p:nvCxnSpPr>
        <p:spPr bwMode="auto">
          <a:xfrm flipV="1">
            <a:off x="1821218" y="4124958"/>
            <a:ext cx="335509" cy="1798"/>
          </a:xfrm>
          <a:prstGeom prst="straightConnector1">
            <a:avLst/>
          </a:prstGeom>
          <a:solidFill>
            <a:srgbClr val="008ED0"/>
          </a:solidFill>
          <a:ln w="19050" cap="flat" cmpd="sng" algn="ctr">
            <a:solidFill>
              <a:srgbClr val="6D6E7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Box 104"/>
          <p:cNvSpPr txBox="1"/>
          <p:nvPr/>
        </p:nvSpPr>
        <p:spPr>
          <a:xfrm>
            <a:off x="461682" y="4730774"/>
            <a:ext cx="1170034"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FFFFF"/>
                </a:solidFill>
                <a:effectLst/>
                <a:uLnTx/>
                <a:uFillTx/>
                <a:ea typeface="Tahoma" pitchFamily="34" charset="0"/>
                <a:cs typeface="Tahoma" pitchFamily="34" charset="0"/>
              </a:rPr>
              <a:t>Exceptions</a:t>
            </a:r>
          </a:p>
        </p:txBody>
      </p:sp>
      <p:pic>
        <p:nvPicPr>
          <p:cNvPr id="108" name="Picture 107"/>
          <p:cNvPicPr>
            <a:picLocks noChangeAspect="1"/>
          </p:cNvPicPr>
          <p:nvPr/>
        </p:nvPicPr>
        <p:blipFill rotWithShape="1">
          <a:blip r:embed="rId3"/>
          <a:srcRect l="25319" t="35382" r="33539"/>
          <a:stretch/>
        </p:blipFill>
        <p:spPr>
          <a:xfrm>
            <a:off x="1857793" y="2661713"/>
            <a:ext cx="1277123" cy="2816834"/>
          </a:xfrm>
          <a:prstGeom prst="rect">
            <a:avLst/>
          </a:prstGeom>
        </p:spPr>
      </p:pic>
      <p:sp>
        <p:nvSpPr>
          <p:cNvPr id="109" name="Rectangle 108"/>
          <p:cNvSpPr/>
          <p:nvPr/>
        </p:nvSpPr>
        <p:spPr>
          <a:xfrm>
            <a:off x="1773903" y="5056455"/>
            <a:ext cx="1676057" cy="600164"/>
          </a:xfrm>
          <a:prstGeom prst="rect">
            <a:avLst/>
          </a:prstGeom>
          <a:noFill/>
        </p:spPr>
        <p:txBody>
          <a:bodyPr wrap="square" rtlCol="0">
            <a:spAutoFit/>
          </a:bodyPr>
          <a:lstStyle/>
          <a:p>
            <a:pPr algn="ctr" defTabSz="914400"/>
            <a:r>
              <a:rPr lang="en-US" sz="1100" kern="0" dirty="0">
                <a:solidFill>
                  <a:srgbClr val="3F3F3F"/>
                </a:solidFill>
              </a:rPr>
              <a:t>Cognitive lead Intake </a:t>
            </a:r>
          </a:p>
          <a:p>
            <a:pPr algn="ctr" defTabSz="914400"/>
            <a:r>
              <a:rPr lang="en-US" sz="1100" kern="0" dirty="0">
                <a:solidFill>
                  <a:srgbClr val="3F3F3F"/>
                </a:solidFill>
              </a:rPr>
              <a:t>of Customer</a:t>
            </a:r>
          </a:p>
          <a:p>
            <a:pPr algn="ctr" defTabSz="914400"/>
            <a:r>
              <a:rPr lang="en-US" sz="1100" kern="0" dirty="0">
                <a:solidFill>
                  <a:srgbClr val="3F3F3F"/>
                </a:solidFill>
              </a:rPr>
              <a:t> input</a:t>
            </a:r>
          </a:p>
        </p:txBody>
      </p:sp>
      <p:sp>
        <p:nvSpPr>
          <p:cNvPr id="111" name="Rounded Rectangle 110"/>
          <p:cNvSpPr/>
          <p:nvPr/>
        </p:nvSpPr>
        <p:spPr>
          <a:xfrm>
            <a:off x="5421171" y="3560845"/>
            <a:ext cx="1831905" cy="112721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r>
              <a:rPr lang="en-US" sz="1400" dirty="0">
                <a:solidFill>
                  <a:schemeClr val="bg1"/>
                </a:solidFill>
              </a:rPr>
              <a:t>Case review</a:t>
            </a:r>
          </a:p>
          <a:p>
            <a:endParaRPr lang="en-US" sz="1400" dirty="0">
              <a:solidFill>
                <a:schemeClr val="bg1"/>
              </a:solidFill>
            </a:endParaRPr>
          </a:p>
          <a:p>
            <a:pPr marL="171450" indent="-171450">
              <a:buFontTx/>
              <a:buChar char="-"/>
            </a:pPr>
            <a:r>
              <a:rPr lang="en-US" sz="1200" dirty="0">
                <a:solidFill>
                  <a:schemeClr val="bg1"/>
                </a:solidFill>
              </a:rPr>
              <a:t>Refer any previous communication</a:t>
            </a:r>
          </a:p>
          <a:p>
            <a:pPr marL="171450" indent="-171450">
              <a:buFontTx/>
              <a:buChar char="-"/>
            </a:pPr>
            <a:r>
              <a:rPr lang="en-US" sz="1200" dirty="0">
                <a:solidFill>
                  <a:schemeClr val="bg1"/>
                </a:solidFill>
              </a:rPr>
              <a:t>Update Status</a:t>
            </a:r>
          </a:p>
          <a:p>
            <a:pPr marL="171450" indent="-171450">
              <a:buFontTx/>
              <a:buChar char="-"/>
            </a:pPr>
            <a:r>
              <a:rPr lang="en-US" sz="1200" dirty="0">
                <a:solidFill>
                  <a:schemeClr val="bg1"/>
                </a:solidFill>
              </a:rPr>
              <a:t>Check status</a:t>
            </a:r>
          </a:p>
        </p:txBody>
      </p:sp>
      <p:sp>
        <p:nvSpPr>
          <p:cNvPr id="115" name="Rounded Rectangle 114"/>
          <p:cNvSpPr/>
          <p:nvPr/>
        </p:nvSpPr>
        <p:spPr>
          <a:xfrm>
            <a:off x="7093033" y="3618578"/>
            <a:ext cx="1831905" cy="112721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r>
              <a:rPr lang="en-US" sz="1400" dirty="0">
                <a:solidFill>
                  <a:schemeClr val="bg1"/>
                </a:solidFill>
              </a:rPr>
              <a:t>Respond back to Customer</a:t>
            </a:r>
          </a:p>
        </p:txBody>
      </p:sp>
      <p:sp>
        <p:nvSpPr>
          <p:cNvPr id="117" name="TextBox 116">
            <a:extLst>
              <a:ext uri="{FF2B5EF4-FFF2-40B4-BE49-F238E27FC236}">
                <a16:creationId xmlns:a16="http://schemas.microsoft.com/office/drawing/2014/main" id="{6E409541-B55F-481C-94B9-B80C9FF9A27C}"/>
              </a:ext>
            </a:extLst>
          </p:cNvPr>
          <p:cNvSpPr txBox="1"/>
          <p:nvPr/>
        </p:nvSpPr>
        <p:spPr>
          <a:xfrm>
            <a:off x="3165528" y="3243182"/>
            <a:ext cx="456856" cy="307777"/>
          </a:xfrm>
          <a:prstGeom prst="rect">
            <a:avLst/>
          </a:prstGeom>
          <a:noFill/>
        </p:spPr>
        <p:txBody>
          <a:bodyPr wrap="none" lIns="0" tIns="0" rIns="0" bIns="0" rtlCol="0">
            <a:spAutoFit/>
          </a:bodyPr>
          <a:lstStyle/>
          <a:p>
            <a:r>
              <a:rPr lang="en-US" sz="1000" dirty="0">
                <a:solidFill>
                  <a:schemeClr val="tx2">
                    <a:lumMod val="75000"/>
                  </a:schemeClr>
                </a:solidFill>
                <a:latin typeface="+mj-lt"/>
              </a:rPr>
              <a:t>Careline </a:t>
            </a:r>
          </a:p>
          <a:p>
            <a:r>
              <a:rPr lang="en-US" sz="1000" dirty="0">
                <a:solidFill>
                  <a:schemeClr val="tx2">
                    <a:lumMod val="75000"/>
                  </a:schemeClr>
                </a:solidFill>
                <a:latin typeface="+mj-lt"/>
              </a:rPr>
              <a:t>Agents</a:t>
            </a:r>
          </a:p>
        </p:txBody>
      </p:sp>
      <p:sp>
        <p:nvSpPr>
          <p:cNvPr id="121" name="Rectangle 120"/>
          <p:cNvSpPr/>
          <p:nvPr/>
        </p:nvSpPr>
        <p:spPr>
          <a:xfrm>
            <a:off x="457200" y="1770797"/>
            <a:ext cx="1733712" cy="483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5" name="Group 124"/>
          <p:cNvGrpSpPr/>
          <p:nvPr/>
        </p:nvGrpSpPr>
        <p:grpSpPr>
          <a:xfrm>
            <a:off x="3793990" y="2171381"/>
            <a:ext cx="77638" cy="627372"/>
            <a:chOff x="7151298" y="1344772"/>
            <a:chExt cx="77638" cy="627372"/>
          </a:xfrm>
        </p:grpSpPr>
        <p:cxnSp>
          <p:nvCxnSpPr>
            <p:cNvPr id="126" name="Straight Connector 125"/>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 name="Group 127"/>
          <p:cNvGrpSpPr/>
          <p:nvPr/>
        </p:nvGrpSpPr>
        <p:grpSpPr>
          <a:xfrm>
            <a:off x="2253719" y="2195807"/>
            <a:ext cx="77638" cy="627372"/>
            <a:chOff x="7151298" y="1344772"/>
            <a:chExt cx="77638" cy="627372"/>
          </a:xfrm>
        </p:grpSpPr>
        <p:cxnSp>
          <p:nvCxnSpPr>
            <p:cNvPr id="129" name="Straight Connector 128"/>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2" name="Rounded Rectangle 27">
            <a:extLst>
              <a:ext uri="{FF2B5EF4-FFF2-40B4-BE49-F238E27FC236}">
                <a16:creationId xmlns:a16="http://schemas.microsoft.com/office/drawing/2014/main" id="{7CEAEC35-8159-4631-ABFA-4E6E8EAF8072}"/>
              </a:ext>
            </a:extLst>
          </p:cNvPr>
          <p:cNvSpPr/>
          <p:nvPr/>
        </p:nvSpPr>
        <p:spPr>
          <a:xfrm>
            <a:off x="254378" y="1876672"/>
            <a:ext cx="2139355" cy="259045"/>
          </a:xfrm>
          <a:prstGeom prst="roundRect">
            <a:avLst>
              <a:gd name="adj" fmla="val 0"/>
            </a:avLst>
          </a:prstGeom>
          <a:noFill/>
          <a:ln>
            <a:noFill/>
          </a:ln>
        </p:spPr>
        <p:txBody>
          <a:bodyPr wrap="square">
            <a:spAutoFit/>
          </a:bodyPr>
          <a:lstStyle/>
          <a:p>
            <a:pPr marL="0" marR="0" lvl="0" indent="0" algn="ctr" defTabSz="457200" rtl="0" eaLnBrk="1" fontAlgn="auto" latinLnBrk="0" hangingPunct="1">
              <a:lnSpc>
                <a:spcPts val="1300"/>
              </a:lnSpc>
              <a:spcBef>
                <a:spcPts val="600"/>
              </a:spcBef>
              <a:spcAft>
                <a:spcPts val="600"/>
              </a:spcAft>
              <a:buClrTx/>
              <a:buSzTx/>
              <a:buFontTx/>
              <a:buNone/>
              <a:tabLst/>
              <a:defRPr/>
            </a:pPr>
            <a:r>
              <a:rPr kumimoji="0" lang="en-US" sz="1200" b="1"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Complaints / Escalations </a:t>
            </a:r>
          </a:p>
        </p:txBody>
      </p:sp>
      <p:sp>
        <p:nvSpPr>
          <p:cNvPr id="135" name="Rectangle 134"/>
          <p:cNvSpPr/>
          <p:nvPr/>
        </p:nvSpPr>
        <p:spPr>
          <a:xfrm>
            <a:off x="2305947" y="1748325"/>
            <a:ext cx="1487470" cy="48335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ounded Rectangle 27">
            <a:extLst>
              <a:ext uri="{FF2B5EF4-FFF2-40B4-BE49-F238E27FC236}">
                <a16:creationId xmlns:a16="http://schemas.microsoft.com/office/drawing/2014/main" id="{7CEAEC35-8159-4631-ABFA-4E6E8EAF8072}"/>
              </a:ext>
            </a:extLst>
          </p:cNvPr>
          <p:cNvSpPr/>
          <p:nvPr/>
        </p:nvSpPr>
        <p:spPr>
          <a:xfrm>
            <a:off x="1945805" y="1890382"/>
            <a:ext cx="2139355" cy="259045"/>
          </a:xfrm>
          <a:prstGeom prst="roundRect">
            <a:avLst>
              <a:gd name="adj" fmla="val 0"/>
            </a:avLst>
          </a:prstGeom>
          <a:noFill/>
          <a:ln>
            <a:noFill/>
          </a:ln>
        </p:spPr>
        <p:txBody>
          <a:bodyPr wrap="square">
            <a:spAutoFit/>
          </a:bodyPr>
          <a:lstStyle/>
          <a:p>
            <a:pPr marL="0" marR="0" lvl="0" indent="0" algn="ctr" defTabSz="457200" rtl="0" eaLnBrk="1" fontAlgn="auto" latinLnBrk="0" hangingPunct="1">
              <a:lnSpc>
                <a:spcPts val="1300"/>
              </a:lnSpc>
              <a:spcBef>
                <a:spcPts val="600"/>
              </a:spcBef>
              <a:spcAft>
                <a:spcPts val="600"/>
              </a:spcAft>
              <a:buClrTx/>
              <a:buSzTx/>
              <a:buFontTx/>
              <a:buNone/>
              <a:tabLst/>
              <a:defRPr/>
            </a:pPr>
            <a:r>
              <a:rPr lang="en-US" sz="1200" b="1" dirty="0">
                <a:solidFill>
                  <a:srgbClr val="FFFFFF"/>
                </a:solidFill>
                <a:latin typeface="Calibri Light" panose="020F0302020204030204" pitchFamily="34" charset="0"/>
                <a:cs typeface="Calibri Light" panose="020F0302020204030204" pitchFamily="34" charset="0"/>
              </a:rPr>
              <a:t>CRM Intelligence</a:t>
            </a:r>
            <a:r>
              <a:rPr kumimoji="0" lang="en-US" sz="1200" b="1" u="none" strike="noStrike" kern="1200" cap="none" spc="0" normalizeH="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 </a:t>
            </a:r>
            <a:endParaRPr kumimoji="0" lang="en-US" sz="1200" b="1"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36" name="Rectangle 135"/>
          <p:cNvSpPr/>
          <p:nvPr/>
        </p:nvSpPr>
        <p:spPr>
          <a:xfrm>
            <a:off x="3882339" y="1749028"/>
            <a:ext cx="4671002" cy="48335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ounded Rectangle 27">
            <a:extLst>
              <a:ext uri="{FF2B5EF4-FFF2-40B4-BE49-F238E27FC236}">
                <a16:creationId xmlns:a16="http://schemas.microsoft.com/office/drawing/2014/main" id="{7CEAEC35-8159-4631-ABFA-4E6E8EAF8072}"/>
              </a:ext>
            </a:extLst>
          </p:cNvPr>
          <p:cNvSpPr/>
          <p:nvPr/>
        </p:nvSpPr>
        <p:spPr>
          <a:xfrm>
            <a:off x="4930184" y="1852017"/>
            <a:ext cx="2139355" cy="259045"/>
          </a:xfrm>
          <a:prstGeom prst="roundRect">
            <a:avLst>
              <a:gd name="adj" fmla="val 0"/>
            </a:avLst>
          </a:prstGeom>
          <a:noFill/>
          <a:ln>
            <a:noFill/>
          </a:ln>
        </p:spPr>
        <p:txBody>
          <a:bodyPr wrap="square">
            <a:spAutoFit/>
          </a:bodyPr>
          <a:lstStyle/>
          <a:p>
            <a:pPr marL="0" marR="0" lvl="0" indent="0" algn="ctr" defTabSz="457200" rtl="0" eaLnBrk="1" fontAlgn="auto" latinLnBrk="0" hangingPunct="1">
              <a:lnSpc>
                <a:spcPts val="1300"/>
              </a:lnSpc>
              <a:spcBef>
                <a:spcPts val="600"/>
              </a:spcBef>
              <a:spcAft>
                <a:spcPts val="600"/>
              </a:spcAft>
              <a:buClrTx/>
              <a:buSzTx/>
              <a:buFontTx/>
              <a:buNone/>
              <a:tabLst/>
              <a:defRPr/>
            </a:pPr>
            <a:r>
              <a:rPr kumimoji="0" lang="en-US" sz="1200" b="1"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Customer Support with CRM</a:t>
            </a:r>
          </a:p>
        </p:txBody>
      </p:sp>
      <p:sp>
        <p:nvSpPr>
          <p:cNvPr id="102" name="Down Arrow 101"/>
          <p:cNvSpPr/>
          <p:nvPr/>
        </p:nvSpPr>
        <p:spPr>
          <a:xfrm>
            <a:off x="4271888" y="5053967"/>
            <a:ext cx="3968457" cy="499336"/>
          </a:xfrm>
          <a:prstGeom prst="downArrow">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API integrations</a:t>
            </a:r>
          </a:p>
        </p:txBody>
      </p:sp>
      <p:sp>
        <p:nvSpPr>
          <p:cNvPr id="103" name="Rectangle 102">
            <a:extLst>
              <a:ext uri="{FF2B5EF4-FFF2-40B4-BE49-F238E27FC236}">
                <a16:creationId xmlns:a16="http://schemas.microsoft.com/office/drawing/2014/main" id="{33D3D37F-C33E-476D-9EFC-BDEFBE8E0617}"/>
              </a:ext>
            </a:extLst>
          </p:cNvPr>
          <p:cNvSpPr/>
          <p:nvPr/>
        </p:nvSpPr>
        <p:spPr>
          <a:xfrm>
            <a:off x="3852802" y="2553007"/>
            <a:ext cx="1702909" cy="2397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06" name="Rectangle 105">
            <a:extLst>
              <a:ext uri="{FF2B5EF4-FFF2-40B4-BE49-F238E27FC236}">
                <a16:creationId xmlns:a16="http://schemas.microsoft.com/office/drawing/2014/main" id="{33D3D37F-C33E-476D-9EFC-BDEFBE8E0617}"/>
              </a:ext>
            </a:extLst>
          </p:cNvPr>
          <p:cNvSpPr/>
          <p:nvPr/>
        </p:nvSpPr>
        <p:spPr>
          <a:xfrm>
            <a:off x="5615425" y="2530875"/>
            <a:ext cx="1427776" cy="2397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07" name="Rectangle 106">
            <a:extLst>
              <a:ext uri="{FF2B5EF4-FFF2-40B4-BE49-F238E27FC236}">
                <a16:creationId xmlns:a16="http://schemas.microsoft.com/office/drawing/2014/main" id="{33D3D37F-C33E-476D-9EFC-BDEFBE8E0617}"/>
              </a:ext>
            </a:extLst>
          </p:cNvPr>
          <p:cNvSpPr/>
          <p:nvPr/>
        </p:nvSpPr>
        <p:spPr>
          <a:xfrm>
            <a:off x="7087938" y="2530875"/>
            <a:ext cx="1376805" cy="2397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4" name="Rectangle 3"/>
          <p:cNvSpPr/>
          <p:nvPr/>
        </p:nvSpPr>
        <p:spPr>
          <a:xfrm>
            <a:off x="3913263" y="2711900"/>
            <a:ext cx="1536489" cy="1877437"/>
          </a:xfrm>
          <a:prstGeom prst="rect">
            <a:avLst/>
          </a:prstGeom>
        </p:spPr>
        <p:txBody>
          <a:bodyPr wrap="square">
            <a:spAutoFit/>
          </a:bodyPr>
          <a:lstStyle/>
          <a:p>
            <a:r>
              <a:rPr lang="en-US" sz="1500" b="1" dirty="0">
                <a:solidFill>
                  <a:schemeClr val="tx2"/>
                </a:solidFill>
              </a:rPr>
              <a:t>Case Input</a:t>
            </a:r>
          </a:p>
          <a:p>
            <a:endParaRPr lang="en-US" sz="1600" dirty="0">
              <a:solidFill>
                <a:schemeClr val="tx2"/>
              </a:solidFill>
            </a:endParaRPr>
          </a:p>
          <a:p>
            <a:pPr marL="171450" indent="-171450">
              <a:buFontTx/>
              <a:buChar char="-"/>
            </a:pPr>
            <a:r>
              <a:rPr lang="en-US" sz="1400" dirty="0">
                <a:solidFill>
                  <a:schemeClr val="tx2"/>
                </a:solidFill>
              </a:rPr>
              <a:t>Complaints</a:t>
            </a:r>
          </a:p>
          <a:p>
            <a:pPr marL="171450" indent="-171450">
              <a:buFontTx/>
              <a:buChar char="-"/>
            </a:pPr>
            <a:r>
              <a:rPr lang="en-US" sz="1400" dirty="0">
                <a:solidFill>
                  <a:schemeClr val="tx2"/>
                </a:solidFill>
              </a:rPr>
              <a:t>Social media </a:t>
            </a:r>
          </a:p>
          <a:p>
            <a:r>
              <a:rPr lang="en-US" sz="1400" dirty="0">
                <a:solidFill>
                  <a:schemeClr val="tx2"/>
                </a:solidFill>
              </a:rPr>
              <a:t>    messages</a:t>
            </a:r>
          </a:p>
          <a:p>
            <a:pPr marL="171450" indent="-171450">
              <a:buFontTx/>
              <a:buChar char="-"/>
            </a:pPr>
            <a:r>
              <a:rPr lang="en-US" sz="1400" dirty="0">
                <a:solidFill>
                  <a:schemeClr val="tx2"/>
                </a:solidFill>
              </a:rPr>
              <a:t>Queries</a:t>
            </a:r>
          </a:p>
          <a:p>
            <a:pPr marL="171450" indent="-171450">
              <a:buFontTx/>
              <a:buChar char="-"/>
            </a:pPr>
            <a:r>
              <a:rPr lang="en-US" sz="1400" dirty="0">
                <a:solidFill>
                  <a:schemeClr val="tx2"/>
                </a:solidFill>
              </a:rPr>
              <a:t>Reimbursement requests</a:t>
            </a:r>
          </a:p>
        </p:txBody>
      </p:sp>
      <p:sp>
        <p:nvSpPr>
          <p:cNvPr id="110" name="Rectangle 109"/>
          <p:cNvSpPr/>
          <p:nvPr/>
        </p:nvSpPr>
        <p:spPr>
          <a:xfrm>
            <a:off x="7170862" y="2699930"/>
            <a:ext cx="1293881" cy="1908215"/>
          </a:xfrm>
          <a:prstGeom prst="rect">
            <a:avLst/>
          </a:prstGeom>
        </p:spPr>
        <p:txBody>
          <a:bodyPr wrap="square">
            <a:spAutoFit/>
          </a:bodyPr>
          <a:lstStyle/>
          <a:p>
            <a:r>
              <a:rPr lang="en-US" sz="1500" b="1" dirty="0">
                <a:solidFill>
                  <a:schemeClr val="tx2"/>
                </a:solidFill>
              </a:rPr>
              <a:t>Response to Customer</a:t>
            </a:r>
          </a:p>
          <a:p>
            <a:endParaRPr lang="en-US" sz="1600" dirty="0">
              <a:solidFill>
                <a:schemeClr val="tx2"/>
              </a:solidFill>
            </a:endParaRPr>
          </a:p>
          <a:p>
            <a:pPr marL="171450" indent="-171450">
              <a:buFontTx/>
              <a:buChar char="-"/>
            </a:pPr>
            <a:r>
              <a:rPr lang="en-US" sz="1400" dirty="0">
                <a:solidFill>
                  <a:schemeClr val="tx2"/>
                </a:solidFill>
              </a:rPr>
              <a:t>Record resolution</a:t>
            </a:r>
          </a:p>
          <a:p>
            <a:pPr marL="171450" indent="-171450">
              <a:buFontTx/>
              <a:buChar char="-"/>
            </a:pPr>
            <a:r>
              <a:rPr lang="en-US" sz="1400" dirty="0">
                <a:solidFill>
                  <a:schemeClr val="tx2"/>
                </a:solidFill>
              </a:rPr>
              <a:t>Status</a:t>
            </a:r>
          </a:p>
          <a:p>
            <a:pPr marL="171450" indent="-171450">
              <a:buFontTx/>
              <a:buChar char="-"/>
            </a:pPr>
            <a:r>
              <a:rPr lang="en-US" sz="1400" dirty="0">
                <a:solidFill>
                  <a:schemeClr val="tx2"/>
                </a:solidFill>
              </a:rPr>
              <a:t>Customer </a:t>
            </a:r>
          </a:p>
          <a:p>
            <a:r>
              <a:rPr lang="en-US" sz="1400" dirty="0">
                <a:solidFill>
                  <a:schemeClr val="tx2"/>
                </a:solidFill>
              </a:rPr>
              <a:t>     feedback</a:t>
            </a:r>
          </a:p>
        </p:txBody>
      </p:sp>
      <p:sp>
        <p:nvSpPr>
          <p:cNvPr id="114" name="Rectangle 113"/>
          <p:cNvSpPr/>
          <p:nvPr/>
        </p:nvSpPr>
        <p:spPr>
          <a:xfrm>
            <a:off x="5612635" y="2638979"/>
            <a:ext cx="1536489" cy="1908215"/>
          </a:xfrm>
          <a:prstGeom prst="rect">
            <a:avLst/>
          </a:prstGeom>
        </p:spPr>
        <p:txBody>
          <a:bodyPr wrap="square">
            <a:spAutoFit/>
          </a:bodyPr>
          <a:lstStyle/>
          <a:p>
            <a:r>
              <a:rPr lang="en-US" sz="1500" b="1" dirty="0">
                <a:solidFill>
                  <a:schemeClr val="tx2"/>
                </a:solidFill>
              </a:rPr>
              <a:t>Case review &amp; resolution</a:t>
            </a:r>
          </a:p>
          <a:p>
            <a:endParaRPr lang="en-US" sz="1600" dirty="0">
              <a:solidFill>
                <a:schemeClr val="tx2"/>
              </a:solidFill>
            </a:endParaRPr>
          </a:p>
          <a:p>
            <a:pPr marL="171450" indent="-171450">
              <a:buFontTx/>
              <a:buChar char="-"/>
            </a:pPr>
            <a:r>
              <a:rPr lang="en-US" sz="1400" dirty="0">
                <a:solidFill>
                  <a:schemeClr val="tx2"/>
                </a:solidFill>
              </a:rPr>
              <a:t>Refer any previous communication</a:t>
            </a:r>
          </a:p>
          <a:p>
            <a:pPr marL="171450" indent="-171450">
              <a:buFontTx/>
              <a:buChar char="-"/>
            </a:pPr>
            <a:r>
              <a:rPr lang="en-US" sz="1400" dirty="0">
                <a:solidFill>
                  <a:schemeClr val="tx2"/>
                </a:solidFill>
              </a:rPr>
              <a:t>Update Status</a:t>
            </a:r>
          </a:p>
          <a:p>
            <a:pPr marL="171450" indent="-171450">
              <a:buFontTx/>
              <a:buChar char="-"/>
            </a:pPr>
            <a:r>
              <a:rPr lang="en-US" sz="1400" dirty="0">
                <a:solidFill>
                  <a:schemeClr val="tx2"/>
                </a:solidFill>
              </a:rPr>
              <a:t>Check status</a:t>
            </a:r>
          </a:p>
        </p:txBody>
      </p:sp>
      <p:sp>
        <p:nvSpPr>
          <p:cNvPr id="116" name="Rectangle 115">
            <a:extLst>
              <a:ext uri="{FF2B5EF4-FFF2-40B4-BE49-F238E27FC236}">
                <a16:creationId xmlns:a16="http://schemas.microsoft.com/office/drawing/2014/main" id="{33D3D37F-C33E-476D-9EFC-BDEFBE8E0617}"/>
              </a:ext>
            </a:extLst>
          </p:cNvPr>
          <p:cNvSpPr/>
          <p:nvPr/>
        </p:nvSpPr>
        <p:spPr>
          <a:xfrm>
            <a:off x="4490107" y="5684451"/>
            <a:ext cx="3384645" cy="8391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20" name="TextBox 119">
            <a:extLst>
              <a:ext uri="{FF2B5EF4-FFF2-40B4-BE49-F238E27FC236}">
                <a16:creationId xmlns:a16="http://schemas.microsoft.com/office/drawing/2014/main" id="{6E409541-B55F-481C-94B9-B80C9FF9A27C}"/>
              </a:ext>
            </a:extLst>
          </p:cNvPr>
          <p:cNvSpPr txBox="1"/>
          <p:nvPr/>
        </p:nvSpPr>
        <p:spPr>
          <a:xfrm>
            <a:off x="4675971" y="5780023"/>
            <a:ext cx="1192561" cy="430887"/>
          </a:xfrm>
          <a:prstGeom prst="rect">
            <a:avLst/>
          </a:prstGeom>
          <a:noFill/>
          <a:ln>
            <a:solidFill>
              <a:schemeClr val="bg1">
                <a:lumMod val="75000"/>
              </a:schemeClr>
            </a:solidFill>
            <a:prstDash val="lgDashDot"/>
          </a:ln>
        </p:spPr>
        <p:txBody>
          <a:bodyPr wrap="square" lIns="0" tIns="0" rIns="0" bIns="0" rtlCol="0">
            <a:spAutoFit/>
          </a:bodyPr>
          <a:lstStyle/>
          <a:p>
            <a:r>
              <a:rPr lang="en-US" sz="1400" b="1" dirty="0">
                <a:solidFill>
                  <a:schemeClr val="tx2">
                    <a:lumMod val="75000"/>
                  </a:schemeClr>
                </a:solidFill>
                <a:latin typeface="+mj-lt"/>
              </a:rPr>
              <a:t>Reimbursement </a:t>
            </a:r>
          </a:p>
          <a:p>
            <a:pPr algn="ctr"/>
            <a:r>
              <a:rPr lang="en-US" sz="1400" b="1" dirty="0">
                <a:solidFill>
                  <a:schemeClr val="tx2">
                    <a:lumMod val="75000"/>
                  </a:schemeClr>
                </a:solidFill>
                <a:latin typeface="+mj-lt"/>
              </a:rPr>
              <a:t>Application</a:t>
            </a:r>
          </a:p>
        </p:txBody>
      </p:sp>
      <p:sp>
        <p:nvSpPr>
          <p:cNvPr id="122" name="TextBox 121">
            <a:extLst>
              <a:ext uri="{FF2B5EF4-FFF2-40B4-BE49-F238E27FC236}">
                <a16:creationId xmlns:a16="http://schemas.microsoft.com/office/drawing/2014/main" id="{6E409541-B55F-481C-94B9-B80C9FF9A27C}"/>
              </a:ext>
            </a:extLst>
          </p:cNvPr>
          <p:cNvSpPr txBox="1"/>
          <p:nvPr/>
        </p:nvSpPr>
        <p:spPr>
          <a:xfrm>
            <a:off x="6106691" y="5780023"/>
            <a:ext cx="1192561" cy="430887"/>
          </a:xfrm>
          <a:prstGeom prst="rect">
            <a:avLst/>
          </a:prstGeom>
          <a:noFill/>
          <a:ln>
            <a:solidFill>
              <a:schemeClr val="bg1">
                <a:lumMod val="75000"/>
              </a:schemeClr>
            </a:solidFill>
            <a:prstDash val="lgDashDot"/>
          </a:ln>
        </p:spPr>
        <p:txBody>
          <a:bodyPr wrap="square" lIns="0" tIns="0" rIns="0" bIns="0" rtlCol="0">
            <a:spAutoFit/>
          </a:bodyPr>
          <a:lstStyle/>
          <a:p>
            <a:pPr algn="ctr"/>
            <a:r>
              <a:rPr lang="en-US" sz="1400" b="1" dirty="0">
                <a:solidFill>
                  <a:schemeClr val="tx2">
                    <a:lumMod val="75000"/>
                  </a:schemeClr>
                </a:solidFill>
                <a:latin typeface="+mj-lt"/>
              </a:rPr>
              <a:t>Inventory Data </a:t>
            </a:r>
          </a:p>
          <a:p>
            <a:pPr algn="ctr"/>
            <a:r>
              <a:rPr lang="en-US" sz="1400" b="1" dirty="0">
                <a:solidFill>
                  <a:schemeClr val="tx2">
                    <a:lumMod val="75000"/>
                  </a:schemeClr>
                </a:solidFill>
                <a:latin typeface="+mj-lt"/>
              </a:rPr>
              <a:t>Application</a:t>
            </a:r>
          </a:p>
        </p:txBody>
      </p:sp>
      <p:sp>
        <p:nvSpPr>
          <p:cNvPr id="123" name="TextBox 122">
            <a:extLst>
              <a:ext uri="{FF2B5EF4-FFF2-40B4-BE49-F238E27FC236}">
                <a16:creationId xmlns:a16="http://schemas.microsoft.com/office/drawing/2014/main" id="{6E409541-B55F-481C-94B9-B80C9FF9A27C}"/>
              </a:ext>
            </a:extLst>
          </p:cNvPr>
          <p:cNvSpPr txBox="1"/>
          <p:nvPr/>
        </p:nvSpPr>
        <p:spPr>
          <a:xfrm>
            <a:off x="4708071" y="6269310"/>
            <a:ext cx="2798190" cy="215444"/>
          </a:xfrm>
          <a:prstGeom prst="rect">
            <a:avLst/>
          </a:prstGeom>
          <a:noFill/>
          <a:ln>
            <a:noFill/>
            <a:prstDash val="lgDashDot"/>
          </a:ln>
        </p:spPr>
        <p:txBody>
          <a:bodyPr wrap="square" lIns="0" tIns="0" rIns="0" bIns="0" rtlCol="0">
            <a:spAutoFit/>
          </a:bodyPr>
          <a:lstStyle/>
          <a:p>
            <a:pPr algn="ctr"/>
            <a:r>
              <a:rPr lang="en-US" sz="1400" i="1" dirty="0">
                <a:solidFill>
                  <a:schemeClr val="tx2">
                    <a:lumMod val="75000"/>
                  </a:schemeClr>
                </a:solidFill>
                <a:latin typeface="+mj-lt"/>
              </a:rPr>
              <a:t>Any application used by Carelines</a:t>
            </a:r>
          </a:p>
        </p:txBody>
      </p:sp>
      <p:pic>
        <p:nvPicPr>
          <p:cNvPr id="130" name="Picture 129"/>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89454" y="4250008"/>
            <a:ext cx="365760" cy="365760"/>
          </a:xfrm>
          <a:prstGeom prst="rect">
            <a:avLst/>
          </a:prstGeom>
        </p:spPr>
      </p:pic>
      <p:pic>
        <p:nvPicPr>
          <p:cNvPr id="134" name="Picture 133"/>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91909" y="3625033"/>
            <a:ext cx="365760" cy="365760"/>
          </a:xfrm>
          <a:prstGeom prst="rect">
            <a:avLst/>
          </a:prstGeom>
        </p:spPr>
      </p:pic>
      <p:pic>
        <p:nvPicPr>
          <p:cNvPr id="146" name="Picture 145"/>
          <p:cNvPicPr/>
          <p:nvPr/>
        </p:nvPicPr>
        <p:blipFill>
          <a:blip r:embed="rId5"/>
          <a:stretch>
            <a:fillRect/>
          </a:stretch>
        </p:blipFill>
        <p:spPr>
          <a:xfrm>
            <a:off x="7283097" y="2264833"/>
            <a:ext cx="338111" cy="315721"/>
          </a:xfrm>
          <a:prstGeom prst="rect">
            <a:avLst/>
          </a:prstGeom>
          <a:noFill/>
        </p:spPr>
      </p:pic>
      <p:sp>
        <p:nvSpPr>
          <p:cNvPr id="148" name="TextBox 147"/>
          <p:cNvSpPr txBox="1"/>
          <p:nvPr/>
        </p:nvSpPr>
        <p:spPr>
          <a:xfrm>
            <a:off x="7262915" y="2254150"/>
            <a:ext cx="1639042" cy="230832"/>
          </a:xfrm>
          <a:prstGeom prst="rect">
            <a:avLst/>
          </a:prstGeom>
          <a:noFill/>
        </p:spPr>
        <p:txBody>
          <a:bodyPr wrap="square" rtlCol="0">
            <a:spAutoFit/>
          </a:bodyPr>
          <a:lstStyle/>
          <a:p>
            <a:pPr algn="ctr"/>
            <a:r>
              <a:rPr lang="en-US" sz="900" dirty="0">
                <a:solidFill>
                  <a:schemeClr val="tx2"/>
                </a:solidFill>
              </a:rPr>
              <a:t>Conversational AI</a:t>
            </a:r>
          </a:p>
        </p:txBody>
      </p:sp>
      <p:grpSp>
        <p:nvGrpSpPr>
          <p:cNvPr id="169" name="Group 168"/>
          <p:cNvGrpSpPr/>
          <p:nvPr/>
        </p:nvGrpSpPr>
        <p:grpSpPr>
          <a:xfrm>
            <a:off x="8580159" y="1634063"/>
            <a:ext cx="3554499" cy="1425314"/>
            <a:chOff x="254056" y="2189349"/>
            <a:chExt cx="4166483" cy="977158"/>
          </a:xfrm>
        </p:grpSpPr>
        <p:sp>
          <p:nvSpPr>
            <p:cNvPr id="170" name="Rectangle 169"/>
            <p:cNvSpPr>
              <a:spLocks/>
            </p:cNvSpPr>
            <p:nvPr/>
          </p:nvSpPr>
          <p:spPr>
            <a:xfrm>
              <a:off x="254056" y="2234685"/>
              <a:ext cx="4166483" cy="931822"/>
            </a:xfrm>
            <a:prstGeom prst="rect">
              <a:avLst/>
            </a:prstGeom>
            <a:solidFill>
              <a:schemeClr val="tx2">
                <a:lumMod val="65000"/>
                <a:lumOff val="35000"/>
              </a:schemeClr>
            </a:solidFill>
            <a:ln>
              <a:noFill/>
            </a:ln>
            <a:effectLst>
              <a:outerShdw blurRad="57150" dist="19050" dir="5400000" algn="ctr" rotWithShape="0">
                <a:srgbClr val="000000">
                  <a:alpha val="63000"/>
                </a:srgbClr>
              </a:outerShdw>
            </a:effectLst>
          </p:spPr>
          <p:txBody>
            <a:bodyPr rtlCol="0" anchor="ctr" anchorCtr="0"/>
            <a:lstStyle/>
            <a:p>
              <a:pPr defTabSz="914400">
                <a:defRPr/>
              </a:pPr>
              <a:endParaRPr lang="en-GB" b="1" kern="0" dirty="0">
                <a:solidFill>
                  <a:srgbClr val="FFFFFF"/>
                </a:solidFill>
                <a:ea typeface="Tahoma" pitchFamily="34" charset="0"/>
                <a:cs typeface="Tahoma" pitchFamily="34" charset="0"/>
              </a:endParaRPr>
            </a:p>
          </p:txBody>
        </p:sp>
        <p:sp>
          <p:nvSpPr>
            <p:cNvPr id="171" name="TextBox 170"/>
            <p:cNvSpPr txBox="1"/>
            <p:nvPr/>
          </p:nvSpPr>
          <p:spPr>
            <a:xfrm>
              <a:off x="279690" y="2189349"/>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2</a:t>
              </a:r>
            </a:p>
          </p:txBody>
        </p:sp>
      </p:grpSp>
      <p:grpSp>
        <p:nvGrpSpPr>
          <p:cNvPr id="172" name="Group 171"/>
          <p:cNvGrpSpPr/>
          <p:nvPr/>
        </p:nvGrpSpPr>
        <p:grpSpPr>
          <a:xfrm>
            <a:off x="8580159" y="3248965"/>
            <a:ext cx="3547450" cy="1359180"/>
            <a:chOff x="283960" y="3984725"/>
            <a:chExt cx="4158220" cy="931822"/>
          </a:xfrm>
        </p:grpSpPr>
        <p:sp>
          <p:nvSpPr>
            <p:cNvPr id="173" name="Rectangle 172"/>
            <p:cNvSpPr>
              <a:spLocks/>
            </p:cNvSpPr>
            <p:nvPr/>
          </p:nvSpPr>
          <p:spPr>
            <a:xfrm>
              <a:off x="283960" y="3984725"/>
              <a:ext cx="4158220" cy="931822"/>
            </a:xfrm>
            <a:prstGeom prst="rect">
              <a:avLst/>
            </a:prstGeom>
            <a:solidFill>
              <a:schemeClr val="tx1"/>
            </a:solid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endParaRPr>
            </a:p>
          </p:txBody>
        </p:sp>
        <p:sp>
          <p:nvSpPr>
            <p:cNvPr id="174" name="TextBox 173"/>
            <p:cNvSpPr txBox="1"/>
            <p:nvPr/>
          </p:nvSpPr>
          <p:spPr>
            <a:xfrm>
              <a:off x="311100" y="3996976"/>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3</a:t>
              </a:r>
            </a:p>
          </p:txBody>
        </p:sp>
      </p:grpSp>
      <p:grpSp>
        <p:nvGrpSpPr>
          <p:cNvPr id="175" name="Group 174"/>
          <p:cNvGrpSpPr/>
          <p:nvPr/>
        </p:nvGrpSpPr>
        <p:grpSpPr>
          <a:xfrm>
            <a:off x="8581622" y="171754"/>
            <a:ext cx="3554499" cy="1359180"/>
            <a:chOff x="289219" y="1044890"/>
            <a:chExt cx="4166483" cy="931822"/>
          </a:xfrm>
          <a:solidFill>
            <a:schemeClr val="tx1"/>
          </a:solidFill>
        </p:grpSpPr>
        <p:sp>
          <p:nvSpPr>
            <p:cNvPr id="176" name="Rectangle 175"/>
            <p:cNvSpPr>
              <a:spLocks/>
            </p:cNvSpPr>
            <p:nvPr/>
          </p:nvSpPr>
          <p:spPr>
            <a:xfrm>
              <a:off x="289219" y="1044890"/>
              <a:ext cx="4166483" cy="931822"/>
            </a:xfrm>
            <a:prstGeom prst="rect">
              <a:avLst/>
            </a:prstGeom>
            <a:grp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endParaRPr>
            </a:p>
          </p:txBody>
        </p:sp>
        <p:sp>
          <p:nvSpPr>
            <p:cNvPr id="177" name="TextBox 176"/>
            <p:cNvSpPr txBox="1"/>
            <p:nvPr/>
          </p:nvSpPr>
          <p:spPr>
            <a:xfrm>
              <a:off x="311101" y="1057142"/>
              <a:ext cx="1188720" cy="907319"/>
            </a:xfrm>
            <a:prstGeom prst="rect">
              <a:avLst/>
            </a:prstGeom>
            <a:grp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mn-cs"/>
                </a:rPr>
                <a:t>1</a:t>
              </a:r>
            </a:p>
          </p:txBody>
        </p:sp>
      </p:grpSp>
      <p:sp>
        <p:nvSpPr>
          <p:cNvPr id="178" name="Rectangle 177"/>
          <p:cNvSpPr/>
          <p:nvPr/>
        </p:nvSpPr>
        <p:spPr>
          <a:xfrm>
            <a:off x="9301627" y="444567"/>
            <a:ext cx="2711380" cy="954107"/>
          </a:xfrm>
          <a:prstGeom prst="rect">
            <a:avLst/>
          </a:prstGeom>
        </p:spPr>
        <p:txBody>
          <a:bodyPr wrap="square">
            <a:spAutoFit/>
          </a:bodyPr>
          <a:lstStyle/>
          <a:p>
            <a:pPr lvl="0" defTabSz="914400">
              <a:defRPr/>
            </a:pPr>
            <a:r>
              <a:rPr lang="en-GB" sz="1400" b="1" kern="0" dirty="0">
                <a:solidFill>
                  <a:srgbClr val="FFFFFF"/>
                </a:solidFill>
                <a:ea typeface="Tahoma" pitchFamily="34" charset="0"/>
                <a:cs typeface="Tahoma" pitchFamily="34" charset="0"/>
              </a:rPr>
              <a:t>Intelligent Application</a:t>
            </a:r>
          </a:p>
          <a:p>
            <a:pPr marL="395288" lvl="1" indent="-163513" defTabSz="914400">
              <a:buFont typeface="+mj-lt"/>
              <a:buAutoNum type="alphaLcPeriod"/>
              <a:defRPr/>
            </a:pPr>
            <a:r>
              <a:rPr lang="en-GB" sz="1400" b="1" kern="0" dirty="0">
                <a:solidFill>
                  <a:srgbClr val="FFFFFF"/>
                </a:solidFill>
                <a:ea typeface="Tahoma" pitchFamily="34" charset="0"/>
                <a:cs typeface="Tahoma" pitchFamily="34" charset="0"/>
              </a:rPr>
              <a:t>User Experience</a:t>
            </a:r>
          </a:p>
          <a:p>
            <a:pPr marL="395288" lvl="1" indent="-163513" defTabSz="914400">
              <a:buFont typeface="+mj-lt"/>
              <a:buAutoNum type="alphaLcPeriod"/>
              <a:defRPr/>
            </a:pPr>
            <a:r>
              <a:rPr lang="en-GB" sz="1400" b="1" kern="0" dirty="0">
                <a:solidFill>
                  <a:srgbClr val="FFFFFF"/>
                </a:solidFill>
                <a:ea typeface="Tahoma" pitchFamily="34" charset="0"/>
                <a:cs typeface="Tahoma" pitchFamily="34" charset="0"/>
              </a:rPr>
              <a:t>Speed of execution</a:t>
            </a:r>
          </a:p>
          <a:p>
            <a:pPr marL="395288" lvl="1" indent="-163513" defTabSz="914400">
              <a:buFont typeface="+mj-lt"/>
              <a:buAutoNum type="alphaLcPeriod"/>
              <a:defRPr/>
            </a:pPr>
            <a:r>
              <a:rPr lang="en-GB" sz="1400" b="1" kern="0" dirty="0">
                <a:solidFill>
                  <a:srgbClr val="FFFFFF"/>
                </a:solidFill>
                <a:ea typeface="Tahoma" pitchFamily="34" charset="0"/>
                <a:cs typeface="Tahoma" pitchFamily="34" charset="0"/>
              </a:rPr>
              <a:t>Reporting &amp; Visualization</a:t>
            </a:r>
          </a:p>
        </p:txBody>
      </p:sp>
      <p:sp>
        <p:nvSpPr>
          <p:cNvPr id="179" name="Rectangle 178"/>
          <p:cNvSpPr/>
          <p:nvPr/>
        </p:nvSpPr>
        <p:spPr>
          <a:xfrm>
            <a:off x="9351912" y="2044458"/>
            <a:ext cx="2711380" cy="523220"/>
          </a:xfrm>
          <a:prstGeom prst="rect">
            <a:avLst/>
          </a:prstGeom>
        </p:spPr>
        <p:txBody>
          <a:bodyPr wrap="square">
            <a:spAutoFit/>
          </a:bodyPr>
          <a:lstStyle/>
          <a:p>
            <a:pPr lvl="0" defTabSz="914400">
              <a:defRPr/>
            </a:pPr>
            <a:r>
              <a:rPr lang="en-GB" sz="1400" b="1" kern="0" dirty="0">
                <a:solidFill>
                  <a:srgbClr val="FFFFFF"/>
                </a:solidFill>
                <a:ea typeface="Tahoma" pitchFamily="34" charset="0"/>
                <a:cs typeface="Tahoma" pitchFamily="34" charset="0"/>
              </a:rPr>
              <a:t>User experience driven Product design</a:t>
            </a:r>
          </a:p>
        </p:txBody>
      </p:sp>
      <p:sp>
        <p:nvSpPr>
          <p:cNvPr id="180" name="Rectangle 179"/>
          <p:cNvSpPr/>
          <p:nvPr/>
        </p:nvSpPr>
        <p:spPr>
          <a:xfrm>
            <a:off x="9325187" y="3666944"/>
            <a:ext cx="2711380" cy="523220"/>
          </a:xfrm>
          <a:prstGeom prst="rect">
            <a:avLst/>
          </a:prstGeom>
        </p:spPr>
        <p:txBody>
          <a:bodyPr wrap="square">
            <a:spAutoFit/>
          </a:bodyPr>
          <a:lstStyle/>
          <a:p>
            <a:pPr lvl="0" defTabSz="914400">
              <a:defRPr/>
            </a:pPr>
            <a:r>
              <a:rPr lang="en-GB" sz="1400" b="1" kern="0" dirty="0">
                <a:solidFill>
                  <a:srgbClr val="FFFFFF"/>
                </a:solidFill>
                <a:ea typeface="Tahoma" pitchFamily="34" charset="0"/>
                <a:cs typeface="Tahoma" pitchFamily="34" charset="0"/>
              </a:rPr>
              <a:t>Integrate seamlessly using Cloud &amp; APIs</a:t>
            </a:r>
          </a:p>
        </p:txBody>
      </p:sp>
      <p:grpSp>
        <p:nvGrpSpPr>
          <p:cNvPr id="181" name="Group 180"/>
          <p:cNvGrpSpPr/>
          <p:nvPr/>
        </p:nvGrpSpPr>
        <p:grpSpPr>
          <a:xfrm>
            <a:off x="8577187" y="4769105"/>
            <a:ext cx="3554499" cy="1425314"/>
            <a:chOff x="254056" y="2189349"/>
            <a:chExt cx="4166483" cy="977158"/>
          </a:xfrm>
        </p:grpSpPr>
        <p:sp>
          <p:nvSpPr>
            <p:cNvPr id="182" name="Rectangle 181"/>
            <p:cNvSpPr>
              <a:spLocks/>
            </p:cNvSpPr>
            <p:nvPr/>
          </p:nvSpPr>
          <p:spPr>
            <a:xfrm>
              <a:off x="254056" y="2234685"/>
              <a:ext cx="4166483" cy="931822"/>
            </a:xfrm>
            <a:prstGeom prst="rect">
              <a:avLst/>
            </a:prstGeom>
            <a:solidFill>
              <a:schemeClr val="tx2">
                <a:lumMod val="65000"/>
                <a:lumOff val="35000"/>
              </a:schemeClr>
            </a:solidFill>
            <a:ln>
              <a:noFill/>
            </a:ln>
            <a:effectLst>
              <a:outerShdw blurRad="57150" dist="19050" dir="5400000" algn="ctr" rotWithShape="0">
                <a:srgbClr val="000000">
                  <a:alpha val="63000"/>
                </a:srgbClr>
              </a:outerShdw>
            </a:effectLst>
          </p:spPr>
          <p:txBody>
            <a:bodyPr rtlCol="0" anchor="ctr" anchorCtr="0"/>
            <a:lstStyle/>
            <a:p>
              <a:pPr defTabSz="914400">
                <a:defRPr/>
              </a:pPr>
              <a:endParaRPr lang="en-GB" b="1" kern="0" dirty="0">
                <a:solidFill>
                  <a:srgbClr val="FFFFFF"/>
                </a:solidFill>
                <a:ea typeface="Tahoma" pitchFamily="34" charset="0"/>
                <a:cs typeface="Tahoma" pitchFamily="34" charset="0"/>
              </a:endParaRPr>
            </a:p>
          </p:txBody>
        </p:sp>
        <p:sp>
          <p:nvSpPr>
            <p:cNvPr id="183" name="TextBox 182"/>
            <p:cNvSpPr txBox="1"/>
            <p:nvPr/>
          </p:nvSpPr>
          <p:spPr>
            <a:xfrm>
              <a:off x="279690" y="2189349"/>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kern="0" dirty="0">
                  <a:solidFill>
                    <a:srgbClr val="FFFFFF"/>
                  </a:solidFill>
                  <a:latin typeface="Calibri Light" panose="020F0302020204030204"/>
                  <a:cs typeface="Calibri" panose="020F0502020204030204" pitchFamily="34" charset="0"/>
                </a:rPr>
                <a:t>4</a:t>
              </a:r>
              <a:endPar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endParaRPr>
            </a:p>
          </p:txBody>
        </p:sp>
      </p:grpSp>
      <p:sp>
        <p:nvSpPr>
          <p:cNvPr id="184" name="Rectangle 183"/>
          <p:cNvSpPr/>
          <p:nvPr/>
        </p:nvSpPr>
        <p:spPr>
          <a:xfrm>
            <a:off x="9348940" y="5179500"/>
            <a:ext cx="2711380" cy="738664"/>
          </a:xfrm>
          <a:prstGeom prst="rect">
            <a:avLst/>
          </a:prstGeom>
        </p:spPr>
        <p:txBody>
          <a:bodyPr wrap="square">
            <a:spAutoFit/>
          </a:bodyPr>
          <a:lstStyle/>
          <a:p>
            <a:pPr lvl="0" defTabSz="914400">
              <a:defRPr/>
            </a:pPr>
            <a:r>
              <a:rPr lang="en-GB" sz="1400" b="1" kern="0" dirty="0">
                <a:solidFill>
                  <a:srgbClr val="FFFFFF"/>
                </a:solidFill>
                <a:ea typeface="Tahoma" pitchFamily="34" charset="0"/>
                <a:cs typeface="Tahoma" pitchFamily="34" charset="0"/>
              </a:rPr>
              <a:t>40 to 60% faster deployment using EXL pre built digital components</a:t>
            </a:r>
          </a:p>
        </p:txBody>
      </p:sp>
      <p:sp>
        <p:nvSpPr>
          <p:cNvPr id="112" name="Rectangle 111"/>
          <p:cNvSpPr/>
          <p:nvPr/>
        </p:nvSpPr>
        <p:spPr bwMode="gray">
          <a:xfrm>
            <a:off x="114196" y="6319948"/>
            <a:ext cx="11508671" cy="440418"/>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72000" tIns="72000" rIns="72000" bIns="72000" numCol="1" rtlCol="0" anchor="ctr" anchorCtr="0" compatLnSpc="1">
            <a:prstTxWarp prst="textNoShape">
              <a:avLst/>
            </a:prstTxWarp>
            <a:noAutofit/>
          </a:bodyPr>
          <a:lstStyle/>
          <a:p>
            <a:pPr lvl="0">
              <a:spcBef>
                <a:spcPts val="600"/>
              </a:spcBef>
              <a:defRPr/>
            </a:pPr>
            <a:r>
              <a:rPr lang="en-US" sz="1100" i="1" dirty="0">
                <a:solidFill>
                  <a:schemeClr val="tx1"/>
                </a:solidFill>
                <a:ea typeface="Segoe UI" panose="020B0502040204020203" pitchFamily="34" charset="0"/>
                <a:cs typeface="Segoe UI"/>
              </a:rPr>
              <a:t>EXL will perform 3 weeks of Discovery phase along with Client Business &amp; IT teams</a:t>
            </a:r>
            <a:r>
              <a:rPr lang="en-US" sz="1100" i="1" dirty="0">
                <a:solidFill>
                  <a:schemeClr val="tx1"/>
                </a:solidFill>
                <a:ea typeface="Segoe UI" panose="020B0502040204020203" pitchFamily="34" charset="0"/>
                <a:cs typeface="Segoe UI" panose="020B0502040204020203" pitchFamily="34" charset="0"/>
              </a:rPr>
              <a:t>.</a:t>
            </a:r>
          </a:p>
          <a:p>
            <a:pPr lvl="0">
              <a:spcBef>
                <a:spcPts val="600"/>
              </a:spcBef>
              <a:defRPr/>
            </a:pPr>
            <a:r>
              <a:rPr lang="en-US" sz="1100" i="1" dirty="0">
                <a:solidFill>
                  <a:schemeClr val="tx1"/>
                </a:solidFill>
                <a:ea typeface="Segoe UI" panose="020B0502040204020203" pitchFamily="34" charset="0"/>
                <a:cs typeface="Segoe UI" panose="020B0502040204020203" pitchFamily="34" charset="0"/>
              </a:rPr>
              <a:t>Cost of Discovery phase: $ 20K. To be discounted if Ekaterra go full scale implementation</a:t>
            </a:r>
            <a:endParaRPr lang="en-US" sz="1100" i="1" dirty="0">
              <a:solidFill>
                <a:schemeClr val="tx1"/>
              </a:solidFill>
              <a:ea typeface="Segoe UI" panose="020B0502040204020203" pitchFamily="34" charset="0"/>
              <a:cs typeface="Segoe UI"/>
            </a:endParaRPr>
          </a:p>
        </p:txBody>
      </p:sp>
    </p:spTree>
    <p:extLst>
      <p:ext uri="{BB962C8B-B14F-4D97-AF65-F5344CB8AC3E}">
        <p14:creationId xmlns:p14="http://schemas.microsoft.com/office/powerpoint/2010/main" val="1474167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4. </a:t>
            </a:r>
            <a:r>
              <a:rPr lang="en-US" sz="2800" b="1" dirty="0">
                <a:solidFill>
                  <a:schemeClr val="tx2"/>
                </a:solidFill>
                <a:latin typeface="+mj-lt"/>
              </a:rPr>
              <a:t>Transformation</a:t>
            </a:r>
          </a:p>
        </p:txBody>
      </p:sp>
      <p:sp>
        <p:nvSpPr>
          <p:cNvPr id="3" name="Rectangle 2"/>
          <p:cNvSpPr/>
          <p:nvPr/>
        </p:nvSpPr>
        <p:spPr>
          <a:xfrm>
            <a:off x="1256906" y="3747156"/>
            <a:ext cx="10460611" cy="369332"/>
          </a:xfrm>
          <a:prstGeom prst="rect">
            <a:avLst/>
          </a:prstGeom>
        </p:spPr>
        <p:txBody>
          <a:bodyPr wrap="square">
            <a:spAutoFit/>
          </a:bodyPr>
          <a:lstStyle/>
          <a:p>
            <a:r>
              <a:rPr lang="en-US" i="1" dirty="0"/>
              <a:t>Digital Intelligence bringing Data, Domain &amp; Digital together with focus on changing customer expectations</a:t>
            </a:r>
          </a:p>
        </p:txBody>
      </p:sp>
    </p:spTree>
    <p:extLst>
      <p:ext uri="{BB962C8B-B14F-4D97-AF65-F5344CB8AC3E}">
        <p14:creationId xmlns:p14="http://schemas.microsoft.com/office/powerpoint/2010/main" val="3429516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7200" y="234758"/>
            <a:ext cx="11277600" cy="439990"/>
          </a:xfrm>
        </p:spPr>
        <p:txBody>
          <a:bodyPr/>
          <a:lstStyle/>
          <a:p>
            <a:pPr>
              <a:lnSpc>
                <a:spcPct val="90000"/>
              </a:lnSpc>
              <a:spcBef>
                <a:spcPts val="0"/>
              </a:spcBef>
              <a:buClr>
                <a:schemeClr val="tx1"/>
              </a:buClr>
            </a:pPr>
            <a:r>
              <a:rPr lang="en-US" sz="2400" b="0" dirty="0"/>
              <a:t>Key tenets of our transformation solution </a:t>
            </a:r>
          </a:p>
        </p:txBody>
      </p:sp>
      <p:sp>
        <p:nvSpPr>
          <p:cNvPr id="27" name="Rectangle 26"/>
          <p:cNvSpPr/>
          <p:nvPr/>
        </p:nvSpPr>
        <p:spPr>
          <a:xfrm>
            <a:off x="606243" y="974079"/>
            <a:ext cx="11014543" cy="4238395"/>
          </a:xfrm>
          <a:prstGeom prst="rect">
            <a:avLst/>
          </a:prstGeom>
          <a:solidFill>
            <a:srgbClr val="FBFBFB"/>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84138" y="974078"/>
            <a:ext cx="904875" cy="42383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A02832B-3CA5-4727-9B93-ADFC6A632A31}"/>
              </a:ext>
            </a:extLst>
          </p:cNvPr>
          <p:cNvSpPr/>
          <p:nvPr/>
        </p:nvSpPr>
        <p:spPr>
          <a:xfrm>
            <a:off x="1766945" y="4388274"/>
            <a:ext cx="9509760" cy="683520"/>
          </a:xfrm>
          <a:prstGeom prst="rect">
            <a:avLst/>
          </a:prstGeom>
        </p:spPr>
        <p:txBody>
          <a:bodyPr wrap="square" lIns="0" anchor="ctr" anchorCtr="0">
            <a:spAutoFit/>
          </a:bodyPr>
          <a:lstStyle/>
          <a:p>
            <a:pPr lvl="0" defTabSz="913943">
              <a:lnSpc>
                <a:spcPct val="113000"/>
              </a:lnSpc>
              <a:defRPr/>
            </a:pPr>
            <a:r>
              <a:rPr lang="en-US" sz="1700" b="1" dirty="0">
                <a:latin typeface="+mj-lt"/>
              </a:rPr>
              <a:t>Solution engineering at Speed </a:t>
            </a:r>
            <a:r>
              <a:rPr lang="en-US" sz="1700" dirty="0">
                <a:solidFill>
                  <a:schemeClr val="tx2"/>
                </a:solidFill>
                <a:latin typeface="+mj-lt"/>
              </a:rPr>
              <a:t>leveraging our knowledge of CX environment, processes and assumed pipeline of transformation opportunities</a:t>
            </a:r>
            <a:endParaRPr kumimoji="0" lang="en-US" sz="1700" b="0" i="0" u="none" strike="noStrike" kern="1200" cap="none" spc="0" normalizeH="0" baseline="0" noProof="0" dirty="0">
              <a:ln>
                <a:noFill/>
              </a:ln>
              <a:solidFill>
                <a:schemeClr val="tx2"/>
              </a:solidFill>
              <a:effectLst/>
              <a:uLnTx/>
              <a:uFillTx/>
              <a:latin typeface="+mj-lt"/>
            </a:endParaRPr>
          </a:p>
        </p:txBody>
      </p:sp>
      <p:sp>
        <p:nvSpPr>
          <p:cNvPr id="31" name="Rectangle 30">
            <a:extLst>
              <a:ext uri="{FF2B5EF4-FFF2-40B4-BE49-F238E27FC236}">
                <a16:creationId xmlns:a16="http://schemas.microsoft.com/office/drawing/2014/main" id="{CA02832B-3CA5-4727-9B93-ADFC6A632A31}"/>
              </a:ext>
            </a:extLst>
          </p:cNvPr>
          <p:cNvSpPr/>
          <p:nvPr/>
        </p:nvSpPr>
        <p:spPr>
          <a:xfrm>
            <a:off x="1766945" y="3697635"/>
            <a:ext cx="9509760" cy="387927"/>
          </a:xfrm>
          <a:prstGeom prst="rect">
            <a:avLst/>
          </a:prstGeom>
        </p:spPr>
        <p:txBody>
          <a:bodyPr wrap="square" lIns="0" anchor="ctr" anchorCtr="0">
            <a:spAutoFit/>
          </a:bodyPr>
          <a:lstStyle/>
          <a:p>
            <a:pPr lvl="0" defTabSz="913943">
              <a:lnSpc>
                <a:spcPct val="113000"/>
              </a:lnSpc>
              <a:defRPr/>
            </a:pPr>
            <a:r>
              <a:rPr lang="en-US" sz="1700" b="1" dirty="0">
                <a:latin typeface="+mj-lt"/>
              </a:rPr>
              <a:t>Best in class analytics CoE </a:t>
            </a:r>
            <a:r>
              <a:rPr lang="en-US" sz="1700" dirty="0">
                <a:solidFill>
                  <a:schemeClr val="tx2"/>
                </a:solidFill>
                <a:latin typeface="+mj-lt"/>
              </a:rPr>
              <a:t>to deliver sustainable competitive advantage</a:t>
            </a:r>
            <a:endParaRPr kumimoji="0" lang="en-US" sz="1700" i="0" u="none" strike="noStrike" kern="1200" cap="none" spc="0" normalizeH="0" baseline="0" noProof="0" dirty="0">
              <a:ln>
                <a:noFill/>
              </a:ln>
              <a:solidFill>
                <a:schemeClr val="tx2"/>
              </a:solidFill>
              <a:effectLst/>
              <a:uLnTx/>
              <a:uFillTx/>
              <a:latin typeface="+mj-lt"/>
            </a:endParaRPr>
          </a:p>
        </p:txBody>
      </p:sp>
      <p:sp>
        <p:nvSpPr>
          <p:cNvPr id="32" name="Rectangle 31">
            <a:extLst>
              <a:ext uri="{FF2B5EF4-FFF2-40B4-BE49-F238E27FC236}">
                <a16:creationId xmlns:a16="http://schemas.microsoft.com/office/drawing/2014/main" id="{CA02832B-3CA5-4727-9B93-ADFC6A632A31}"/>
              </a:ext>
            </a:extLst>
          </p:cNvPr>
          <p:cNvSpPr/>
          <p:nvPr/>
        </p:nvSpPr>
        <p:spPr>
          <a:xfrm>
            <a:off x="1766946" y="2850479"/>
            <a:ext cx="9509760" cy="387927"/>
          </a:xfrm>
          <a:prstGeom prst="rect">
            <a:avLst/>
          </a:prstGeom>
        </p:spPr>
        <p:txBody>
          <a:bodyPr wrap="square" lIns="0" anchor="ctr" anchorCtr="0">
            <a:spAutoFit/>
          </a:bodyPr>
          <a:lstStyle/>
          <a:p>
            <a:pPr lvl="0" defTabSz="913943">
              <a:lnSpc>
                <a:spcPct val="113000"/>
              </a:lnSpc>
              <a:defRPr/>
            </a:pPr>
            <a:r>
              <a:rPr lang="en-GB" sz="1700" b="1" dirty="0">
                <a:latin typeface="+mj-lt"/>
              </a:rPr>
              <a:t>Ready to deploy pre-built</a:t>
            </a:r>
            <a:r>
              <a:rPr lang="en-GB" sz="1700" dirty="0">
                <a:latin typeface="+mj-lt"/>
              </a:rPr>
              <a:t> </a:t>
            </a:r>
            <a:r>
              <a:rPr lang="en-GB" sz="1700" dirty="0">
                <a:solidFill>
                  <a:schemeClr val="tx2"/>
                </a:solidFill>
                <a:latin typeface="+mj-lt"/>
              </a:rPr>
              <a:t>Hyperautomation, AI and Insights solutions and accelerators</a:t>
            </a:r>
          </a:p>
        </p:txBody>
      </p:sp>
      <p:sp>
        <p:nvSpPr>
          <p:cNvPr id="33" name="Rectangle 32">
            <a:extLst>
              <a:ext uri="{FF2B5EF4-FFF2-40B4-BE49-F238E27FC236}">
                <a16:creationId xmlns:a16="http://schemas.microsoft.com/office/drawing/2014/main" id="{A3471BC5-D308-4937-B6E0-504A730626E8}"/>
              </a:ext>
            </a:extLst>
          </p:cNvPr>
          <p:cNvSpPr/>
          <p:nvPr/>
        </p:nvSpPr>
        <p:spPr>
          <a:xfrm>
            <a:off x="1766945" y="1156169"/>
            <a:ext cx="9509760" cy="387927"/>
          </a:xfrm>
          <a:prstGeom prst="rect">
            <a:avLst/>
          </a:prstGeom>
        </p:spPr>
        <p:txBody>
          <a:bodyPr wrap="square" lIns="0" anchor="ctr" anchorCtr="0">
            <a:spAutoFit/>
          </a:bodyPr>
          <a:lstStyle/>
          <a:p>
            <a:pPr>
              <a:lnSpc>
                <a:spcPct val="113000"/>
              </a:lnSpc>
            </a:pPr>
            <a:r>
              <a:rPr lang="en-US" sz="1700" b="1" dirty="0">
                <a:latin typeface="+mj-lt"/>
              </a:rPr>
              <a:t>Establish dedicated transformation CoE </a:t>
            </a:r>
            <a:r>
              <a:rPr lang="en-US" sz="1700" dirty="0">
                <a:solidFill>
                  <a:schemeClr val="tx2"/>
                </a:solidFill>
                <a:latin typeface="+mj-lt"/>
              </a:rPr>
              <a:t>for Hyperautomation and Analytics </a:t>
            </a:r>
          </a:p>
        </p:txBody>
      </p:sp>
      <p:cxnSp>
        <p:nvCxnSpPr>
          <p:cNvPr id="36" name="Straight Connector 35"/>
          <p:cNvCxnSpPr/>
          <p:nvPr/>
        </p:nvCxnSpPr>
        <p:spPr>
          <a:xfrm>
            <a:off x="584138" y="1773710"/>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84138" y="2620866"/>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4138" y="3468021"/>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84138" y="4315176"/>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4" name="Group 4"/>
          <p:cNvGrpSpPr>
            <a:grpSpLocks noChangeAspect="1"/>
          </p:cNvGrpSpPr>
          <p:nvPr/>
        </p:nvGrpSpPr>
        <p:grpSpPr bwMode="auto">
          <a:xfrm>
            <a:off x="830200" y="4523659"/>
            <a:ext cx="412750" cy="412751"/>
            <a:chOff x="408" y="3342"/>
            <a:chExt cx="260" cy="260"/>
          </a:xfrm>
          <a:solidFill>
            <a:srgbClr val="F9F9F9"/>
          </a:solidFill>
        </p:grpSpPr>
        <p:sp>
          <p:nvSpPr>
            <p:cNvPr id="55" name="Freeform 5"/>
            <p:cNvSpPr>
              <a:spLocks/>
            </p:cNvSpPr>
            <p:nvPr/>
          </p:nvSpPr>
          <p:spPr bwMode="auto">
            <a:xfrm>
              <a:off x="535" y="3463"/>
              <a:ext cx="11" cy="11"/>
            </a:xfrm>
            <a:custGeom>
              <a:avLst/>
              <a:gdLst>
                <a:gd name="T0" fmla="*/ 73 w 88"/>
                <a:gd name="T1" fmla="*/ 15 h 88"/>
                <a:gd name="T2" fmla="*/ 16 w 88"/>
                <a:gd name="T3" fmla="*/ 15 h 88"/>
                <a:gd name="T4" fmla="*/ 16 w 88"/>
                <a:gd name="T5" fmla="*/ 72 h 88"/>
                <a:gd name="T6" fmla="*/ 73 w 88"/>
                <a:gd name="T7" fmla="*/ 72 h 88"/>
                <a:gd name="T8" fmla="*/ 73 w 88"/>
                <a:gd name="T9" fmla="*/ 15 h 88"/>
              </a:gdLst>
              <a:ahLst/>
              <a:cxnLst>
                <a:cxn ang="0">
                  <a:pos x="T0" y="T1"/>
                </a:cxn>
                <a:cxn ang="0">
                  <a:pos x="T2" y="T3"/>
                </a:cxn>
                <a:cxn ang="0">
                  <a:pos x="T4" y="T5"/>
                </a:cxn>
                <a:cxn ang="0">
                  <a:pos x="T6" y="T7"/>
                </a:cxn>
                <a:cxn ang="0">
                  <a:pos x="T8" y="T9"/>
                </a:cxn>
              </a:cxnLst>
              <a:rect l="0" t="0" r="r" b="b"/>
              <a:pathLst>
                <a:path w="88" h="88">
                  <a:moveTo>
                    <a:pt x="73" y="15"/>
                  </a:moveTo>
                  <a:cubicBezTo>
                    <a:pt x="57" y="0"/>
                    <a:pt x="32" y="0"/>
                    <a:pt x="16" y="15"/>
                  </a:cubicBezTo>
                  <a:cubicBezTo>
                    <a:pt x="0" y="31"/>
                    <a:pt x="0" y="56"/>
                    <a:pt x="16" y="72"/>
                  </a:cubicBezTo>
                  <a:cubicBezTo>
                    <a:pt x="32" y="88"/>
                    <a:pt x="57" y="88"/>
                    <a:pt x="73" y="72"/>
                  </a:cubicBezTo>
                  <a:cubicBezTo>
                    <a:pt x="88" y="56"/>
                    <a:pt x="88" y="31"/>
                    <a:pt x="7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56" name="Freeform 6"/>
            <p:cNvSpPr>
              <a:spLocks noEditPoints="1"/>
            </p:cNvSpPr>
            <p:nvPr/>
          </p:nvSpPr>
          <p:spPr bwMode="auto">
            <a:xfrm>
              <a:off x="563" y="3391"/>
              <a:ext cx="56" cy="55"/>
            </a:xfrm>
            <a:custGeom>
              <a:avLst/>
              <a:gdLst>
                <a:gd name="T0" fmla="*/ 361 w 439"/>
                <a:gd name="T1" fmla="*/ 78 h 439"/>
                <a:gd name="T2" fmla="*/ 78 w 439"/>
                <a:gd name="T3" fmla="*/ 78 h 439"/>
                <a:gd name="T4" fmla="*/ 78 w 439"/>
                <a:gd name="T5" fmla="*/ 361 h 439"/>
                <a:gd name="T6" fmla="*/ 361 w 439"/>
                <a:gd name="T7" fmla="*/ 361 h 439"/>
                <a:gd name="T8" fmla="*/ 361 w 439"/>
                <a:gd name="T9" fmla="*/ 78 h 439"/>
                <a:gd name="T10" fmla="*/ 304 w 439"/>
                <a:gd name="T11" fmla="*/ 305 h 439"/>
                <a:gd name="T12" fmla="*/ 134 w 439"/>
                <a:gd name="T13" fmla="*/ 305 h 439"/>
                <a:gd name="T14" fmla="*/ 134 w 439"/>
                <a:gd name="T15" fmla="*/ 135 h 439"/>
                <a:gd name="T16" fmla="*/ 304 w 439"/>
                <a:gd name="T17" fmla="*/ 135 h 439"/>
                <a:gd name="T18" fmla="*/ 304 w 439"/>
                <a:gd name="T19" fmla="*/ 30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9" h="439">
                  <a:moveTo>
                    <a:pt x="361" y="78"/>
                  </a:moveTo>
                  <a:cubicBezTo>
                    <a:pt x="283" y="0"/>
                    <a:pt x="156" y="0"/>
                    <a:pt x="78" y="78"/>
                  </a:cubicBezTo>
                  <a:cubicBezTo>
                    <a:pt x="0" y="156"/>
                    <a:pt x="0" y="283"/>
                    <a:pt x="78" y="361"/>
                  </a:cubicBezTo>
                  <a:cubicBezTo>
                    <a:pt x="156" y="439"/>
                    <a:pt x="283" y="439"/>
                    <a:pt x="361" y="361"/>
                  </a:cubicBezTo>
                  <a:cubicBezTo>
                    <a:pt x="439" y="283"/>
                    <a:pt x="439" y="156"/>
                    <a:pt x="361" y="78"/>
                  </a:cubicBezTo>
                  <a:close/>
                  <a:moveTo>
                    <a:pt x="304" y="305"/>
                  </a:moveTo>
                  <a:cubicBezTo>
                    <a:pt x="257" y="351"/>
                    <a:pt x="181" y="351"/>
                    <a:pt x="134" y="305"/>
                  </a:cubicBezTo>
                  <a:cubicBezTo>
                    <a:pt x="88" y="258"/>
                    <a:pt x="88" y="182"/>
                    <a:pt x="134" y="135"/>
                  </a:cubicBezTo>
                  <a:cubicBezTo>
                    <a:pt x="181" y="88"/>
                    <a:pt x="257" y="88"/>
                    <a:pt x="304" y="135"/>
                  </a:cubicBezTo>
                  <a:cubicBezTo>
                    <a:pt x="351" y="182"/>
                    <a:pt x="351" y="258"/>
                    <a:pt x="304"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57" name="Freeform 7"/>
            <p:cNvSpPr>
              <a:spLocks noEditPoints="1"/>
            </p:cNvSpPr>
            <p:nvPr/>
          </p:nvSpPr>
          <p:spPr bwMode="auto">
            <a:xfrm>
              <a:off x="457" y="3342"/>
              <a:ext cx="211" cy="210"/>
            </a:xfrm>
            <a:custGeom>
              <a:avLst/>
              <a:gdLst>
                <a:gd name="T0" fmla="*/ 1624 w 1665"/>
                <a:gd name="T1" fmla="*/ 0 h 1664"/>
                <a:gd name="T2" fmla="*/ 635 w 1665"/>
                <a:gd name="T3" fmla="*/ 408 h 1664"/>
                <a:gd name="T4" fmla="*/ 248 w 1665"/>
                <a:gd name="T5" fmla="*/ 484 h 1664"/>
                <a:gd name="T6" fmla="*/ 26 w 1665"/>
                <a:gd name="T7" fmla="*/ 982 h 1664"/>
                <a:gd name="T8" fmla="*/ 69 w 1665"/>
                <a:gd name="T9" fmla="*/ 973 h 1664"/>
                <a:gd name="T10" fmla="*/ 295 w 1665"/>
                <a:gd name="T11" fmla="*/ 916 h 1664"/>
                <a:gd name="T12" fmla="*/ 234 w 1665"/>
                <a:gd name="T13" fmla="*/ 1180 h 1664"/>
                <a:gd name="T14" fmla="*/ 1 w 1665"/>
                <a:gd name="T15" fmla="*/ 1621 h 1664"/>
                <a:gd name="T16" fmla="*/ 41 w 1665"/>
                <a:gd name="T17" fmla="*/ 1664 h 1664"/>
                <a:gd name="T18" fmla="*/ 409 w 1665"/>
                <a:gd name="T19" fmla="*/ 1539 h 1664"/>
                <a:gd name="T20" fmla="*/ 554 w 1665"/>
                <a:gd name="T21" fmla="*/ 1436 h 1664"/>
                <a:gd name="T22" fmla="*/ 763 w 1665"/>
                <a:gd name="T23" fmla="*/ 1384 h 1664"/>
                <a:gd name="T24" fmla="*/ 683 w 1665"/>
                <a:gd name="T25" fmla="*/ 1639 h 1664"/>
                <a:gd name="T26" fmla="*/ 1181 w 1665"/>
                <a:gd name="T27" fmla="*/ 1417 h 1664"/>
                <a:gd name="T28" fmla="*/ 1257 w 1665"/>
                <a:gd name="T29" fmla="*/ 1030 h 1664"/>
                <a:gd name="T30" fmla="*/ 1665 w 1665"/>
                <a:gd name="T31" fmla="*/ 41 h 1664"/>
                <a:gd name="T32" fmla="*/ 91 w 1665"/>
                <a:gd name="T33" fmla="*/ 859 h 1664"/>
                <a:gd name="T34" fmla="*/ 498 w 1665"/>
                <a:gd name="T35" fmla="*/ 564 h 1664"/>
                <a:gd name="T36" fmla="*/ 309 w 1665"/>
                <a:gd name="T37" fmla="*/ 826 h 1664"/>
                <a:gd name="T38" fmla="*/ 352 w 1665"/>
                <a:gd name="T39" fmla="*/ 1483 h 1664"/>
                <a:gd name="T40" fmla="*/ 182 w 1665"/>
                <a:gd name="T41" fmla="*/ 1313 h 1664"/>
                <a:gd name="T42" fmla="*/ 420 w 1665"/>
                <a:gd name="T43" fmla="*/ 1380 h 1664"/>
                <a:gd name="T44" fmla="*/ 535 w 1665"/>
                <a:gd name="T45" fmla="*/ 1358 h 1664"/>
                <a:gd name="T46" fmla="*/ 421 w 1665"/>
                <a:gd name="T47" fmla="*/ 1269 h 1664"/>
                <a:gd name="T48" fmla="*/ 307 w 1665"/>
                <a:gd name="T49" fmla="*/ 1130 h 1664"/>
                <a:gd name="T50" fmla="*/ 687 w 1665"/>
                <a:gd name="T51" fmla="*/ 1308 h 1664"/>
                <a:gd name="T52" fmla="*/ 1111 w 1665"/>
                <a:gd name="T53" fmla="*/ 1380 h 1664"/>
                <a:gd name="T54" fmla="*/ 839 w 1665"/>
                <a:gd name="T55" fmla="*/ 1355 h 1664"/>
                <a:gd name="T56" fmla="*/ 1101 w 1665"/>
                <a:gd name="T57" fmla="*/ 1167 h 1664"/>
                <a:gd name="T58" fmla="*/ 1201 w 1665"/>
                <a:gd name="T59" fmla="*/ 973 h 1664"/>
                <a:gd name="T60" fmla="*/ 767 w 1665"/>
                <a:gd name="T61" fmla="*/ 1275 h 1664"/>
                <a:gd name="T62" fmla="*/ 588 w 1665"/>
                <a:gd name="T63" fmla="*/ 580 h 1664"/>
                <a:gd name="T64" fmla="*/ 1146 w 1665"/>
                <a:gd name="T65" fmla="*/ 184 h 1664"/>
                <a:gd name="T66" fmla="*/ 1201 w 1665"/>
                <a:gd name="T67" fmla="*/ 973 h 1664"/>
                <a:gd name="T68" fmla="*/ 1231 w 1665"/>
                <a:gd name="T69" fmla="*/ 155 h 1664"/>
                <a:gd name="T70" fmla="*/ 1510 w 1665"/>
                <a:gd name="T71" fmla="*/ 434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5" h="1664">
                  <a:moveTo>
                    <a:pt x="1653" y="12"/>
                  </a:moveTo>
                  <a:cubicBezTo>
                    <a:pt x="1645" y="4"/>
                    <a:pt x="1635" y="0"/>
                    <a:pt x="1624" y="0"/>
                  </a:cubicBezTo>
                  <a:cubicBezTo>
                    <a:pt x="1615" y="0"/>
                    <a:pt x="1399" y="9"/>
                    <a:pt x="1143" y="99"/>
                  </a:cubicBezTo>
                  <a:cubicBezTo>
                    <a:pt x="938" y="172"/>
                    <a:pt x="767" y="276"/>
                    <a:pt x="635" y="408"/>
                  </a:cubicBezTo>
                  <a:cubicBezTo>
                    <a:pt x="605" y="437"/>
                    <a:pt x="577" y="469"/>
                    <a:pt x="549" y="501"/>
                  </a:cubicBezTo>
                  <a:cubicBezTo>
                    <a:pt x="418" y="424"/>
                    <a:pt x="314" y="448"/>
                    <a:pt x="248" y="484"/>
                  </a:cubicBezTo>
                  <a:cubicBezTo>
                    <a:pt x="95" y="565"/>
                    <a:pt x="1" y="787"/>
                    <a:pt x="1" y="945"/>
                  </a:cubicBezTo>
                  <a:cubicBezTo>
                    <a:pt x="1" y="961"/>
                    <a:pt x="11" y="976"/>
                    <a:pt x="26" y="982"/>
                  </a:cubicBezTo>
                  <a:cubicBezTo>
                    <a:pt x="31" y="984"/>
                    <a:pt x="36" y="985"/>
                    <a:pt x="41" y="985"/>
                  </a:cubicBezTo>
                  <a:cubicBezTo>
                    <a:pt x="51" y="985"/>
                    <a:pt x="62" y="981"/>
                    <a:pt x="69" y="973"/>
                  </a:cubicBezTo>
                  <a:cubicBezTo>
                    <a:pt x="150" y="893"/>
                    <a:pt x="249" y="898"/>
                    <a:pt x="281" y="902"/>
                  </a:cubicBezTo>
                  <a:cubicBezTo>
                    <a:pt x="295" y="916"/>
                    <a:pt x="295" y="916"/>
                    <a:pt x="295" y="916"/>
                  </a:cubicBezTo>
                  <a:cubicBezTo>
                    <a:pt x="268" y="982"/>
                    <a:pt x="245" y="1047"/>
                    <a:pt x="229" y="1111"/>
                  </a:cubicBezTo>
                  <a:cubicBezTo>
                    <a:pt x="223" y="1134"/>
                    <a:pt x="225" y="1158"/>
                    <a:pt x="234" y="1180"/>
                  </a:cubicBezTo>
                  <a:cubicBezTo>
                    <a:pt x="195" y="1198"/>
                    <a:pt x="158" y="1224"/>
                    <a:pt x="126" y="1256"/>
                  </a:cubicBezTo>
                  <a:cubicBezTo>
                    <a:pt x="23" y="1359"/>
                    <a:pt x="2" y="1610"/>
                    <a:pt x="1" y="1621"/>
                  </a:cubicBezTo>
                  <a:cubicBezTo>
                    <a:pt x="0" y="1632"/>
                    <a:pt x="5" y="1644"/>
                    <a:pt x="13" y="1652"/>
                  </a:cubicBezTo>
                  <a:cubicBezTo>
                    <a:pt x="20" y="1660"/>
                    <a:pt x="31" y="1664"/>
                    <a:pt x="41" y="1664"/>
                  </a:cubicBezTo>
                  <a:cubicBezTo>
                    <a:pt x="42" y="1664"/>
                    <a:pt x="43" y="1664"/>
                    <a:pt x="44" y="1664"/>
                  </a:cubicBezTo>
                  <a:cubicBezTo>
                    <a:pt x="55" y="1663"/>
                    <a:pt x="306" y="1642"/>
                    <a:pt x="409" y="1539"/>
                  </a:cubicBezTo>
                  <a:cubicBezTo>
                    <a:pt x="441" y="1507"/>
                    <a:pt x="467" y="1470"/>
                    <a:pt x="485" y="1431"/>
                  </a:cubicBezTo>
                  <a:cubicBezTo>
                    <a:pt x="508" y="1440"/>
                    <a:pt x="533" y="1441"/>
                    <a:pt x="554" y="1436"/>
                  </a:cubicBezTo>
                  <a:cubicBezTo>
                    <a:pt x="618" y="1420"/>
                    <a:pt x="683" y="1397"/>
                    <a:pt x="749" y="1370"/>
                  </a:cubicBezTo>
                  <a:cubicBezTo>
                    <a:pt x="763" y="1384"/>
                    <a:pt x="763" y="1384"/>
                    <a:pt x="763" y="1384"/>
                  </a:cubicBezTo>
                  <a:cubicBezTo>
                    <a:pt x="767" y="1416"/>
                    <a:pt x="772" y="1515"/>
                    <a:pt x="692" y="1596"/>
                  </a:cubicBezTo>
                  <a:cubicBezTo>
                    <a:pt x="680" y="1607"/>
                    <a:pt x="677" y="1624"/>
                    <a:pt x="683" y="1639"/>
                  </a:cubicBezTo>
                  <a:cubicBezTo>
                    <a:pt x="689" y="1654"/>
                    <a:pt x="704" y="1664"/>
                    <a:pt x="720" y="1664"/>
                  </a:cubicBezTo>
                  <a:cubicBezTo>
                    <a:pt x="878" y="1664"/>
                    <a:pt x="1100" y="1570"/>
                    <a:pt x="1181" y="1417"/>
                  </a:cubicBezTo>
                  <a:cubicBezTo>
                    <a:pt x="1217" y="1351"/>
                    <a:pt x="1241" y="1247"/>
                    <a:pt x="1164" y="1116"/>
                  </a:cubicBezTo>
                  <a:cubicBezTo>
                    <a:pt x="1196" y="1088"/>
                    <a:pt x="1228" y="1060"/>
                    <a:pt x="1257" y="1030"/>
                  </a:cubicBezTo>
                  <a:cubicBezTo>
                    <a:pt x="1389" y="898"/>
                    <a:pt x="1493" y="727"/>
                    <a:pt x="1566" y="522"/>
                  </a:cubicBezTo>
                  <a:cubicBezTo>
                    <a:pt x="1656" y="266"/>
                    <a:pt x="1665" y="50"/>
                    <a:pt x="1665" y="41"/>
                  </a:cubicBezTo>
                  <a:cubicBezTo>
                    <a:pt x="1665" y="30"/>
                    <a:pt x="1661" y="20"/>
                    <a:pt x="1653" y="12"/>
                  </a:cubicBezTo>
                  <a:close/>
                  <a:moveTo>
                    <a:pt x="91" y="859"/>
                  </a:moveTo>
                  <a:cubicBezTo>
                    <a:pt x="115" y="739"/>
                    <a:pt x="188" y="607"/>
                    <a:pt x="285" y="554"/>
                  </a:cubicBezTo>
                  <a:cubicBezTo>
                    <a:pt x="351" y="519"/>
                    <a:pt x="422" y="523"/>
                    <a:pt x="498" y="564"/>
                  </a:cubicBezTo>
                  <a:cubicBezTo>
                    <a:pt x="434" y="650"/>
                    <a:pt x="377" y="741"/>
                    <a:pt x="330" y="838"/>
                  </a:cubicBezTo>
                  <a:cubicBezTo>
                    <a:pt x="330" y="838"/>
                    <a:pt x="323" y="829"/>
                    <a:pt x="309" y="826"/>
                  </a:cubicBezTo>
                  <a:cubicBezTo>
                    <a:pt x="304" y="825"/>
                    <a:pt x="198" y="802"/>
                    <a:pt x="91" y="859"/>
                  </a:cubicBezTo>
                  <a:close/>
                  <a:moveTo>
                    <a:pt x="352" y="1483"/>
                  </a:moveTo>
                  <a:cubicBezTo>
                    <a:pt x="297" y="1538"/>
                    <a:pt x="168" y="1567"/>
                    <a:pt x="87" y="1578"/>
                  </a:cubicBezTo>
                  <a:cubicBezTo>
                    <a:pt x="98" y="1497"/>
                    <a:pt x="127" y="1368"/>
                    <a:pt x="182" y="1313"/>
                  </a:cubicBezTo>
                  <a:cubicBezTo>
                    <a:pt x="213" y="1282"/>
                    <a:pt x="249" y="1259"/>
                    <a:pt x="285" y="1246"/>
                  </a:cubicBezTo>
                  <a:cubicBezTo>
                    <a:pt x="420" y="1380"/>
                    <a:pt x="420" y="1380"/>
                    <a:pt x="420" y="1380"/>
                  </a:cubicBezTo>
                  <a:cubicBezTo>
                    <a:pt x="406" y="1416"/>
                    <a:pt x="383" y="1452"/>
                    <a:pt x="352" y="1483"/>
                  </a:cubicBezTo>
                  <a:close/>
                  <a:moveTo>
                    <a:pt x="535" y="1358"/>
                  </a:moveTo>
                  <a:cubicBezTo>
                    <a:pt x="523" y="1361"/>
                    <a:pt x="510" y="1357"/>
                    <a:pt x="500" y="1347"/>
                  </a:cubicBezTo>
                  <a:cubicBezTo>
                    <a:pt x="448" y="1295"/>
                    <a:pt x="428" y="1275"/>
                    <a:pt x="421" y="1269"/>
                  </a:cubicBezTo>
                  <a:cubicBezTo>
                    <a:pt x="410" y="1257"/>
                    <a:pt x="381" y="1229"/>
                    <a:pt x="318" y="1165"/>
                  </a:cubicBezTo>
                  <a:cubicBezTo>
                    <a:pt x="308" y="1155"/>
                    <a:pt x="304" y="1142"/>
                    <a:pt x="307" y="1130"/>
                  </a:cubicBezTo>
                  <a:cubicBezTo>
                    <a:pt x="319" y="1081"/>
                    <a:pt x="336" y="1029"/>
                    <a:pt x="357" y="978"/>
                  </a:cubicBezTo>
                  <a:cubicBezTo>
                    <a:pt x="687" y="1308"/>
                    <a:pt x="687" y="1308"/>
                    <a:pt x="687" y="1308"/>
                  </a:cubicBezTo>
                  <a:cubicBezTo>
                    <a:pt x="636" y="1329"/>
                    <a:pt x="584" y="1346"/>
                    <a:pt x="535" y="1358"/>
                  </a:cubicBezTo>
                  <a:close/>
                  <a:moveTo>
                    <a:pt x="1111" y="1380"/>
                  </a:moveTo>
                  <a:cubicBezTo>
                    <a:pt x="1058" y="1477"/>
                    <a:pt x="926" y="1550"/>
                    <a:pt x="806" y="1574"/>
                  </a:cubicBezTo>
                  <a:cubicBezTo>
                    <a:pt x="844" y="1502"/>
                    <a:pt x="853" y="1411"/>
                    <a:pt x="839" y="1355"/>
                  </a:cubicBezTo>
                  <a:cubicBezTo>
                    <a:pt x="836" y="1342"/>
                    <a:pt x="827" y="1335"/>
                    <a:pt x="827" y="1335"/>
                  </a:cubicBezTo>
                  <a:cubicBezTo>
                    <a:pt x="924" y="1288"/>
                    <a:pt x="1015" y="1231"/>
                    <a:pt x="1101" y="1167"/>
                  </a:cubicBezTo>
                  <a:cubicBezTo>
                    <a:pt x="1142" y="1243"/>
                    <a:pt x="1146" y="1314"/>
                    <a:pt x="1111" y="1380"/>
                  </a:cubicBezTo>
                  <a:close/>
                  <a:moveTo>
                    <a:pt x="1201" y="973"/>
                  </a:moveTo>
                  <a:cubicBezTo>
                    <a:pt x="1165" y="1009"/>
                    <a:pt x="1126" y="1044"/>
                    <a:pt x="1085" y="1077"/>
                  </a:cubicBezTo>
                  <a:cubicBezTo>
                    <a:pt x="988" y="1155"/>
                    <a:pt x="881" y="1222"/>
                    <a:pt x="767" y="1275"/>
                  </a:cubicBezTo>
                  <a:cubicBezTo>
                    <a:pt x="390" y="898"/>
                    <a:pt x="390" y="898"/>
                    <a:pt x="390" y="898"/>
                  </a:cubicBezTo>
                  <a:cubicBezTo>
                    <a:pt x="443" y="784"/>
                    <a:pt x="510" y="677"/>
                    <a:pt x="588" y="580"/>
                  </a:cubicBezTo>
                  <a:cubicBezTo>
                    <a:pt x="621" y="539"/>
                    <a:pt x="656" y="500"/>
                    <a:pt x="692" y="464"/>
                  </a:cubicBezTo>
                  <a:cubicBezTo>
                    <a:pt x="810" y="346"/>
                    <a:pt x="963" y="251"/>
                    <a:pt x="1146" y="184"/>
                  </a:cubicBezTo>
                  <a:cubicBezTo>
                    <a:pt x="1481" y="519"/>
                    <a:pt x="1481" y="519"/>
                    <a:pt x="1481" y="519"/>
                  </a:cubicBezTo>
                  <a:cubicBezTo>
                    <a:pt x="1414" y="702"/>
                    <a:pt x="1319" y="855"/>
                    <a:pt x="1201" y="973"/>
                  </a:cubicBezTo>
                  <a:close/>
                  <a:moveTo>
                    <a:pt x="1510" y="434"/>
                  </a:moveTo>
                  <a:cubicBezTo>
                    <a:pt x="1231" y="155"/>
                    <a:pt x="1231" y="155"/>
                    <a:pt x="1231" y="155"/>
                  </a:cubicBezTo>
                  <a:cubicBezTo>
                    <a:pt x="1383" y="107"/>
                    <a:pt x="1516" y="90"/>
                    <a:pt x="1582" y="83"/>
                  </a:cubicBezTo>
                  <a:cubicBezTo>
                    <a:pt x="1575" y="150"/>
                    <a:pt x="1558" y="282"/>
                    <a:pt x="1510"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58" name="Freeform 8"/>
            <p:cNvSpPr>
              <a:spLocks/>
            </p:cNvSpPr>
            <p:nvPr/>
          </p:nvSpPr>
          <p:spPr bwMode="auto">
            <a:xfrm>
              <a:off x="506" y="3549"/>
              <a:ext cx="26" cy="25"/>
            </a:xfrm>
            <a:custGeom>
              <a:avLst/>
              <a:gdLst>
                <a:gd name="T0" fmla="*/ 185 w 201"/>
                <a:gd name="T1" fmla="*/ 15 h 201"/>
                <a:gd name="T2" fmla="*/ 129 w 201"/>
                <a:gd name="T3" fmla="*/ 15 h 201"/>
                <a:gd name="T4" fmla="*/ 16 w 201"/>
                <a:gd name="T5" fmla="*/ 128 h 201"/>
                <a:gd name="T6" fmla="*/ 16 w 201"/>
                <a:gd name="T7" fmla="*/ 185 h 201"/>
                <a:gd name="T8" fmla="*/ 72 w 201"/>
                <a:gd name="T9" fmla="*/ 185 h 201"/>
                <a:gd name="T10" fmla="*/ 185 w 201"/>
                <a:gd name="T11" fmla="*/ 72 h 201"/>
                <a:gd name="T12" fmla="*/ 185 w 201"/>
                <a:gd name="T13" fmla="*/ 15 h 201"/>
              </a:gdLst>
              <a:ahLst/>
              <a:cxnLst>
                <a:cxn ang="0">
                  <a:pos x="T0" y="T1"/>
                </a:cxn>
                <a:cxn ang="0">
                  <a:pos x="T2" y="T3"/>
                </a:cxn>
                <a:cxn ang="0">
                  <a:pos x="T4" y="T5"/>
                </a:cxn>
                <a:cxn ang="0">
                  <a:pos x="T6" y="T7"/>
                </a:cxn>
                <a:cxn ang="0">
                  <a:pos x="T8" y="T9"/>
                </a:cxn>
                <a:cxn ang="0">
                  <a:pos x="T10" y="T11"/>
                </a:cxn>
                <a:cxn ang="0">
                  <a:pos x="T12" y="T13"/>
                </a:cxn>
              </a:cxnLst>
              <a:rect l="0" t="0" r="r" b="b"/>
              <a:pathLst>
                <a:path w="201" h="201">
                  <a:moveTo>
                    <a:pt x="185" y="15"/>
                  </a:moveTo>
                  <a:cubicBezTo>
                    <a:pt x="170" y="0"/>
                    <a:pt x="145" y="0"/>
                    <a:pt x="129" y="15"/>
                  </a:cubicBezTo>
                  <a:cubicBezTo>
                    <a:pt x="16" y="128"/>
                    <a:pt x="16" y="128"/>
                    <a:pt x="16" y="128"/>
                  </a:cubicBezTo>
                  <a:cubicBezTo>
                    <a:pt x="0" y="144"/>
                    <a:pt x="0" y="169"/>
                    <a:pt x="16" y="185"/>
                  </a:cubicBezTo>
                  <a:cubicBezTo>
                    <a:pt x="31" y="201"/>
                    <a:pt x="57" y="201"/>
                    <a:pt x="72" y="185"/>
                  </a:cubicBezTo>
                  <a:cubicBezTo>
                    <a:pt x="185" y="72"/>
                    <a:pt x="185" y="72"/>
                    <a:pt x="185" y="72"/>
                  </a:cubicBezTo>
                  <a:cubicBezTo>
                    <a:pt x="201" y="56"/>
                    <a:pt x="201" y="31"/>
                    <a:pt x="18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59" name="Freeform 9"/>
            <p:cNvSpPr>
              <a:spLocks/>
            </p:cNvSpPr>
            <p:nvPr/>
          </p:nvSpPr>
          <p:spPr bwMode="auto">
            <a:xfrm>
              <a:off x="435" y="3478"/>
              <a:ext cx="25" cy="25"/>
            </a:xfrm>
            <a:custGeom>
              <a:avLst/>
              <a:gdLst>
                <a:gd name="T0" fmla="*/ 186 w 201"/>
                <a:gd name="T1" fmla="*/ 16 h 201"/>
                <a:gd name="T2" fmla="*/ 129 w 201"/>
                <a:gd name="T3" fmla="*/ 16 h 201"/>
                <a:gd name="T4" fmla="*/ 16 w 201"/>
                <a:gd name="T5" fmla="*/ 129 h 201"/>
                <a:gd name="T6" fmla="*/ 16 w 201"/>
                <a:gd name="T7" fmla="*/ 185 h 201"/>
                <a:gd name="T8" fmla="*/ 73 w 201"/>
                <a:gd name="T9" fmla="*/ 185 h 201"/>
                <a:gd name="T10" fmla="*/ 186 w 201"/>
                <a:gd name="T11" fmla="*/ 72 h 201"/>
                <a:gd name="T12" fmla="*/ 186 w 201"/>
                <a:gd name="T13" fmla="*/ 16 h 201"/>
              </a:gdLst>
              <a:ahLst/>
              <a:cxnLst>
                <a:cxn ang="0">
                  <a:pos x="T0" y="T1"/>
                </a:cxn>
                <a:cxn ang="0">
                  <a:pos x="T2" y="T3"/>
                </a:cxn>
                <a:cxn ang="0">
                  <a:pos x="T4" y="T5"/>
                </a:cxn>
                <a:cxn ang="0">
                  <a:pos x="T6" y="T7"/>
                </a:cxn>
                <a:cxn ang="0">
                  <a:pos x="T8" y="T9"/>
                </a:cxn>
                <a:cxn ang="0">
                  <a:pos x="T10" y="T11"/>
                </a:cxn>
                <a:cxn ang="0">
                  <a:pos x="T12" y="T13"/>
                </a:cxn>
              </a:cxnLst>
              <a:rect l="0" t="0" r="r" b="b"/>
              <a:pathLst>
                <a:path w="201" h="201">
                  <a:moveTo>
                    <a:pt x="186" y="16"/>
                  </a:moveTo>
                  <a:cubicBezTo>
                    <a:pt x="170" y="0"/>
                    <a:pt x="145" y="0"/>
                    <a:pt x="129" y="16"/>
                  </a:cubicBezTo>
                  <a:cubicBezTo>
                    <a:pt x="16" y="129"/>
                    <a:pt x="16" y="129"/>
                    <a:pt x="16" y="129"/>
                  </a:cubicBezTo>
                  <a:cubicBezTo>
                    <a:pt x="0" y="144"/>
                    <a:pt x="0" y="170"/>
                    <a:pt x="16" y="185"/>
                  </a:cubicBezTo>
                  <a:cubicBezTo>
                    <a:pt x="32" y="201"/>
                    <a:pt x="57" y="201"/>
                    <a:pt x="73" y="185"/>
                  </a:cubicBezTo>
                  <a:cubicBezTo>
                    <a:pt x="186" y="72"/>
                    <a:pt x="186" y="72"/>
                    <a:pt x="186" y="72"/>
                  </a:cubicBezTo>
                  <a:cubicBezTo>
                    <a:pt x="201" y="56"/>
                    <a:pt x="201" y="31"/>
                    <a:pt x="18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0" name="Freeform 10"/>
            <p:cNvSpPr>
              <a:spLocks/>
            </p:cNvSpPr>
            <p:nvPr/>
          </p:nvSpPr>
          <p:spPr bwMode="auto">
            <a:xfrm>
              <a:off x="451" y="3556"/>
              <a:ext cx="45" cy="46"/>
            </a:xfrm>
            <a:custGeom>
              <a:avLst/>
              <a:gdLst>
                <a:gd name="T0" fmla="*/ 343 w 358"/>
                <a:gd name="T1" fmla="*/ 16 h 359"/>
                <a:gd name="T2" fmla="*/ 286 w 358"/>
                <a:gd name="T3" fmla="*/ 16 h 359"/>
                <a:gd name="T4" fmla="*/ 15 w 358"/>
                <a:gd name="T5" fmla="*/ 287 h 359"/>
                <a:gd name="T6" fmla="*/ 15 w 358"/>
                <a:gd name="T7" fmla="*/ 343 h 359"/>
                <a:gd name="T8" fmla="*/ 72 w 358"/>
                <a:gd name="T9" fmla="*/ 343 h 359"/>
                <a:gd name="T10" fmla="*/ 343 w 358"/>
                <a:gd name="T11" fmla="*/ 72 h 359"/>
                <a:gd name="T12" fmla="*/ 343 w 358"/>
                <a:gd name="T13" fmla="*/ 16 h 359"/>
              </a:gdLst>
              <a:ahLst/>
              <a:cxnLst>
                <a:cxn ang="0">
                  <a:pos x="T0" y="T1"/>
                </a:cxn>
                <a:cxn ang="0">
                  <a:pos x="T2" y="T3"/>
                </a:cxn>
                <a:cxn ang="0">
                  <a:pos x="T4" y="T5"/>
                </a:cxn>
                <a:cxn ang="0">
                  <a:pos x="T6" y="T7"/>
                </a:cxn>
                <a:cxn ang="0">
                  <a:pos x="T8" y="T9"/>
                </a:cxn>
                <a:cxn ang="0">
                  <a:pos x="T10" y="T11"/>
                </a:cxn>
                <a:cxn ang="0">
                  <a:pos x="T12" y="T13"/>
                </a:cxn>
              </a:cxnLst>
              <a:rect l="0" t="0" r="r" b="b"/>
              <a:pathLst>
                <a:path w="358" h="359">
                  <a:moveTo>
                    <a:pt x="343" y="16"/>
                  </a:moveTo>
                  <a:cubicBezTo>
                    <a:pt x="327" y="0"/>
                    <a:pt x="302" y="0"/>
                    <a:pt x="286" y="16"/>
                  </a:cubicBezTo>
                  <a:cubicBezTo>
                    <a:pt x="15" y="287"/>
                    <a:pt x="15" y="287"/>
                    <a:pt x="15" y="287"/>
                  </a:cubicBezTo>
                  <a:cubicBezTo>
                    <a:pt x="0" y="302"/>
                    <a:pt x="0" y="328"/>
                    <a:pt x="15" y="343"/>
                  </a:cubicBezTo>
                  <a:cubicBezTo>
                    <a:pt x="31" y="359"/>
                    <a:pt x="56" y="359"/>
                    <a:pt x="72" y="343"/>
                  </a:cubicBezTo>
                  <a:cubicBezTo>
                    <a:pt x="343" y="72"/>
                    <a:pt x="343" y="72"/>
                    <a:pt x="343" y="72"/>
                  </a:cubicBezTo>
                  <a:cubicBezTo>
                    <a:pt x="358" y="57"/>
                    <a:pt x="358" y="31"/>
                    <a:pt x="34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1" name="Freeform 11"/>
            <p:cNvSpPr>
              <a:spLocks/>
            </p:cNvSpPr>
            <p:nvPr/>
          </p:nvSpPr>
          <p:spPr bwMode="auto">
            <a:xfrm>
              <a:off x="410" y="3556"/>
              <a:ext cx="45" cy="46"/>
            </a:xfrm>
            <a:custGeom>
              <a:avLst/>
              <a:gdLst>
                <a:gd name="T0" fmla="*/ 343 w 358"/>
                <a:gd name="T1" fmla="*/ 16 h 359"/>
                <a:gd name="T2" fmla="*/ 286 w 358"/>
                <a:gd name="T3" fmla="*/ 16 h 359"/>
                <a:gd name="T4" fmla="*/ 15 w 358"/>
                <a:gd name="T5" fmla="*/ 287 h 359"/>
                <a:gd name="T6" fmla="*/ 15 w 358"/>
                <a:gd name="T7" fmla="*/ 343 h 359"/>
                <a:gd name="T8" fmla="*/ 72 w 358"/>
                <a:gd name="T9" fmla="*/ 343 h 359"/>
                <a:gd name="T10" fmla="*/ 343 w 358"/>
                <a:gd name="T11" fmla="*/ 72 h 359"/>
                <a:gd name="T12" fmla="*/ 343 w 358"/>
                <a:gd name="T13" fmla="*/ 16 h 359"/>
              </a:gdLst>
              <a:ahLst/>
              <a:cxnLst>
                <a:cxn ang="0">
                  <a:pos x="T0" y="T1"/>
                </a:cxn>
                <a:cxn ang="0">
                  <a:pos x="T2" y="T3"/>
                </a:cxn>
                <a:cxn ang="0">
                  <a:pos x="T4" y="T5"/>
                </a:cxn>
                <a:cxn ang="0">
                  <a:pos x="T6" y="T7"/>
                </a:cxn>
                <a:cxn ang="0">
                  <a:pos x="T8" y="T9"/>
                </a:cxn>
                <a:cxn ang="0">
                  <a:pos x="T10" y="T11"/>
                </a:cxn>
                <a:cxn ang="0">
                  <a:pos x="T12" y="T13"/>
                </a:cxn>
              </a:cxnLst>
              <a:rect l="0" t="0" r="r" b="b"/>
              <a:pathLst>
                <a:path w="358" h="359">
                  <a:moveTo>
                    <a:pt x="343" y="16"/>
                  </a:moveTo>
                  <a:cubicBezTo>
                    <a:pt x="327" y="0"/>
                    <a:pt x="302" y="0"/>
                    <a:pt x="286" y="16"/>
                  </a:cubicBezTo>
                  <a:cubicBezTo>
                    <a:pt x="15" y="287"/>
                    <a:pt x="15" y="287"/>
                    <a:pt x="15" y="287"/>
                  </a:cubicBezTo>
                  <a:cubicBezTo>
                    <a:pt x="0" y="302"/>
                    <a:pt x="0" y="328"/>
                    <a:pt x="15" y="343"/>
                  </a:cubicBezTo>
                  <a:cubicBezTo>
                    <a:pt x="31" y="359"/>
                    <a:pt x="56" y="359"/>
                    <a:pt x="72" y="343"/>
                  </a:cubicBezTo>
                  <a:cubicBezTo>
                    <a:pt x="343" y="72"/>
                    <a:pt x="343" y="72"/>
                    <a:pt x="343" y="72"/>
                  </a:cubicBezTo>
                  <a:cubicBezTo>
                    <a:pt x="358" y="57"/>
                    <a:pt x="358" y="31"/>
                    <a:pt x="34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2" name="Freeform 12"/>
            <p:cNvSpPr>
              <a:spLocks/>
            </p:cNvSpPr>
            <p:nvPr/>
          </p:nvSpPr>
          <p:spPr bwMode="auto">
            <a:xfrm>
              <a:off x="408" y="3513"/>
              <a:ext cx="45" cy="46"/>
            </a:xfrm>
            <a:custGeom>
              <a:avLst/>
              <a:gdLst>
                <a:gd name="T0" fmla="*/ 343 w 359"/>
                <a:gd name="T1" fmla="*/ 15 h 359"/>
                <a:gd name="T2" fmla="*/ 287 w 359"/>
                <a:gd name="T3" fmla="*/ 15 h 359"/>
                <a:gd name="T4" fmla="*/ 16 w 359"/>
                <a:gd name="T5" fmla="*/ 286 h 359"/>
                <a:gd name="T6" fmla="*/ 16 w 359"/>
                <a:gd name="T7" fmla="*/ 343 h 359"/>
                <a:gd name="T8" fmla="*/ 72 w 359"/>
                <a:gd name="T9" fmla="*/ 343 h 359"/>
                <a:gd name="T10" fmla="*/ 343 w 359"/>
                <a:gd name="T11" fmla="*/ 72 h 359"/>
                <a:gd name="T12" fmla="*/ 343 w 359"/>
                <a:gd name="T13" fmla="*/ 15 h 359"/>
              </a:gdLst>
              <a:ahLst/>
              <a:cxnLst>
                <a:cxn ang="0">
                  <a:pos x="T0" y="T1"/>
                </a:cxn>
                <a:cxn ang="0">
                  <a:pos x="T2" y="T3"/>
                </a:cxn>
                <a:cxn ang="0">
                  <a:pos x="T4" y="T5"/>
                </a:cxn>
                <a:cxn ang="0">
                  <a:pos x="T6" y="T7"/>
                </a:cxn>
                <a:cxn ang="0">
                  <a:pos x="T8" y="T9"/>
                </a:cxn>
                <a:cxn ang="0">
                  <a:pos x="T10" y="T11"/>
                </a:cxn>
                <a:cxn ang="0">
                  <a:pos x="T12" y="T13"/>
                </a:cxn>
              </a:cxnLst>
              <a:rect l="0" t="0" r="r" b="b"/>
              <a:pathLst>
                <a:path w="359" h="359">
                  <a:moveTo>
                    <a:pt x="343" y="15"/>
                  </a:moveTo>
                  <a:cubicBezTo>
                    <a:pt x="328" y="0"/>
                    <a:pt x="302" y="0"/>
                    <a:pt x="287" y="15"/>
                  </a:cubicBezTo>
                  <a:cubicBezTo>
                    <a:pt x="16" y="286"/>
                    <a:pt x="16" y="286"/>
                    <a:pt x="16" y="286"/>
                  </a:cubicBezTo>
                  <a:cubicBezTo>
                    <a:pt x="0" y="302"/>
                    <a:pt x="0" y="327"/>
                    <a:pt x="16" y="343"/>
                  </a:cubicBezTo>
                  <a:cubicBezTo>
                    <a:pt x="31" y="359"/>
                    <a:pt x="57" y="359"/>
                    <a:pt x="72" y="343"/>
                  </a:cubicBezTo>
                  <a:cubicBezTo>
                    <a:pt x="343" y="72"/>
                    <a:pt x="343" y="72"/>
                    <a:pt x="343" y="72"/>
                  </a:cubicBezTo>
                  <a:cubicBezTo>
                    <a:pt x="359" y="56"/>
                    <a:pt x="359" y="31"/>
                    <a:pt x="34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3" name="Freeform 13"/>
            <p:cNvSpPr>
              <a:spLocks/>
            </p:cNvSpPr>
            <p:nvPr/>
          </p:nvSpPr>
          <p:spPr bwMode="auto">
            <a:xfrm>
              <a:off x="550" y="3442"/>
              <a:ext cx="18" cy="18"/>
            </a:xfrm>
            <a:custGeom>
              <a:avLst/>
              <a:gdLst>
                <a:gd name="T0" fmla="*/ 128 w 144"/>
                <a:gd name="T1" fmla="*/ 16 h 144"/>
                <a:gd name="T2" fmla="*/ 72 w 144"/>
                <a:gd name="T3" fmla="*/ 16 h 144"/>
                <a:gd name="T4" fmla="*/ 15 w 144"/>
                <a:gd name="T5" fmla="*/ 72 h 144"/>
                <a:gd name="T6" fmla="*/ 15 w 144"/>
                <a:gd name="T7" fmla="*/ 129 h 144"/>
                <a:gd name="T8" fmla="*/ 72 w 144"/>
                <a:gd name="T9" fmla="*/ 129 h 144"/>
                <a:gd name="T10" fmla="*/ 128 w 144"/>
                <a:gd name="T11" fmla="*/ 72 h 144"/>
                <a:gd name="T12" fmla="*/ 128 w 144"/>
                <a:gd name="T13" fmla="*/ 16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128" y="16"/>
                  </a:moveTo>
                  <a:cubicBezTo>
                    <a:pt x="113" y="0"/>
                    <a:pt x="87" y="0"/>
                    <a:pt x="72" y="16"/>
                  </a:cubicBezTo>
                  <a:cubicBezTo>
                    <a:pt x="15" y="72"/>
                    <a:pt x="15" y="72"/>
                    <a:pt x="15" y="72"/>
                  </a:cubicBezTo>
                  <a:cubicBezTo>
                    <a:pt x="0" y="88"/>
                    <a:pt x="0" y="113"/>
                    <a:pt x="15" y="129"/>
                  </a:cubicBezTo>
                  <a:cubicBezTo>
                    <a:pt x="31" y="144"/>
                    <a:pt x="56" y="144"/>
                    <a:pt x="72" y="129"/>
                  </a:cubicBezTo>
                  <a:cubicBezTo>
                    <a:pt x="128" y="72"/>
                    <a:pt x="128" y="72"/>
                    <a:pt x="128" y="72"/>
                  </a:cubicBezTo>
                  <a:cubicBezTo>
                    <a:pt x="144" y="57"/>
                    <a:pt x="144" y="31"/>
                    <a:pt x="1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64" name="Group 16"/>
          <p:cNvGrpSpPr>
            <a:grpSpLocks noChangeAspect="1"/>
          </p:cNvGrpSpPr>
          <p:nvPr/>
        </p:nvGrpSpPr>
        <p:grpSpPr bwMode="auto">
          <a:xfrm>
            <a:off x="814325" y="3636012"/>
            <a:ext cx="444500" cy="511174"/>
            <a:chOff x="401" y="2732"/>
            <a:chExt cx="280" cy="322"/>
          </a:xfrm>
          <a:solidFill>
            <a:srgbClr val="F9F9F9"/>
          </a:solidFill>
        </p:grpSpPr>
        <p:sp>
          <p:nvSpPr>
            <p:cNvPr id="65" name="Freeform 17"/>
            <p:cNvSpPr>
              <a:spLocks/>
            </p:cNvSpPr>
            <p:nvPr/>
          </p:nvSpPr>
          <p:spPr bwMode="auto">
            <a:xfrm>
              <a:off x="526" y="2890"/>
              <a:ext cx="8" cy="8"/>
            </a:xfrm>
            <a:custGeom>
              <a:avLst/>
              <a:gdLst>
                <a:gd name="T0" fmla="*/ 24 w 49"/>
                <a:gd name="T1" fmla="*/ 48 h 48"/>
                <a:gd name="T2" fmla="*/ 25 w 49"/>
                <a:gd name="T3" fmla="*/ 48 h 48"/>
                <a:gd name="T4" fmla="*/ 49 w 49"/>
                <a:gd name="T5" fmla="*/ 24 h 48"/>
                <a:gd name="T6" fmla="*/ 25 w 49"/>
                <a:gd name="T7" fmla="*/ 0 h 48"/>
                <a:gd name="T8" fmla="*/ 24 w 49"/>
                <a:gd name="T9" fmla="*/ 0 h 48"/>
                <a:gd name="T10" fmla="*/ 0 w 49"/>
                <a:gd name="T11" fmla="*/ 24 h 48"/>
                <a:gd name="T12" fmla="*/ 24 w 49"/>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9" h="48">
                  <a:moveTo>
                    <a:pt x="24" y="48"/>
                  </a:moveTo>
                  <a:cubicBezTo>
                    <a:pt x="25" y="48"/>
                    <a:pt x="25" y="48"/>
                    <a:pt x="25" y="48"/>
                  </a:cubicBezTo>
                  <a:cubicBezTo>
                    <a:pt x="38" y="48"/>
                    <a:pt x="49" y="37"/>
                    <a:pt x="49" y="24"/>
                  </a:cubicBezTo>
                  <a:cubicBezTo>
                    <a:pt x="49" y="10"/>
                    <a:pt x="38" y="0"/>
                    <a:pt x="25" y="0"/>
                  </a:cubicBezTo>
                  <a:cubicBezTo>
                    <a:pt x="24" y="0"/>
                    <a:pt x="24" y="0"/>
                    <a:pt x="24" y="0"/>
                  </a:cubicBezTo>
                  <a:cubicBezTo>
                    <a:pt x="11" y="0"/>
                    <a:pt x="0" y="10"/>
                    <a:pt x="0" y="24"/>
                  </a:cubicBezTo>
                  <a:cubicBezTo>
                    <a:pt x="0" y="37"/>
                    <a:pt x="11"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6" name="Freeform 18"/>
            <p:cNvSpPr>
              <a:spLocks noEditPoints="1"/>
            </p:cNvSpPr>
            <p:nvPr/>
          </p:nvSpPr>
          <p:spPr bwMode="auto">
            <a:xfrm>
              <a:off x="515" y="2761"/>
              <a:ext cx="67" cy="91"/>
            </a:xfrm>
            <a:custGeom>
              <a:avLst/>
              <a:gdLst>
                <a:gd name="T0" fmla="*/ 82 w 411"/>
                <a:gd name="T1" fmla="*/ 153 h 566"/>
                <a:gd name="T2" fmla="*/ 103 w 411"/>
                <a:gd name="T3" fmla="*/ 149 h 566"/>
                <a:gd name="T4" fmla="*/ 133 w 411"/>
                <a:gd name="T5" fmla="*/ 200 h 566"/>
                <a:gd name="T6" fmla="*/ 128 w 411"/>
                <a:gd name="T7" fmla="*/ 321 h 566"/>
                <a:gd name="T8" fmla="*/ 187 w 411"/>
                <a:gd name="T9" fmla="*/ 348 h 566"/>
                <a:gd name="T10" fmla="*/ 210 w 411"/>
                <a:gd name="T11" fmla="*/ 428 h 566"/>
                <a:gd name="T12" fmla="*/ 195 w 411"/>
                <a:gd name="T13" fmla="*/ 528 h 566"/>
                <a:gd name="T14" fmla="*/ 294 w 411"/>
                <a:gd name="T15" fmla="*/ 543 h 566"/>
                <a:gd name="T16" fmla="*/ 310 w 411"/>
                <a:gd name="T17" fmla="*/ 443 h 566"/>
                <a:gd name="T18" fmla="*/ 256 w 411"/>
                <a:gd name="T19" fmla="*/ 414 h 566"/>
                <a:gd name="T20" fmla="*/ 234 w 411"/>
                <a:gd name="T21" fmla="*/ 337 h 566"/>
                <a:gd name="T22" fmla="*/ 265 w 411"/>
                <a:gd name="T23" fmla="*/ 221 h 566"/>
                <a:gd name="T24" fmla="*/ 301 w 411"/>
                <a:gd name="T25" fmla="*/ 197 h 566"/>
                <a:gd name="T26" fmla="*/ 339 w 411"/>
                <a:gd name="T27" fmla="*/ 207 h 566"/>
                <a:gd name="T28" fmla="*/ 411 w 411"/>
                <a:gd name="T29" fmla="*/ 136 h 566"/>
                <a:gd name="T30" fmla="*/ 339 w 411"/>
                <a:gd name="T31" fmla="*/ 63 h 566"/>
                <a:gd name="T32" fmla="*/ 267 w 411"/>
                <a:gd name="T33" fmla="*/ 135 h 566"/>
                <a:gd name="T34" fmla="*/ 271 w 411"/>
                <a:gd name="T35" fmla="*/ 159 h 566"/>
                <a:gd name="T36" fmla="*/ 230 w 411"/>
                <a:gd name="T37" fmla="*/ 187 h 566"/>
                <a:gd name="T38" fmla="*/ 176 w 411"/>
                <a:gd name="T39" fmla="*/ 179 h 566"/>
                <a:gd name="T40" fmla="*/ 141 w 411"/>
                <a:gd name="T41" fmla="*/ 120 h 566"/>
                <a:gd name="T42" fmla="*/ 121 w 411"/>
                <a:gd name="T43" fmla="*/ 21 h 566"/>
                <a:gd name="T44" fmla="*/ 22 w 411"/>
                <a:gd name="T45" fmla="*/ 42 h 566"/>
                <a:gd name="T46" fmla="*/ 42 w 411"/>
                <a:gd name="T47" fmla="*/ 141 h 566"/>
                <a:gd name="T48" fmla="*/ 82 w 411"/>
                <a:gd name="T49" fmla="*/ 153 h 566"/>
                <a:gd name="T50" fmla="*/ 276 w 411"/>
                <a:gd name="T51" fmla="*/ 486 h 566"/>
                <a:gd name="T52" fmla="*/ 252 w 411"/>
                <a:gd name="T53" fmla="*/ 509 h 566"/>
                <a:gd name="T54" fmla="*/ 229 w 411"/>
                <a:gd name="T55" fmla="*/ 485 h 566"/>
                <a:gd name="T56" fmla="*/ 252 w 411"/>
                <a:gd name="T57" fmla="*/ 462 h 566"/>
                <a:gd name="T58" fmla="*/ 276 w 411"/>
                <a:gd name="T59" fmla="*/ 486 h 566"/>
                <a:gd name="T60" fmla="*/ 339 w 411"/>
                <a:gd name="T61" fmla="*/ 112 h 566"/>
                <a:gd name="T62" fmla="*/ 362 w 411"/>
                <a:gd name="T63" fmla="*/ 135 h 566"/>
                <a:gd name="T64" fmla="*/ 339 w 411"/>
                <a:gd name="T65" fmla="*/ 159 h 566"/>
                <a:gd name="T66" fmla="*/ 315 w 411"/>
                <a:gd name="T67" fmla="*/ 136 h 566"/>
                <a:gd name="T68" fmla="*/ 315 w 411"/>
                <a:gd name="T69" fmla="*/ 136 h 566"/>
                <a:gd name="T70" fmla="*/ 339 w 411"/>
                <a:gd name="T71" fmla="*/ 112 h 566"/>
                <a:gd name="T72" fmla="*/ 228 w 411"/>
                <a:gd name="T73" fmla="*/ 263 h 566"/>
                <a:gd name="T74" fmla="*/ 191 w 411"/>
                <a:gd name="T75" fmla="*/ 300 h 566"/>
                <a:gd name="T76" fmla="*/ 153 w 411"/>
                <a:gd name="T77" fmla="*/ 263 h 566"/>
                <a:gd name="T78" fmla="*/ 191 w 411"/>
                <a:gd name="T79" fmla="*/ 225 h 566"/>
                <a:gd name="T80" fmla="*/ 228 w 411"/>
                <a:gd name="T81" fmla="*/ 263 h 566"/>
                <a:gd name="T82" fmla="*/ 82 w 411"/>
                <a:gd name="T83" fmla="*/ 57 h 566"/>
                <a:gd name="T84" fmla="*/ 105 w 411"/>
                <a:gd name="T85" fmla="*/ 81 h 566"/>
                <a:gd name="T86" fmla="*/ 82 w 411"/>
                <a:gd name="T87" fmla="*/ 105 h 566"/>
                <a:gd name="T88" fmla="*/ 58 w 411"/>
                <a:gd name="T89" fmla="*/ 81 h 566"/>
                <a:gd name="T90" fmla="*/ 58 w 411"/>
                <a:gd name="T91" fmla="*/ 81 h 566"/>
                <a:gd name="T92" fmla="*/ 82 w 411"/>
                <a:gd name="T93" fmla="*/ 5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566">
                  <a:moveTo>
                    <a:pt x="82" y="153"/>
                  </a:moveTo>
                  <a:cubicBezTo>
                    <a:pt x="89" y="153"/>
                    <a:pt x="96" y="151"/>
                    <a:pt x="103" y="149"/>
                  </a:cubicBezTo>
                  <a:cubicBezTo>
                    <a:pt x="133" y="200"/>
                    <a:pt x="133" y="200"/>
                    <a:pt x="133" y="200"/>
                  </a:cubicBezTo>
                  <a:cubicBezTo>
                    <a:pt x="98" y="232"/>
                    <a:pt x="96" y="286"/>
                    <a:pt x="128" y="321"/>
                  </a:cubicBezTo>
                  <a:cubicBezTo>
                    <a:pt x="143" y="338"/>
                    <a:pt x="165" y="348"/>
                    <a:pt x="187" y="348"/>
                  </a:cubicBezTo>
                  <a:cubicBezTo>
                    <a:pt x="210" y="428"/>
                    <a:pt x="210" y="428"/>
                    <a:pt x="210" y="428"/>
                  </a:cubicBezTo>
                  <a:cubicBezTo>
                    <a:pt x="178" y="451"/>
                    <a:pt x="171" y="496"/>
                    <a:pt x="195" y="528"/>
                  </a:cubicBezTo>
                  <a:cubicBezTo>
                    <a:pt x="218" y="560"/>
                    <a:pt x="263" y="566"/>
                    <a:pt x="294" y="543"/>
                  </a:cubicBezTo>
                  <a:cubicBezTo>
                    <a:pt x="326" y="520"/>
                    <a:pt x="333" y="475"/>
                    <a:pt x="310" y="443"/>
                  </a:cubicBezTo>
                  <a:cubicBezTo>
                    <a:pt x="297" y="426"/>
                    <a:pt x="278" y="415"/>
                    <a:pt x="256" y="414"/>
                  </a:cubicBezTo>
                  <a:cubicBezTo>
                    <a:pt x="234" y="337"/>
                    <a:pt x="234" y="337"/>
                    <a:pt x="234" y="337"/>
                  </a:cubicBezTo>
                  <a:cubicBezTo>
                    <a:pt x="274" y="313"/>
                    <a:pt x="288" y="262"/>
                    <a:pt x="265" y="221"/>
                  </a:cubicBezTo>
                  <a:cubicBezTo>
                    <a:pt x="301" y="197"/>
                    <a:pt x="301" y="197"/>
                    <a:pt x="301" y="197"/>
                  </a:cubicBezTo>
                  <a:cubicBezTo>
                    <a:pt x="313" y="203"/>
                    <a:pt x="325" y="207"/>
                    <a:pt x="339" y="207"/>
                  </a:cubicBezTo>
                  <a:cubicBezTo>
                    <a:pt x="378" y="207"/>
                    <a:pt x="411" y="175"/>
                    <a:pt x="411" y="136"/>
                  </a:cubicBezTo>
                  <a:cubicBezTo>
                    <a:pt x="411" y="96"/>
                    <a:pt x="379" y="64"/>
                    <a:pt x="339" y="63"/>
                  </a:cubicBezTo>
                  <a:cubicBezTo>
                    <a:pt x="300" y="63"/>
                    <a:pt x="267" y="95"/>
                    <a:pt x="267" y="135"/>
                  </a:cubicBezTo>
                  <a:cubicBezTo>
                    <a:pt x="267" y="143"/>
                    <a:pt x="268" y="151"/>
                    <a:pt x="271" y="159"/>
                  </a:cubicBezTo>
                  <a:cubicBezTo>
                    <a:pt x="230" y="187"/>
                    <a:pt x="230" y="187"/>
                    <a:pt x="230" y="187"/>
                  </a:cubicBezTo>
                  <a:cubicBezTo>
                    <a:pt x="214" y="178"/>
                    <a:pt x="194" y="175"/>
                    <a:pt x="176" y="179"/>
                  </a:cubicBezTo>
                  <a:cubicBezTo>
                    <a:pt x="141" y="120"/>
                    <a:pt x="141" y="120"/>
                    <a:pt x="141" y="120"/>
                  </a:cubicBezTo>
                  <a:cubicBezTo>
                    <a:pt x="163" y="87"/>
                    <a:pt x="154" y="43"/>
                    <a:pt x="121" y="21"/>
                  </a:cubicBezTo>
                  <a:cubicBezTo>
                    <a:pt x="88" y="0"/>
                    <a:pt x="44" y="9"/>
                    <a:pt x="22" y="42"/>
                  </a:cubicBezTo>
                  <a:cubicBezTo>
                    <a:pt x="0" y="75"/>
                    <a:pt x="9" y="119"/>
                    <a:pt x="42" y="141"/>
                  </a:cubicBezTo>
                  <a:cubicBezTo>
                    <a:pt x="54" y="148"/>
                    <a:pt x="68" y="153"/>
                    <a:pt x="82" y="153"/>
                  </a:cubicBezTo>
                  <a:close/>
                  <a:moveTo>
                    <a:pt x="276" y="486"/>
                  </a:moveTo>
                  <a:cubicBezTo>
                    <a:pt x="276" y="499"/>
                    <a:pt x="265" y="509"/>
                    <a:pt x="252" y="509"/>
                  </a:cubicBezTo>
                  <a:cubicBezTo>
                    <a:pt x="239" y="509"/>
                    <a:pt x="229" y="498"/>
                    <a:pt x="229" y="485"/>
                  </a:cubicBezTo>
                  <a:cubicBezTo>
                    <a:pt x="229" y="472"/>
                    <a:pt x="239" y="462"/>
                    <a:pt x="252" y="462"/>
                  </a:cubicBezTo>
                  <a:cubicBezTo>
                    <a:pt x="265" y="462"/>
                    <a:pt x="276" y="473"/>
                    <a:pt x="276" y="486"/>
                  </a:cubicBezTo>
                  <a:close/>
                  <a:moveTo>
                    <a:pt x="339" y="112"/>
                  </a:moveTo>
                  <a:cubicBezTo>
                    <a:pt x="352" y="112"/>
                    <a:pt x="362" y="122"/>
                    <a:pt x="362" y="135"/>
                  </a:cubicBezTo>
                  <a:cubicBezTo>
                    <a:pt x="362" y="148"/>
                    <a:pt x="352" y="159"/>
                    <a:pt x="339" y="159"/>
                  </a:cubicBezTo>
                  <a:cubicBezTo>
                    <a:pt x="326" y="159"/>
                    <a:pt x="315" y="149"/>
                    <a:pt x="315" y="136"/>
                  </a:cubicBezTo>
                  <a:cubicBezTo>
                    <a:pt x="315" y="136"/>
                    <a:pt x="315" y="136"/>
                    <a:pt x="315" y="136"/>
                  </a:cubicBezTo>
                  <a:cubicBezTo>
                    <a:pt x="315" y="123"/>
                    <a:pt x="326" y="112"/>
                    <a:pt x="339" y="112"/>
                  </a:cubicBezTo>
                  <a:close/>
                  <a:moveTo>
                    <a:pt x="228" y="263"/>
                  </a:moveTo>
                  <a:cubicBezTo>
                    <a:pt x="228" y="284"/>
                    <a:pt x="211" y="300"/>
                    <a:pt x="191" y="300"/>
                  </a:cubicBezTo>
                  <a:cubicBezTo>
                    <a:pt x="170" y="300"/>
                    <a:pt x="153" y="283"/>
                    <a:pt x="153" y="263"/>
                  </a:cubicBezTo>
                  <a:cubicBezTo>
                    <a:pt x="153" y="242"/>
                    <a:pt x="170" y="225"/>
                    <a:pt x="191" y="225"/>
                  </a:cubicBezTo>
                  <a:cubicBezTo>
                    <a:pt x="211" y="225"/>
                    <a:pt x="228" y="242"/>
                    <a:pt x="228" y="263"/>
                  </a:cubicBezTo>
                  <a:close/>
                  <a:moveTo>
                    <a:pt x="82" y="57"/>
                  </a:moveTo>
                  <a:cubicBezTo>
                    <a:pt x="95" y="57"/>
                    <a:pt x="105" y="68"/>
                    <a:pt x="105" y="81"/>
                  </a:cubicBezTo>
                  <a:cubicBezTo>
                    <a:pt x="106" y="94"/>
                    <a:pt x="95" y="104"/>
                    <a:pt x="82" y="105"/>
                  </a:cubicBezTo>
                  <a:cubicBezTo>
                    <a:pt x="69" y="105"/>
                    <a:pt x="58" y="94"/>
                    <a:pt x="58" y="81"/>
                  </a:cubicBezTo>
                  <a:cubicBezTo>
                    <a:pt x="58" y="81"/>
                    <a:pt x="58" y="81"/>
                    <a:pt x="58" y="81"/>
                  </a:cubicBezTo>
                  <a:cubicBezTo>
                    <a:pt x="58" y="68"/>
                    <a:pt x="69" y="57"/>
                    <a:pt x="8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7" name="Freeform 19"/>
            <p:cNvSpPr>
              <a:spLocks noEditPoints="1"/>
            </p:cNvSpPr>
            <p:nvPr/>
          </p:nvSpPr>
          <p:spPr bwMode="auto">
            <a:xfrm>
              <a:off x="503" y="2802"/>
              <a:ext cx="23" cy="23"/>
            </a:xfrm>
            <a:custGeom>
              <a:avLst/>
              <a:gdLst>
                <a:gd name="T0" fmla="*/ 72 w 144"/>
                <a:gd name="T1" fmla="*/ 143 h 143"/>
                <a:gd name="T2" fmla="*/ 144 w 144"/>
                <a:gd name="T3" fmla="*/ 72 h 143"/>
                <a:gd name="T4" fmla="*/ 72 w 144"/>
                <a:gd name="T5" fmla="*/ 0 h 143"/>
                <a:gd name="T6" fmla="*/ 0 w 144"/>
                <a:gd name="T7" fmla="*/ 72 h 143"/>
                <a:gd name="T8" fmla="*/ 0 w 144"/>
                <a:gd name="T9" fmla="*/ 72 h 143"/>
                <a:gd name="T10" fmla="*/ 72 w 144"/>
                <a:gd name="T11" fmla="*/ 143 h 143"/>
                <a:gd name="T12" fmla="*/ 72 w 144"/>
                <a:gd name="T13" fmla="*/ 48 h 143"/>
                <a:gd name="T14" fmla="*/ 96 w 144"/>
                <a:gd name="T15" fmla="*/ 72 h 143"/>
                <a:gd name="T16" fmla="*/ 72 w 144"/>
                <a:gd name="T17" fmla="*/ 95 h 143"/>
                <a:gd name="T18" fmla="*/ 48 w 144"/>
                <a:gd name="T19" fmla="*/ 72 h 143"/>
                <a:gd name="T20" fmla="*/ 48 w 144"/>
                <a:gd name="T21" fmla="*/ 72 h 143"/>
                <a:gd name="T22" fmla="*/ 72 w 144"/>
                <a:gd name="T2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43">
                  <a:moveTo>
                    <a:pt x="72" y="143"/>
                  </a:moveTo>
                  <a:cubicBezTo>
                    <a:pt x="111" y="143"/>
                    <a:pt x="143" y="111"/>
                    <a:pt x="144" y="72"/>
                  </a:cubicBezTo>
                  <a:cubicBezTo>
                    <a:pt x="144" y="32"/>
                    <a:pt x="112" y="0"/>
                    <a:pt x="72" y="0"/>
                  </a:cubicBezTo>
                  <a:cubicBezTo>
                    <a:pt x="32" y="0"/>
                    <a:pt x="0" y="32"/>
                    <a:pt x="0" y="72"/>
                  </a:cubicBezTo>
                  <a:cubicBezTo>
                    <a:pt x="0" y="72"/>
                    <a:pt x="0" y="72"/>
                    <a:pt x="0" y="72"/>
                  </a:cubicBezTo>
                  <a:cubicBezTo>
                    <a:pt x="0" y="111"/>
                    <a:pt x="32" y="143"/>
                    <a:pt x="72" y="143"/>
                  </a:cubicBezTo>
                  <a:close/>
                  <a:moveTo>
                    <a:pt x="72" y="48"/>
                  </a:moveTo>
                  <a:cubicBezTo>
                    <a:pt x="85" y="48"/>
                    <a:pt x="95" y="59"/>
                    <a:pt x="96" y="72"/>
                  </a:cubicBezTo>
                  <a:cubicBezTo>
                    <a:pt x="96" y="85"/>
                    <a:pt x="85" y="95"/>
                    <a:pt x="72" y="95"/>
                  </a:cubicBezTo>
                  <a:cubicBezTo>
                    <a:pt x="59" y="95"/>
                    <a:pt x="48" y="85"/>
                    <a:pt x="48" y="72"/>
                  </a:cubicBezTo>
                  <a:cubicBezTo>
                    <a:pt x="48" y="72"/>
                    <a:pt x="48" y="72"/>
                    <a:pt x="48" y="72"/>
                  </a:cubicBezTo>
                  <a:cubicBezTo>
                    <a:pt x="48" y="59"/>
                    <a:pt x="59" y="48"/>
                    <a:pt x="7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8" name="Freeform 20"/>
            <p:cNvSpPr>
              <a:spLocks noEditPoints="1"/>
            </p:cNvSpPr>
            <p:nvPr/>
          </p:nvSpPr>
          <p:spPr bwMode="auto">
            <a:xfrm>
              <a:off x="401" y="2732"/>
              <a:ext cx="280" cy="322"/>
            </a:xfrm>
            <a:custGeom>
              <a:avLst/>
              <a:gdLst>
                <a:gd name="T0" fmla="*/ 1323 w 1736"/>
                <a:gd name="T1" fmla="*/ 433 h 1996"/>
                <a:gd name="T2" fmla="*/ 676 w 1736"/>
                <a:gd name="T3" fmla="*/ 82 h 1996"/>
                <a:gd name="T4" fmla="*/ 368 w 1736"/>
                <a:gd name="T5" fmla="*/ 360 h 1996"/>
                <a:gd name="T6" fmla="*/ 141 w 1736"/>
                <a:gd name="T7" fmla="*/ 430 h 1996"/>
                <a:gd name="T8" fmla="*/ 0 w 1736"/>
                <a:gd name="T9" fmla="*/ 1520 h 1996"/>
                <a:gd name="T10" fmla="*/ 621 w 1736"/>
                <a:gd name="T11" fmla="*/ 1661 h 1996"/>
                <a:gd name="T12" fmla="*/ 510 w 1736"/>
                <a:gd name="T13" fmla="*/ 1948 h 1996"/>
                <a:gd name="T14" fmla="*/ 510 w 1736"/>
                <a:gd name="T15" fmla="*/ 1996 h 1996"/>
                <a:gd name="T16" fmla="*/ 1251 w 1736"/>
                <a:gd name="T17" fmla="*/ 1972 h 1996"/>
                <a:gd name="T18" fmla="*/ 1115 w 1736"/>
                <a:gd name="T19" fmla="*/ 1948 h 1996"/>
                <a:gd name="T20" fmla="*/ 1595 w 1736"/>
                <a:gd name="T21" fmla="*/ 1661 h 1996"/>
                <a:gd name="T22" fmla="*/ 1736 w 1736"/>
                <a:gd name="T23" fmla="*/ 571 h 1996"/>
                <a:gd name="T24" fmla="*/ 1286 w 1736"/>
                <a:gd name="T25" fmla="*/ 686 h 1996"/>
                <a:gd name="T26" fmla="*/ 1332 w 1736"/>
                <a:gd name="T27" fmla="*/ 942 h 1996"/>
                <a:gd name="T28" fmla="*/ 1223 w 1736"/>
                <a:gd name="T29" fmla="*/ 935 h 1996"/>
                <a:gd name="T30" fmla="*/ 1100 w 1736"/>
                <a:gd name="T31" fmla="*/ 896 h 1996"/>
                <a:gd name="T32" fmla="*/ 1286 w 1736"/>
                <a:gd name="T33" fmla="*/ 686 h 1996"/>
                <a:gd name="T34" fmla="*/ 877 w 1736"/>
                <a:gd name="T35" fmla="*/ 87 h 1996"/>
                <a:gd name="T36" fmla="*/ 1089 w 1736"/>
                <a:gd name="T37" fmla="*/ 841 h 1996"/>
                <a:gd name="T38" fmla="*/ 739 w 1736"/>
                <a:gd name="T39" fmla="*/ 680 h 1996"/>
                <a:gd name="T40" fmla="*/ 872 w 1736"/>
                <a:gd name="T41" fmla="*/ 87 h 1996"/>
                <a:gd name="T42" fmla="*/ 888 w 1736"/>
                <a:gd name="T43" fmla="*/ 978 h 1996"/>
                <a:gd name="T44" fmla="*/ 888 w 1736"/>
                <a:gd name="T45" fmla="*/ 1026 h 1996"/>
                <a:gd name="T46" fmla="*/ 1045 w 1736"/>
                <a:gd name="T47" fmla="*/ 1087 h 1996"/>
                <a:gd name="T48" fmla="*/ 699 w 1736"/>
                <a:gd name="T49" fmla="*/ 1026 h 1996"/>
                <a:gd name="T50" fmla="*/ 734 w 1736"/>
                <a:gd name="T51" fmla="*/ 1002 h 1996"/>
                <a:gd name="T52" fmla="*/ 699 w 1736"/>
                <a:gd name="T53" fmla="*/ 978 h 1996"/>
                <a:gd name="T54" fmla="*/ 654 w 1736"/>
                <a:gd name="T55" fmla="*/ 841 h 1996"/>
                <a:gd name="T56" fmla="*/ 464 w 1736"/>
                <a:gd name="T57" fmla="*/ 488 h 1996"/>
                <a:gd name="T58" fmla="*/ 1045 w 1736"/>
                <a:gd name="T59" fmla="*/ 925 h 1996"/>
                <a:gd name="T60" fmla="*/ 723 w 1736"/>
                <a:gd name="T61" fmla="*/ 1192 h 1996"/>
                <a:gd name="T62" fmla="*/ 699 w 1736"/>
                <a:gd name="T63" fmla="*/ 1135 h 1996"/>
                <a:gd name="T64" fmla="*/ 1045 w 1736"/>
                <a:gd name="T65" fmla="*/ 1167 h 1996"/>
                <a:gd name="T66" fmla="*/ 723 w 1736"/>
                <a:gd name="T67" fmla="*/ 1192 h 1996"/>
                <a:gd name="T68" fmla="*/ 622 w 1736"/>
                <a:gd name="T69" fmla="*/ 113 h 1996"/>
                <a:gd name="T70" fmla="*/ 408 w 1736"/>
                <a:gd name="T71" fmla="*/ 334 h 1996"/>
                <a:gd name="T72" fmla="*/ 141 w 1736"/>
                <a:gd name="T73" fmla="*/ 478 h 1996"/>
                <a:gd name="T74" fmla="*/ 416 w 1736"/>
                <a:gd name="T75" fmla="*/ 495 h 1996"/>
                <a:gd name="T76" fmla="*/ 651 w 1736"/>
                <a:gd name="T77" fmla="*/ 922 h 1996"/>
                <a:gd name="T78" fmla="*/ 617 w 1736"/>
                <a:gd name="T79" fmla="*/ 1087 h 1996"/>
                <a:gd name="T80" fmla="*/ 617 w 1736"/>
                <a:gd name="T81" fmla="*/ 1135 h 1996"/>
                <a:gd name="T82" fmla="*/ 651 w 1736"/>
                <a:gd name="T83" fmla="*/ 1167 h 1996"/>
                <a:gd name="T84" fmla="*/ 756 w 1736"/>
                <a:gd name="T85" fmla="*/ 1240 h 1996"/>
                <a:gd name="T86" fmla="*/ 984 w 1736"/>
                <a:gd name="T87" fmla="*/ 1281 h 1996"/>
                <a:gd name="T88" fmla="*/ 943 w 1736"/>
                <a:gd name="T89" fmla="*/ 1256 h 1996"/>
                <a:gd name="T90" fmla="*/ 806 w 1736"/>
                <a:gd name="T91" fmla="*/ 1240 h 1996"/>
                <a:gd name="T92" fmla="*/ 1093 w 1736"/>
                <a:gd name="T93" fmla="*/ 1167 h 1996"/>
                <a:gd name="T94" fmla="*/ 1134 w 1736"/>
                <a:gd name="T95" fmla="*/ 1135 h 1996"/>
                <a:gd name="T96" fmla="*/ 1134 w 1736"/>
                <a:gd name="T97" fmla="*/ 1087 h 1996"/>
                <a:gd name="T98" fmla="*/ 1093 w 1736"/>
                <a:gd name="T99" fmla="*/ 945 h 1996"/>
                <a:gd name="T100" fmla="*/ 1213 w 1736"/>
                <a:gd name="T101" fmla="*/ 982 h 1996"/>
                <a:gd name="T102" fmla="*/ 1300 w 1736"/>
                <a:gd name="T103" fmla="*/ 992 h 1996"/>
                <a:gd name="T104" fmla="*/ 1429 w 1736"/>
                <a:gd name="T105" fmla="*/ 941 h 1996"/>
                <a:gd name="T106" fmla="*/ 1327 w 1736"/>
                <a:gd name="T107" fmla="*/ 496 h 1996"/>
                <a:gd name="T108" fmla="*/ 1595 w 1736"/>
                <a:gd name="T109" fmla="*/ 478 h 1996"/>
                <a:gd name="T110" fmla="*/ 1688 w 1736"/>
                <a:gd name="T111" fmla="*/ 1390 h 1996"/>
                <a:gd name="T112" fmla="*/ 48 w 1736"/>
                <a:gd name="T113" fmla="*/ 571 h 1996"/>
                <a:gd name="T114" fmla="*/ 1067 w 1736"/>
                <a:gd name="T115" fmla="*/ 1948 h 1996"/>
                <a:gd name="T116" fmla="*/ 669 w 1736"/>
                <a:gd name="T117" fmla="*/ 1661 h 1996"/>
                <a:gd name="T118" fmla="*/ 1067 w 1736"/>
                <a:gd name="T119" fmla="*/ 1948 h 1996"/>
                <a:gd name="T120" fmla="*/ 141 w 1736"/>
                <a:gd name="T121" fmla="*/ 1613 h 1996"/>
                <a:gd name="T122" fmla="*/ 48 w 1736"/>
                <a:gd name="T123" fmla="*/ 1438 h 1996"/>
                <a:gd name="T124" fmla="*/ 1688 w 1736"/>
                <a:gd name="T125" fmla="*/ 1520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6" h="1996">
                  <a:moveTo>
                    <a:pt x="1595" y="430"/>
                  </a:moveTo>
                  <a:cubicBezTo>
                    <a:pt x="1323" y="433"/>
                    <a:pt x="1323" y="433"/>
                    <a:pt x="1323" y="433"/>
                  </a:cubicBezTo>
                  <a:cubicBezTo>
                    <a:pt x="1289" y="183"/>
                    <a:pt x="1059" y="9"/>
                    <a:pt x="809" y="43"/>
                  </a:cubicBezTo>
                  <a:cubicBezTo>
                    <a:pt x="763" y="49"/>
                    <a:pt x="718" y="62"/>
                    <a:pt x="676" y="82"/>
                  </a:cubicBezTo>
                  <a:cubicBezTo>
                    <a:pt x="537" y="25"/>
                    <a:pt x="374" y="0"/>
                    <a:pt x="317" y="74"/>
                  </a:cubicBezTo>
                  <a:cubicBezTo>
                    <a:pt x="271" y="134"/>
                    <a:pt x="289" y="236"/>
                    <a:pt x="368" y="360"/>
                  </a:cubicBezTo>
                  <a:cubicBezTo>
                    <a:pt x="383" y="383"/>
                    <a:pt x="399" y="407"/>
                    <a:pt x="417" y="430"/>
                  </a:cubicBezTo>
                  <a:cubicBezTo>
                    <a:pt x="141" y="430"/>
                    <a:pt x="141" y="430"/>
                    <a:pt x="141" y="430"/>
                  </a:cubicBezTo>
                  <a:cubicBezTo>
                    <a:pt x="63" y="430"/>
                    <a:pt x="0" y="493"/>
                    <a:pt x="0" y="571"/>
                  </a:cubicBezTo>
                  <a:cubicBezTo>
                    <a:pt x="0" y="1520"/>
                    <a:pt x="0" y="1520"/>
                    <a:pt x="0" y="1520"/>
                  </a:cubicBezTo>
                  <a:cubicBezTo>
                    <a:pt x="0" y="1598"/>
                    <a:pt x="63" y="1661"/>
                    <a:pt x="141" y="1661"/>
                  </a:cubicBezTo>
                  <a:cubicBezTo>
                    <a:pt x="621" y="1661"/>
                    <a:pt x="621" y="1661"/>
                    <a:pt x="621" y="1661"/>
                  </a:cubicBezTo>
                  <a:cubicBezTo>
                    <a:pt x="621" y="1948"/>
                    <a:pt x="621" y="1948"/>
                    <a:pt x="621" y="1948"/>
                  </a:cubicBezTo>
                  <a:cubicBezTo>
                    <a:pt x="510" y="1948"/>
                    <a:pt x="510" y="1948"/>
                    <a:pt x="510" y="1948"/>
                  </a:cubicBezTo>
                  <a:cubicBezTo>
                    <a:pt x="496" y="1948"/>
                    <a:pt x="486" y="1959"/>
                    <a:pt x="486" y="1972"/>
                  </a:cubicBezTo>
                  <a:cubicBezTo>
                    <a:pt x="486" y="1985"/>
                    <a:pt x="496" y="1996"/>
                    <a:pt x="510" y="1996"/>
                  </a:cubicBezTo>
                  <a:cubicBezTo>
                    <a:pt x="1227" y="1996"/>
                    <a:pt x="1227" y="1996"/>
                    <a:pt x="1227" y="1996"/>
                  </a:cubicBezTo>
                  <a:cubicBezTo>
                    <a:pt x="1241" y="1996"/>
                    <a:pt x="1251" y="1985"/>
                    <a:pt x="1251" y="1972"/>
                  </a:cubicBezTo>
                  <a:cubicBezTo>
                    <a:pt x="1251" y="1959"/>
                    <a:pt x="1241" y="1948"/>
                    <a:pt x="1227" y="1948"/>
                  </a:cubicBezTo>
                  <a:cubicBezTo>
                    <a:pt x="1115" y="1948"/>
                    <a:pt x="1115" y="1948"/>
                    <a:pt x="1115" y="1948"/>
                  </a:cubicBezTo>
                  <a:cubicBezTo>
                    <a:pt x="1115" y="1661"/>
                    <a:pt x="1115" y="1661"/>
                    <a:pt x="1115" y="1661"/>
                  </a:cubicBezTo>
                  <a:cubicBezTo>
                    <a:pt x="1595" y="1661"/>
                    <a:pt x="1595" y="1661"/>
                    <a:pt x="1595" y="1661"/>
                  </a:cubicBezTo>
                  <a:cubicBezTo>
                    <a:pt x="1673" y="1661"/>
                    <a:pt x="1736" y="1598"/>
                    <a:pt x="1736" y="1520"/>
                  </a:cubicBezTo>
                  <a:cubicBezTo>
                    <a:pt x="1736" y="571"/>
                    <a:pt x="1736" y="571"/>
                    <a:pt x="1736" y="571"/>
                  </a:cubicBezTo>
                  <a:cubicBezTo>
                    <a:pt x="1736" y="493"/>
                    <a:pt x="1673" y="430"/>
                    <a:pt x="1595" y="430"/>
                  </a:cubicBezTo>
                  <a:close/>
                  <a:moveTo>
                    <a:pt x="1286" y="686"/>
                  </a:moveTo>
                  <a:cubicBezTo>
                    <a:pt x="1379" y="801"/>
                    <a:pt x="1410" y="887"/>
                    <a:pt x="1391" y="912"/>
                  </a:cubicBezTo>
                  <a:cubicBezTo>
                    <a:pt x="1379" y="928"/>
                    <a:pt x="1359" y="938"/>
                    <a:pt x="1332" y="942"/>
                  </a:cubicBezTo>
                  <a:cubicBezTo>
                    <a:pt x="1313" y="945"/>
                    <a:pt x="1294" y="945"/>
                    <a:pt x="1275" y="943"/>
                  </a:cubicBezTo>
                  <a:cubicBezTo>
                    <a:pt x="1258" y="942"/>
                    <a:pt x="1240" y="939"/>
                    <a:pt x="1223" y="935"/>
                  </a:cubicBezTo>
                  <a:cubicBezTo>
                    <a:pt x="1195" y="929"/>
                    <a:pt x="1168" y="921"/>
                    <a:pt x="1142" y="912"/>
                  </a:cubicBezTo>
                  <a:cubicBezTo>
                    <a:pt x="1128" y="907"/>
                    <a:pt x="1114" y="902"/>
                    <a:pt x="1100" y="896"/>
                  </a:cubicBezTo>
                  <a:cubicBezTo>
                    <a:pt x="1104" y="890"/>
                    <a:pt x="1109" y="886"/>
                    <a:pt x="1115" y="882"/>
                  </a:cubicBezTo>
                  <a:cubicBezTo>
                    <a:pt x="1190" y="835"/>
                    <a:pt x="1249" y="767"/>
                    <a:pt x="1286" y="686"/>
                  </a:cubicBezTo>
                  <a:close/>
                  <a:moveTo>
                    <a:pt x="872" y="87"/>
                  </a:moveTo>
                  <a:cubicBezTo>
                    <a:pt x="873" y="87"/>
                    <a:pt x="875" y="87"/>
                    <a:pt x="877" y="87"/>
                  </a:cubicBezTo>
                  <a:cubicBezTo>
                    <a:pt x="1101" y="90"/>
                    <a:pt x="1280" y="272"/>
                    <a:pt x="1279" y="495"/>
                  </a:cubicBezTo>
                  <a:cubicBezTo>
                    <a:pt x="1280" y="636"/>
                    <a:pt x="1208" y="767"/>
                    <a:pt x="1089" y="841"/>
                  </a:cubicBezTo>
                  <a:cubicBezTo>
                    <a:pt x="1075" y="850"/>
                    <a:pt x="1064" y="862"/>
                    <a:pt x="1056" y="877"/>
                  </a:cubicBezTo>
                  <a:cubicBezTo>
                    <a:pt x="954" y="830"/>
                    <a:pt x="844" y="763"/>
                    <a:pt x="739" y="680"/>
                  </a:cubicBezTo>
                  <a:cubicBezTo>
                    <a:pt x="633" y="598"/>
                    <a:pt x="541" y="508"/>
                    <a:pt x="471" y="421"/>
                  </a:cubicBezTo>
                  <a:cubicBezTo>
                    <a:pt x="506" y="227"/>
                    <a:pt x="675" y="86"/>
                    <a:pt x="872" y="87"/>
                  </a:cubicBezTo>
                  <a:close/>
                  <a:moveTo>
                    <a:pt x="1045" y="978"/>
                  </a:moveTo>
                  <a:cubicBezTo>
                    <a:pt x="888" y="978"/>
                    <a:pt x="888" y="978"/>
                    <a:pt x="888" y="978"/>
                  </a:cubicBezTo>
                  <a:cubicBezTo>
                    <a:pt x="874" y="978"/>
                    <a:pt x="864" y="988"/>
                    <a:pt x="864" y="1002"/>
                  </a:cubicBezTo>
                  <a:cubicBezTo>
                    <a:pt x="864" y="1015"/>
                    <a:pt x="874" y="1026"/>
                    <a:pt x="888" y="1026"/>
                  </a:cubicBezTo>
                  <a:cubicBezTo>
                    <a:pt x="1045" y="1026"/>
                    <a:pt x="1045" y="1026"/>
                    <a:pt x="1045" y="1026"/>
                  </a:cubicBezTo>
                  <a:cubicBezTo>
                    <a:pt x="1045" y="1087"/>
                    <a:pt x="1045" y="1087"/>
                    <a:pt x="1045" y="1087"/>
                  </a:cubicBezTo>
                  <a:cubicBezTo>
                    <a:pt x="699" y="1087"/>
                    <a:pt x="699" y="1087"/>
                    <a:pt x="699" y="1087"/>
                  </a:cubicBezTo>
                  <a:cubicBezTo>
                    <a:pt x="699" y="1026"/>
                    <a:pt x="699" y="1026"/>
                    <a:pt x="699" y="1026"/>
                  </a:cubicBezTo>
                  <a:cubicBezTo>
                    <a:pt x="710" y="1026"/>
                    <a:pt x="710" y="1026"/>
                    <a:pt x="710" y="1026"/>
                  </a:cubicBezTo>
                  <a:cubicBezTo>
                    <a:pt x="723" y="1026"/>
                    <a:pt x="734" y="1015"/>
                    <a:pt x="734" y="1002"/>
                  </a:cubicBezTo>
                  <a:cubicBezTo>
                    <a:pt x="734" y="988"/>
                    <a:pt x="723" y="978"/>
                    <a:pt x="710" y="978"/>
                  </a:cubicBezTo>
                  <a:cubicBezTo>
                    <a:pt x="699" y="978"/>
                    <a:pt x="699" y="978"/>
                    <a:pt x="699" y="978"/>
                  </a:cubicBezTo>
                  <a:cubicBezTo>
                    <a:pt x="699" y="922"/>
                    <a:pt x="699" y="922"/>
                    <a:pt x="699" y="922"/>
                  </a:cubicBezTo>
                  <a:cubicBezTo>
                    <a:pt x="699" y="889"/>
                    <a:pt x="682" y="859"/>
                    <a:pt x="654" y="841"/>
                  </a:cubicBezTo>
                  <a:cubicBezTo>
                    <a:pt x="535" y="766"/>
                    <a:pt x="464" y="635"/>
                    <a:pt x="464" y="495"/>
                  </a:cubicBezTo>
                  <a:cubicBezTo>
                    <a:pt x="464" y="493"/>
                    <a:pt x="464" y="490"/>
                    <a:pt x="464" y="488"/>
                  </a:cubicBezTo>
                  <a:cubicBezTo>
                    <a:pt x="532" y="566"/>
                    <a:pt x="616" y="645"/>
                    <a:pt x="710" y="718"/>
                  </a:cubicBezTo>
                  <a:cubicBezTo>
                    <a:pt x="821" y="805"/>
                    <a:pt x="937" y="876"/>
                    <a:pt x="1045" y="925"/>
                  </a:cubicBezTo>
                  <a:lnTo>
                    <a:pt x="1045" y="978"/>
                  </a:lnTo>
                  <a:close/>
                  <a:moveTo>
                    <a:pt x="723" y="1192"/>
                  </a:moveTo>
                  <a:cubicBezTo>
                    <a:pt x="710" y="1192"/>
                    <a:pt x="699" y="1181"/>
                    <a:pt x="699" y="1167"/>
                  </a:cubicBezTo>
                  <a:cubicBezTo>
                    <a:pt x="699" y="1135"/>
                    <a:pt x="699" y="1135"/>
                    <a:pt x="699" y="1135"/>
                  </a:cubicBezTo>
                  <a:cubicBezTo>
                    <a:pt x="1045" y="1135"/>
                    <a:pt x="1045" y="1135"/>
                    <a:pt x="1045" y="1135"/>
                  </a:cubicBezTo>
                  <a:cubicBezTo>
                    <a:pt x="1045" y="1167"/>
                    <a:pt x="1045" y="1167"/>
                    <a:pt x="1045" y="1167"/>
                  </a:cubicBezTo>
                  <a:cubicBezTo>
                    <a:pt x="1045" y="1181"/>
                    <a:pt x="1034" y="1192"/>
                    <a:pt x="1020" y="1192"/>
                  </a:cubicBezTo>
                  <a:lnTo>
                    <a:pt x="723" y="1192"/>
                  </a:lnTo>
                  <a:close/>
                  <a:moveTo>
                    <a:pt x="355" y="104"/>
                  </a:moveTo>
                  <a:cubicBezTo>
                    <a:pt x="382" y="69"/>
                    <a:pt x="483" y="62"/>
                    <a:pt x="622" y="113"/>
                  </a:cubicBezTo>
                  <a:cubicBezTo>
                    <a:pt x="530" y="173"/>
                    <a:pt x="463" y="265"/>
                    <a:pt x="433" y="371"/>
                  </a:cubicBezTo>
                  <a:cubicBezTo>
                    <a:pt x="424" y="359"/>
                    <a:pt x="416" y="346"/>
                    <a:pt x="408" y="334"/>
                  </a:cubicBezTo>
                  <a:cubicBezTo>
                    <a:pt x="342" y="230"/>
                    <a:pt x="322" y="146"/>
                    <a:pt x="355" y="104"/>
                  </a:cubicBezTo>
                  <a:close/>
                  <a:moveTo>
                    <a:pt x="141" y="478"/>
                  </a:moveTo>
                  <a:cubicBezTo>
                    <a:pt x="416" y="478"/>
                    <a:pt x="416" y="478"/>
                    <a:pt x="416" y="478"/>
                  </a:cubicBezTo>
                  <a:cubicBezTo>
                    <a:pt x="416" y="484"/>
                    <a:pt x="416" y="489"/>
                    <a:pt x="416" y="495"/>
                  </a:cubicBezTo>
                  <a:cubicBezTo>
                    <a:pt x="415" y="652"/>
                    <a:pt x="496" y="798"/>
                    <a:pt x="628" y="882"/>
                  </a:cubicBezTo>
                  <a:cubicBezTo>
                    <a:pt x="642" y="890"/>
                    <a:pt x="651" y="906"/>
                    <a:pt x="651" y="922"/>
                  </a:cubicBezTo>
                  <a:cubicBezTo>
                    <a:pt x="651" y="1087"/>
                    <a:pt x="651" y="1087"/>
                    <a:pt x="651" y="1087"/>
                  </a:cubicBezTo>
                  <a:cubicBezTo>
                    <a:pt x="617" y="1087"/>
                    <a:pt x="617" y="1087"/>
                    <a:pt x="617" y="1087"/>
                  </a:cubicBezTo>
                  <a:cubicBezTo>
                    <a:pt x="604" y="1087"/>
                    <a:pt x="593" y="1098"/>
                    <a:pt x="593" y="1111"/>
                  </a:cubicBezTo>
                  <a:cubicBezTo>
                    <a:pt x="593" y="1125"/>
                    <a:pt x="604" y="1135"/>
                    <a:pt x="617" y="1135"/>
                  </a:cubicBezTo>
                  <a:cubicBezTo>
                    <a:pt x="651" y="1135"/>
                    <a:pt x="651" y="1135"/>
                    <a:pt x="651" y="1135"/>
                  </a:cubicBezTo>
                  <a:cubicBezTo>
                    <a:pt x="651" y="1167"/>
                    <a:pt x="651" y="1167"/>
                    <a:pt x="651" y="1167"/>
                  </a:cubicBezTo>
                  <a:cubicBezTo>
                    <a:pt x="651" y="1207"/>
                    <a:pt x="683" y="1240"/>
                    <a:pt x="723" y="1240"/>
                  </a:cubicBezTo>
                  <a:cubicBezTo>
                    <a:pt x="756" y="1240"/>
                    <a:pt x="756" y="1240"/>
                    <a:pt x="756" y="1240"/>
                  </a:cubicBezTo>
                  <a:cubicBezTo>
                    <a:pt x="769" y="1307"/>
                    <a:pt x="834" y="1351"/>
                    <a:pt x="901" y="1338"/>
                  </a:cubicBezTo>
                  <a:cubicBezTo>
                    <a:pt x="935" y="1331"/>
                    <a:pt x="965" y="1311"/>
                    <a:pt x="984" y="1281"/>
                  </a:cubicBezTo>
                  <a:cubicBezTo>
                    <a:pt x="990" y="1269"/>
                    <a:pt x="987" y="1255"/>
                    <a:pt x="976" y="1248"/>
                  </a:cubicBezTo>
                  <a:cubicBezTo>
                    <a:pt x="964" y="1241"/>
                    <a:pt x="950" y="1244"/>
                    <a:pt x="943" y="1256"/>
                  </a:cubicBezTo>
                  <a:cubicBezTo>
                    <a:pt x="921" y="1291"/>
                    <a:pt x="874" y="1303"/>
                    <a:pt x="838" y="1281"/>
                  </a:cubicBezTo>
                  <a:cubicBezTo>
                    <a:pt x="823" y="1272"/>
                    <a:pt x="811" y="1257"/>
                    <a:pt x="806" y="1240"/>
                  </a:cubicBezTo>
                  <a:cubicBezTo>
                    <a:pt x="1020" y="1240"/>
                    <a:pt x="1020" y="1240"/>
                    <a:pt x="1020" y="1240"/>
                  </a:cubicBezTo>
                  <a:cubicBezTo>
                    <a:pt x="1060" y="1240"/>
                    <a:pt x="1093" y="1207"/>
                    <a:pt x="1093" y="1167"/>
                  </a:cubicBezTo>
                  <a:cubicBezTo>
                    <a:pt x="1093" y="1135"/>
                    <a:pt x="1093" y="1135"/>
                    <a:pt x="1093" y="1135"/>
                  </a:cubicBezTo>
                  <a:cubicBezTo>
                    <a:pt x="1134" y="1135"/>
                    <a:pt x="1134" y="1135"/>
                    <a:pt x="1134" y="1135"/>
                  </a:cubicBezTo>
                  <a:cubicBezTo>
                    <a:pt x="1147" y="1135"/>
                    <a:pt x="1158" y="1125"/>
                    <a:pt x="1158" y="1111"/>
                  </a:cubicBezTo>
                  <a:cubicBezTo>
                    <a:pt x="1158" y="1098"/>
                    <a:pt x="1147" y="1087"/>
                    <a:pt x="1134" y="1087"/>
                  </a:cubicBezTo>
                  <a:cubicBezTo>
                    <a:pt x="1093" y="1087"/>
                    <a:pt x="1093" y="1087"/>
                    <a:pt x="1093" y="1087"/>
                  </a:cubicBezTo>
                  <a:cubicBezTo>
                    <a:pt x="1093" y="945"/>
                    <a:pt x="1093" y="945"/>
                    <a:pt x="1093" y="945"/>
                  </a:cubicBezTo>
                  <a:cubicBezTo>
                    <a:pt x="1104" y="949"/>
                    <a:pt x="1115" y="953"/>
                    <a:pt x="1126" y="957"/>
                  </a:cubicBezTo>
                  <a:cubicBezTo>
                    <a:pt x="1154" y="967"/>
                    <a:pt x="1183" y="976"/>
                    <a:pt x="1213" y="982"/>
                  </a:cubicBezTo>
                  <a:cubicBezTo>
                    <a:pt x="1232" y="986"/>
                    <a:pt x="1251" y="989"/>
                    <a:pt x="1271" y="991"/>
                  </a:cubicBezTo>
                  <a:cubicBezTo>
                    <a:pt x="1281" y="992"/>
                    <a:pt x="1291" y="992"/>
                    <a:pt x="1300" y="992"/>
                  </a:cubicBezTo>
                  <a:cubicBezTo>
                    <a:pt x="1313" y="992"/>
                    <a:pt x="1326" y="991"/>
                    <a:pt x="1339" y="990"/>
                  </a:cubicBezTo>
                  <a:cubicBezTo>
                    <a:pt x="1379" y="983"/>
                    <a:pt x="1409" y="967"/>
                    <a:pt x="1429" y="941"/>
                  </a:cubicBezTo>
                  <a:cubicBezTo>
                    <a:pt x="1488" y="865"/>
                    <a:pt x="1360" y="699"/>
                    <a:pt x="1306" y="635"/>
                  </a:cubicBezTo>
                  <a:cubicBezTo>
                    <a:pt x="1320" y="590"/>
                    <a:pt x="1327" y="543"/>
                    <a:pt x="1327" y="496"/>
                  </a:cubicBezTo>
                  <a:cubicBezTo>
                    <a:pt x="1327" y="491"/>
                    <a:pt x="1327" y="486"/>
                    <a:pt x="1327" y="481"/>
                  </a:cubicBezTo>
                  <a:cubicBezTo>
                    <a:pt x="1595" y="478"/>
                    <a:pt x="1595" y="478"/>
                    <a:pt x="1595" y="478"/>
                  </a:cubicBezTo>
                  <a:cubicBezTo>
                    <a:pt x="1647" y="478"/>
                    <a:pt x="1688" y="520"/>
                    <a:pt x="1688" y="571"/>
                  </a:cubicBezTo>
                  <a:cubicBezTo>
                    <a:pt x="1688" y="1390"/>
                    <a:pt x="1688" y="1390"/>
                    <a:pt x="1688" y="1390"/>
                  </a:cubicBezTo>
                  <a:cubicBezTo>
                    <a:pt x="48" y="1390"/>
                    <a:pt x="48" y="1390"/>
                    <a:pt x="48" y="1390"/>
                  </a:cubicBezTo>
                  <a:cubicBezTo>
                    <a:pt x="48" y="571"/>
                    <a:pt x="48" y="571"/>
                    <a:pt x="48" y="571"/>
                  </a:cubicBezTo>
                  <a:cubicBezTo>
                    <a:pt x="48" y="520"/>
                    <a:pt x="89" y="478"/>
                    <a:pt x="141" y="478"/>
                  </a:cubicBezTo>
                  <a:close/>
                  <a:moveTo>
                    <a:pt x="1067" y="1948"/>
                  </a:moveTo>
                  <a:cubicBezTo>
                    <a:pt x="669" y="1948"/>
                    <a:pt x="669" y="1948"/>
                    <a:pt x="669" y="1948"/>
                  </a:cubicBezTo>
                  <a:cubicBezTo>
                    <a:pt x="669" y="1661"/>
                    <a:pt x="669" y="1661"/>
                    <a:pt x="669" y="1661"/>
                  </a:cubicBezTo>
                  <a:cubicBezTo>
                    <a:pt x="1067" y="1661"/>
                    <a:pt x="1067" y="1661"/>
                    <a:pt x="1067" y="1661"/>
                  </a:cubicBezTo>
                  <a:lnTo>
                    <a:pt x="1067" y="1948"/>
                  </a:lnTo>
                  <a:close/>
                  <a:moveTo>
                    <a:pt x="1595" y="1613"/>
                  </a:moveTo>
                  <a:cubicBezTo>
                    <a:pt x="141" y="1613"/>
                    <a:pt x="141" y="1613"/>
                    <a:pt x="141" y="1613"/>
                  </a:cubicBezTo>
                  <a:cubicBezTo>
                    <a:pt x="89" y="1613"/>
                    <a:pt x="48" y="1572"/>
                    <a:pt x="48" y="1520"/>
                  </a:cubicBezTo>
                  <a:cubicBezTo>
                    <a:pt x="48" y="1438"/>
                    <a:pt x="48" y="1438"/>
                    <a:pt x="48" y="1438"/>
                  </a:cubicBezTo>
                  <a:cubicBezTo>
                    <a:pt x="1688" y="1438"/>
                    <a:pt x="1688" y="1438"/>
                    <a:pt x="1688" y="1438"/>
                  </a:cubicBezTo>
                  <a:cubicBezTo>
                    <a:pt x="1688" y="1520"/>
                    <a:pt x="1688" y="1520"/>
                    <a:pt x="1688" y="1520"/>
                  </a:cubicBezTo>
                  <a:cubicBezTo>
                    <a:pt x="1688" y="1572"/>
                    <a:pt x="1647" y="1613"/>
                    <a:pt x="1595" y="16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69" name="Group 23"/>
          <p:cNvGrpSpPr>
            <a:grpSpLocks noChangeAspect="1"/>
          </p:cNvGrpSpPr>
          <p:nvPr/>
        </p:nvGrpSpPr>
        <p:grpSpPr bwMode="auto">
          <a:xfrm>
            <a:off x="762731" y="2815843"/>
            <a:ext cx="547688" cy="457200"/>
            <a:chOff x="356" y="2119"/>
            <a:chExt cx="345" cy="288"/>
          </a:xfrm>
          <a:solidFill>
            <a:srgbClr val="F9F9F9"/>
          </a:solidFill>
        </p:grpSpPr>
        <p:sp>
          <p:nvSpPr>
            <p:cNvPr id="70" name="Freeform 24"/>
            <p:cNvSpPr>
              <a:spLocks/>
            </p:cNvSpPr>
            <p:nvPr/>
          </p:nvSpPr>
          <p:spPr bwMode="auto">
            <a:xfrm>
              <a:off x="470" y="2160"/>
              <a:ext cx="10" cy="16"/>
            </a:xfrm>
            <a:custGeom>
              <a:avLst/>
              <a:gdLst>
                <a:gd name="T0" fmla="*/ 30 w 60"/>
                <a:gd name="T1" fmla="*/ 98 h 98"/>
                <a:gd name="T2" fmla="*/ 60 w 60"/>
                <a:gd name="T3" fmla="*/ 68 h 98"/>
                <a:gd name="T4" fmla="*/ 60 w 60"/>
                <a:gd name="T5" fmla="*/ 30 h 98"/>
                <a:gd name="T6" fmla="*/ 30 w 60"/>
                <a:gd name="T7" fmla="*/ 0 h 98"/>
                <a:gd name="T8" fmla="*/ 0 w 60"/>
                <a:gd name="T9" fmla="*/ 30 h 98"/>
                <a:gd name="T10" fmla="*/ 0 w 60"/>
                <a:gd name="T11" fmla="*/ 68 h 98"/>
                <a:gd name="T12" fmla="*/ 30 w 6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0" h="98">
                  <a:moveTo>
                    <a:pt x="30" y="98"/>
                  </a:moveTo>
                  <a:cubicBezTo>
                    <a:pt x="46" y="98"/>
                    <a:pt x="60" y="84"/>
                    <a:pt x="60" y="68"/>
                  </a:cubicBezTo>
                  <a:cubicBezTo>
                    <a:pt x="60" y="30"/>
                    <a:pt x="60" y="30"/>
                    <a:pt x="60" y="30"/>
                  </a:cubicBezTo>
                  <a:cubicBezTo>
                    <a:pt x="60" y="13"/>
                    <a:pt x="46" y="0"/>
                    <a:pt x="30" y="0"/>
                  </a:cubicBezTo>
                  <a:cubicBezTo>
                    <a:pt x="13" y="0"/>
                    <a:pt x="0" y="13"/>
                    <a:pt x="0" y="30"/>
                  </a:cubicBezTo>
                  <a:cubicBezTo>
                    <a:pt x="0" y="68"/>
                    <a:pt x="0" y="68"/>
                    <a:pt x="0" y="68"/>
                  </a:cubicBezTo>
                  <a:cubicBezTo>
                    <a:pt x="0" y="84"/>
                    <a:pt x="13" y="98"/>
                    <a:pt x="30"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1" name="Freeform 25"/>
            <p:cNvSpPr>
              <a:spLocks/>
            </p:cNvSpPr>
            <p:nvPr/>
          </p:nvSpPr>
          <p:spPr bwMode="auto">
            <a:xfrm>
              <a:off x="517" y="2181"/>
              <a:ext cx="16" cy="15"/>
            </a:xfrm>
            <a:custGeom>
              <a:avLst/>
              <a:gdLst>
                <a:gd name="T0" fmla="*/ 81 w 92"/>
                <a:gd name="T1" fmla="*/ 11 h 92"/>
                <a:gd name="T2" fmla="*/ 38 w 92"/>
                <a:gd name="T3" fmla="*/ 11 h 92"/>
                <a:gd name="T4" fmla="*/ 11 w 92"/>
                <a:gd name="T5" fmla="*/ 38 h 92"/>
                <a:gd name="T6" fmla="*/ 11 w 92"/>
                <a:gd name="T7" fmla="*/ 81 h 92"/>
                <a:gd name="T8" fmla="*/ 54 w 92"/>
                <a:gd name="T9" fmla="*/ 81 h 92"/>
                <a:gd name="T10" fmla="*/ 81 w 92"/>
                <a:gd name="T11" fmla="*/ 54 h 92"/>
                <a:gd name="T12" fmla="*/ 81 w 92"/>
                <a:gd name="T13" fmla="*/ 11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81" y="11"/>
                  </a:moveTo>
                  <a:cubicBezTo>
                    <a:pt x="69" y="0"/>
                    <a:pt x="50" y="0"/>
                    <a:pt x="38" y="11"/>
                  </a:cubicBezTo>
                  <a:cubicBezTo>
                    <a:pt x="11" y="38"/>
                    <a:pt x="11" y="38"/>
                    <a:pt x="11" y="38"/>
                  </a:cubicBezTo>
                  <a:cubicBezTo>
                    <a:pt x="0" y="50"/>
                    <a:pt x="0" y="69"/>
                    <a:pt x="11" y="81"/>
                  </a:cubicBezTo>
                  <a:cubicBezTo>
                    <a:pt x="23" y="92"/>
                    <a:pt x="42" y="92"/>
                    <a:pt x="54" y="81"/>
                  </a:cubicBezTo>
                  <a:cubicBezTo>
                    <a:pt x="81" y="54"/>
                    <a:pt x="81" y="54"/>
                    <a:pt x="81" y="54"/>
                  </a:cubicBezTo>
                  <a:cubicBezTo>
                    <a:pt x="92" y="42"/>
                    <a:pt x="92" y="23"/>
                    <a:pt x="8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2" name="Freeform 26"/>
            <p:cNvSpPr>
              <a:spLocks/>
            </p:cNvSpPr>
            <p:nvPr/>
          </p:nvSpPr>
          <p:spPr bwMode="auto">
            <a:xfrm>
              <a:off x="537" y="2233"/>
              <a:ext cx="17" cy="10"/>
            </a:xfrm>
            <a:custGeom>
              <a:avLst/>
              <a:gdLst>
                <a:gd name="T0" fmla="*/ 67 w 97"/>
                <a:gd name="T1" fmla="*/ 59 h 59"/>
                <a:gd name="T2" fmla="*/ 97 w 97"/>
                <a:gd name="T3" fmla="*/ 30 h 59"/>
                <a:gd name="T4" fmla="*/ 67 w 97"/>
                <a:gd name="T5" fmla="*/ 0 h 59"/>
                <a:gd name="T6" fmla="*/ 29 w 97"/>
                <a:gd name="T7" fmla="*/ 0 h 59"/>
                <a:gd name="T8" fmla="*/ 0 w 97"/>
                <a:gd name="T9" fmla="*/ 30 h 59"/>
                <a:gd name="T10" fmla="*/ 29 w 97"/>
                <a:gd name="T11" fmla="*/ 59 h 59"/>
                <a:gd name="T12" fmla="*/ 67 w 9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7" h="59">
                  <a:moveTo>
                    <a:pt x="67" y="59"/>
                  </a:moveTo>
                  <a:cubicBezTo>
                    <a:pt x="84" y="59"/>
                    <a:pt x="97" y="46"/>
                    <a:pt x="97" y="30"/>
                  </a:cubicBezTo>
                  <a:cubicBezTo>
                    <a:pt x="97" y="13"/>
                    <a:pt x="84" y="0"/>
                    <a:pt x="67" y="0"/>
                  </a:cubicBezTo>
                  <a:cubicBezTo>
                    <a:pt x="29" y="0"/>
                    <a:pt x="29" y="0"/>
                    <a:pt x="29" y="0"/>
                  </a:cubicBezTo>
                  <a:cubicBezTo>
                    <a:pt x="13" y="0"/>
                    <a:pt x="0" y="13"/>
                    <a:pt x="0" y="30"/>
                  </a:cubicBezTo>
                  <a:cubicBezTo>
                    <a:pt x="0" y="46"/>
                    <a:pt x="13" y="59"/>
                    <a:pt x="29" y="59"/>
                  </a:cubicBezTo>
                  <a:lnTo>
                    <a:pt x="6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3" name="Freeform 27"/>
            <p:cNvSpPr>
              <a:spLocks/>
            </p:cNvSpPr>
            <p:nvPr/>
          </p:nvSpPr>
          <p:spPr bwMode="auto">
            <a:xfrm>
              <a:off x="517" y="2281"/>
              <a:ext cx="16" cy="15"/>
            </a:xfrm>
            <a:custGeom>
              <a:avLst/>
              <a:gdLst>
                <a:gd name="T0" fmla="*/ 54 w 92"/>
                <a:gd name="T1" fmla="*/ 11 h 89"/>
                <a:gd name="T2" fmla="*/ 11 w 92"/>
                <a:gd name="T3" fmla="*/ 11 h 89"/>
                <a:gd name="T4" fmla="*/ 11 w 92"/>
                <a:gd name="T5" fmla="*/ 54 h 89"/>
                <a:gd name="T6" fmla="*/ 38 w 92"/>
                <a:gd name="T7" fmla="*/ 81 h 89"/>
                <a:gd name="T8" fmla="*/ 60 w 92"/>
                <a:gd name="T9" fmla="*/ 89 h 89"/>
                <a:gd name="T10" fmla="*/ 81 w 92"/>
                <a:gd name="T11" fmla="*/ 81 h 89"/>
                <a:gd name="T12" fmla="*/ 81 w 92"/>
                <a:gd name="T13" fmla="*/ 38 h 89"/>
                <a:gd name="T14" fmla="*/ 54 w 92"/>
                <a:gd name="T15" fmla="*/ 1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9">
                  <a:moveTo>
                    <a:pt x="54" y="11"/>
                  </a:moveTo>
                  <a:cubicBezTo>
                    <a:pt x="42" y="0"/>
                    <a:pt x="23" y="0"/>
                    <a:pt x="11" y="11"/>
                  </a:cubicBezTo>
                  <a:cubicBezTo>
                    <a:pt x="0" y="23"/>
                    <a:pt x="0" y="42"/>
                    <a:pt x="11" y="54"/>
                  </a:cubicBezTo>
                  <a:cubicBezTo>
                    <a:pt x="38" y="81"/>
                    <a:pt x="38" y="81"/>
                    <a:pt x="38" y="81"/>
                  </a:cubicBezTo>
                  <a:cubicBezTo>
                    <a:pt x="44" y="86"/>
                    <a:pt x="52" y="89"/>
                    <a:pt x="60" y="89"/>
                  </a:cubicBezTo>
                  <a:cubicBezTo>
                    <a:pt x="67" y="89"/>
                    <a:pt x="75" y="86"/>
                    <a:pt x="81" y="81"/>
                  </a:cubicBezTo>
                  <a:cubicBezTo>
                    <a:pt x="92" y="69"/>
                    <a:pt x="92" y="50"/>
                    <a:pt x="81" y="38"/>
                  </a:cubicBezTo>
                  <a:lnTo>
                    <a:pt x="5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4" name="Freeform 28"/>
            <p:cNvSpPr>
              <a:spLocks/>
            </p:cNvSpPr>
            <p:nvPr/>
          </p:nvSpPr>
          <p:spPr bwMode="auto">
            <a:xfrm>
              <a:off x="470" y="2301"/>
              <a:ext cx="10" cy="16"/>
            </a:xfrm>
            <a:custGeom>
              <a:avLst/>
              <a:gdLst>
                <a:gd name="T0" fmla="*/ 60 w 60"/>
                <a:gd name="T1" fmla="*/ 30 h 98"/>
                <a:gd name="T2" fmla="*/ 30 w 60"/>
                <a:gd name="T3" fmla="*/ 0 h 98"/>
                <a:gd name="T4" fmla="*/ 0 w 60"/>
                <a:gd name="T5" fmla="*/ 30 h 98"/>
                <a:gd name="T6" fmla="*/ 0 w 60"/>
                <a:gd name="T7" fmla="*/ 68 h 98"/>
                <a:gd name="T8" fmla="*/ 30 w 60"/>
                <a:gd name="T9" fmla="*/ 98 h 98"/>
                <a:gd name="T10" fmla="*/ 60 w 60"/>
                <a:gd name="T11" fmla="*/ 68 h 98"/>
                <a:gd name="T12" fmla="*/ 60 w 60"/>
                <a:gd name="T13" fmla="*/ 30 h 98"/>
              </a:gdLst>
              <a:ahLst/>
              <a:cxnLst>
                <a:cxn ang="0">
                  <a:pos x="T0" y="T1"/>
                </a:cxn>
                <a:cxn ang="0">
                  <a:pos x="T2" y="T3"/>
                </a:cxn>
                <a:cxn ang="0">
                  <a:pos x="T4" y="T5"/>
                </a:cxn>
                <a:cxn ang="0">
                  <a:pos x="T6" y="T7"/>
                </a:cxn>
                <a:cxn ang="0">
                  <a:pos x="T8" y="T9"/>
                </a:cxn>
                <a:cxn ang="0">
                  <a:pos x="T10" y="T11"/>
                </a:cxn>
                <a:cxn ang="0">
                  <a:pos x="T12" y="T13"/>
                </a:cxn>
              </a:cxnLst>
              <a:rect l="0" t="0" r="r" b="b"/>
              <a:pathLst>
                <a:path w="60" h="98">
                  <a:moveTo>
                    <a:pt x="60" y="30"/>
                  </a:moveTo>
                  <a:cubicBezTo>
                    <a:pt x="60" y="14"/>
                    <a:pt x="46" y="0"/>
                    <a:pt x="30" y="0"/>
                  </a:cubicBezTo>
                  <a:cubicBezTo>
                    <a:pt x="13" y="0"/>
                    <a:pt x="0" y="14"/>
                    <a:pt x="0" y="30"/>
                  </a:cubicBezTo>
                  <a:cubicBezTo>
                    <a:pt x="0" y="68"/>
                    <a:pt x="0" y="68"/>
                    <a:pt x="0" y="68"/>
                  </a:cubicBezTo>
                  <a:cubicBezTo>
                    <a:pt x="0" y="85"/>
                    <a:pt x="13" y="98"/>
                    <a:pt x="30" y="98"/>
                  </a:cubicBezTo>
                  <a:cubicBezTo>
                    <a:pt x="46" y="98"/>
                    <a:pt x="60" y="85"/>
                    <a:pt x="60" y="68"/>
                  </a:cubicBezTo>
                  <a:lnTo>
                    <a:pt x="6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5" name="Freeform 29"/>
            <p:cNvSpPr>
              <a:spLocks/>
            </p:cNvSpPr>
            <p:nvPr/>
          </p:nvSpPr>
          <p:spPr bwMode="auto">
            <a:xfrm>
              <a:off x="418" y="2281"/>
              <a:ext cx="15" cy="15"/>
            </a:xfrm>
            <a:custGeom>
              <a:avLst/>
              <a:gdLst>
                <a:gd name="T0" fmla="*/ 12 w 92"/>
                <a:gd name="T1" fmla="*/ 81 h 89"/>
                <a:gd name="T2" fmla="*/ 33 w 92"/>
                <a:gd name="T3" fmla="*/ 89 h 89"/>
                <a:gd name="T4" fmla="*/ 54 w 92"/>
                <a:gd name="T5" fmla="*/ 81 h 89"/>
                <a:gd name="T6" fmla="*/ 81 w 92"/>
                <a:gd name="T7" fmla="*/ 54 h 89"/>
                <a:gd name="T8" fmla="*/ 81 w 92"/>
                <a:gd name="T9" fmla="*/ 11 h 89"/>
                <a:gd name="T10" fmla="*/ 38 w 92"/>
                <a:gd name="T11" fmla="*/ 11 h 89"/>
                <a:gd name="T12" fmla="*/ 12 w 92"/>
                <a:gd name="T13" fmla="*/ 38 h 89"/>
                <a:gd name="T14" fmla="*/ 12 w 92"/>
                <a:gd name="T15" fmla="*/ 8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9">
                  <a:moveTo>
                    <a:pt x="12" y="81"/>
                  </a:moveTo>
                  <a:cubicBezTo>
                    <a:pt x="17" y="86"/>
                    <a:pt x="25" y="89"/>
                    <a:pt x="33" y="89"/>
                  </a:cubicBezTo>
                  <a:cubicBezTo>
                    <a:pt x="40" y="89"/>
                    <a:pt x="48" y="86"/>
                    <a:pt x="54" y="81"/>
                  </a:cubicBezTo>
                  <a:cubicBezTo>
                    <a:pt x="81" y="54"/>
                    <a:pt x="81" y="54"/>
                    <a:pt x="81" y="54"/>
                  </a:cubicBezTo>
                  <a:cubicBezTo>
                    <a:pt x="92" y="42"/>
                    <a:pt x="92" y="23"/>
                    <a:pt x="81" y="11"/>
                  </a:cubicBezTo>
                  <a:cubicBezTo>
                    <a:pt x="69" y="0"/>
                    <a:pt x="50" y="0"/>
                    <a:pt x="38" y="11"/>
                  </a:cubicBezTo>
                  <a:cubicBezTo>
                    <a:pt x="12" y="38"/>
                    <a:pt x="12" y="38"/>
                    <a:pt x="12" y="38"/>
                  </a:cubicBezTo>
                  <a:cubicBezTo>
                    <a:pt x="0" y="50"/>
                    <a:pt x="0" y="69"/>
                    <a:pt x="1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6" name="Freeform 30"/>
            <p:cNvSpPr>
              <a:spLocks/>
            </p:cNvSpPr>
            <p:nvPr/>
          </p:nvSpPr>
          <p:spPr bwMode="auto">
            <a:xfrm>
              <a:off x="397" y="2233"/>
              <a:ext cx="16" cy="10"/>
            </a:xfrm>
            <a:custGeom>
              <a:avLst/>
              <a:gdLst>
                <a:gd name="T0" fmla="*/ 30 w 98"/>
                <a:gd name="T1" fmla="*/ 0 h 59"/>
                <a:gd name="T2" fmla="*/ 0 w 98"/>
                <a:gd name="T3" fmla="*/ 30 h 59"/>
                <a:gd name="T4" fmla="*/ 30 w 98"/>
                <a:gd name="T5" fmla="*/ 59 h 59"/>
                <a:gd name="T6" fmla="*/ 68 w 98"/>
                <a:gd name="T7" fmla="*/ 59 h 59"/>
                <a:gd name="T8" fmla="*/ 98 w 98"/>
                <a:gd name="T9" fmla="*/ 30 h 59"/>
                <a:gd name="T10" fmla="*/ 68 w 98"/>
                <a:gd name="T11" fmla="*/ 0 h 59"/>
                <a:gd name="T12" fmla="*/ 30 w 98"/>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98" h="59">
                  <a:moveTo>
                    <a:pt x="30" y="0"/>
                  </a:moveTo>
                  <a:cubicBezTo>
                    <a:pt x="13" y="0"/>
                    <a:pt x="0" y="13"/>
                    <a:pt x="0" y="30"/>
                  </a:cubicBezTo>
                  <a:cubicBezTo>
                    <a:pt x="0" y="46"/>
                    <a:pt x="13" y="59"/>
                    <a:pt x="30" y="59"/>
                  </a:cubicBezTo>
                  <a:cubicBezTo>
                    <a:pt x="68" y="59"/>
                    <a:pt x="68" y="59"/>
                    <a:pt x="68" y="59"/>
                  </a:cubicBezTo>
                  <a:cubicBezTo>
                    <a:pt x="84" y="59"/>
                    <a:pt x="98" y="46"/>
                    <a:pt x="98" y="30"/>
                  </a:cubicBezTo>
                  <a:cubicBezTo>
                    <a:pt x="98" y="13"/>
                    <a:pt x="84" y="0"/>
                    <a:pt x="68"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7" name="Freeform 31"/>
            <p:cNvSpPr>
              <a:spLocks/>
            </p:cNvSpPr>
            <p:nvPr/>
          </p:nvSpPr>
          <p:spPr bwMode="auto">
            <a:xfrm>
              <a:off x="418" y="2181"/>
              <a:ext cx="15" cy="15"/>
            </a:xfrm>
            <a:custGeom>
              <a:avLst/>
              <a:gdLst>
                <a:gd name="T0" fmla="*/ 81 w 92"/>
                <a:gd name="T1" fmla="*/ 81 h 92"/>
                <a:gd name="T2" fmla="*/ 81 w 92"/>
                <a:gd name="T3" fmla="*/ 38 h 92"/>
                <a:gd name="T4" fmla="*/ 54 w 92"/>
                <a:gd name="T5" fmla="*/ 11 h 92"/>
                <a:gd name="T6" fmla="*/ 12 w 92"/>
                <a:gd name="T7" fmla="*/ 11 h 92"/>
                <a:gd name="T8" fmla="*/ 12 w 92"/>
                <a:gd name="T9" fmla="*/ 54 h 92"/>
                <a:gd name="T10" fmla="*/ 38 w 92"/>
                <a:gd name="T11" fmla="*/ 81 h 92"/>
                <a:gd name="T12" fmla="*/ 81 w 92"/>
                <a:gd name="T13" fmla="*/ 81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81" y="81"/>
                  </a:moveTo>
                  <a:cubicBezTo>
                    <a:pt x="92" y="69"/>
                    <a:pt x="92" y="50"/>
                    <a:pt x="81" y="38"/>
                  </a:cubicBezTo>
                  <a:cubicBezTo>
                    <a:pt x="54" y="11"/>
                    <a:pt x="54" y="11"/>
                    <a:pt x="54" y="11"/>
                  </a:cubicBezTo>
                  <a:cubicBezTo>
                    <a:pt x="42" y="0"/>
                    <a:pt x="23" y="0"/>
                    <a:pt x="12" y="11"/>
                  </a:cubicBezTo>
                  <a:cubicBezTo>
                    <a:pt x="0" y="23"/>
                    <a:pt x="0" y="42"/>
                    <a:pt x="12" y="54"/>
                  </a:cubicBezTo>
                  <a:cubicBezTo>
                    <a:pt x="38" y="81"/>
                    <a:pt x="38" y="81"/>
                    <a:pt x="38" y="81"/>
                  </a:cubicBezTo>
                  <a:cubicBezTo>
                    <a:pt x="50" y="92"/>
                    <a:pt x="69" y="92"/>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8" name="Freeform 32"/>
            <p:cNvSpPr>
              <a:spLocks noEditPoints="1"/>
            </p:cNvSpPr>
            <p:nvPr/>
          </p:nvSpPr>
          <p:spPr bwMode="auto">
            <a:xfrm>
              <a:off x="564" y="2270"/>
              <a:ext cx="137" cy="137"/>
            </a:xfrm>
            <a:custGeom>
              <a:avLst/>
              <a:gdLst>
                <a:gd name="T0" fmla="*/ 739 w 812"/>
                <a:gd name="T1" fmla="*/ 308 h 812"/>
                <a:gd name="T2" fmla="*/ 733 w 812"/>
                <a:gd name="T3" fmla="*/ 184 h 812"/>
                <a:gd name="T4" fmla="*/ 660 w 812"/>
                <a:gd name="T5" fmla="*/ 86 h 812"/>
                <a:gd name="T6" fmla="*/ 572 w 812"/>
                <a:gd name="T7" fmla="*/ 101 h 812"/>
                <a:gd name="T8" fmla="*/ 480 w 812"/>
                <a:gd name="T9" fmla="*/ 18 h 812"/>
                <a:gd name="T10" fmla="*/ 359 w 812"/>
                <a:gd name="T11" fmla="*/ 0 h 812"/>
                <a:gd name="T12" fmla="*/ 308 w 812"/>
                <a:gd name="T13" fmla="*/ 73 h 812"/>
                <a:gd name="T14" fmla="*/ 184 w 812"/>
                <a:gd name="T15" fmla="*/ 79 h 812"/>
                <a:gd name="T16" fmla="*/ 86 w 812"/>
                <a:gd name="T17" fmla="*/ 152 h 812"/>
                <a:gd name="T18" fmla="*/ 101 w 812"/>
                <a:gd name="T19" fmla="*/ 240 h 812"/>
                <a:gd name="T20" fmla="*/ 18 w 812"/>
                <a:gd name="T21" fmla="*/ 332 h 812"/>
                <a:gd name="T22" fmla="*/ 0 w 812"/>
                <a:gd name="T23" fmla="*/ 453 h 812"/>
                <a:gd name="T24" fmla="*/ 73 w 812"/>
                <a:gd name="T25" fmla="*/ 504 h 812"/>
                <a:gd name="T26" fmla="*/ 79 w 812"/>
                <a:gd name="T27" fmla="*/ 628 h 812"/>
                <a:gd name="T28" fmla="*/ 152 w 812"/>
                <a:gd name="T29" fmla="*/ 726 h 812"/>
                <a:gd name="T30" fmla="*/ 240 w 812"/>
                <a:gd name="T31" fmla="*/ 711 h 812"/>
                <a:gd name="T32" fmla="*/ 332 w 812"/>
                <a:gd name="T33" fmla="*/ 794 h 812"/>
                <a:gd name="T34" fmla="*/ 453 w 812"/>
                <a:gd name="T35" fmla="*/ 812 h 812"/>
                <a:gd name="T36" fmla="*/ 504 w 812"/>
                <a:gd name="T37" fmla="*/ 739 h 812"/>
                <a:gd name="T38" fmla="*/ 628 w 812"/>
                <a:gd name="T39" fmla="*/ 733 h 812"/>
                <a:gd name="T40" fmla="*/ 726 w 812"/>
                <a:gd name="T41" fmla="*/ 660 h 812"/>
                <a:gd name="T42" fmla="*/ 711 w 812"/>
                <a:gd name="T43" fmla="*/ 572 h 812"/>
                <a:gd name="T44" fmla="*/ 794 w 812"/>
                <a:gd name="T45" fmla="*/ 480 h 812"/>
                <a:gd name="T46" fmla="*/ 812 w 812"/>
                <a:gd name="T47" fmla="*/ 359 h 812"/>
                <a:gd name="T48" fmla="*/ 752 w 812"/>
                <a:gd name="T49" fmla="*/ 433 h 812"/>
                <a:gd name="T50" fmla="*/ 688 w 812"/>
                <a:gd name="T51" fmla="*/ 470 h 812"/>
                <a:gd name="T52" fmla="*/ 651 w 812"/>
                <a:gd name="T53" fmla="*/ 582 h 812"/>
                <a:gd name="T54" fmla="*/ 632 w 812"/>
                <a:gd name="T55" fmla="*/ 670 h 812"/>
                <a:gd name="T56" fmla="*/ 560 w 812"/>
                <a:gd name="T57" fmla="*/ 651 h 812"/>
                <a:gd name="T58" fmla="*/ 454 w 812"/>
                <a:gd name="T59" fmla="*/ 704 h 812"/>
                <a:gd name="T60" fmla="*/ 379 w 812"/>
                <a:gd name="T61" fmla="*/ 752 h 812"/>
                <a:gd name="T62" fmla="*/ 342 w 812"/>
                <a:gd name="T63" fmla="*/ 688 h 812"/>
                <a:gd name="T64" fmla="*/ 229 w 812"/>
                <a:gd name="T65" fmla="*/ 651 h 812"/>
                <a:gd name="T66" fmla="*/ 142 w 812"/>
                <a:gd name="T67" fmla="*/ 632 h 812"/>
                <a:gd name="T68" fmla="*/ 161 w 812"/>
                <a:gd name="T69" fmla="*/ 560 h 812"/>
                <a:gd name="T70" fmla="*/ 108 w 812"/>
                <a:gd name="T71" fmla="*/ 454 h 812"/>
                <a:gd name="T72" fmla="*/ 60 w 812"/>
                <a:gd name="T73" fmla="*/ 379 h 812"/>
                <a:gd name="T74" fmla="*/ 124 w 812"/>
                <a:gd name="T75" fmla="*/ 342 h 812"/>
                <a:gd name="T76" fmla="*/ 161 w 812"/>
                <a:gd name="T77" fmla="*/ 230 h 812"/>
                <a:gd name="T78" fmla="*/ 180 w 812"/>
                <a:gd name="T79" fmla="*/ 142 h 812"/>
                <a:gd name="T80" fmla="*/ 252 w 812"/>
                <a:gd name="T81" fmla="*/ 161 h 812"/>
                <a:gd name="T82" fmla="*/ 358 w 812"/>
                <a:gd name="T83" fmla="*/ 108 h 812"/>
                <a:gd name="T84" fmla="*/ 433 w 812"/>
                <a:gd name="T85" fmla="*/ 60 h 812"/>
                <a:gd name="T86" fmla="*/ 470 w 812"/>
                <a:gd name="T87" fmla="*/ 124 h 812"/>
                <a:gd name="T88" fmla="*/ 582 w 812"/>
                <a:gd name="T89" fmla="*/ 161 h 812"/>
                <a:gd name="T90" fmla="*/ 670 w 812"/>
                <a:gd name="T91" fmla="*/ 180 h 812"/>
                <a:gd name="T92" fmla="*/ 651 w 812"/>
                <a:gd name="T93" fmla="*/ 252 h 812"/>
                <a:gd name="T94" fmla="*/ 704 w 812"/>
                <a:gd name="T95" fmla="*/ 358 h 812"/>
                <a:gd name="T96" fmla="*/ 752 w 812"/>
                <a:gd name="T97" fmla="*/ 433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2" h="812">
                  <a:moveTo>
                    <a:pt x="794" y="332"/>
                  </a:moveTo>
                  <a:cubicBezTo>
                    <a:pt x="739" y="308"/>
                    <a:pt x="739" y="308"/>
                    <a:pt x="739" y="308"/>
                  </a:cubicBezTo>
                  <a:cubicBezTo>
                    <a:pt x="711" y="240"/>
                    <a:pt x="711" y="240"/>
                    <a:pt x="711" y="240"/>
                  </a:cubicBezTo>
                  <a:cubicBezTo>
                    <a:pt x="733" y="184"/>
                    <a:pt x="733" y="184"/>
                    <a:pt x="733" y="184"/>
                  </a:cubicBezTo>
                  <a:cubicBezTo>
                    <a:pt x="737" y="173"/>
                    <a:pt x="735" y="160"/>
                    <a:pt x="726" y="152"/>
                  </a:cubicBezTo>
                  <a:cubicBezTo>
                    <a:pt x="660" y="86"/>
                    <a:pt x="660" y="86"/>
                    <a:pt x="660" y="86"/>
                  </a:cubicBezTo>
                  <a:cubicBezTo>
                    <a:pt x="652" y="77"/>
                    <a:pt x="639" y="75"/>
                    <a:pt x="628" y="79"/>
                  </a:cubicBezTo>
                  <a:cubicBezTo>
                    <a:pt x="572" y="101"/>
                    <a:pt x="572" y="101"/>
                    <a:pt x="572" y="101"/>
                  </a:cubicBezTo>
                  <a:cubicBezTo>
                    <a:pt x="504" y="73"/>
                    <a:pt x="504" y="73"/>
                    <a:pt x="504" y="73"/>
                  </a:cubicBezTo>
                  <a:cubicBezTo>
                    <a:pt x="480" y="18"/>
                    <a:pt x="480" y="18"/>
                    <a:pt x="480" y="18"/>
                  </a:cubicBezTo>
                  <a:cubicBezTo>
                    <a:pt x="475" y="7"/>
                    <a:pt x="465" y="0"/>
                    <a:pt x="453" y="0"/>
                  </a:cubicBezTo>
                  <a:cubicBezTo>
                    <a:pt x="359" y="0"/>
                    <a:pt x="359" y="0"/>
                    <a:pt x="359" y="0"/>
                  </a:cubicBezTo>
                  <a:cubicBezTo>
                    <a:pt x="347" y="0"/>
                    <a:pt x="337" y="7"/>
                    <a:pt x="332" y="18"/>
                  </a:cubicBezTo>
                  <a:cubicBezTo>
                    <a:pt x="308" y="73"/>
                    <a:pt x="308" y="73"/>
                    <a:pt x="308" y="73"/>
                  </a:cubicBezTo>
                  <a:cubicBezTo>
                    <a:pt x="240" y="101"/>
                    <a:pt x="240" y="101"/>
                    <a:pt x="240" y="101"/>
                  </a:cubicBezTo>
                  <a:cubicBezTo>
                    <a:pt x="184" y="79"/>
                    <a:pt x="184" y="79"/>
                    <a:pt x="184" y="79"/>
                  </a:cubicBezTo>
                  <a:cubicBezTo>
                    <a:pt x="173" y="75"/>
                    <a:pt x="160" y="77"/>
                    <a:pt x="152" y="86"/>
                  </a:cubicBezTo>
                  <a:cubicBezTo>
                    <a:pt x="86" y="152"/>
                    <a:pt x="86" y="152"/>
                    <a:pt x="86" y="152"/>
                  </a:cubicBezTo>
                  <a:cubicBezTo>
                    <a:pt x="77" y="160"/>
                    <a:pt x="75" y="173"/>
                    <a:pt x="79" y="184"/>
                  </a:cubicBezTo>
                  <a:cubicBezTo>
                    <a:pt x="101" y="240"/>
                    <a:pt x="101" y="240"/>
                    <a:pt x="101" y="240"/>
                  </a:cubicBezTo>
                  <a:cubicBezTo>
                    <a:pt x="73" y="308"/>
                    <a:pt x="73" y="308"/>
                    <a:pt x="73" y="308"/>
                  </a:cubicBezTo>
                  <a:cubicBezTo>
                    <a:pt x="18" y="332"/>
                    <a:pt x="18" y="332"/>
                    <a:pt x="18" y="332"/>
                  </a:cubicBezTo>
                  <a:cubicBezTo>
                    <a:pt x="7" y="337"/>
                    <a:pt x="0" y="347"/>
                    <a:pt x="0" y="359"/>
                  </a:cubicBezTo>
                  <a:cubicBezTo>
                    <a:pt x="0" y="453"/>
                    <a:pt x="0" y="453"/>
                    <a:pt x="0" y="453"/>
                  </a:cubicBezTo>
                  <a:cubicBezTo>
                    <a:pt x="0" y="465"/>
                    <a:pt x="7" y="475"/>
                    <a:pt x="18" y="480"/>
                  </a:cubicBezTo>
                  <a:cubicBezTo>
                    <a:pt x="73" y="504"/>
                    <a:pt x="73" y="504"/>
                    <a:pt x="73" y="504"/>
                  </a:cubicBezTo>
                  <a:cubicBezTo>
                    <a:pt x="101" y="572"/>
                    <a:pt x="101" y="572"/>
                    <a:pt x="101" y="572"/>
                  </a:cubicBezTo>
                  <a:cubicBezTo>
                    <a:pt x="79" y="628"/>
                    <a:pt x="79" y="628"/>
                    <a:pt x="79" y="628"/>
                  </a:cubicBezTo>
                  <a:cubicBezTo>
                    <a:pt x="75" y="639"/>
                    <a:pt x="77" y="652"/>
                    <a:pt x="86" y="660"/>
                  </a:cubicBezTo>
                  <a:cubicBezTo>
                    <a:pt x="152" y="726"/>
                    <a:pt x="152" y="726"/>
                    <a:pt x="152" y="726"/>
                  </a:cubicBezTo>
                  <a:cubicBezTo>
                    <a:pt x="160" y="735"/>
                    <a:pt x="173" y="737"/>
                    <a:pt x="184" y="733"/>
                  </a:cubicBezTo>
                  <a:cubicBezTo>
                    <a:pt x="240" y="711"/>
                    <a:pt x="240" y="711"/>
                    <a:pt x="240" y="711"/>
                  </a:cubicBezTo>
                  <a:cubicBezTo>
                    <a:pt x="308" y="739"/>
                    <a:pt x="308" y="739"/>
                    <a:pt x="308" y="739"/>
                  </a:cubicBezTo>
                  <a:cubicBezTo>
                    <a:pt x="332" y="794"/>
                    <a:pt x="332" y="794"/>
                    <a:pt x="332" y="794"/>
                  </a:cubicBezTo>
                  <a:cubicBezTo>
                    <a:pt x="337" y="805"/>
                    <a:pt x="347" y="812"/>
                    <a:pt x="359" y="812"/>
                  </a:cubicBezTo>
                  <a:cubicBezTo>
                    <a:pt x="453" y="812"/>
                    <a:pt x="453" y="812"/>
                    <a:pt x="453" y="812"/>
                  </a:cubicBezTo>
                  <a:cubicBezTo>
                    <a:pt x="465" y="812"/>
                    <a:pt x="475" y="805"/>
                    <a:pt x="480" y="794"/>
                  </a:cubicBezTo>
                  <a:cubicBezTo>
                    <a:pt x="504" y="739"/>
                    <a:pt x="504" y="739"/>
                    <a:pt x="504" y="739"/>
                  </a:cubicBezTo>
                  <a:cubicBezTo>
                    <a:pt x="572" y="711"/>
                    <a:pt x="572" y="711"/>
                    <a:pt x="572" y="711"/>
                  </a:cubicBezTo>
                  <a:cubicBezTo>
                    <a:pt x="628" y="733"/>
                    <a:pt x="628" y="733"/>
                    <a:pt x="628" y="733"/>
                  </a:cubicBezTo>
                  <a:cubicBezTo>
                    <a:pt x="639" y="737"/>
                    <a:pt x="652" y="735"/>
                    <a:pt x="660" y="726"/>
                  </a:cubicBezTo>
                  <a:cubicBezTo>
                    <a:pt x="726" y="660"/>
                    <a:pt x="726" y="660"/>
                    <a:pt x="726" y="660"/>
                  </a:cubicBezTo>
                  <a:cubicBezTo>
                    <a:pt x="735" y="652"/>
                    <a:pt x="737" y="639"/>
                    <a:pt x="733" y="628"/>
                  </a:cubicBezTo>
                  <a:cubicBezTo>
                    <a:pt x="711" y="572"/>
                    <a:pt x="711" y="572"/>
                    <a:pt x="711" y="572"/>
                  </a:cubicBezTo>
                  <a:cubicBezTo>
                    <a:pt x="739" y="504"/>
                    <a:pt x="739" y="504"/>
                    <a:pt x="739" y="504"/>
                  </a:cubicBezTo>
                  <a:cubicBezTo>
                    <a:pt x="794" y="480"/>
                    <a:pt x="794" y="480"/>
                    <a:pt x="794" y="480"/>
                  </a:cubicBezTo>
                  <a:cubicBezTo>
                    <a:pt x="805" y="475"/>
                    <a:pt x="812" y="465"/>
                    <a:pt x="812" y="453"/>
                  </a:cubicBezTo>
                  <a:cubicBezTo>
                    <a:pt x="812" y="359"/>
                    <a:pt x="812" y="359"/>
                    <a:pt x="812" y="359"/>
                  </a:cubicBezTo>
                  <a:cubicBezTo>
                    <a:pt x="812" y="347"/>
                    <a:pt x="805" y="337"/>
                    <a:pt x="794" y="332"/>
                  </a:cubicBezTo>
                  <a:close/>
                  <a:moveTo>
                    <a:pt x="752" y="433"/>
                  </a:moveTo>
                  <a:cubicBezTo>
                    <a:pt x="704" y="454"/>
                    <a:pt x="704" y="454"/>
                    <a:pt x="704" y="454"/>
                  </a:cubicBezTo>
                  <a:cubicBezTo>
                    <a:pt x="697" y="457"/>
                    <a:pt x="691" y="463"/>
                    <a:pt x="688" y="470"/>
                  </a:cubicBezTo>
                  <a:cubicBezTo>
                    <a:pt x="651" y="560"/>
                    <a:pt x="651" y="560"/>
                    <a:pt x="651" y="560"/>
                  </a:cubicBezTo>
                  <a:cubicBezTo>
                    <a:pt x="648" y="567"/>
                    <a:pt x="648" y="575"/>
                    <a:pt x="651" y="582"/>
                  </a:cubicBezTo>
                  <a:cubicBezTo>
                    <a:pt x="670" y="632"/>
                    <a:pt x="670" y="632"/>
                    <a:pt x="670" y="632"/>
                  </a:cubicBezTo>
                  <a:cubicBezTo>
                    <a:pt x="632" y="670"/>
                    <a:pt x="632" y="670"/>
                    <a:pt x="632" y="670"/>
                  </a:cubicBezTo>
                  <a:cubicBezTo>
                    <a:pt x="582" y="651"/>
                    <a:pt x="582" y="651"/>
                    <a:pt x="582" y="651"/>
                  </a:cubicBezTo>
                  <a:cubicBezTo>
                    <a:pt x="575" y="648"/>
                    <a:pt x="567" y="648"/>
                    <a:pt x="560" y="651"/>
                  </a:cubicBezTo>
                  <a:cubicBezTo>
                    <a:pt x="470" y="688"/>
                    <a:pt x="470" y="688"/>
                    <a:pt x="470" y="688"/>
                  </a:cubicBezTo>
                  <a:cubicBezTo>
                    <a:pt x="463" y="691"/>
                    <a:pt x="457" y="697"/>
                    <a:pt x="454" y="704"/>
                  </a:cubicBezTo>
                  <a:cubicBezTo>
                    <a:pt x="433" y="752"/>
                    <a:pt x="433" y="752"/>
                    <a:pt x="433" y="752"/>
                  </a:cubicBezTo>
                  <a:cubicBezTo>
                    <a:pt x="379" y="752"/>
                    <a:pt x="379" y="752"/>
                    <a:pt x="379" y="752"/>
                  </a:cubicBezTo>
                  <a:cubicBezTo>
                    <a:pt x="358" y="704"/>
                    <a:pt x="358" y="704"/>
                    <a:pt x="358" y="704"/>
                  </a:cubicBezTo>
                  <a:cubicBezTo>
                    <a:pt x="355" y="697"/>
                    <a:pt x="349" y="691"/>
                    <a:pt x="342" y="688"/>
                  </a:cubicBezTo>
                  <a:cubicBezTo>
                    <a:pt x="252" y="651"/>
                    <a:pt x="252" y="651"/>
                    <a:pt x="252" y="651"/>
                  </a:cubicBezTo>
                  <a:cubicBezTo>
                    <a:pt x="245" y="648"/>
                    <a:pt x="237" y="648"/>
                    <a:pt x="229" y="651"/>
                  </a:cubicBezTo>
                  <a:cubicBezTo>
                    <a:pt x="180" y="670"/>
                    <a:pt x="180" y="670"/>
                    <a:pt x="180" y="670"/>
                  </a:cubicBezTo>
                  <a:cubicBezTo>
                    <a:pt x="142" y="632"/>
                    <a:pt x="142" y="632"/>
                    <a:pt x="142" y="632"/>
                  </a:cubicBezTo>
                  <a:cubicBezTo>
                    <a:pt x="161" y="582"/>
                    <a:pt x="161" y="582"/>
                    <a:pt x="161" y="582"/>
                  </a:cubicBezTo>
                  <a:cubicBezTo>
                    <a:pt x="164" y="575"/>
                    <a:pt x="164" y="567"/>
                    <a:pt x="161" y="560"/>
                  </a:cubicBezTo>
                  <a:cubicBezTo>
                    <a:pt x="124" y="470"/>
                    <a:pt x="124" y="470"/>
                    <a:pt x="124" y="470"/>
                  </a:cubicBezTo>
                  <a:cubicBezTo>
                    <a:pt x="121" y="463"/>
                    <a:pt x="115" y="457"/>
                    <a:pt x="108" y="454"/>
                  </a:cubicBezTo>
                  <a:cubicBezTo>
                    <a:pt x="60" y="433"/>
                    <a:pt x="60" y="433"/>
                    <a:pt x="60" y="433"/>
                  </a:cubicBezTo>
                  <a:cubicBezTo>
                    <a:pt x="60" y="379"/>
                    <a:pt x="60" y="379"/>
                    <a:pt x="60" y="379"/>
                  </a:cubicBezTo>
                  <a:cubicBezTo>
                    <a:pt x="108" y="358"/>
                    <a:pt x="108" y="358"/>
                    <a:pt x="108" y="358"/>
                  </a:cubicBezTo>
                  <a:cubicBezTo>
                    <a:pt x="115" y="355"/>
                    <a:pt x="121" y="349"/>
                    <a:pt x="124" y="342"/>
                  </a:cubicBezTo>
                  <a:cubicBezTo>
                    <a:pt x="161" y="252"/>
                    <a:pt x="161" y="252"/>
                    <a:pt x="161" y="252"/>
                  </a:cubicBezTo>
                  <a:cubicBezTo>
                    <a:pt x="164" y="245"/>
                    <a:pt x="164" y="237"/>
                    <a:pt x="161" y="230"/>
                  </a:cubicBezTo>
                  <a:cubicBezTo>
                    <a:pt x="142" y="180"/>
                    <a:pt x="142" y="180"/>
                    <a:pt x="142" y="180"/>
                  </a:cubicBezTo>
                  <a:cubicBezTo>
                    <a:pt x="180" y="142"/>
                    <a:pt x="180" y="142"/>
                    <a:pt x="180" y="142"/>
                  </a:cubicBezTo>
                  <a:cubicBezTo>
                    <a:pt x="229" y="161"/>
                    <a:pt x="229" y="161"/>
                    <a:pt x="229" y="161"/>
                  </a:cubicBezTo>
                  <a:cubicBezTo>
                    <a:pt x="237" y="164"/>
                    <a:pt x="245" y="164"/>
                    <a:pt x="252" y="161"/>
                  </a:cubicBezTo>
                  <a:cubicBezTo>
                    <a:pt x="342" y="124"/>
                    <a:pt x="342" y="124"/>
                    <a:pt x="342" y="124"/>
                  </a:cubicBezTo>
                  <a:cubicBezTo>
                    <a:pt x="349" y="121"/>
                    <a:pt x="355" y="115"/>
                    <a:pt x="358" y="108"/>
                  </a:cubicBezTo>
                  <a:cubicBezTo>
                    <a:pt x="379" y="60"/>
                    <a:pt x="379" y="60"/>
                    <a:pt x="379" y="60"/>
                  </a:cubicBezTo>
                  <a:cubicBezTo>
                    <a:pt x="433" y="60"/>
                    <a:pt x="433" y="60"/>
                    <a:pt x="433" y="60"/>
                  </a:cubicBezTo>
                  <a:cubicBezTo>
                    <a:pt x="454" y="108"/>
                    <a:pt x="454" y="108"/>
                    <a:pt x="454" y="108"/>
                  </a:cubicBezTo>
                  <a:cubicBezTo>
                    <a:pt x="457" y="115"/>
                    <a:pt x="463" y="121"/>
                    <a:pt x="470" y="124"/>
                  </a:cubicBezTo>
                  <a:cubicBezTo>
                    <a:pt x="560" y="161"/>
                    <a:pt x="560" y="161"/>
                    <a:pt x="560" y="161"/>
                  </a:cubicBezTo>
                  <a:cubicBezTo>
                    <a:pt x="567" y="164"/>
                    <a:pt x="575" y="164"/>
                    <a:pt x="582" y="161"/>
                  </a:cubicBezTo>
                  <a:cubicBezTo>
                    <a:pt x="632" y="142"/>
                    <a:pt x="632" y="142"/>
                    <a:pt x="632" y="142"/>
                  </a:cubicBezTo>
                  <a:cubicBezTo>
                    <a:pt x="670" y="180"/>
                    <a:pt x="670" y="180"/>
                    <a:pt x="670" y="180"/>
                  </a:cubicBezTo>
                  <a:cubicBezTo>
                    <a:pt x="651" y="230"/>
                    <a:pt x="651" y="230"/>
                    <a:pt x="651" y="230"/>
                  </a:cubicBezTo>
                  <a:cubicBezTo>
                    <a:pt x="648" y="237"/>
                    <a:pt x="648" y="245"/>
                    <a:pt x="651" y="252"/>
                  </a:cubicBezTo>
                  <a:cubicBezTo>
                    <a:pt x="688" y="342"/>
                    <a:pt x="688" y="342"/>
                    <a:pt x="688" y="342"/>
                  </a:cubicBezTo>
                  <a:cubicBezTo>
                    <a:pt x="691" y="349"/>
                    <a:pt x="697" y="355"/>
                    <a:pt x="704" y="358"/>
                  </a:cubicBezTo>
                  <a:cubicBezTo>
                    <a:pt x="752" y="379"/>
                    <a:pt x="752" y="379"/>
                    <a:pt x="752" y="379"/>
                  </a:cubicBezTo>
                  <a:cubicBezTo>
                    <a:pt x="752" y="433"/>
                    <a:pt x="752" y="433"/>
                    <a:pt x="752"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79" name="Freeform 33"/>
            <p:cNvSpPr>
              <a:spLocks/>
            </p:cNvSpPr>
            <p:nvPr/>
          </p:nvSpPr>
          <p:spPr bwMode="auto">
            <a:xfrm>
              <a:off x="601" y="2307"/>
              <a:ext cx="62" cy="63"/>
            </a:xfrm>
            <a:custGeom>
              <a:avLst/>
              <a:gdLst>
                <a:gd name="T0" fmla="*/ 188 w 369"/>
                <a:gd name="T1" fmla="*/ 60 h 376"/>
                <a:gd name="T2" fmla="*/ 307 w 369"/>
                <a:gd name="T3" fmla="*/ 139 h 376"/>
                <a:gd name="T4" fmla="*/ 346 w 369"/>
                <a:gd name="T5" fmla="*/ 156 h 376"/>
                <a:gd name="T6" fmla="*/ 362 w 369"/>
                <a:gd name="T7" fmla="*/ 117 h 376"/>
                <a:gd name="T8" fmla="*/ 188 w 369"/>
                <a:gd name="T9" fmla="*/ 0 h 376"/>
                <a:gd name="T10" fmla="*/ 0 w 369"/>
                <a:gd name="T11" fmla="*/ 188 h 376"/>
                <a:gd name="T12" fmla="*/ 188 w 369"/>
                <a:gd name="T13" fmla="*/ 376 h 376"/>
                <a:gd name="T14" fmla="*/ 362 w 369"/>
                <a:gd name="T15" fmla="*/ 259 h 376"/>
                <a:gd name="T16" fmla="*/ 346 w 369"/>
                <a:gd name="T17" fmla="*/ 220 h 376"/>
                <a:gd name="T18" fmla="*/ 307 w 369"/>
                <a:gd name="T19" fmla="*/ 237 h 376"/>
                <a:gd name="T20" fmla="*/ 188 w 369"/>
                <a:gd name="T21" fmla="*/ 317 h 376"/>
                <a:gd name="T22" fmla="*/ 59 w 369"/>
                <a:gd name="T23" fmla="*/ 188 h 376"/>
                <a:gd name="T24" fmla="*/ 188 w 369"/>
                <a:gd name="T25" fmla="*/ 6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376">
                  <a:moveTo>
                    <a:pt x="188" y="60"/>
                  </a:moveTo>
                  <a:cubicBezTo>
                    <a:pt x="240" y="60"/>
                    <a:pt x="287" y="91"/>
                    <a:pt x="307" y="139"/>
                  </a:cubicBezTo>
                  <a:cubicBezTo>
                    <a:pt x="313" y="155"/>
                    <a:pt x="331" y="162"/>
                    <a:pt x="346" y="156"/>
                  </a:cubicBezTo>
                  <a:cubicBezTo>
                    <a:pt x="361" y="150"/>
                    <a:pt x="369" y="132"/>
                    <a:pt x="362" y="117"/>
                  </a:cubicBezTo>
                  <a:cubicBezTo>
                    <a:pt x="333" y="46"/>
                    <a:pt x="265" y="0"/>
                    <a:pt x="188" y="0"/>
                  </a:cubicBezTo>
                  <a:cubicBezTo>
                    <a:pt x="84" y="0"/>
                    <a:pt x="0" y="84"/>
                    <a:pt x="0" y="188"/>
                  </a:cubicBezTo>
                  <a:cubicBezTo>
                    <a:pt x="0" y="292"/>
                    <a:pt x="84" y="376"/>
                    <a:pt x="188" y="376"/>
                  </a:cubicBezTo>
                  <a:cubicBezTo>
                    <a:pt x="265" y="376"/>
                    <a:pt x="333" y="330"/>
                    <a:pt x="362" y="259"/>
                  </a:cubicBezTo>
                  <a:cubicBezTo>
                    <a:pt x="369" y="244"/>
                    <a:pt x="361" y="226"/>
                    <a:pt x="346" y="220"/>
                  </a:cubicBezTo>
                  <a:cubicBezTo>
                    <a:pt x="331" y="214"/>
                    <a:pt x="313" y="221"/>
                    <a:pt x="307" y="237"/>
                  </a:cubicBezTo>
                  <a:cubicBezTo>
                    <a:pt x="287" y="285"/>
                    <a:pt x="240" y="317"/>
                    <a:pt x="188" y="317"/>
                  </a:cubicBezTo>
                  <a:cubicBezTo>
                    <a:pt x="117" y="317"/>
                    <a:pt x="59" y="259"/>
                    <a:pt x="59" y="188"/>
                  </a:cubicBezTo>
                  <a:cubicBezTo>
                    <a:pt x="59" y="117"/>
                    <a:pt x="117" y="60"/>
                    <a:pt x="18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0" name="Freeform 34"/>
            <p:cNvSpPr>
              <a:spLocks/>
            </p:cNvSpPr>
            <p:nvPr/>
          </p:nvSpPr>
          <p:spPr bwMode="auto">
            <a:xfrm>
              <a:off x="422" y="2186"/>
              <a:ext cx="106" cy="106"/>
            </a:xfrm>
            <a:custGeom>
              <a:avLst/>
              <a:gdLst>
                <a:gd name="T0" fmla="*/ 316 w 631"/>
                <a:gd name="T1" fmla="*/ 627 h 627"/>
                <a:gd name="T2" fmla="*/ 631 w 631"/>
                <a:gd name="T3" fmla="*/ 312 h 627"/>
                <a:gd name="T4" fmla="*/ 382 w 631"/>
                <a:gd name="T5" fmla="*/ 3 h 627"/>
                <a:gd name="T6" fmla="*/ 346 w 631"/>
                <a:gd name="T7" fmla="*/ 26 h 627"/>
                <a:gd name="T8" fmla="*/ 369 w 631"/>
                <a:gd name="T9" fmla="*/ 62 h 627"/>
                <a:gd name="T10" fmla="*/ 571 w 631"/>
                <a:gd name="T11" fmla="*/ 312 h 627"/>
                <a:gd name="T12" fmla="*/ 316 w 631"/>
                <a:gd name="T13" fmla="*/ 567 h 627"/>
                <a:gd name="T14" fmla="*/ 60 w 631"/>
                <a:gd name="T15" fmla="*/ 312 h 627"/>
                <a:gd name="T16" fmla="*/ 262 w 631"/>
                <a:gd name="T17" fmla="*/ 62 h 627"/>
                <a:gd name="T18" fmla="*/ 285 w 631"/>
                <a:gd name="T19" fmla="*/ 26 h 627"/>
                <a:gd name="T20" fmla="*/ 249 w 631"/>
                <a:gd name="T21" fmla="*/ 3 h 627"/>
                <a:gd name="T22" fmla="*/ 0 w 631"/>
                <a:gd name="T23" fmla="*/ 312 h 627"/>
                <a:gd name="T24" fmla="*/ 316 w 631"/>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627">
                  <a:moveTo>
                    <a:pt x="316" y="627"/>
                  </a:moveTo>
                  <a:cubicBezTo>
                    <a:pt x="490" y="627"/>
                    <a:pt x="631" y="485"/>
                    <a:pt x="631" y="312"/>
                  </a:cubicBezTo>
                  <a:cubicBezTo>
                    <a:pt x="631" y="164"/>
                    <a:pt x="526" y="34"/>
                    <a:pt x="382" y="3"/>
                  </a:cubicBezTo>
                  <a:cubicBezTo>
                    <a:pt x="366" y="0"/>
                    <a:pt x="350" y="10"/>
                    <a:pt x="346" y="26"/>
                  </a:cubicBezTo>
                  <a:cubicBezTo>
                    <a:pt x="343" y="42"/>
                    <a:pt x="353" y="58"/>
                    <a:pt x="369" y="62"/>
                  </a:cubicBezTo>
                  <a:cubicBezTo>
                    <a:pt x="486" y="87"/>
                    <a:pt x="571" y="192"/>
                    <a:pt x="571" y="312"/>
                  </a:cubicBezTo>
                  <a:cubicBezTo>
                    <a:pt x="571" y="452"/>
                    <a:pt x="457" y="567"/>
                    <a:pt x="316" y="567"/>
                  </a:cubicBezTo>
                  <a:cubicBezTo>
                    <a:pt x="175" y="567"/>
                    <a:pt x="60" y="452"/>
                    <a:pt x="60" y="312"/>
                  </a:cubicBezTo>
                  <a:cubicBezTo>
                    <a:pt x="60" y="192"/>
                    <a:pt x="145" y="87"/>
                    <a:pt x="262" y="62"/>
                  </a:cubicBezTo>
                  <a:cubicBezTo>
                    <a:pt x="278" y="58"/>
                    <a:pt x="288" y="42"/>
                    <a:pt x="285" y="26"/>
                  </a:cubicBezTo>
                  <a:cubicBezTo>
                    <a:pt x="282" y="10"/>
                    <a:pt x="266" y="0"/>
                    <a:pt x="249" y="3"/>
                  </a:cubicBezTo>
                  <a:cubicBezTo>
                    <a:pt x="105" y="34"/>
                    <a:pt x="0" y="164"/>
                    <a:pt x="0" y="312"/>
                  </a:cubicBezTo>
                  <a:cubicBezTo>
                    <a:pt x="0" y="485"/>
                    <a:pt x="142" y="627"/>
                    <a:pt x="316"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1" name="Freeform 35"/>
            <p:cNvSpPr>
              <a:spLocks/>
            </p:cNvSpPr>
            <p:nvPr/>
          </p:nvSpPr>
          <p:spPr bwMode="auto">
            <a:xfrm>
              <a:off x="356" y="2119"/>
              <a:ext cx="238" cy="239"/>
            </a:xfrm>
            <a:custGeom>
              <a:avLst/>
              <a:gdLst>
                <a:gd name="T0" fmla="*/ 1231 w 1415"/>
                <a:gd name="T1" fmla="*/ 1006 h 1415"/>
                <a:gd name="T2" fmla="*/ 1397 w 1415"/>
                <a:gd name="T3" fmla="*/ 819 h 1415"/>
                <a:gd name="T4" fmla="*/ 1415 w 1415"/>
                <a:gd name="T5" fmla="*/ 623 h 1415"/>
                <a:gd name="T6" fmla="*/ 1289 w 1415"/>
                <a:gd name="T7" fmla="*/ 548 h 1415"/>
                <a:gd name="T8" fmla="*/ 1274 w 1415"/>
                <a:gd name="T9" fmla="*/ 299 h 1415"/>
                <a:gd name="T10" fmla="*/ 1148 w 1415"/>
                <a:gd name="T11" fmla="*/ 148 h 1415"/>
                <a:gd name="T12" fmla="*/ 1006 w 1415"/>
                <a:gd name="T13" fmla="*/ 184 h 1415"/>
                <a:gd name="T14" fmla="*/ 819 w 1415"/>
                <a:gd name="T15" fmla="*/ 18 h 1415"/>
                <a:gd name="T16" fmla="*/ 623 w 1415"/>
                <a:gd name="T17" fmla="*/ 0 h 1415"/>
                <a:gd name="T18" fmla="*/ 549 w 1415"/>
                <a:gd name="T19" fmla="*/ 126 h 1415"/>
                <a:gd name="T20" fmla="*/ 299 w 1415"/>
                <a:gd name="T21" fmla="*/ 141 h 1415"/>
                <a:gd name="T22" fmla="*/ 148 w 1415"/>
                <a:gd name="T23" fmla="*/ 267 h 1415"/>
                <a:gd name="T24" fmla="*/ 184 w 1415"/>
                <a:gd name="T25" fmla="*/ 409 h 1415"/>
                <a:gd name="T26" fmla="*/ 18 w 1415"/>
                <a:gd name="T27" fmla="*/ 596 h 1415"/>
                <a:gd name="T28" fmla="*/ 0 w 1415"/>
                <a:gd name="T29" fmla="*/ 792 h 1415"/>
                <a:gd name="T30" fmla="*/ 126 w 1415"/>
                <a:gd name="T31" fmla="*/ 867 h 1415"/>
                <a:gd name="T32" fmla="*/ 141 w 1415"/>
                <a:gd name="T33" fmla="*/ 1116 h 1415"/>
                <a:gd name="T34" fmla="*/ 267 w 1415"/>
                <a:gd name="T35" fmla="*/ 1267 h 1415"/>
                <a:gd name="T36" fmla="*/ 409 w 1415"/>
                <a:gd name="T37" fmla="*/ 1231 h 1415"/>
                <a:gd name="T38" fmla="*/ 596 w 1415"/>
                <a:gd name="T39" fmla="*/ 1397 h 1415"/>
                <a:gd name="T40" fmla="*/ 648 w 1415"/>
                <a:gd name="T41" fmla="*/ 1415 h 1415"/>
                <a:gd name="T42" fmla="*/ 648 w 1415"/>
                <a:gd name="T43" fmla="*/ 1355 h 1415"/>
                <a:gd name="T44" fmla="*/ 599 w 1415"/>
                <a:gd name="T45" fmla="*/ 1254 h 1415"/>
                <a:gd name="T46" fmla="*/ 421 w 1415"/>
                <a:gd name="T47" fmla="*/ 1171 h 1415"/>
                <a:gd name="T48" fmla="*/ 295 w 1415"/>
                <a:gd name="T49" fmla="*/ 1211 h 1415"/>
                <a:gd name="T50" fmla="*/ 244 w 1415"/>
                <a:gd name="T51" fmla="*/ 1017 h 1415"/>
                <a:gd name="T52" fmla="*/ 177 w 1415"/>
                <a:gd name="T53" fmla="*/ 833 h 1415"/>
                <a:gd name="T54" fmla="*/ 60 w 1415"/>
                <a:gd name="T55" fmla="*/ 772 h 1415"/>
                <a:gd name="T56" fmla="*/ 161 w 1415"/>
                <a:gd name="T57" fmla="*/ 599 h 1415"/>
                <a:gd name="T58" fmla="*/ 244 w 1415"/>
                <a:gd name="T59" fmla="*/ 421 h 1415"/>
                <a:gd name="T60" fmla="*/ 204 w 1415"/>
                <a:gd name="T61" fmla="*/ 295 h 1415"/>
                <a:gd name="T62" fmla="*/ 398 w 1415"/>
                <a:gd name="T63" fmla="*/ 244 h 1415"/>
                <a:gd name="T64" fmla="*/ 583 w 1415"/>
                <a:gd name="T65" fmla="*/ 177 h 1415"/>
                <a:gd name="T66" fmla="*/ 643 w 1415"/>
                <a:gd name="T67" fmla="*/ 60 h 1415"/>
                <a:gd name="T68" fmla="*/ 817 w 1415"/>
                <a:gd name="T69" fmla="*/ 161 h 1415"/>
                <a:gd name="T70" fmla="*/ 994 w 1415"/>
                <a:gd name="T71" fmla="*/ 244 h 1415"/>
                <a:gd name="T72" fmla="*/ 1120 w 1415"/>
                <a:gd name="T73" fmla="*/ 204 h 1415"/>
                <a:gd name="T74" fmla="*/ 1171 w 1415"/>
                <a:gd name="T75" fmla="*/ 398 h 1415"/>
                <a:gd name="T76" fmla="*/ 1238 w 1415"/>
                <a:gd name="T77" fmla="*/ 583 h 1415"/>
                <a:gd name="T78" fmla="*/ 1355 w 1415"/>
                <a:gd name="T79" fmla="*/ 643 h 1415"/>
                <a:gd name="T80" fmla="*/ 1254 w 1415"/>
                <a:gd name="T81" fmla="*/ 817 h 1415"/>
                <a:gd name="T82" fmla="*/ 1171 w 1415"/>
                <a:gd name="T83" fmla="*/ 994 h 1415"/>
                <a:gd name="T84" fmla="*/ 1211 w 1415"/>
                <a:gd name="T85" fmla="*/ 1120 h 1415"/>
                <a:gd name="T86" fmla="*/ 1017 w 1415"/>
                <a:gd name="T87" fmla="*/ 1171 h 1415"/>
                <a:gd name="T88" fmla="*/ 833 w 1415"/>
                <a:gd name="T89" fmla="*/ 1238 h 1415"/>
                <a:gd name="T90" fmla="*/ 772 w 1415"/>
                <a:gd name="T91" fmla="*/ 1355 h 1415"/>
                <a:gd name="T92" fmla="*/ 738 w 1415"/>
                <a:gd name="T93" fmla="*/ 1385 h 1415"/>
                <a:gd name="T94" fmla="*/ 792 w 1415"/>
                <a:gd name="T95" fmla="*/ 1415 h 1415"/>
                <a:gd name="T96" fmla="*/ 867 w 1415"/>
                <a:gd name="T97" fmla="*/ 1289 h 1415"/>
                <a:gd name="T98" fmla="*/ 1116 w 1415"/>
                <a:gd name="T99" fmla="*/ 1274 h 1415"/>
                <a:gd name="T100" fmla="*/ 1268 w 1415"/>
                <a:gd name="T101" fmla="*/ 1148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5" h="1415">
                  <a:moveTo>
                    <a:pt x="1274" y="1116"/>
                  </a:moveTo>
                  <a:cubicBezTo>
                    <a:pt x="1231" y="1006"/>
                    <a:pt x="1231" y="1006"/>
                    <a:pt x="1231" y="1006"/>
                  </a:cubicBezTo>
                  <a:cubicBezTo>
                    <a:pt x="1289" y="867"/>
                    <a:pt x="1289" y="867"/>
                    <a:pt x="1289" y="867"/>
                  </a:cubicBezTo>
                  <a:cubicBezTo>
                    <a:pt x="1397" y="819"/>
                    <a:pt x="1397" y="819"/>
                    <a:pt x="1397" y="819"/>
                  </a:cubicBezTo>
                  <a:cubicBezTo>
                    <a:pt x="1408" y="814"/>
                    <a:pt x="1415" y="804"/>
                    <a:pt x="1415" y="792"/>
                  </a:cubicBezTo>
                  <a:cubicBezTo>
                    <a:pt x="1415" y="623"/>
                    <a:pt x="1415" y="623"/>
                    <a:pt x="1415" y="623"/>
                  </a:cubicBezTo>
                  <a:cubicBezTo>
                    <a:pt x="1415" y="611"/>
                    <a:pt x="1408" y="601"/>
                    <a:pt x="1397" y="596"/>
                  </a:cubicBezTo>
                  <a:cubicBezTo>
                    <a:pt x="1289" y="548"/>
                    <a:pt x="1289" y="548"/>
                    <a:pt x="1289" y="548"/>
                  </a:cubicBezTo>
                  <a:cubicBezTo>
                    <a:pt x="1231" y="409"/>
                    <a:pt x="1231" y="409"/>
                    <a:pt x="1231" y="409"/>
                  </a:cubicBezTo>
                  <a:cubicBezTo>
                    <a:pt x="1274" y="299"/>
                    <a:pt x="1274" y="299"/>
                    <a:pt x="1274" y="299"/>
                  </a:cubicBezTo>
                  <a:cubicBezTo>
                    <a:pt x="1279" y="288"/>
                    <a:pt x="1276" y="275"/>
                    <a:pt x="1268" y="267"/>
                  </a:cubicBezTo>
                  <a:cubicBezTo>
                    <a:pt x="1148" y="148"/>
                    <a:pt x="1148" y="148"/>
                    <a:pt x="1148" y="148"/>
                  </a:cubicBezTo>
                  <a:cubicBezTo>
                    <a:pt x="1140" y="139"/>
                    <a:pt x="1127" y="137"/>
                    <a:pt x="1116" y="141"/>
                  </a:cubicBezTo>
                  <a:cubicBezTo>
                    <a:pt x="1006" y="184"/>
                    <a:pt x="1006" y="184"/>
                    <a:pt x="1006" y="184"/>
                  </a:cubicBezTo>
                  <a:cubicBezTo>
                    <a:pt x="867" y="126"/>
                    <a:pt x="867" y="126"/>
                    <a:pt x="867" y="126"/>
                  </a:cubicBezTo>
                  <a:cubicBezTo>
                    <a:pt x="819" y="18"/>
                    <a:pt x="819" y="18"/>
                    <a:pt x="819" y="18"/>
                  </a:cubicBezTo>
                  <a:cubicBezTo>
                    <a:pt x="815" y="7"/>
                    <a:pt x="804" y="0"/>
                    <a:pt x="792" y="0"/>
                  </a:cubicBezTo>
                  <a:cubicBezTo>
                    <a:pt x="623" y="0"/>
                    <a:pt x="623" y="0"/>
                    <a:pt x="623" y="0"/>
                  </a:cubicBezTo>
                  <a:cubicBezTo>
                    <a:pt x="611" y="0"/>
                    <a:pt x="601" y="7"/>
                    <a:pt x="596" y="18"/>
                  </a:cubicBezTo>
                  <a:cubicBezTo>
                    <a:pt x="549" y="126"/>
                    <a:pt x="549" y="126"/>
                    <a:pt x="549" y="126"/>
                  </a:cubicBezTo>
                  <a:cubicBezTo>
                    <a:pt x="409" y="184"/>
                    <a:pt x="409" y="184"/>
                    <a:pt x="409" y="184"/>
                  </a:cubicBezTo>
                  <a:cubicBezTo>
                    <a:pt x="299" y="141"/>
                    <a:pt x="299" y="141"/>
                    <a:pt x="299" y="141"/>
                  </a:cubicBezTo>
                  <a:cubicBezTo>
                    <a:pt x="288" y="137"/>
                    <a:pt x="275" y="139"/>
                    <a:pt x="267" y="148"/>
                  </a:cubicBezTo>
                  <a:cubicBezTo>
                    <a:pt x="148" y="267"/>
                    <a:pt x="148" y="267"/>
                    <a:pt x="148" y="267"/>
                  </a:cubicBezTo>
                  <a:cubicBezTo>
                    <a:pt x="139" y="275"/>
                    <a:pt x="137" y="288"/>
                    <a:pt x="141" y="299"/>
                  </a:cubicBezTo>
                  <a:cubicBezTo>
                    <a:pt x="184" y="409"/>
                    <a:pt x="184" y="409"/>
                    <a:pt x="184" y="409"/>
                  </a:cubicBezTo>
                  <a:cubicBezTo>
                    <a:pt x="126" y="548"/>
                    <a:pt x="126" y="548"/>
                    <a:pt x="126" y="548"/>
                  </a:cubicBezTo>
                  <a:cubicBezTo>
                    <a:pt x="18" y="596"/>
                    <a:pt x="18" y="596"/>
                    <a:pt x="18" y="596"/>
                  </a:cubicBezTo>
                  <a:cubicBezTo>
                    <a:pt x="7" y="601"/>
                    <a:pt x="0" y="611"/>
                    <a:pt x="0" y="623"/>
                  </a:cubicBezTo>
                  <a:cubicBezTo>
                    <a:pt x="0" y="792"/>
                    <a:pt x="0" y="792"/>
                    <a:pt x="0" y="792"/>
                  </a:cubicBezTo>
                  <a:cubicBezTo>
                    <a:pt x="0" y="804"/>
                    <a:pt x="7" y="814"/>
                    <a:pt x="18" y="819"/>
                  </a:cubicBezTo>
                  <a:cubicBezTo>
                    <a:pt x="126" y="867"/>
                    <a:pt x="126" y="867"/>
                    <a:pt x="126" y="867"/>
                  </a:cubicBezTo>
                  <a:cubicBezTo>
                    <a:pt x="184" y="1006"/>
                    <a:pt x="184" y="1006"/>
                    <a:pt x="184" y="1006"/>
                  </a:cubicBezTo>
                  <a:cubicBezTo>
                    <a:pt x="141" y="1116"/>
                    <a:pt x="141" y="1116"/>
                    <a:pt x="141" y="1116"/>
                  </a:cubicBezTo>
                  <a:cubicBezTo>
                    <a:pt x="137" y="1127"/>
                    <a:pt x="139" y="1140"/>
                    <a:pt x="148" y="1148"/>
                  </a:cubicBezTo>
                  <a:cubicBezTo>
                    <a:pt x="267" y="1267"/>
                    <a:pt x="267" y="1267"/>
                    <a:pt x="267" y="1267"/>
                  </a:cubicBezTo>
                  <a:cubicBezTo>
                    <a:pt x="275" y="1276"/>
                    <a:pt x="288" y="1278"/>
                    <a:pt x="299" y="1274"/>
                  </a:cubicBezTo>
                  <a:cubicBezTo>
                    <a:pt x="409" y="1231"/>
                    <a:pt x="409" y="1231"/>
                    <a:pt x="409" y="1231"/>
                  </a:cubicBezTo>
                  <a:cubicBezTo>
                    <a:pt x="549" y="1289"/>
                    <a:pt x="549" y="1289"/>
                    <a:pt x="549" y="1289"/>
                  </a:cubicBezTo>
                  <a:cubicBezTo>
                    <a:pt x="596" y="1397"/>
                    <a:pt x="596" y="1397"/>
                    <a:pt x="596" y="1397"/>
                  </a:cubicBezTo>
                  <a:cubicBezTo>
                    <a:pt x="601" y="1408"/>
                    <a:pt x="611" y="1415"/>
                    <a:pt x="623" y="1415"/>
                  </a:cubicBezTo>
                  <a:cubicBezTo>
                    <a:pt x="648" y="1415"/>
                    <a:pt x="648" y="1415"/>
                    <a:pt x="648" y="1415"/>
                  </a:cubicBezTo>
                  <a:cubicBezTo>
                    <a:pt x="664" y="1415"/>
                    <a:pt x="678" y="1402"/>
                    <a:pt x="678" y="1385"/>
                  </a:cubicBezTo>
                  <a:cubicBezTo>
                    <a:pt x="678" y="1369"/>
                    <a:pt x="664" y="1355"/>
                    <a:pt x="648" y="1355"/>
                  </a:cubicBezTo>
                  <a:cubicBezTo>
                    <a:pt x="643" y="1355"/>
                    <a:pt x="643" y="1355"/>
                    <a:pt x="643" y="1355"/>
                  </a:cubicBezTo>
                  <a:cubicBezTo>
                    <a:pt x="599" y="1254"/>
                    <a:pt x="599" y="1254"/>
                    <a:pt x="599" y="1254"/>
                  </a:cubicBezTo>
                  <a:cubicBezTo>
                    <a:pt x="595" y="1247"/>
                    <a:pt x="590" y="1241"/>
                    <a:pt x="583" y="1238"/>
                  </a:cubicBezTo>
                  <a:cubicBezTo>
                    <a:pt x="421" y="1171"/>
                    <a:pt x="421" y="1171"/>
                    <a:pt x="421" y="1171"/>
                  </a:cubicBezTo>
                  <a:cubicBezTo>
                    <a:pt x="414" y="1168"/>
                    <a:pt x="406" y="1168"/>
                    <a:pt x="398" y="1171"/>
                  </a:cubicBezTo>
                  <a:cubicBezTo>
                    <a:pt x="295" y="1211"/>
                    <a:pt x="295" y="1211"/>
                    <a:pt x="295" y="1211"/>
                  </a:cubicBezTo>
                  <a:cubicBezTo>
                    <a:pt x="204" y="1120"/>
                    <a:pt x="204" y="1120"/>
                    <a:pt x="204" y="1120"/>
                  </a:cubicBezTo>
                  <a:cubicBezTo>
                    <a:pt x="244" y="1017"/>
                    <a:pt x="244" y="1017"/>
                    <a:pt x="244" y="1017"/>
                  </a:cubicBezTo>
                  <a:cubicBezTo>
                    <a:pt x="247" y="1009"/>
                    <a:pt x="247" y="1001"/>
                    <a:pt x="244" y="994"/>
                  </a:cubicBezTo>
                  <a:cubicBezTo>
                    <a:pt x="177" y="833"/>
                    <a:pt x="177" y="833"/>
                    <a:pt x="177" y="833"/>
                  </a:cubicBezTo>
                  <a:cubicBezTo>
                    <a:pt x="174" y="825"/>
                    <a:pt x="168" y="820"/>
                    <a:pt x="161" y="817"/>
                  </a:cubicBezTo>
                  <a:cubicBezTo>
                    <a:pt x="60" y="772"/>
                    <a:pt x="60" y="772"/>
                    <a:pt x="60" y="772"/>
                  </a:cubicBezTo>
                  <a:cubicBezTo>
                    <a:pt x="60" y="643"/>
                    <a:pt x="60" y="643"/>
                    <a:pt x="60" y="643"/>
                  </a:cubicBezTo>
                  <a:cubicBezTo>
                    <a:pt x="161" y="599"/>
                    <a:pt x="161" y="599"/>
                    <a:pt x="161" y="599"/>
                  </a:cubicBezTo>
                  <a:cubicBezTo>
                    <a:pt x="168" y="595"/>
                    <a:pt x="174" y="590"/>
                    <a:pt x="177" y="583"/>
                  </a:cubicBezTo>
                  <a:cubicBezTo>
                    <a:pt x="244" y="421"/>
                    <a:pt x="244" y="421"/>
                    <a:pt x="244" y="421"/>
                  </a:cubicBezTo>
                  <a:cubicBezTo>
                    <a:pt x="247" y="414"/>
                    <a:pt x="247" y="406"/>
                    <a:pt x="244" y="398"/>
                  </a:cubicBezTo>
                  <a:cubicBezTo>
                    <a:pt x="204" y="295"/>
                    <a:pt x="204" y="295"/>
                    <a:pt x="204" y="295"/>
                  </a:cubicBezTo>
                  <a:cubicBezTo>
                    <a:pt x="295" y="204"/>
                    <a:pt x="295" y="204"/>
                    <a:pt x="295" y="204"/>
                  </a:cubicBezTo>
                  <a:cubicBezTo>
                    <a:pt x="398" y="244"/>
                    <a:pt x="398" y="244"/>
                    <a:pt x="398" y="244"/>
                  </a:cubicBezTo>
                  <a:cubicBezTo>
                    <a:pt x="406" y="247"/>
                    <a:pt x="414" y="247"/>
                    <a:pt x="421" y="244"/>
                  </a:cubicBezTo>
                  <a:cubicBezTo>
                    <a:pt x="583" y="177"/>
                    <a:pt x="583" y="177"/>
                    <a:pt x="583" y="177"/>
                  </a:cubicBezTo>
                  <a:cubicBezTo>
                    <a:pt x="590" y="174"/>
                    <a:pt x="595" y="168"/>
                    <a:pt x="599" y="161"/>
                  </a:cubicBezTo>
                  <a:cubicBezTo>
                    <a:pt x="643" y="60"/>
                    <a:pt x="643" y="60"/>
                    <a:pt x="643" y="60"/>
                  </a:cubicBezTo>
                  <a:cubicBezTo>
                    <a:pt x="772" y="60"/>
                    <a:pt x="772" y="60"/>
                    <a:pt x="772" y="60"/>
                  </a:cubicBezTo>
                  <a:cubicBezTo>
                    <a:pt x="817" y="161"/>
                    <a:pt x="817" y="161"/>
                    <a:pt x="817" y="161"/>
                  </a:cubicBezTo>
                  <a:cubicBezTo>
                    <a:pt x="820" y="168"/>
                    <a:pt x="825" y="174"/>
                    <a:pt x="833" y="177"/>
                  </a:cubicBezTo>
                  <a:cubicBezTo>
                    <a:pt x="994" y="244"/>
                    <a:pt x="994" y="244"/>
                    <a:pt x="994" y="244"/>
                  </a:cubicBezTo>
                  <a:cubicBezTo>
                    <a:pt x="1002" y="247"/>
                    <a:pt x="1010" y="247"/>
                    <a:pt x="1017" y="244"/>
                  </a:cubicBezTo>
                  <a:cubicBezTo>
                    <a:pt x="1120" y="204"/>
                    <a:pt x="1120" y="204"/>
                    <a:pt x="1120" y="204"/>
                  </a:cubicBezTo>
                  <a:cubicBezTo>
                    <a:pt x="1211" y="295"/>
                    <a:pt x="1211" y="295"/>
                    <a:pt x="1211" y="295"/>
                  </a:cubicBezTo>
                  <a:cubicBezTo>
                    <a:pt x="1171" y="398"/>
                    <a:pt x="1171" y="398"/>
                    <a:pt x="1171" y="398"/>
                  </a:cubicBezTo>
                  <a:cubicBezTo>
                    <a:pt x="1168" y="406"/>
                    <a:pt x="1168" y="414"/>
                    <a:pt x="1171" y="421"/>
                  </a:cubicBezTo>
                  <a:cubicBezTo>
                    <a:pt x="1238" y="583"/>
                    <a:pt x="1238" y="583"/>
                    <a:pt x="1238" y="583"/>
                  </a:cubicBezTo>
                  <a:cubicBezTo>
                    <a:pt x="1241" y="590"/>
                    <a:pt x="1247" y="595"/>
                    <a:pt x="1254" y="599"/>
                  </a:cubicBezTo>
                  <a:cubicBezTo>
                    <a:pt x="1355" y="643"/>
                    <a:pt x="1355" y="643"/>
                    <a:pt x="1355" y="643"/>
                  </a:cubicBezTo>
                  <a:cubicBezTo>
                    <a:pt x="1355" y="772"/>
                    <a:pt x="1355" y="772"/>
                    <a:pt x="1355" y="772"/>
                  </a:cubicBezTo>
                  <a:cubicBezTo>
                    <a:pt x="1254" y="817"/>
                    <a:pt x="1254" y="817"/>
                    <a:pt x="1254" y="817"/>
                  </a:cubicBezTo>
                  <a:cubicBezTo>
                    <a:pt x="1247" y="820"/>
                    <a:pt x="1241" y="825"/>
                    <a:pt x="1238" y="833"/>
                  </a:cubicBezTo>
                  <a:cubicBezTo>
                    <a:pt x="1171" y="994"/>
                    <a:pt x="1171" y="994"/>
                    <a:pt x="1171" y="994"/>
                  </a:cubicBezTo>
                  <a:cubicBezTo>
                    <a:pt x="1168" y="1001"/>
                    <a:pt x="1168" y="1009"/>
                    <a:pt x="1171" y="1017"/>
                  </a:cubicBezTo>
                  <a:cubicBezTo>
                    <a:pt x="1211" y="1120"/>
                    <a:pt x="1211" y="1120"/>
                    <a:pt x="1211" y="1120"/>
                  </a:cubicBezTo>
                  <a:cubicBezTo>
                    <a:pt x="1120" y="1211"/>
                    <a:pt x="1120" y="1211"/>
                    <a:pt x="1120" y="1211"/>
                  </a:cubicBezTo>
                  <a:cubicBezTo>
                    <a:pt x="1017" y="1171"/>
                    <a:pt x="1017" y="1171"/>
                    <a:pt x="1017" y="1171"/>
                  </a:cubicBezTo>
                  <a:cubicBezTo>
                    <a:pt x="1010" y="1168"/>
                    <a:pt x="1002" y="1168"/>
                    <a:pt x="994" y="1171"/>
                  </a:cubicBezTo>
                  <a:cubicBezTo>
                    <a:pt x="833" y="1238"/>
                    <a:pt x="833" y="1238"/>
                    <a:pt x="833" y="1238"/>
                  </a:cubicBezTo>
                  <a:cubicBezTo>
                    <a:pt x="825" y="1241"/>
                    <a:pt x="820" y="1247"/>
                    <a:pt x="817" y="1254"/>
                  </a:cubicBezTo>
                  <a:cubicBezTo>
                    <a:pt x="772" y="1355"/>
                    <a:pt x="772" y="1355"/>
                    <a:pt x="772" y="1355"/>
                  </a:cubicBezTo>
                  <a:cubicBezTo>
                    <a:pt x="767" y="1355"/>
                    <a:pt x="767" y="1355"/>
                    <a:pt x="767" y="1355"/>
                  </a:cubicBezTo>
                  <a:cubicBezTo>
                    <a:pt x="751" y="1355"/>
                    <a:pt x="738" y="1369"/>
                    <a:pt x="738" y="1385"/>
                  </a:cubicBezTo>
                  <a:cubicBezTo>
                    <a:pt x="738" y="1402"/>
                    <a:pt x="751" y="1415"/>
                    <a:pt x="767" y="1415"/>
                  </a:cubicBezTo>
                  <a:cubicBezTo>
                    <a:pt x="792" y="1415"/>
                    <a:pt x="792" y="1415"/>
                    <a:pt x="792" y="1415"/>
                  </a:cubicBezTo>
                  <a:cubicBezTo>
                    <a:pt x="804" y="1415"/>
                    <a:pt x="815" y="1408"/>
                    <a:pt x="819" y="1397"/>
                  </a:cubicBezTo>
                  <a:cubicBezTo>
                    <a:pt x="867" y="1289"/>
                    <a:pt x="867" y="1289"/>
                    <a:pt x="867" y="1289"/>
                  </a:cubicBezTo>
                  <a:cubicBezTo>
                    <a:pt x="1006" y="1231"/>
                    <a:pt x="1006" y="1231"/>
                    <a:pt x="1006" y="1231"/>
                  </a:cubicBezTo>
                  <a:cubicBezTo>
                    <a:pt x="1116" y="1274"/>
                    <a:pt x="1116" y="1274"/>
                    <a:pt x="1116" y="1274"/>
                  </a:cubicBezTo>
                  <a:cubicBezTo>
                    <a:pt x="1127" y="1278"/>
                    <a:pt x="1140" y="1276"/>
                    <a:pt x="1148" y="1267"/>
                  </a:cubicBezTo>
                  <a:cubicBezTo>
                    <a:pt x="1268" y="1148"/>
                    <a:pt x="1268" y="1148"/>
                    <a:pt x="1268" y="1148"/>
                  </a:cubicBezTo>
                  <a:cubicBezTo>
                    <a:pt x="1276" y="1140"/>
                    <a:pt x="1279" y="1127"/>
                    <a:pt x="1274" y="1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82" name="Group 38"/>
          <p:cNvGrpSpPr>
            <a:grpSpLocks noChangeAspect="1"/>
          </p:cNvGrpSpPr>
          <p:nvPr/>
        </p:nvGrpSpPr>
        <p:grpSpPr bwMode="auto">
          <a:xfrm>
            <a:off x="792894" y="1107246"/>
            <a:ext cx="487363" cy="485775"/>
            <a:chOff x="343" y="963"/>
            <a:chExt cx="307" cy="306"/>
          </a:xfrm>
          <a:solidFill>
            <a:srgbClr val="F9F9F9"/>
          </a:solidFill>
        </p:grpSpPr>
        <p:sp>
          <p:nvSpPr>
            <p:cNvPr id="83" name="Freeform 39"/>
            <p:cNvSpPr>
              <a:spLocks noEditPoints="1"/>
            </p:cNvSpPr>
            <p:nvPr/>
          </p:nvSpPr>
          <p:spPr bwMode="auto">
            <a:xfrm>
              <a:off x="378" y="998"/>
              <a:ext cx="205" cy="202"/>
            </a:xfrm>
            <a:custGeom>
              <a:avLst/>
              <a:gdLst>
                <a:gd name="T0" fmla="*/ 672 w 1366"/>
                <a:gd name="T1" fmla="*/ 0 h 1344"/>
                <a:gd name="T2" fmla="*/ 0 w 1366"/>
                <a:gd name="T3" fmla="*/ 672 h 1344"/>
                <a:gd name="T4" fmla="*/ 672 w 1366"/>
                <a:gd name="T5" fmla="*/ 1344 h 1344"/>
                <a:gd name="T6" fmla="*/ 1344 w 1366"/>
                <a:gd name="T7" fmla="*/ 672 h 1344"/>
                <a:gd name="T8" fmla="*/ 672 w 1366"/>
                <a:gd name="T9" fmla="*/ 0 h 1344"/>
                <a:gd name="T10" fmla="*/ 672 w 1366"/>
                <a:gd name="T11" fmla="*/ 64 h 1344"/>
                <a:gd name="T12" fmla="*/ 1168 w 1366"/>
                <a:gd name="T13" fmla="*/ 322 h 1344"/>
                <a:gd name="T14" fmla="*/ 1088 w 1366"/>
                <a:gd name="T15" fmla="*/ 402 h 1344"/>
                <a:gd name="T16" fmla="*/ 1024 w 1366"/>
                <a:gd name="T17" fmla="*/ 384 h 1344"/>
                <a:gd name="T18" fmla="*/ 896 w 1366"/>
                <a:gd name="T19" fmla="*/ 512 h 1344"/>
                <a:gd name="T20" fmla="*/ 914 w 1366"/>
                <a:gd name="T21" fmla="*/ 576 h 1344"/>
                <a:gd name="T22" fmla="*/ 704 w 1366"/>
                <a:gd name="T23" fmla="*/ 786 h 1344"/>
                <a:gd name="T24" fmla="*/ 575 w 1366"/>
                <a:gd name="T25" fmla="*/ 786 h 1344"/>
                <a:gd name="T26" fmla="*/ 430 w 1366"/>
                <a:gd name="T27" fmla="*/ 640 h 1344"/>
                <a:gd name="T28" fmla="*/ 448 w 1366"/>
                <a:gd name="T29" fmla="*/ 576 h 1344"/>
                <a:gd name="T30" fmla="*/ 320 w 1366"/>
                <a:gd name="T31" fmla="*/ 448 h 1344"/>
                <a:gd name="T32" fmla="*/ 196 w 1366"/>
                <a:gd name="T33" fmla="*/ 544 h 1344"/>
                <a:gd name="T34" fmla="*/ 78 w 1366"/>
                <a:gd name="T35" fmla="*/ 544 h 1344"/>
                <a:gd name="T36" fmla="*/ 672 w 1366"/>
                <a:gd name="T37" fmla="*/ 64 h 1344"/>
                <a:gd name="T38" fmla="*/ 1088 w 1366"/>
                <a:gd name="T39" fmla="*/ 512 h 1344"/>
                <a:gd name="T40" fmla="*/ 1024 w 1366"/>
                <a:gd name="T41" fmla="*/ 576 h 1344"/>
                <a:gd name="T42" fmla="*/ 960 w 1366"/>
                <a:gd name="T43" fmla="*/ 512 h 1344"/>
                <a:gd name="T44" fmla="*/ 1024 w 1366"/>
                <a:gd name="T45" fmla="*/ 448 h 1344"/>
                <a:gd name="T46" fmla="*/ 1088 w 1366"/>
                <a:gd name="T47" fmla="*/ 512 h 1344"/>
                <a:gd name="T48" fmla="*/ 704 w 1366"/>
                <a:gd name="T49" fmla="*/ 896 h 1344"/>
                <a:gd name="T50" fmla="*/ 640 w 1366"/>
                <a:gd name="T51" fmla="*/ 960 h 1344"/>
                <a:gd name="T52" fmla="*/ 576 w 1366"/>
                <a:gd name="T53" fmla="*/ 896 h 1344"/>
                <a:gd name="T54" fmla="*/ 640 w 1366"/>
                <a:gd name="T55" fmla="*/ 832 h 1344"/>
                <a:gd name="T56" fmla="*/ 704 w 1366"/>
                <a:gd name="T57" fmla="*/ 896 h 1344"/>
                <a:gd name="T58" fmla="*/ 384 w 1366"/>
                <a:gd name="T59" fmla="*/ 576 h 1344"/>
                <a:gd name="T60" fmla="*/ 320 w 1366"/>
                <a:gd name="T61" fmla="*/ 640 h 1344"/>
                <a:gd name="T62" fmla="*/ 256 w 1366"/>
                <a:gd name="T63" fmla="*/ 576 h 1344"/>
                <a:gd name="T64" fmla="*/ 320 w 1366"/>
                <a:gd name="T65" fmla="*/ 512 h 1344"/>
                <a:gd name="T66" fmla="*/ 384 w 1366"/>
                <a:gd name="T67" fmla="*/ 576 h 1344"/>
                <a:gd name="T68" fmla="*/ 967 w 1366"/>
                <a:gd name="T69" fmla="*/ 1203 h 1344"/>
                <a:gd name="T70" fmla="*/ 672 w 1366"/>
                <a:gd name="T71" fmla="*/ 1280 h 1344"/>
                <a:gd name="T72" fmla="*/ 64 w 1366"/>
                <a:gd name="T73" fmla="*/ 673 h 1344"/>
                <a:gd name="T74" fmla="*/ 67 w 1366"/>
                <a:gd name="T75" fmla="*/ 608 h 1344"/>
                <a:gd name="T76" fmla="*/ 196 w 1366"/>
                <a:gd name="T77" fmla="*/ 608 h 1344"/>
                <a:gd name="T78" fmla="*/ 320 w 1366"/>
                <a:gd name="T79" fmla="*/ 704 h 1344"/>
                <a:gd name="T80" fmla="*/ 384 w 1366"/>
                <a:gd name="T81" fmla="*/ 686 h 1344"/>
                <a:gd name="T82" fmla="*/ 530 w 1366"/>
                <a:gd name="T83" fmla="*/ 831 h 1344"/>
                <a:gd name="T84" fmla="*/ 512 w 1366"/>
                <a:gd name="T85" fmla="*/ 896 h 1344"/>
                <a:gd name="T86" fmla="*/ 640 w 1366"/>
                <a:gd name="T87" fmla="*/ 1024 h 1344"/>
                <a:gd name="T88" fmla="*/ 768 w 1366"/>
                <a:gd name="T89" fmla="*/ 896 h 1344"/>
                <a:gd name="T90" fmla="*/ 750 w 1366"/>
                <a:gd name="T91" fmla="*/ 831 h 1344"/>
                <a:gd name="T92" fmla="*/ 959 w 1366"/>
                <a:gd name="T93" fmla="*/ 622 h 1344"/>
                <a:gd name="T94" fmla="*/ 1024 w 1366"/>
                <a:gd name="T95" fmla="*/ 640 h 1344"/>
                <a:gd name="T96" fmla="*/ 1152 w 1366"/>
                <a:gd name="T97" fmla="*/ 512 h 1344"/>
                <a:gd name="T98" fmla="*/ 1134 w 1366"/>
                <a:gd name="T99" fmla="*/ 447 h 1344"/>
                <a:gd name="T100" fmla="*/ 1203 w 1366"/>
                <a:gd name="T101" fmla="*/ 377 h 1344"/>
                <a:gd name="T102" fmla="*/ 967 w 1366"/>
                <a:gd name="T103" fmla="*/ 120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6" h="1344">
                  <a:moveTo>
                    <a:pt x="672" y="0"/>
                  </a:moveTo>
                  <a:cubicBezTo>
                    <a:pt x="301" y="0"/>
                    <a:pt x="0" y="301"/>
                    <a:pt x="0" y="672"/>
                  </a:cubicBezTo>
                  <a:cubicBezTo>
                    <a:pt x="0" y="1043"/>
                    <a:pt x="301" y="1344"/>
                    <a:pt x="672" y="1344"/>
                  </a:cubicBezTo>
                  <a:cubicBezTo>
                    <a:pt x="1043" y="1344"/>
                    <a:pt x="1344" y="1043"/>
                    <a:pt x="1344" y="672"/>
                  </a:cubicBezTo>
                  <a:cubicBezTo>
                    <a:pt x="1343" y="301"/>
                    <a:pt x="1043" y="0"/>
                    <a:pt x="672" y="0"/>
                  </a:cubicBezTo>
                  <a:close/>
                  <a:moveTo>
                    <a:pt x="672" y="64"/>
                  </a:moveTo>
                  <a:cubicBezTo>
                    <a:pt x="869" y="64"/>
                    <a:pt x="1055" y="160"/>
                    <a:pt x="1168" y="322"/>
                  </a:cubicBezTo>
                  <a:cubicBezTo>
                    <a:pt x="1088" y="402"/>
                    <a:pt x="1088" y="402"/>
                    <a:pt x="1088" y="402"/>
                  </a:cubicBezTo>
                  <a:cubicBezTo>
                    <a:pt x="1069" y="390"/>
                    <a:pt x="1046" y="384"/>
                    <a:pt x="1024" y="384"/>
                  </a:cubicBezTo>
                  <a:cubicBezTo>
                    <a:pt x="953" y="384"/>
                    <a:pt x="896" y="441"/>
                    <a:pt x="896" y="512"/>
                  </a:cubicBezTo>
                  <a:cubicBezTo>
                    <a:pt x="896" y="534"/>
                    <a:pt x="902" y="557"/>
                    <a:pt x="914" y="576"/>
                  </a:cubicBezTo>
                  <a:cubicBezTo>
                    <a:pt x="704" y="786"/>
                    <a:pt x="704" y="786"/>
                    <a:pt x="704" y="786"/>
                  </a:cubicBezTo>
                  <a:cubicBezTo>
                    <a:pt x="665" y="762"/>
                    <a:pt x="615" y="762"/>
                    <a:pt x="575" y="786"/>
                  </a:cubicBezTo>
                  <a:cubicBezTo>
                    <a:pt x="430" y="640"/>
                    <a:pt x="430" y="640"/>
                    <a:pt x="430" y="640"/>
                  </a:cubicBezTo>
                  <a:cubicBezTo>
                    <a:pt x="441" y="621"/>
                    <a:pt x="448" y="598"/>
                    <a:pt x="448" y="576"/>
                  </a:cubicBezTo>
                  <a:cubicBezTo>
                    <a:pt x="448" y="505"/>
                    <a:pt x="391" y="448"/>
                    <a:pt x="320" y="448"/>
                  </a:cubicBezTo>
                  <a:cubicBezTo>
                    <a:pt x="262" y="448"/>
                    <a:pt x="211" y="487"/>
                    <a:pt x="196" y="544"/>
                  </a:cubicBezTo>
                  <a:cubicBezTo>
                    <a:pt x="78" y="544"/>
                    <a:pt x="78" y="544"/>
                    <a:pt x="78" y="544"/>
                  </a:cubicBezTo>
                  <a:cubicBezTo>
                    <a:pt x="138" y="264"/>
                    <a:pt x="385" y="64"/>
                    <a:pt x="672" y="64"/>
                  </a:cubicBezTo>
                  <a:close/>
                  <a:moveTo>
                    <a:pt x="1088" y="512"/>
                  </a:moveTo>
                  <a:cubicBezTo>
                    <a:pt x="1088" y="547"/>
                    <a:pt x="1059" y="576"/>
                    <a:pt x="1024" y="576"/>
                  </a:cubicBezTo>
                  <a:cubicBezTo>
                    <a:pt x="988" y="576"/>
                    <a:pt x="960" y="547"/>
                    <a:pt x="960" y="512"/>
                  </a:cubicBezTo>
                  <a:cubicBezTo>
                    <a:pt x="960" y="476"/>
                    <a:pt x="988" y="448"/>
                    <a:pt x="1024" y="448"/>
                  </a:cubicBezTo>
                  <a:cubicBezTo>
                    <a:pt x="1059" y="448"/>
                    <a:pt x="1088" y="476"/>
                    <a:pt x="1088" y="512"/>
                  </a:cubicBezTo>
                  <a:close/>
                  <a:moveTo>
                    <a:pt x="704" y="896"/>
                  </a:moveTo>
                  <a:cubicBezTo>
                    <a:pt x="704" y="931"/>
                    <a:pt x="675" y="960"/>
                    <a:pt x="640" y="960"/>
                  </a:cubicBezTo>
                  <a:cubicBezTo>
                    <a:pt x="604" y="960"/>
                    <a:pt x="576" y="931"/>
                    <a:pt x="576" y="896"/>
                  </a:cubicBezTo>
                  <a:cubicBezTo>
                    <a:pt x="576" y="860"/>
                    <a:pt x="604" y="832"/>
                    <a:pt x="640" y="832"/>
                  </a:cubicBezTo>
                  <a:cubicBezTo>
                    <a:pt x="675" y="832"/>
                    <a:pt x="704" y="860"/>
                    <a:pt x="704" y="896"/>
                  </a:cubicBezTo>
                  <a:close/>
                  <a:moveTo>
                    <a:pt x="384" y="576"/>
                  </a:moveTo>
                  <a:cubicBezTo>
                    <a:pt x="384" y="611"/>
                    <a:pt x="355" y="640"/>
                    <a:pt x="320" y="640"/>
                  </a:cubicBezTo>
                  <a:cubicBezTo>
                    <a:pt x="284" y="640"/>
                    <a:pt x="256" y="611"/>
                    <a:pt x="256" y="576"/>
                  </a:cubicBezTo>
                  <a:cubicBezTo>
                    <a:pt x="256" y="540"/>
                    <a:pt x="284" y="512"/>
                    <a:pt x="320" y="512"/>
                  </a:cubicBezTo>
                  <a:cubicBezTo>
                    <a:pt x="355" y="512"/>
                    <a:pt x="384" y="540"/>
                    <a:pt x="384" y="576"/>
                  </a:cubicBezTo>
                  <a:close/>
                  <a:moveTo>
                    <a:pt x="967" y="1203"/>
                  </a:moveTo>
                  <a:cubicBezTo>
                    <a:pt x="877" y="1253"/>
                    <a:pt x="775" y="1280"/>
                    <a:pt x="672" y="1280"/>
                  </a:cubicBezTo>
                  <a:cubicBezTo>
                    <a:pt x="336" y="1280"/>
                    <a:pt x="64" y="1008"/>
                    <a:pt x="64" y="673"/>
                  </a:cubicBezTo>
                  <a:cubicBezTo>
                    <a:pt x="64" y="651"/>
                    <a:pt x="65" y="629"/>
                    <a:pt x="67" y="608"/>
                  </a:cubicBezTo>
                  <a:cubicBezTo>
                    <a:pt x="196" y="608"/>
                    <a:pt x="196" y="608"/>
                    <a:pt x="196" y="608"/>
                  </a:cubicBezTo>
                  <a:cubicBezTo>
                    <a:pt x="211" y="664"/>
                    <a:pt x="262" y="703"/>
                    <a:pt x="320" y="704"/>
                  </a:cubicBezTo>
                  <a:cubicBezTo>
                    <a:pt x="343" y="704"/>
                    <a:pt x="365" y="697"/>
                    <a:pt x="384" y="686"/>
                  </a:cubicBezTo>
                  <a:cubicBezTo>
                    <a:pt x="530" y="831"/>
                    <a:pt x="530" y="831"/>
                    <a:pt x="530" y="831"/>
                  </a:cubicBezTo>
                  <a:cubicBezTo>
                    <a:pt x="518" y="851"/>
                    <a:pt x="512" y="873"/>
                    <a:pt x="512" y="896"/>
                  </a:cubicBezTo>
                  <a:cubicBezTo>
                    <a:pt x="512" y="966"/>
                    <a:pt x="569" y="1024"/>
                    <a:pt x="640" y="1024"/>
                  </a:cubicBezTo>
                  <a:cubicBezTo>
                    <a:pt x="710" y="1024"/>
                    <a:pt x="768" y="966"/>
                    <a:pt x="768" y="896"/>
                  </a:cubicBezTo>
                  <a:cubicBezTo>
                    <a:pt x="768" y="873"/>
                    <a:pt x="761" y="851"/>
                    <a:pt x="750" y="831"/>
                  </a:cubicBezTo>
                  <a:cubicBezTo>
                    <a:pt x="959" y="622"/>
                    <a:pt x="959" y="622"/>
                    <a:pt x="959" y="622"/>
                  </a:cubicBezTo>
                  <a:cubicBezTo>
                    <a:pt x="979" y="633"/>
                    <a:pt x="1001" y="640"/>
                    <a:pt x="1024" y="640"/>
                  </a:cubicBezTo>
                  <a:cubicBezTo>
                    <a:pt x="1094" y="640"/>
                    <a:pt x="1152" y="582"/>
                    <a:pt x="1152" y="512"/>
                  </a:cubicBezTo>
                  <a:cubicBezTo>
                    <a:pt x="1152" y="489"/>
                    <a:pt x="1145" y="467"/>
                    <a:pt x="1134" y="447"/>
                  </a:cubicBezTo>
                  <a:cubicBezTo>
                    <a:pt x="1203" y="377"/>
                    <a:pt x="1203" y="377"/>
                    <a:pt x="1203" y="377"/>
                  </a:cubicBezTo>
                  <a:cubicBezTo>
                    <a:pt x="1366" y="671"/>
                    <a:pt x="1260" y="1040"/>
                    <a:pt x="967" y="1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4" name="Freeform 40"/>
            <p:cNvSpPr>
              <a:spLocks noEditPoints="1"/>
            </p:cNvSpPr>
            <p:nvPr/>
          </p:nvSpPr>
          <p:spPr bwMode="auto">
            <a:xfrm>
              <a:off x="343" y="963"/>
              <a:ext cx="307" cy="306"/>
            </a:xfrm>
            <a:custGeom>
              <a:avLst/>
              <a:gdLst>
                <a:gd name="T0" fmla="*/ 1705 w 2041"/>
                <a:gd name="T1" fmla="*/ 424 h 2040"/>
                <a:gd name="T2" fmla="*/ 1828 w 2041"/>
                <a:gd name="T3" fmla="*/ 328 h 2040"/>
                <a:gd name="T4" fmla="*/ 2025 w 2041"/>
                <a:gd name="T5" fmla="*/ 328 h 2040"/>
                <a:gd name="T6" fmla="*/ 2025 w 2041"/>
                <a:gd name="T7" fmla="*/ 264 h 2040"/>
                <a:gd name="T8" fmla="*/ 1828 w 2041"/>
                <a:gd name="T9" fmla="*/ 264 h 2040"/>
                <a:gd name="T10" fmla="*/ 1705 w 2041"/>
                <a:gd name="T11" fmla="*/ 168 h 2040"/>
                <a:gd name="T12" fmla="*/ 1577 w 2041"/>
                <a:gd name="T13" fmla="*/ 296 h 2040"/>
                <a:gd name="T14" fmla="*/ 1595 w 2041"/>
                <a:gd name="T15" fmla="*/ 360 h 2040"/>
                <a:gd name="T16" fmla="*/ 1539 w 2041"/>
                <a:gd name="T17" fmla="*/ 417 h 2040"/>
                <a:gd name="T18" fmla="*/ 417 w 2041"/>
                <a:gd name="T19" fmla="*/ 269 h 2040"/>
                <a:gd name="T20" fmla="*/ 269 w 2041"/>
                <a:gd name="T21" fmla="*/ 1391 h 2040"/>
                <a:gd name="T22" fmla="*/ 1339 w 2041"/>
                <a:gd name="T23" fmla="*/ 1575 h 2040"/>
                <a:gd name="T24" fmla="*/ 1435 w 2041"/>
                <a:gd name="T25" fmla="*/ 1672 h 2040"/>
                <a:gd name="T26" fmla="*/ 1481 w 2041"/>
                <a:gd name="T27" fmla="*/ 1717 h 2040"/>
                <a:gd name="T28" fmla="*/ 1738 w 2041"/>
                <a:gd name="T29" fmla="*/ 1975 h 2040"/>
                <a:gd name="T30" fmla="*/ 1976 w 2041"/>
                <a:gd name="T31" fmla="*/ 1975 h 2040"/>
                <a:gd name="T32" fmla="*/ 1976 w 2041"/>
                <a:gd name="T33" fmla="*/ 1737 h 2040"/>
                <a:gd name="T34" fmla="*/ 1718 w 2041"/>
                <a:gd name="T35" fmla="*/ 1480 h 2040"/>
                <a:gd name="T36" fmla="*/ 1673 w 2041"/>
                <a:gd name="T37" fmla="*/ 1434 h 2040"/>
                <a:gd name="T38" fmla="*/ 1576 w 2041"/>
                <a:gd name="T39" fmla="*/ 1338 h 2040"/>
                <a:gd name="T40" fmla="*/ 1576 w 2041"/>
                <a:gd name="T41" fmla="*/ 470 h 2040"/>
                <a:gd name="T42" fmla="*/ 1640 w 2041"/>
                <a:gd name="T43" fmla="*/ 406 h 2040"/>
                <a:gd name="T44" fmla="*/ 1705 w 2041"/>
                <a:gd name="T45" fmla="*/ 424 h 2040"/>
                <a:gd name="T46" fmla="*/ 1705 w 2041"/>
                <a:gd name="T47" fmla="*/ 232 h 2040"/>
                <a:gd name="T48" fmla="*/ 1769 w 2041"/>
                <a:gd name="T49" fmla="*/ 296 h 2040"/>
                <a:gd name="T50" fmla="*/ 1705 w 2041"/>
                <a:gd name="T51" fmla="*/ 360 h 2040"/>
                <a:gd name="T52" fmla="*/ 1641 w 2041"/>
                <a:gd name="T53" fmla="*/ 296 h 2040"/>
                <a:gd name="T54" fmla="*/ 1705 w 2041"/>
                <a:gd name="T55" fmla="*/ 232 h 2040"/>
                <a:gd name="T56" fmla="*/ 1930 w 2041"/>
                <a:gd name="T57" fmla="*/ 1783 h 2040"/>
                <a:gd name="T58" fmla="*/ 1932 w 2041"/>
                <a:gd name="T59" fmla="*/ 1929 h 2040"/>
                <a:gd name="T60" fmla="*/ 1785 w 2041"/>
                <a:gd name="T61" fmla="*/ 1931 h 2040"/>
                <a:gd name="T62" fmla="*/ 1784 w 2041"/>
                <a:gd name="T63" fmla="*/ 1929 h 2040"/>
                <a:gd name="T64" fmla="*/ 1526 w 2041"/>
                <a:gd name="T65" fmla="*/ 1672 h 2040"/>
                <a:gd name="T66" fmla="*/ 1673 w 2041"/>
                <a:gd name="T67" fmla="*/ 1525 h 2040"/>
                <a:gd name="T68" fmla="*/ 1930 w 2041"/>
                <a:gd name="T69" fmla="*/ 1783 h 2040"/>
                <a:gd name="T70" fmla="*/ 1627 w 2041"/>
                <a:gd name="T71" fmla="*/ 1480 h 2040"/>
                <a:gd name="T72" fmla="*/ 1481 w 2041"/>
                <a:gd name="T73" fmla="*/ 1626 h 2040"/>
                <a:gd name="T74" fmla="*/ 1392 w 2041"/>
                <a:gd name="T75" fmla="*/ 1538 h 2040"/>
                <a:gd name="T76" fmla="*/ 1405 w 2041"/>
                <a:gd name="T77" fmla="*/ 1527 h 2040"/>
                <a:gd name="T78" fmla="*/ 1420 w 2041"/>
                <a:gd name="T79" fmla="*/ 1515 h 2040"/>
                <a:gd name="T80" fmla="*/ 1440 w 2041"/>
                <a:gd name="T81" fmla="*/ 1497 h 2040"/>
                <a:gd name="T82" fmla="*/ 1451 w 2041"/>
                <a:gd name="T83" fmla="*/ 1488 h 2040"/>
                <a:gd name="T84" fmla="*/ 1489 w 2041"/>
                <a:gd name="T85" fmla="*/ 1450 h 2040"/>
                <a:gd name="T86" fmla="*/ 1498 w 2041"/>
                <a:gd name="T87" fmla="*/ 1439 h 2040"/>
                <a:gd name="T88" fmla="*/ 1516 w 2041"/>
                <a:gd name="T89" fmla="*/ 1419 h 2040"/>
                <a:gd name="T90" fmla="*/ 1528 w 2041"/>
                <a:gd name="T91" fmla="*/ 1404 h 2040"/>
                <a:gd name="T92" fmla="*/ 1539 w 2041"/>
                <a:gd name="T93" fmla="*/ 1391 h 2040"/>
                <a:gd name="T94" fmla="*/ 1627 w 2041"/>
                <a:gd name="T95" fmla="*/ 1480 h 2040"/>
                <a:gd name="T96" fmla="*/ 1503 w 2041"/>
                <a:gd name="T97" fmla="*/ 1331 h 2040"/>
                <a:gd name="T98" fmla="*/ 1472 w 2041"/>
                <a:gd name="T99" fmla="*/ 1372 h 2040"/>
                <a:gd name="T100" fmla="*/ 1462 w 2041"/>
                <a:gd name="T101" fmla="*/ 1384 h 2040"/>
                <a:gd name="T102" fmla="*/ 1432 w 2041"/>
                <a:gd name="T103" fmla="*/ 1417 h 2040"/>
                <a:gd name="T104" fmla="*/ 1418 w 2041"/>
                <a:gd name="T105" fmla="*/ 1431 h 2040"/>
                <a:gd name="T106" fmla="*/ 1385 w 2041"/>
                <a:gd name="T107" fmla="*/ 1461 h 2040"/>
                <a:gd name="T108" fmla="*/ 1373 w 2041"/>
                <a:gd name="T109" fmla="*/ 1471 h 2040"/>
                <a:gd name="T110" fmla="*/ 1332 w 2041"/>
                <a:gd name="T111" fmla="*/ 1502 h 2040"/>
                <a:gd name="T112" fmla="*/ 304 w 2041"/>
                <a:gd name="T113" fmla="*/ 1331 h 2040"/>
                <a:gd name="T114" fmla="*/ 475 w 2041"/>
                <a:gd name="T115" fmla="*/ 303 h 2040"/>
                <a:gd name="T116" fmla="*/ 1503 w 2041"/>
                <a:gd name="T117" fmla="*/ 474 h 2040"/>
                <a:gd name="T118" fmla="*/ 1503 w 2041"/>
                <a:gd name="T119" fmla="*/ 1331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1" h="2040">
                  <a:moveTo>
                    <a:pt x="1705" y="424"/>
                  </a:moveTo>
                  <a:cubicBezTo>
                    <a:pt x="1763" y="423"/>
                    <a:pt x="1814" y="384"/>
                    <a:pt x="1828" y="328"/>
                  </a:cubicBezTo>
                  <a:cubicBezTo>
                    <a:pt x="2025" y="328"/>
                    <a:pt x="2025" y="328"/>
                    <a:pt x="2025" y="328"/>
                  </a:cubicBezTo>
                  <a:cubicBezTo>
                    <a:pt x="2025" y="264"/>
                    <a:pt x="2025" y="264"/>
                    <a:pt x="2025" y="264"/>
                  </a:cubicBezTo>
                  <a:cubicBezTo>
                    <a:pt x="1828" y="264"/>
                    <a:pt x="1828" y="264"/>
                    <a:pt x="1828" y="264"/>
                  </a:cubicBezTo>
                  <a:cubicBezTo>
                    <a:pt x="1814" y="207"/>
                    <a:pt x="1763" y="168"/>
                    <a:pt x="1705" y="168"/>
                  </a:cubicBezTo>
                  <a:cubicBezTo>
                    <a:pt x="1634" y="168"/>
                    <a:pt x="1577" y="225"/>
                    <a:pt x="1577" y="296"/>
                  </a:cubicBezTo>
                  <a:cubicBezTo>
                    <a:pt x="1577" y="318"/>
                    <a:pt x="1583" y="341"/>
                    <a:pt x="1595" y="360"/>
                  </a:cubicBezTo>
                  <a:cubicBezTo>
                    <a:pt x="1539" y="417"/>
                    <a:pt x="1539" y="417"/>
                    <a:pt x="1539" y="417"/>
                  </a:cubicBezTo>
                  <a:cubicBezTo>
                    <a:pt x="1270" y="66"/>
                    <a:pt x="767" y="0"/>
                    <a:pt x="417" y="269"/>
                  </a:cubicBezTo>
                  <a:cubicBezTo>
                    <a:pt x="66" y="538"/>
                    <a:pt x="0" y="1040"/>
                    <a:pt x="269" y="1391"/>
                  </a:cubicBezTo>
                  <a:cubicBezTo>
                    <a:pt x="523" y="1722"/>
                    <a:pt x="989" y="1802"/>
                    <a:pt x="1339" y="1575"/>
                  </a:cubicBezTo>
                  <a:cubicBezTo>
                    <a:pt x="1435" y="1672"/>
                    <a:pt x="1435" y="1672"/>
                    <a:pt x="1435" y="1672"/>
                  </a:cubicBezTo>
                  <a:cubicBezTo>
                    <a:pt x="1481" y="1717"/>
                    <a:pt x="1481" y="1717"/>
                    <a:pt x="1481" y="1717"/>
                  </a:cubicBezTo>
                  <a:cubicBezTo>
                    <a:pt x="1738" y="1975"/>
                    <a:pt x="1738" y="1975"/>
                    <a:pt x="1738" y="1975"/>
                  </a:cubicBezTo>
                  <a:cubicBezTo>
                    <a:pt x="1804" y="2040"/>
                    <a:pt x="1910" y="2040"/>
                    <a:pt x="1976" y="1975"/>
                  </a:cubicBezTo>
                  <a:cubicBezTo>
                    <a:pt x="2041" y="1909"/>
                    <a:pt x="2041" y="1803"/>
                    <a:pt x="1976" y="1737"/>
                  </a:cubicBezTo>
                  <a:cubicBezTo>
                    <a:pt x="1718" y="1480"/>
                    <a:pt x="1718" y="1480"/>
                    <a:pt x="1718" y="1480"/>
                  </a:cubicBezTo>
                  <a:cubicBezTo>
                    <a:pt x="1673" y="1434"/>
                    <a:pt x="1673" y="1434"/>
                    <a:pt x="1673" y="1434"/>
                  </a:cubicBezTo>
                  <a:cubicBezTo>
                    <a:pt x="1576" y="1338"/>
                    <a:pt x="1576" y="1338"/>
                    <a:pt x="1576" y="1338"/>
                  </a:cubicBezTo>
                  <a:cubicBezTo>
                    <a:pt x="1748" y="1074"/>
                    <a:pt x="1748" y="734"/>
                    <a:pt x="1576" y="470"/>
                  </a:cubicBezTo>
                  <a:cubicBezTo>
                    <a:pt x="1640" y="406"/>
                    <a:pt x="1640" y="406"/>
                    <a:pt x="1640" y="406"/>
                  </a:cubicBezTo>
                  <a:cubicBezTo>
                    <a:pt x="1660" y="417"/>
                    <a:pt x="1682" y="424"/>
                    <a:pt x="1705" y="424"/>
                  </a:cubicBezTo>
                  <a:close/>
                  <a:moveTo>
                    <a:pt x="1705" y="232"/>
                  </a:moveTo>
                  <a:cubicBezTo>
                    <a:pt x="1740" y="232"/>
                    <a:pt x="1769" y="260"/>
                    <a:pt x="1769" y="296"/>
                  </a:cubicBezTo>
                  <a:cubicBezTo>
                    <a:pt x="1769" y="331"/>
                    <a:pt x="1740" y="360"/>
                    <a:pt x="1705" y="360"/>
                  </a:cubicBezTo>
                  <a:cubicBezTo>
                    <a:pt x="1669" y="360"/>
                    <a:pt x="1641" y="331"/>
                    <a:pt x="1641" y="296"/>
                  </a:cubicBezTo>
                  <a:cubicBezTo>
                    <a:pt x="1641" y="260"/>
                    <a:pt x="1669" y="232"/>
                    <a:pt x="1705" y="232"/>
                  </a:cubicBezTo>
                  <a:close/>
                  <a:moveTo>
                    <a:pt x="1930" y="1783"/>
                  </a:moveTo>
                  <a:cubicBezTo>
                    <a:pt x="1971" y="1823"/>
                    <a:pt x="1972" y="1888"/>
                    <a:pt x="1932" y="1929"/>
                  </a:cubicBezTo>
                  <a:cubicBezTo>
                    <a:pt x="1892" y="1970"/>
                    <a:pt x="1826" y="1971"/>
                    <a:pt x="1785" y="1931"/>
                  </a:cubicBezTo>
                  <a:cubicBezTo>
                    <a:pt x="1785" y="1930"/>
                    <a:pt x="1784" y="1930"/>
                    <a:pt x="1784" y="1929"/>
                  </a:cubicBezTo>
                  <a:cubicBezTo>
                    <a:pt x="1526" y="1672"/>
                    <a:pt x="1526" y="1672"/>
                    <a:pt x="1526" y="1672"/>
                  </a:cubicBezTo>
                  <a:cubicBezTo>
                    <a:pt x="1673" y="1525"/>
                    <a:pt x="1673" y="1525"/>
                    <a:pt x="1673" y="1525"/>
                  </a:cubicBezTo>
                  <a:lnTo>
                    <a:pt x="1930" y="1783"/>
                  </a:lnTo>
                  <a:close/>
                  <a:moveTo>
                    <a:pt x="1627" y="1480"/>
                  </a:moveTo>
                  <a:cubicBezTo>
                    <a:pt x="1481" y="1626"/>
                    <a:pt x="1481" y="1626"/>
                    <a:pt x="1481" y="1626"/>
                  </a:cubicBezTo>
                  <a:cubicBezTo>
                    <a:pt x="1392" y="1538"/>
                    <a:pt x="1392" y="1538"/>
                    <a:pt x="1392" y="1538"/>
                  </a:cubicBezTo>
                  <a:cubicBezTo>
                    <a:pt x="1397" y="1534"/>
                    <a:pt x="1401" y="1531"/>
                    <a:pt x="1405" y="1527"/>
                  </a:cubicBezTo>
                  <a:cubicBezTo>
                    <a:pt x="1410" y="1524"/>
                    <a:pt x="1415" y="1519"/>
                    <a:pt x="1420" y="1515"/>
                  </a:cubicBezTo>
                  <a:cubicBezTo>
                    <a:pt x="1427" y="1509"/>
                    <a:pt x="1434" y="1503"/>
                    <a:pt x="1440" y="1497"/>
                  </a:cubicBezTo>
                  <a:cubicBezTo>
                    <a:pt x="1444" y="1494"/>
                    <a:pt x="1447" y="1491"/>
                    <a:pt x="1451" y="1488"/>
                  </a:cubicBezTo>
                  <a:cubicBezTo>
                    <a:pt x="1464" y="1475"/>
                    <a:pt x="1476" y="1463"/>
                    <a:pt x="1489" y="1450"/>
                  </a:cubicBezTo>
                  <a:cubicBezTo>
                    <a:pt x="1492" y="1446"/>
                    <a:pt x="1495" y="1443"/>
                    <a:pt x="1498" y="1439"/>
                  </a:cubicBezTo>
                  <a:cubicBezTo>
                    <a:pt x="1504" y="1433"/>
                    <a:pt x="1510" y="1426"/>
                    <a:pt x="1516" y="1419"/>
                  </a:cubicBezTo>
                  <a:cubicBezTo>
                    <a:pt x="1520" y="1414"/>
                    <a:pt x="1524" y="1409"/>
                    <a:pt x="1528" y="1404"/>
                  </a:cubicBezTo>
                  <a:cubicBezTo>
                    <a:pt x="1532" y="1400"/>
                    <a:pt x="1535" y="1396"/>
                    <a:pt x="1539" y="1391"/>
                  </a:cubicBezTo>
                  <a:lnTo>
                    <a:pt x="1627" y="1480"/>
                  </a:lnTo>
                  <a:close/>
                  <a:moveTo>
                    <a:pt x="1503" y="1331"/>
                  </a:moveTo>
                  <a:cubicBezTo>
                    <a:pt x="1493" y="1345"/>
                    <a:pt x="1483" y="1359"/>
                    <a:pt x="1472" y="1372"/>
                  </a:cubicBezTo>
                  <a:cubicBezTo>
                    <a:pt x="1469" y="1376"/>
                    <a:pt x="1465" y="1380"/>
                    <a:pt x="1462" y="1384"/>
                  </a:cubicBezTo>
                  <a:cubicBezTo>
                    <a:pt x="1452" y="1395"/>
                    <a:pt x="1442" y="1406"/>
                    <a:pt x="1432" y="1417"/>
                  </a:cubicBezTo>
                  <a:cubicBezTo>
                    <a:pt x="1427" y="1421"/>
                    <a:pt x="1423" y="1426"/>
                    <a:pt x="1418" y="1431"/>
                  </a:cubicBezTo>
                  <a:cubicBezTo>
                    <a:pt x="1407" y="1441"/>
                    <a:pt x="1396" y="1451"/>
                    <a:pt x="1385" y="1461"/>
                  </a:cubicBezTo>
                  <a:cubicBezTo>
                    <a:pt x="1381" y="1464"/>
                    <a:pt x="1377" y="1468"/>
                    <a:pt x="1373" y="1471"/>
                  </a:cubicBezTo>
                  <a:cubicBezTo>
                    <a:pt x="1360" y="1482"/>
                    <a:pt x="1346" y="1492"/>
                    <a:pt x="1332" y="1502"/>
                  </a:cubicBezTo>
                  <a:cubicBezTo>
                    <a:pt x="1001" y="1739"/>
                    <a:pt x="540" y="1662"/>
                    <a:pt x="304" y="1331"/>
                  </a:cubicBezTo>
                  <a:cubicBezTo>
                    <a:pt x="67" y="1000"/>
                    <a:pt x="144" y="539"/>
                    <a:pt x="475" y="303"/>
                  </a:cubicBezTo>
                  <a:cubicBezTo>
                    <a:pt x="806" y="66"/>
                    <a:pt x="1267" y="143"/>
                    <a:pt x="1503" y="474"/>
                  </a:cubicBezTo>
                  <a:cubicBezTo>
                    <a:pt x="1687" y="730"/>
                    <a:pt x="1687" y="1075"/>
                    <a:pt x="1503" y="1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85" name="Group 52"/>
          <p:cNvGrpSpPr>
            <a:grpSpLocks noChangeAspect="1"/>
          </p:cNvGrpSpPr>
          <p:nvPr/>
        </p:nvGrpSpPr>
        <p:grpSpPr bwMode="auto">
          <a:xfrm>
            <a:off x="824644" y="1942494"/>
            <a:ext cx="423862" cy="509588"/>
            <a:chOff x="375" y="1492"/>
            <a:chExt cx="267" cy="321"/>
          </a:xfrm>
          <a:solidFill>
            <a:srgbClr val="F9F9F9"/>
          </a:solidFill>
        </p:grpSpPr>
        <p:sp>
          <p:nvSpPr>
            <p:cNvPr id="86" name="Freeform 53"/>
            <p:cNvSpPr>
              <a:spLocks noEditPoints="1"/>
            </p:cNvSpPr>
            <p:nvPr/>
          </p:nvSpPr>
          <p:spPr bwMode="auto">
            <a:xfrm>
              <a:off x="377" y="1558"/>
              <a:ext cx="265" cy="255"/>
            </a:xfrm>
            <a:custGeom>
              <a:avLst/>
              <a:gdLst>
                <a:gd name="T0" fmla="*/ 1262 w 1262"/>
                <a:gd name="T1" fmla="*/ 1062 h 1216"/>
                <a:gd name="T2" fmla="*/ 1258 w 1262"/>
                <a:gd name="T3" fmla="*/ 418 h 1216"/>
                <a:gd name="T4" fmla="*/ 720 w 1262"/>
                <a:gd name="T5" fmla="*/ 302 h 1216"/>
                <a:gd name="T6" fmla="*/ 542 w 1262"/>
                <a:gd name="T7" fmla="*/ 296 h 1216"/>
                <a:gd name="T8" fmla="*/ 325 w 1262"/>
                <a:gd name="T9" fmla="*/ 41 h 1216"/>
                <a:gd name="T10" fmla="*/ 285 w 1262"/>
                <a:gd name="T11" fmla="*/ 296 h 1216"/>
                <a:gd name="T12" fmla="*/ 282 w 1262"/>
                <a:gd name="T13" fmla="*/ 302 h 1216"/>
                <a:gd name="T14" fmla="*/ 142 w 1262"/>
                <a:gd name="T15" fmla="*/ 303 h 1216"/>
                <a:gd name="T16" fmla="*/ 0 w 1262"/>
                <a:gd name="T17" fmla="*/ 567 h 1216"/>
                <a:gd name="T18" fmla="*/ 1 w 1262"/>
                <a:gd name="T19" fmla="*/ 630 h 1216"/>
                <a:gd name="T20" fmla="*/ 50 w 1262"/>
                <a:gd name="T21" fmla="*/ 635 h 1216"/>
                <a:gd name="T22" fmla="*/ 52 w 1262"/>
                <a:gd name="T23" fmla="*/ 616 h 1216"/>
                <a:gd name="T24" fmla="*/ 52 w 1262"/>
                <a:gd name="T25" fmla="*/ 456 h 1216"/>
                <a:gd name="T26" fmla="*/ 978 w 1262"/>
                <a:gd name="T27" fmla="*/ 354 h 1216"/>
                <a:gd name="T28" fmla="*/ 1078 w 1262"/>
                <a:gd name="T29" fmla="*/ 597 h 1216"/>
                <a:gd name="T30" fmla="*/ 1074 w 1262"/>
                <a:gd name="T31" fmla="*/ 612 h 1216"/>
                <a:gd name="T32" fmla="*/ 1056 w 1262"/>
                <a:gd name="T33" fmla="*/ 613 h 1216"/>
                <a:gd name="T34" fmla="*/ 771 w 1262"/>
                <a:gd name="T35" fmla="*/ 613 h 1216"/>
                <a:gd name="T36" fmla="*/ 656 w 1262"/>
                <a:gd name="T37" fmla="*/ 858 h 1216"/>
                <a:gd name="T38" fmla="*/ 956 w 1262"/>
                <a:gd name="T39" fmla="*/ 905 h 1216"/>
                <a:gd name="T40" fmla="*/ 1061 w 1262"/>
                <a:gd name="T41" fmla="*/ 904 h 1216"/>
                <a:gd name="T42" fmla="*/ 1078 w 1262"/>
                <a:gd name="T43" fmla="*/ 909 h 1216"/>
                <a:gd name="T44" fmla="*/ 1078 w 1262"/>
                <a:gd name="T45" fmla="*/ 1059 h 1216"/>
                <a:gd name="T46" fmla="*/ 156 w 1262"/>
                <a:gd name="T47" fmla="*/ 1164 h 1216"/>
                <a:gd name="T48" fmla="*/ 52 w 1262"/>
                <a:gd name="T49" fmla="*/ 899 h 1216"/>
                <a:gd name="T50" fmla="*/ 16 w 1262"/>
                <a:gd name="T51" fmla="*/ 870 h 1216"/>
                <a:gd name="T52" fmla="*/ 0 w 1262"/>
                <a:gd name="T53" fmla="*/ 945 h 1216"/>
                <a:gd name="T54" fmla="*/ 62 w 1262"/>
                <a:gd name="T55" fmla="*/ 1189 h 1216"/>
                <a:gd name="T56" fmla="*/ 1134 w 1262"/>
                <a:gd name="T57" fmla="*/ 1216 h 1216"/>
                <a:gd name="T58" fmla="*/ 1151 w 1262"/>
                <a:gd name="T59" fmla="*/ 1212 h 1216"/>
                <a:gd name="T60" fmla="*/ 413 w 1262"/>
                <a:gd name="T61" fmla="*/ 302 h 1216"/>
                <a:gd name="T62" fmla="*/ 331 w 1262"/>
                <a:gd name="T63" fmla="*/ 101 h 1216"/>
                <a:gd name="T64" fmla="*/ 530 w 1262"/>
                <a:gd name="T65" fmla="*/ 186 h 1216"/>
                <a:gd name="T66" fmla="*/ 1105 w 1262"/>
                <a:gd name="T67" fmla="*/ 357 h 1216"/>
                <a:gd name="T68" fmla="*/ 1208 w 1262"/>
                <a:gd name="T69" fmla="*/ 432 h 1216"/>
                <a:gd name="T70" fmla="*/ 1210 w 1262"/>
                <a:gd name="T71" fmla="*/ 489 h 1216"/>
                <a:gd name="T72" fmla="*/ 1210 w 1262"/>
                <a:gd name="T73" fmla="*/ 605 h 1216"/>
                <a:gd name="T74" fmla="*/ 1208 w 1262"/>
                <a:gd name="T75" fmla="*/ 610 h 1216"/>
                <a:gd name="T76" fmla="*/ 1134 w 1262"/>
                <a:gd name="T77" fmla="*/ 613 h 1216"/>
                <a:gd name="T78" fmla="*/ 1130 w 1262"/>
                <a:gd name="T79" fmla="*/ 598 h 1216"/>
                <a:gd name="T80" fmla="*/ 1130 w 1262"/>
                <a:gd name="T81" fmla="*/ 472 h 1216"/>
                <a:gd name="T82" fmla="*/ 1103 w 1262"/>
                <a:gd name="T83" fmla="*/ 363 h 1216"/>
                <a:gd name="T84" fmla="*/ 1105 w 1262"/>
                <a:gd name="T85" fmla="*/ 357 h 1216"/>
                <a:gd name="T86" fmla="*/ 763 w 1262"/>
                <a:gd name="T87" fmla="*/ 852 h 1216"/>
                <a:gd name="T88" fmla="*/ 688 w 1262"/>
                <a:gd name="T89" fmla="*/ 702 h 1216"/>
                <a:gd name="T90" fmla="*/ 999 w 1262"/>
                <a:gd name="T91" fmla="*/ 665 h 1216"/>
                <a:gd name="T92" fmla="*/ 1209 w 1262"/>
                <a:gd name="T93" fmla="*/ 665 h 1216"/>
                <a:gd name="T94" fmla="*/ 1206 w 1262"/>
                <a:gd name="T95" fmla="*/ 852 h 1216"/>
                <a:gd name="T96" fmla="*/ 1196 w 1262"/>
                <a:gd name="T97" fmla="*/ 853 h 1216"/>
                <a:gd name="T98" fmla="*/ 968 w 1262"/>
                <a:gd name="T99" fmla="*/ 853 h 1216"/>
                <a:gd name="T100" fmla="*/ 1104 w 1262"/>
                <a:gd name="T101" fmla="*/ 1163 h 1216"/>
                <a:gd name="T102" fmla="*/ 1101 w 1262"/>
                <a:gd name="T103" fmla="*/ 1157 h 1216"/>
                <a:gd name="T104" fmla="*/ 1130 w 1262"/>
                <a:gd name="T105" fmla="*/ 953 h 1216"/>
                <a:gd name="T106" fmla="*/ 1130 w 1262"/>
                <a:gd name="T107" fmla="*/ 905 h 1216"/>
                <a:gd name="T108" fmla="*/ 1206 w 1262"/>
                <a:gd name="T109" fmla="*/ 906 h 1216"/>
                <a:gd name="T110" fmla="*/ 1210 w 1262"/>
                <a:gd name="T111" fmla="*/ 917 h 1216"/>
                <a:gd name="T112" fmla="*/ 1210 w 1262"/>
                <a:gd name="T113" fmla="*/ 1067 h 1216"/>
                <a:gd name="T114" fmla="*/ 1111 w 1262"/>
                <a:gd name="T115" fmla="*/ 11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2" h="1216">
                  <a:moveTo>
                    <a:pt x="1151" y="1212"/>
                  </a:moveTo>
                  <a:cubicBezTo>
                    <a:pt x="1220" y="1193"/>
                    <a:pt x="1262" y="1137"/>
                    <a:pt x="1262" y="1062"/>
                  </a:cubicBezTo>
                  <a:cubicBezTo>
                    <a:pt x="1262" y="869"/>
                    <a:pt x="1262" y="670"/>
                    <a:pt x="1262" y="456"/>
                  </a:cubicBezTo>
                  <a:cubicBezTo>
                    <a:pt x="1262" y="446"/>
                    <a:pt x="1261" y="432"/>
                    <a:pt x="1258" y="418"/>
                  </a:cubicBezTo>
                  <a:cubicBezTo>
                    <a:pt x="1243" y="348"/>
                    <a:pt x="1185" y="302"/>
                    <a:pt x="1111" y="302"/>
                  </a:cubicBezTo>
                  <a:cubicBezTo>
                    <a:pt x="981" y="302"/>
                    <a:pt x="850" y="302"/>
                    <a:pt x="720" y="302"/>
                  </a:cubicBezTo>
                  <a:cubicBezTo>
                    <a:pt x="537" y="302"/>
                    <a:pt x="537" y="302"/>
                    <a:pt x="537" y="302"/>
                  </a:cubicBezTo>
                  <a:cubicBezTo>
                    <a:pt x="542" y="296"/>
                    <a:pt x="542" y="296"/>
                    <a:pt x="542" y="296"/>
                  </a:cubicBezTo>
                  <a:cubicBezTo>
                    <a:pt x="608" y="208"/>
                    <a:pt x="583" y="115"/>
                    <a:pt x="532" y="65"/>
                  </a:cubicBezTo>
                  <a:cubicBezTo>
                    <a:pt x="477" y="9"/>
                    <a:pt x="392" y="0"/>
                    <a:pt x="325" y="41"/>
                  </a:cubicBezTo>
                  <a:cubicBezTo>
                    <a:pt x="281" y="68"/>
                    <a:pt x="255" y="107"/>
                    <a:pt x="246" y="158"/>
                  </a:cubicBezTo>
                  <a:cubicBezTo>
                    <a:pt x="238" y="207"/>
                    <a:pt x="251" y="252"/>
                    <a:pt x="285" y="296"/>
                  </a:cubicBezTo>
                  <a:cubicBezTo>
                    <a:pt x="290" y="302"/>
                    <a:pt x="290" y="302"/>
                    <a:pt x="290" y="302"/>
                  </a:cubicBezTo>
                  <a:cubicBezTo>
                    <a:pt x="282" y="302"/>
                    <a:pt x="282" y="302"/>
                    <a:pt x="282" y="302"/>
                  </a:cubicBezTo>
                  <a:cubicBezTo>
                    <a:pt x="267" y="302"/>
                    <a:pt x="252" y="302"/>
                    <a:pt x="237" y="302"/>
                  </a:cubicBezTo>
                  <a:cubicBezTo>
                    <a:pt x="204" y="302"/>
                    <a:pt x="173" y="302"/>
                    <a:pt x="142" y="303"/>
                  </a:cubicBezTo>
                  <a:cubicBezTo>
                    <a:pt x="66" y="304"/>
                    <a:pt x="5" y="362"/>
                    <a:pt x="2" y="437"/>
                  </a:cubicBezTo>
                  <a:cubicBezTo>
                    <a:pt x="0" y="480"/>
                    <a:pt x="0" y="524"/>
                    <a:pt x="0" y="567"/>
                  </a:cubicBezTo>
                  <a:cubicBezTo>
                    <a:pt x="0" y="585"/>
                    <a:pt x="0" y="604"/>
                    <a:pt x="0" y="622"/>
                  </a:cubicBezTo>
                  <a:cubicBezTo>
                    <a:pt x="0" y="625"/>
                    <a:pt x="1" y="627"/>
                    <a:pt x="1" y="630"/>
                  </a:cubicBezTo>
                  <a:cubicBezTo>
                    <a:pt x="5" y="642"/>
                    <a:pt x="12" y="648"/>
                    <a:pt x="23" y="649"/>
                  </a:cubicBezTo>
                  <a:cubicBezTo>
                    <a:pt x="35" y="651"/>
                    <a:pt x="44" y="646"/>
                    <a:pt x="50" y="635"/>
                  </a:cubicBezTo>
                  <a:cubicBezTo>
                    <a:pt x="52" y="630"/>
                    <a:pt x="52" y="625"/>
                    <a:pt x="52" y="619"/>
                  </a:cubicBezTo>
                  <a:cubicBezTo>
                    <a:pt x="52" y="616"/>
                    <a:pt x="52" y="616"/>
                    <a:pt x="52" y="616"/>
                  </a:cubicBezTo>
                  <a:cubicBezTo>
                    <a:pt x="52" y="594"/>
                    <a:pt x="52" y="572"/>
                    <a:pt x="52" y="550"/>
                  </a:cubicBezTo>
                  <a:cubicBezTo>
                    <a:pt x="52" y="519"/>
                    <a:pt x="52" y="487"/>
                    <a:pt x="52" y="456"/>
                  </a:cubicBezTo>
                  <a:cubicBezTo>
                    <a:pt x="52" y="393"/>
                    <a:pt x="91" y="354"/>
                    <a:pt x="153" y="354"/>
                  </a:cubicBezTo>
                  <a:cubicBezTo>
                    <a:pt x="434" y="354"/>
                    <a:pt x="711" y="354"/>
                    <a:pt x="978" y="354"/>
                  </a:cubicBezTo>
                  <a:cubicBezTo>
                    <a:pt x="1039" y="354"/>
                    <a:pt x="1078" y="393"/>
                    <a:pt x="1078" y="454"/>
                  </a:cubicBezTo>
                  <a:cubicBezTo>
                    <a:pt x="1078" y="503"/>
                    <a:pt x="1078" y="553"/>
                    <a:pt x="1078" y="597"/>
                  </a:cubicBezTo>
                  <a:cubicBezTo>
                    <a:pt x="1078" y="597"/>
                    <a:pt x="1078" y="598"/>
                    <a:pt x="1078" y="599"/>
                  </a:cubicBezTo>
                  <a:cubicBezTo>
                    <a:pt x="1079" y="602"/>
                    <a:pt x="1079" y="607"/>
                    <a:pt x="1074" y="612"/>
                  </a:cubicBezTo>
                  <a:cubicBezTo>
                    <a:pt x="1073" y="613"/>
                    <a:pt x="1073" y="613"/>
                    <a:pt x="1073" y="613"/>
                  </a:cubicBezTo>
                  <a:cubicBezTo>
                    <a:pt x="1056" y="613"/>
                    <a:pt x="1056" y="613"/>
                    <a:pt x="1056" y="613"/>
                  </a:cubicBezTo>
                  <a:cubicBezTo>
                    <a:pt x="1027" y="613"/>
                    <a:pt x="998" y="613"/>
                    <a:pt x="969" y="613"/>
                  </a:cubicBezTo>
                  <a:cubicBezTo>
                    <a:pt x="904" y="613"/>
                    <a:pt x="837" y="613"/>
                    <a:pt x="771" y="613"/>
                  </a:cubicBezTo>
                  <a:cubicBezTo>
                    <a:pt x="687" y="613"/>
                    <a:pt x="623" y="670"/>
                    <a:pt x="617" y="748"/>
                  </a:cubicBezTo>
                  <a:cubicBezTo>
                    <a:pt x="615" y="789"/>
                    <a:pt x="628" y="828"/>
                    <a:pt x="656" y="858"/>
                  </a:cubicBezTo>
                  <a:cubicBezTo>
                    <a:pt x="683" y="887"/>
                    <a:pt x="720" y="904"/>
                    <a:pt x="761" y="904"/>
                  </a:cubicBezTo>
                  <a:cubicBezTo>
                    <a:pt x="826" y="905"/>
                    <a:pt x="892" y="905"/>
                    <a:pt x="956" y="905"/>
                  </a:cubicBezTo>
                  <a:cubicBezTo>
                    <a:pt x="990" y="904"/>
                    <a:pt x="1024" y="904"/>
                    <a:pt x="1058" y="904"/>
                  </a:cubicBezTo>
                  <a:cubicBezTo>
                    <a:pt x="1059" y="905"/>
                    <a:pt x="1060" y="904"/>
                    <a:pt x="1061" y="904"/>
                  </a:cubicBezTo>
                  <a:cubicBezTo>
                    <a:pt x="1065" y="904"/>
                    <a:pt x="1071" y="904"/>
                    <a:pt x="1077" y="908"/>
                  </a:cubicBezTo>
                  <a:cubicBezTo>
                    <a:pt x="1078" y="909"/>
                    <a:pt x="1078" y="909"/>
                    <a:pt x="1078" y="909"/>
                  </a:cubicBezTo>
                  <a:cubicBezTo>
                    <a:pt x="1078" y="956"/>
                    <a:pt x="1078" y="956"/>
                    <a:pt x="1078" y="956"/>
                  </a:cubicBezTo>
                  <a:cubicBezTo>
                    <a:pt x="1078" y="990"/>
                    <a:pt x="1078" y="1024"/>
                    <a:pt x="1078" y="1059"/>
                  </a:cubicBezTo>
                  <a:cubicBezTo>
                    <a:pt x="1078" y="1127"/>
                    <a:pt x="1041" y="1164"/>
                    <a:pt x="974" y="1164"/>
                  </a:cubicBezTo>
                  <a:cubicBezTo>
                    <a:pt x="701" y="1164"/>
                    <a:pt x="429" y="1164"/>
                    <a:pt x="156" y="1164"/>
                  </a:cubicBezTo>
                  <a:cubicBezTo>
                    <a:pt x="90" y="1164"/>
                    <a:pt x="52" y="1126"/>
                    <a:pt x="52" y="1060"/>
                  </a:cubicBezTo>
                  <a:cubicBezTo>
                    <a:pt x="52" y="1006"/>
                    <a:pt x="52" y="953"/>
                    <a:pt x="52" y="899"/>
                  </a:cubicBezTo>
                  <a:cubicBezTo>
                    <a:pt x="52" y="889"/>
                    <a:pt x="51" y="881"/>
                    <a:pt x="44" y="875"/>
                  </a:cubicBezTo>
                  <a:cubicBezTo>
                    <a:pt x="35" y="867"/>
                    <a:pt x="26" y="865"/>
                    <a:pt x="16" y="870"/>
                  </a:cubicBezTo>
                  <a:cubicBezTo>
                    <a:pt x="5" y="874"/>
                    <a:pt x="0" y="883"/>
                    <a:pt x="0" y="897"/>
                  </a:cubicBezTo>
                  <a:cubicBezTo>
                    <a:pt x="0" y="913"/>
                    <a:pt x="0" y="929"/>
                    <a:pt x="0" y="945"/>
                  </a:cubicBezTo>
                  <a:cubicBezTo>
                    <a:pt x="0" y="986"/>
                    <a:pt x="0" y="1028"/>
                    <a:pt x="0" y="1070"/>
                  </a:cubicBezTo>
                  <a:cubicBezTo>
                    <a:pt x="1" y="1119"/>
                    <a:pt x="22" y="1160"/>
                    <a:pt x="62" y="1189"/>
                  </a:cubicBezTo>
                  <a:cubicBezTo>
                    <a:pt x="82" y="1204"/>
                    <a:pt x="105" y="1210"/>
                    <a:pt x="128" y="1216"/>
                  </a:cubicBezTo>
                  <a:cubicBezTo>
                    <a:pt x="1134" y="1216"/>
                    <a:pt x="1134" y="1216"/>
                    <a:pt x="1134" y="1216"/>
                  </a:cubicBezTo>
                  <a:cubicBezTo>
                    <a:pt x="1138" y="1213"/>
                    <a:pt x="1142" y="1213"/>
                    <a:pt x="1146" y="1212"/>
                  </a:cubicBezTo>
                  <a:cubicBezTo>
                    <a:pt x="1148" y="1212"/>
                    <a:pt x="1149" y="1212"/>
                    <a:pt x="1151" y="1212"/>
                  </a:cubicBezTo>
                  <a:close/>
                  <a:moveTo>
                    <a:pt x="414" y="302"/>
                  </a:moveTo>
                  <a:cubicBezTo>
                    <a:pt x="413" y="302"/>
                    <a:pt x="413" y="302"/>
                    <a:pt x="413" y="302"/>
                  </a:cubicBezTo>
                  <a:cubicBezTo>
                    <a:pt x="348" y="301"/>
                    <a:pt x="296" y="248"/>
                    <a:pt x="296" y="184"/>
                  </a:cubicBezTo>
                  <a:cubicBezTo>
                    <a:pt x="296" y="152"/>
                    <a:pt x="309" y="123"/>
                    <a:pt x="331" y="101"/>
                  </a:cubicBezTo>
                  <a:cubicBezTo>
                    <a:pt x="354" y="79"/>
                    <a:pt x="383" y="67"/>
                    <a:pt x="414" y="67"/>
                  </a:cubicBezTo>
                  <a:cubicBezTo>
                    <a:pt x="479" y="68"/>
                    <a:pt x="531" y="121"/>
                    <a:pt x="530" y="186"/>
                  </a:cubicBezTo>
                  <a:cubicBezTo>
                    <a:pt x="530" y="250"/>
                    <a:pt x="477" y="302"/>
                    <a:pt x="414" y="302"/>
                  </a:cubicBezTo>
                  <a:close/>
                  <a:moveTo>
                    <a:pt x="1105" y="357"/>
                  </a:moveTo>
                  <a:cubicBezTo>
                    <a:pt x="1125" y="352"/>
                    <a:pt x="1148" y="356"/>
                    <a:pt x="1167" y="369"/>
                  </a:cubicBezTo>
                  <a:cubicBezTo>
                    <a:pt x="1189" y="384"/>
                    <a:pt x="1204" y="407"/>
                    <a:pt x="1208" y="432"/>
                  </a:cubicBezTo>
                  <a:cubicBezTo>
                    <a:pt x="1210" y="446"/>
                    <a:pt x="1210" y="461"/>
                    <a:pt x="1210" y="475"/>
                  </a:cubicBezTo>
                  <a:cubicBezTo>
                    <a:pt x="1210" y="480"/>
                    <a:pt x="1210" y="484"/>
                    <a:pt x="1210" y="489"/>
                  </a:cubicBezTo>
                  <a:cubicBezTo>
                    <a:pt x="1210" y="520"/>
                    <a:pt x="1210" y="551"/>
                    <a:pt x="1210" y="581"/>
                  </a:cubicBezTo>
                  <a:cubicBezTo>
                    <a:pt x="1210" y="605"/>
                    <a:pt x="1210" y="605"/>
                    <a:pt x="1210" y="605"/>
                  </a:cubicBezTo>
                  <a:cubicBezTo>
                    <a:pt x="1210" y="606"/>
                    <a:pt x="1209" y="607"/>
                    <a:pt x="1209" y="608"/>
                  </a:cubicBezTo>
                  <a:cubicBezTo>
                    <a:pt x="1208" y="609"/>
                    <a:pt x="1208" y="609"/>
                    <a:pt x="1208" y="610"/>
                  </a:cubicBezTo>
                  <a:cubicBezTo>
                    <a:pt x="1207" y="613"/>
                    <a:pt x="1207" y="613"/>
                    <a:pt x="1207" y="613"/>
                  </a:cubicBezTo>
                  <a:cubicBezTo>
                    <a:pt x="1134" y="613"/>
                    <a:pt x="1134" y="613"/>
                    <a:pt x="1134" y="613"/>
                  </a:cubicBezTo>
                  <a:cubicBezTo>
                    <a:pt x="1133" y="611"/>
                    <a:pt x="1133" y="611"/>
                    <a:pt x="1133" y="611"/>
                  </a:cubicBezTo>
                  <a:cubicBezTo>
                    <a:pt x="1129" y="607"/>
                    <a:pt x="1130" y="602"/>
                    <a:pt x="1130" y="598"/>
                  </a:cubicBezTo>
                  <a:cubicBezTo>
                    <a:pt x="1130" y="596"/>
                    <a:pt x="1130" y="595"/>
                    <a:pt x="1130" y="594"/>
                  </a:cubicBezTo>
                  <a:cubicBezTo>
                    <a:pt x="1130" y="553"/>
                    <a:pt x="1130" y="513"/>
                    <a:pt x="1130" y="472"/>
                  </a:cubicBezTo>
                  <a:cubicBezTo>
                    <a:pt x="1130" y="453"/>
                    <a:pt x="1130" y="453"/>
                    <a:pt x="1130" y="453"/>
                  </a:cubicBezTo>
                  <a:cubicBezTo>
                    <a:pt x="1130" y="418"/>
                    <a:pt x="1121" y="389"/>
                    <a:pt x="1103" y="363"/>
                  </a:cubicBezTo>
                  <a:cubicBezTo>
                    <a:pt x="1099" y="358"/>
                    <a:pt x="1099" y="358"/>
                    <a:pt x="1099" y="358"/>
                  </a:cubicBezTo>
                  <a:lnTo>
                    <a:pt x="1105" y="357"/>
                  </a:lnTo>
                  <a:close/>
                  <a:moveTo>
                    <a:pt x="968" y="853"/>
                  </a:moveTo>
                  <a:cubicBezTo>
                    <a:pt x="900" y="853"/>
                    <a:pt x="831" y="853"/>
                    <a:pt x="763" y="852"/>
                  </a:cubicBezTo>
                  <a:cubicBezTo>
                    <a:pt x="719" y="852"/>
                    <a:pt x="683" y="824"/>
                    <a:pt x="672" y="783"/>
                  </a:cubicBezTo>
                  <a:cubicBezTo>
                    <a:pt x="665" y="754"/>
                    <a:pt x="671" y="725"/>
                    <a:pt x="688" y="702"/>
                  </a:cubicBezTo>
                  <a:cubicBezTo>
                    <a:pt x="706" y="679"/>
                    <a:pt x="735" y="665"/>
                    <a:pt x="768" y="665"/>
                  </a:cubicBezTo>
                  <a:cubicBezTo>
                    <a:pt x="845" y="665"/>
                    <a:pt x="924" y="665"/>
                    <a:pt x="999" y="665"/>
                  </a:cubicBezTo>
                  <a:cubicBezTo>
                    <a:pt x="1032" y="665"/>
                    <a:pt x="1065" y="665"/>
                    <a:pt x="1097" y="665"/>
                  </a:cubicBezTo>
                  <a:cubicBezTo>
                    <a:pt x="1209" y="665"/>
                    <a:pt x="1209" y="665"/>
                    <a:pt x="1209" y="665"/>
                  </a:cubicBezTo>
                  <a:cubicBezTo>
                    <a:pt x="1209" y="851"/>
                    <a:pt x="1209" y="851"/>
                    <a:pt x="1209" y="851"/>
                  </a:cubicBezTo>
                  <a:cubicBezTo>
                    <a:pt x="1206" y="852"/>
                    <a:pt x="1206" y="852"/>
                    <a:pt x="1206" y="852"/>
                  </a:cubicBezTo>
                  <a:cubicBezTo>
                    <a:pt x="1205" y="852"/>
                    <a:pt x="1204" y="852"/>
                    <a:pt x="1202" y="852"/>
                  </a:cubicBezTo>
                  <a:cubicBezTo>
                    <a:pt x="1200" y="852"/>
                    <a:pt x="1198" y="853"/>
                    <a:pt x="1196" y="853"/>
                  </a:cubicBezTo>
                  <a:cubicBezTo>
                    <a:pt x="1092" y="853"/>
                    <a:pt x="1092" y="853"/>
                    <a:pt x="1092" y="853"/>
                  </a:cubicBezTo>
                  <a:cubicBezTo>
                    <a:pt x="1051" y="853"/>
                    <a:pt x="1010" y="853"/>
                    <a:pt x="968" y="853"/>
                  </a:cubicBezTo>
                  <a:close/>
                  <a:moveTo>
                    <a:pt x="1111" y="1164"/>
                  </a:moveTo>
                  <a:cubicBezTo>
                    <a:pt x="1109" y="1164"/>
                    <a:pt x="1106" y="1164"/>
                    <a:pt x="1104" y="1163"/>
                  </a:cubicBezTo>
                  <a:cubicBezTo>
                    <a:pt x="1097" y="1163"/>
                    <a:pt x="1097" y="1163"/>
                    <a:pt x="1097" y="1163"/>
                  </a:cubicBezTo>
                  <a:cubicBezTo>
                    <a:pt x="1101" y="1157"/>
                    <a:pt x="1101" y="1157"/>
                    <a:pt x="1101" y="1157"/>
                  </a:cubicBezTo>
                  <a:cubicBezTo>
                    <a:pt x="1122" y="1129"/>
                    <a:pt x="1131" y="1097"/>
                    <a:pt x="1130" y="1053"/>
                  </a:cubicBezTo>
                  <a:cubicBezTo>
                    <a:pt x="1130" y="1020"/>
                    <a:pt x="1130" y="986"/>
                    <a:pt x="1130" y="953"/>
                  </a:cubicBezTo>
                  <a:cubicBezTo>
                    <a:pt x="1130" y="938"/>
                    <a:pt x="1130" y="924"/>
                    <a:pt x="1130" y="909"/>
                  </a:cubicBezTo>
                  <a:cubicBezTo>
                    <a:pt x="1130" y="905"/>
                    <a:pt x="1130" y="905"/>
                    <a:pt x="1130" y="905"/>
                  </a:cubicBezTo>
                  <a:cubicBezTo>
                    <a:pt x="1205" y="905"/>
                    <a:pt x="1205" y="905"/>
                    <a:pt x="1205" y="905"/>
                  </a:cubicBezTo>
                  <a:cubicBezTo>
                    <a:pt x="1206" y="906"/>
                    <a:pt x="1206" y="906"/>
                    <a:pt x="1206" y="906"/>
                  </a:cubicBezTo>
                  <a:cubicBezTo>
                    <a:pt x="1210" y="909"/>
                    <a:pt x="1210" y="913"/>
                    <a:pt x="1210" y="916"/>
                  </a:cubicBezTo>
                  <a:cubicBezTo>
                    <a:pt x="1210" y="917"/>
                    <a:pt x="1210" y="917"/>
                    <a:pt x="1210" y="917"/>
                  </a:cubicBezTo>
                  <a:cubicBezTo>
                    <a:pt x="1210" y="932"/>
                    <a:pt x="1210" y="946"/>
                    <a:pt x="1210" y="961"/>
                  </a:cubicBezTo>
                  <a:cubicBezTo>
                    <a:pt x="1210" y="996"/>
                    <a:pt x="1210" y="1032"/>
                    <a:pt x="1210" y="1067"/>
                  </a:cubicBezTo>
                  <a:cubicBezTo>
                    <a:pt x="1210" y="1096"/>
                    <a:pt x="1199" y="1121"/>
                    <a:pt x="1181" y="1138"/>
                  </a:cubicBezTo>
                  <a:cubicBezTo>
                    <a:pt x="1163" y="1155"/>
                    <a:pt x="1139" y="1164"/>
                    <a:pt x="1111" y="1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7" name="Freeform 54"/>
            <p:cNvSpPr>
              <a:spLocks/>
            </p:cNvSpPr>
            <p:nvPr/>
          </p:nvSpPr>
          <p:spPr bwMode="auto">
            <a:xfrm>
              <a:off x="488" y="1492"/>
              <a:ext cx="11" cy="60"/>
            </a:xfrm>
            <a:custGeom>
              <a:avLst/>
              <a:gdLst>
                <a:gd name="T0" fmla="*/ 35 w 54"/>
                <a:gd name="T1" fmla="*/ 0 h 287"/>
                <a:gd name="T2" fmla="*/ 19 w 54"/>
                <a:gd name="T3" fmla="*/ 0 h 287"/>
                <a:gd name="T4" fmla="*/ 1 w 54"/>
                <a:gd name="T5" fmla="*/ 37 h 287"/>
                <a:gd name="T6" fmla="*/ 1 w 54"/>
                <a:gd name="T7" fmla="*/ 74 h 287"/>
                <a:gd name="T8" fmla="*/ 1 w 54"/>
                <a:gd name="T9" fmla="*/ 91 h 287"/>
                <a:gd name="T10" fmla="*/ 1 w 54"/>
                <a:gd name="T11" fmla="*/ 138 h 287"/>
                <a:gd name="T12" fmla="*/ 1 w 54"/>
                <a:gd name="T13" fmla="*/ 257 h 287"/>
                <a:gd name="T14" fmla="*/ 10 w 54"/>
                <a:gd name="T15" fmla="*/ 280 h 287"/>
                <a:gd name="T16" fmla="*/ 29 w 54"/>
                <a:gd name="T17" fmla="*/ 287 h 287"/>
                <a:gd name="T18" fmla="*/ 53 w 54"/>
                <a:gd name="T19" fmla="*/ 257 h 287"/>
                <a:gd name="T20" fmla="*/ 53 w 54"/>
                <a:gd name="T21" fmla="*/ 184 h 287"/>
                <a:gd name="T22" fmla="*/ 53 w 54"/>
                <a:gd name="T23" fmla="*/ 35 h 287"/>
                <a:gd name="T24" fmla="*/ 35 w 54"/>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287">
                  <a:moveTo>
                    <a:pt x="35" y="0"/>
                  </a:moveTo>
                  <a:cubicBezTo>
                    <a:pt x="19" y="0"/>
                    <a:pt x="19" y="0"/>
                    <a:pt x="19" y="0"/>
                  </a:cubicBezTo>
                  <a:cubicBezTo>
                    <a:pt x="6" y="8"/>
                    <a:pt x="0" y="20"/>
                    <a:pt x="1" y="37"/>
                  </a:cubicBezTo>
                  <a:cubicBezTo>
                    <a:pt x="2" y="49"/>
                    <a:pt x="2" y="62"/>
                    <a:pt x="1" y="74"/>
                  </a:cubicBezTo>
                  <a:cubicBezTo>
                    <a:pt x="1" y="80"/>
                    <a:pt x="1" y="85"/>
                    <a:pt x="1" y="91"/>
                  </a:cubicBezTo>
                  <a:cubicBezTo>
                    <a:pt x="1" y="138"/>
                    <a:pt x="1" y="138"/>
                    <a:pt x="1" y="138"/>
                  </a:cubicBezTo>
                  <a:cubicBezTo>
                    <a:pt x="1" y="177"/>
                    <a:pt x="1" y="218"/>
                    <a:pt x="1" y="257"/>
                  </a:cubicBezTo>
                  <a:cubicBezTo>
                    <a:pt x="1" y="267"/>
                    <a:pt x="4" y="275"/>
                    <a:pt x="10" y="280"/>
                  </a:cubicBezTo>
                  <a:cubicBezTo>
                    <a:pt x="15" y="285"/>
                    <a:pt x="21" y="287"/>
                    <a:pt x="29" y="287"/>
                  </a:cubicBezTo>
                  <a:cubicBezTo>
                    <a:pt x="44" y="286"/>
                    <a:pt x="53" y="275"/>
                    <a:pt x="53" y="257"/>
                  </a:cubicBezTo>
                  <a:cubicBezTo>
                    <a:pt x="53" y="232"/>
                    <a:pt x="53" y="208"/>
                    <a:pt x="53" y="184"/>
                  </a:cubicBezTo>
                  <a:cubicBezTo>
                    <a:pt x="53" y="135"/>
                    <a:pt x="53" y="84"/>
                    <a:pt x="53" y="35"/>
                  </a:cubicBezTo>
                  <a:cubicBezTo>
                    <a:pt x="54" y="17"/>
                    <a:pt x="48" y="7"/>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8" name="Freeform 55"/>
            <p:cNvSpPr>
              <a:spLocks/>
            </p:cNvSpPr>
            <p:nvPr/>
          </p:nvSpPr>
          <p:spPr bwMode="auto">
            <a:xfrm>
              <a:off x="458" y="1492"/>
              <a:ext cx="11" cy="39"/>
            </a:xfrm>
            <a:custGeom>
              <a:avLst/>
              <a:gdLst>
                <a:gd name="T0" fmla="*/ 34 w 53"/>
                <a:gd name="T1" fmla="*/ 0 h 184"/>
                <a:gd name="T2" fmla="*/ 18 w 53"/>
                <a:gd name="T3" fmla="*/ 0 h 184"/>
                <a:gd name="T4" fmla="*/ 0 w 53"/>
                <a:gd name="T5" fmla="*/ 37 h 184"/>
                <a:gd name="T6" fmla="*/ 1 w 53"/>
                <a:gd name="T7" fmla="*/ 111 h 184"/>
                <a:gd name="T8" fmla="*/ 1 w 53"/>
                <a:gd name="T9" fmla="*/ 152 h 184"/>
                <a:gd name="T10" fmla="*/ 10 w 53"/>
                <a:gd name="T11" fmla="*/ 177 h 184"/>
                <a:gd name="T12" fmla="*/ 27 w 53"/>
                <a:gd name="T13" fmla="*/ 184 h 184"/>
                <a:gd name="T14" fmla="*/ 52 w 53"/>
                <a:gd name="T15" fmla="*/ 153 h 184"/>
                <a:gd name="T16" fmla="*/ 52 w 53"/>
                <a:gd name="T17" fmla="*/ 112 h 184"/>
                <a:gd name="T18" fmla="*/ 53 w 53"/>
                <a:gd name="T19" fmla="*/ 35 h 184"/>
                <a:gd name="T20" fmla="*/ 34 w 53"/>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84">
                  <a:moveTo>
                    <a:pt x="34" y="0"/>
                  </a:moveTo>
                  <a:cubicBezTo>
                    <a:pt x="18" y="0"/>
                    <a:pt x="18" y="0"/>
                    <a:pt x="18" y="0"/>
                  </a:cubicBezTo>
                  <a:cubicBezTo>
                    <a:pt x="5" y="8"/>
                    <a:pt x="0" y="20"/>
                    <a:pt x="0" y="37"/>
                  </a:cubicBezTo>
                  <a:cubicBezTo>
                    <a:pt x="1" y="62"/>
                    <a:pt x="1" y="87"/>
                    <a:pt x="1" y="111"/>
                  </a:cubicBezTo>
                  <a:cubicBezTo>
                    <a:pt x="1" y="125"/>
                    <a:pt x="0" y="139"/>
                    <a:pt x="1" y="152"/>
                  </a:cubicBezTo>
                  <a:cubicBezTo>
                    <a:pt x="1" y="163"/>
                    <a:pt x="4" y="171"/>
                    <a:pt x="10" y="177"/>
                  </a:cubicBezTo>
                  <a:cubicBezTo>
                    <a:pt x="14" y="181"/>
                    <a:pt x="20" y="184"/>
                    <a:pt x="27" y="184"/>
                  </a:cubicBezTo>
                  <a:cubicBezTo>
                    <a:pt x="43" y="183"/>
                    <a:pt x="52" y="172"/>
                    <a:pt x="52" y="153"/>
                  </a:cubicBezTo>
                  <a:cubicBezTo>
                    <a:pt x="52" y="139"/>
                    <a:pt x="52" y="126"/>
                    <a:pt x="52" y="112"/>
                  </a:cubicBezTo>
                  <a:cubicBezTo>
                    <a:pt x="52" y="86"/>
                    <a:pt x="52" y="60"/>
                    <a:pt x="53" y="35"/>
                  </a:cubicBezTo>
                  <a:cubicBezTo>
                    <a:pt x="53" y="17"/>
                    <a:pt x="48"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89" name="Freeform 56"/>
            <p:cNvSpPr>
              <a:spLocks noEditPoints="1"/>
            </p:cNvSpPr>
            <p:nvPr/>
          </p:nvSpPr>
          <p:spPr bwMode="auto">
            <a:xfrm>
              <a:off x="520" y="1506"/>
              <a:ext cx="71" cy="71"/>
            </a:xfrm>
            <a:custGeom>
              <a:avLst/>
              <a:gdLst>
                <a:gd name="T0" fmla="*/ 169 w 338"/>
                <a:gd name="T1" fmla="*/ 0 h 338"/>
                <a:gd name="T2" fmla="*/ 168 w 338"/>
                <a:gd name="T3" fmla="*/ 0 h 338"/>
                <a:gd name="T4" fmla="*/ 0 w 338"/>
                <a:gd name="T5" fmla="*/ 169 h 338"/>
                <a:gd name="T6" fmla="*/ 49 w 338"/>
                <a:gd name="T7" fmla="*/ 288 h 338"/>
                <a:gd name="T8" fmla="*/ 169 w 338"/>
                <a:gd name="T9" fmla="*/ 338 h 338"/>
                <a:gd name="T10" fmla="*/ 169 w 338"/>
                <a:gd name="T11" fmla="*/ 338 h 338"/>
                <a:gd name="T12" fmla="*/ 288 w 338"/>
                <a:gd name="T13" fmla="*/ 288 h 338"/>
                <a:gd name="T14" fmla="*/ 338 w 338"/>
                <a:gd name="T15" fmla="*/ 169 h 338"/>
                <a:gd name="T16" fmla="*/ 288 w 338"/>
                <a:gd name="T17" fmla="*/ 49 h 338"/>
                <a:gd name="T18" fmla="*/ 169 w 338"/>
                <a:gd name="T19" fmla="*/ 0 h 338"/>
                <a:gd name="T20" fmla="*/ 252 w 338"/>
                <a:gd name="T21" fmla="*/ 251 h 338"/>
                <a:gd name="T22" fmla="*/ 169 w 338"/>
                <a:gd name="T23" fmla="*/ 286 h 338"/>
                <a:gd name="T24" fmla="*/ 169 w 338"/>
                <a:gd name="T25" fmla="*/ 286 h 338"/>
                <a:gd name="T26" fmla="*/ 52 w 338"/>
                <a:gd name="T27" fmla="*/ 170 h 338"/>
                <a:gd name="T28" fmla="*/ 86 w 338"/>
                <a:gd name="T29" fmla="*/ 86 h 338"/>
                <a:gd name="T30" fmla="*/ 168 w 338"/>
                <a:gd name="T31" fmla="*/ 52 h 338"/>
                <a:gd name="T32" fmla="*/ 168 w 338"/>
                <a:gd name="T33" fmla="*/ 52 h 338"/>
                <a:gd name="T34" fmla="*/ 286 w 338"/>
                <a:gd name="T35" fmla="*/ 168 h 338"/>
                <a:gd name="T36" fmla="*/ 252 w 338"/>
                <a:gd name="T37" fmla="*/ 25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38">
                  <a:moveTo>
                    <a:pt x="169" y="0"/>
                  </a:moveTo>
                  <a:cubicBezTo>
                    <a:pt x="168" y="0"/>
                    <a:pt x="168" y="0"/>
                    <a:pt x="168" y="0"/>
                  </a:cubicBezTo>
                  <a:cubicBezTo>
                    <a:pt x="75" y="0"/>
                    <a:pt x="0" y="76"/>
                    <a:pt x="0" y="169"/>
                  </a:cubicBezTo>
                  <a:cubicBezTo>
                    <a:pt x="0" y="214"/>
                    <a:pt x="17" y="256"/>
                    <a:pt x="49" y="288"/>
                  </a:cubicBezTo>
                  <a:cubicBezTo>
                    <a:pt x="81" y="320"/>
                    <a:pt x="124" y="338"/>
                    <a:pt x="169" y="338"/>
                  </a:cubicBezTo>
                  <a:cubicBezTo>
                    <a:pt x="169" y="338"/>
                    <a:pt x="169" y="338"/>
                    <a:pt x="169" y="338"/>
                  </a:cubicBezTo>
                  <a:cubicBezTo>
                    <a:pt x="214" y="338"/>
                    <a:pt x="257" y="320"/>
                    <a:pt x="288" y="288"/>
                  </a:cubicBezTo>
                  <a:cubicBezTo>
                    <a:pt x="320" y="256"/>
                    <a:pt x="338" y="214"/>
                    <a:pt x="338" y="169"/>
                  </a:cubicBezTo>
                  <a:cubicBezTo>
                    <a:pt x="338" y="123"/>
                    <a:pt x="320" y="81"/>
                    <a:pt x="288" y="49"/>
                  </a:cubicBezTo>
                  <a:cubicBezTo>
                    <a:pt x="256" y="17"/>
                    <a:pt x="214" y="0"/>
                    <a:pt x="169" y="0"/>
                  </a:cubicBezTo>
                  <a:close/>
                  <a:moveTo>
                    <a:pt x="252" y="251"/>
                  </a:moveTo>
                  <a:cubicBezTo>
                    <a:pt x="230" y="274"/>
                    <a:pt x="201" y="286"/>
                    <a:pt x="169" y="286"/>
                  </a:cubicBezTo>
                  <a:cubicBezTo>
                    <a:pt x="169" y="286"/>
                    <a:pt x="169" y="286"/>
                    <a:pt x="169" y="286"/>
                  </a:cubicBezTo>
                  <a:cubicBezTo>
                    <a:pt x="105" y="286"/>
                    <a:pt x="52" y="234"/>
                    <a:pt x="52" y="170"/>
                  </a:cubicBezTo>
                  <a:cubicBezTo>
                    <a:pt x="52" y="139"/>
                    <a:pt x="64" y="109"/>
                    <a:pt x="86" y="86"/>
                  </a:cubicBezTo>
                  <a:cubicBezTo>
                    <a:pt x="107" y="64"/>
                    <a:pt x="137" y="52"/>
                    <a:pt x="168" y="52"/>
                  </a:cubicBezTo>
                  <a:cubicBezTo>
                    <a:pt x="168" y="52"/>
                    <a:pt x="168" y="52"/>
                    <a:pt x="168" y="52"/>
                  </a:cubicBezTo>
                  <a:cubicBezTo>
                    <a:pt x="233" y="52"/>
                    <a:pt x="285" y="104"/>
                    <a:pt x="286" y="168"/>
                  </a:cubicBezTo>
                  <a:cubicBezTo>
                    <a:pt x="286" y="200"/>
                    <a:pt x="274" y="229"/>
                    <a:pt x="252"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90" name="Freeform 57"/>
            <p:cNvSpPr>
              <a:spLocks/>
            </p:cNvSpPr>
            <p:nvPr/>
          </p:nvSpPr>
          <p:spPr bwMode="auto">
            <a:xfrm>
              <a:off x="376" y="1711"/>
              <a:ext cx="12" cy="12"/>
            </a:xfrm>
            <a:custGeom>
              <a:avLst/>
              <a:gdLst>
                <a:gd name="T0" fmla="*/ 60 w 60"/>
                <a:gd name="T1" fmla="*/ 29 h 60"/>
                <a:gd name="T2" fmla="*/ 31 w 60"/>
                <a:gd name="T3" fmla="*/ 59 h 60"/>
                <a:gd name="T4" fmla="*/ 0 w 60"/>
                <a:gd name="T5" fmla="*/ 30 h 60"/>
                <a:gd name="T6" fmla="*/ 30 w 60"/>
                <a:gd name="T7" fmla="*/ 0 h 60"/>
                <a:gd name="T8" fmla="*/ 60 w 60"/>
                <a:gd name="T9" fmla="*/ 29 h 60"/>
              </a:gdLst>
              <a:ahLst/>
              <a:cxnLst>
                <a:cxn ang="0">
                  <a:pos x="T0" y="T1"/>
                </a:cxn>
                <a:cxn ang="0">
                  <a:pos x="T2" y="T3"/>
                </a:cxn>
                <a:cxn ang="0">
                  <a:pos x="T4" y="T5"/>
                </a:cxn>
                <a:cxn ang="0">
                  <a:pos x="T6" y="T7"/>
                </a:cxn>
                <a:cxn ang="0">
                  <a:pos x="T8" y="T9"/>
                </a:cxn>
              </a:cxnLst>
              <a:rect l="0" t="0" r="r" b="b"/>
              <a:pathLst>
                <a:path w="60" h="60">
                  <a:moveTo>
                    <a:pt x="60" y="29"/>
                  </a:moveTo>
                  <a:cubicBezTo>
                    <a:pt x="60" y="46"/>
                    <a:pt x="48" y="59"/>
                    <a:pt x="31" y="59"/>
                  </a:cubicBezTo>
                  <a:cubicBezTo>
                    <a:pt x="14" y="60"/>
                    <a:pt x="0" y="47"/>
                    <a:pt x="0" y="30"/>
                  </a:cubicBezTo>
                  <a:cubicBezTo>
                    <a:pt x="0" y="14"/>
                    <a:pt x="14" y="0"/>
                    <a:pt x="30" y="0"/>
                  </a:cubicBezTo>
                  <a:cubicBezTo>
                    <a:pt x="46" y="0"/>
                    <a:pt x="59" y="13"/>
                    <a:pt x="6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91" name="Freeform 58"/>
            <p:cNvSpPr>
              <a:spLocks noEditPoints="1"/>
            </p:cNvSpPr>
            <p:nvPr/>
          </p:nvSpPr>
          <p:spPr bwMode="auto">
            <a:xfrm>
              <a:off x="375" y="1710"/>
              <a:ext cx="14" cy="14"/>
            </a:xfrm>
            <a:custGeom>
              <a:avLst/>
              <a:gdLst>
                <a:gd name="T0" fmla="*/ 34 w 68"/>
                <a:gd name="T1" fmla="*/ 67 h 67"/>
                <a:gd name="T2" fmla="*/ 11 w 68"/>
                <a:gd name="T3" fmla="*/ 58 h 67"/>
                <a:gd name="T4" fmla="*/ 0 w 68"/>
                <a:gd name="T5" fmla="*/ 34 h 67"/>
                <a:gd name="T6" fmla="*/ 34 w 68"/>
                <a:gd name="T7" fmla="*/ 0 h 67"/>
                <a:gd name="T8" fmla="*/ 34 w 68"/>
                <a:gd name="T9" fmla="*/ 0 h 67"/>
                <a:gd name="T10" fmla="*/ 68 w 68"/>
                <a:gd name="T11" fmla="*/ 33 h 67"/>
                <a:gd name="T12" fmla="*/ 68 w 68"/>
                <a:gd name="T13" fmla="*/ 33 h 67"/>
                <a:gd name="T14" fmla="*/ 35 w 68"/>
                <a:gd name="T15" fmla="*/ 67 h 67"/>
                <a:gd name="T16" fmla="*/ 34 w 68"/>
                <a:gd name="T17" fmla="*/ 67 h 67"/>
                <a:gd name="T18" fmla="*/ 34 w 68"/>
                <a:gd name="T19" fmla="*/ 8 h 67"/>
                <a:gd name="T20" fmla="*/ 34 w 68"/>
                <a:gd name="T21" fmla="*/ 8 h 67"/>
                <a:gd name="T22" fmla="*/ 8 w 68"/>
                <a:gd name="T23" fmla="*/ 34 h 67"/>
                <a:gd name="T24" fmla="*/ 16 w 68"/>
                <a:gd name="T25" fmla="*/ 52 h 67"/>
                <a:gd name="T26" fmla="*/ 35 w 68"/>
                <a:gd name="T27" fmla="*/ 59 h 67"/>
                <a:gd name="T28" fmla="*/ 60 w 68"/>
                <a:gd name="T29" fmla="*/ 33 h 67"/>
                <a:gd name="T30" fmla="*/ 60 w 68"/>
                <a:gd name="T31" fmla="*/ 33 h 67"/>
                <a:gd name="T32" fmla="*/ 34 w 68"/>
                <a:gd name="T33"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7">
                  <a:moveTo>
                    <a:pt x="34" y="67"/>
                  </a:moveTo>
                  <a:cubicBezTo>
                    <a:pt x="25" y="67"/>
                    <a:pt x="17" y="64"/>
                    <a:pt x="11" y="58"/>
                  </a:cubicBezTo>
                  <a:cubicBezTo>
                    <a:pt x="4" y="52"/>
                    <a:pt x="0" y="43"/>
                    <a:pt x="0" y="34"/>
                  </a:cubicBezTo>
                  <a:cubicBezTo>
                    <a:pt x="0" y="16"/>
                    <a:pt x="16" y="0"/>
                    <a:pt x="34" y="0"/>
                  </a:cubicBezTo>
                  <a:cubicBezTo>
                    <a:pt x="34" y="0"/>
                    <a:pt x="34" y="0"/>
                    <a:pt x="34" y="0"/>
                  </a:cubicBezTo>
                  <a:cubicBezTo>
                    <a:pt x="52" y="0"/>
                    <a:pt x="67" y="15"/>
                    <a:pt x="68" y="33"/>
                  </a:cubicBezTo>
                  <a:cubicBezTo>
                    <a:pt x="68" y="33"/>
                    <a:pt x="68" y="33"/>
                    <a:pt x="68" y="33"/>
                  </a:cubicBezTo>
                  <a:cubicBezTo>
                    <a:pt x="68" y="52"/>
                    <a:pt x="54" y="67"/>
                    <a:pt x="35" y="67"/>
                  </a:cubicBezTo>
                  <a:cubicBezTo>
                    <a:pt x="35" y="67"/>
                    <a:pt x="35" y="67"/>
                    <a:pt x="34" y="67"/>
                  </a:cubicBezTo>
                  <a:close/>
                  <a:moveTo>
                    <a:pt x="34" y="8"/>
                  </a:moveTo>
                  <a:cubicBezTo>
                    <a:pt x="34" y="8"/>
                    <a:pt x="34" y="8"/>
                    <a:pt x="34" y="8"/>
                  </a:cubicBezTo>
                  <a:cubicBezTo>
                    <a:pt x="20" y="8"/>
                    <a:pt x="8" y="20"/>
                    <a:pt x="8" y="34"/>
                  </a:cubicBezTo>
                  <a:cubicBezTo>
                    <a:pt x="8" y="41"/>
                    <a:pt x="11" y="47"/>
                    <a:pt x="16" y="52"/>
                  </a:cubicBezTo>
                  <a:cubicBezTo>
                    <a:pt x="21" y="57"/>
                    <a:pt x="28" y="60"/>
                    <a:pt x="35" y="59"/>
                  </a:cubicBezTo>
                  <a:cubicBezTo>
                    <a:pt x="50" y="59"/>
                    <a:pt x="60" y="48"/>
                    <a:pt x="60" y="33"/>
                  </a:cubicBezTo>
                  <a:cubicBezTo>
                    <a:pt x="60" y="33"/>
                    <a:pt x="60" y="33"/>
                    <a:pt x="60" y="33"/>
                  </a:cubicBezTo>
                  <a:cubicBezTo>
                    <a:pt x="59" y="19"/>
                    <a:pt x="48"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92" name="Freeform 59"/>
            <p:cNvSpPr>
              <a:spLocks/>
            </p:cNvSpPr>
            <p:nvPr/>
          </p:nvSpPr>
          <p:spPr bwMode="auto">
            <a:xfrm>
              <a:off x="529" y="1711"/>
              <a:ext cx="13" cy="12"/>
            </a:xfrm>
            <a:custGeom>
              <a:avLst/>
              <a:gdLst>
                <a:gd name="T0" fmla="*/ 60 w 60"/>
                <a:gd name="T1" fmla="*/ 29 h 60"/>
                <a:gd name="T2" fmla="*/ 31 w 60"/>
                <a:gd name="T3" fmla="*/ 59 h 60"/>
                <a:gd name="T4" fmla="*/ 0 w 60"/>
                <a:gd name="T5" fmla="*/ 30 h 60"/>
                <a:gd name="T6" fmla="*/ 30 w 60"/>
                <a:gd name="T7" fmla="*/ 0 h 60"/>
                <a:gd name="T8" fmla="*/ 60 w 60"/>
                <a:gd name="T9" fmla="*/ 29 h 60"/>
              </a:gdLst>
              <a:ahLst/>
              <a:cxnLst>
                <a:cxn ang="0">
                  <a:pos x="T0" y="T1"/>
                </a:cxn>
                <a:cxn ang="0">
                  <a:pos x="T2" y="T3"/>
                </a:cxn>
                <a:cxn ang="0">
                  <a:pos x="T4" y="T5"/>
                </a:cxn>
                <a:cxn ang="0">
                  <a:pos x="T6" y="T7"/>
                </a:cxn>
                <a:cxn ang="0">
                  <a:pos x="T8" y="T9"/>
                </a:cxn>
              </a:cxnLst>
              <a:rect l="0" t="0" r="r" b="b"/>
              <a:pathLst>
                <a:path w="60" h="60">
                  <a:moveTo>
                    <a:pt x="60" y="29"/>
                  </a:moveTo>
                  <a:cubicBezTo>
                    <a:pt x="60" y="46"/>
                    <a:pt x="48" y="59"/>
                    <a:pt x="31" y="59"/>
                  </a:cubicBezTo>
                  <a:cubicBezTo>
                    <a:pt x="14" y="60"/>
                    <a:pt x="0" y="47"/>
                    <a:pt x="0" y="30"/>
                  </a:cubicBezTo>
                  <a:cubicBezTo>
                    <a:pt x="0" y="14"/>
                    <a:pt x="14" y="0"/>
                    <a:pt x="30" y="0"/>
                  </a:cubicBezTo>
                  <a:cubicBezTo>
                    <a:pt x="46" y="0"/>
                    <a:pt x="59" y="13"/>
                    <a:pt x="6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93" name="Freeform 60"/>
            <p:cNvSpPr>
              <a:spLocks noEditPoints="1"/>
            </p:cNvSpPr>
            <p:nvPr/>
          </p:nvSpPr>
          <p:spPr bwMode="auto">
            <a:xfrm>
              <a:off x="528" y="1710"/>
              <a:ext cx="15" cy="14"/>
            </a:xfrm>
            <a:custGeom>
              <a:avLst/>
              <a:gdLst>
                <a:gd name="T0" fmla="*/ 34 w 68"/>
                <a:gd name="T1" fmla="*/ 67 h 67"/>
                <a:gd name="T2" fmla="*/ 10 w 68"/>
                <a:gd name="T3" fmla="*/ 58 h 67"/>
                <a:gd name="T4" fmla="*/ 0 w 68"/>
                <a:gd name="T5" fmla="*/ 34 h 67"/>
                <a:gd name="T6" fmla="*/ 34 w 68"/>
                <a:gd name="T7" fmla="*/ 0 h 67"/>
                <a:gd name="T8" fmla="*/ 34 w 68"/>
                <a:gd name="T9" fmla="*/ 0 h 67"/>
                <a:gd name="T10" fmla="*/ 68 w 68"/>
                <a:gd name="T11" fmla="*/ 33 h 67"/>
                <a:gd name="T12" fmla="*/ 68 w 68"/>
                <a:gd name="T13" fmla="*/ 33 h 67"/>
                <a:gd name="T14" fmla="*/ 35 w 68"/>
                <a:gd name="T15" fmla="*/ 67 h 67"/>
                <a:gd name="T16" fmla="*/ 34 w 68"/>
                <a:gd name="T17" fmla="*/ 67 h 67"/>
                <a:gd name="T18" fmla="*/ 34 w 68"/>
                <a:gd name="T19" fmla="*/ 8 h 67"/>
                <a:gd name="T20" fmla="*/ 34 w 68"/>
                <a:gd name="T21" fmla="*/ 8 h 67"/>
                <a:gd name="T22" fmla="*/ 8 w 68"/>
                <a:gd name="T23" fmla="*/ 34 h 67"/>
                <a:gd name="T24" fmla="*/ 16 w 68"/>
                <a:gd name="T25" fmla="*/ 52 h 67"/>
                <a:gd name="T26" fmla="*/ 35 w 68"/>
                <a:gd name="T27" fmla="*/ 59 h 67"/>
                <a:gd name="T28" fmla="*/ 60 w 68"/>
                <a:gd name="T29" fmla="*/ 33 h 67"/>
                <a:gd name="T30" fmla="*/ 60 w 68"/>
                <a:gd name="T31" fmla="*/ 33 h 67"/>
                <a:gd name="T32" fmla="*/ 34 w 68"/>
                <a:gd name="T33"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7">
                  <a:moveTo>
                    <a:pt x="34" y="67"/>
                  </a:moveTo>
                  <a:cubicBezTo>
                    <a:pt x="25" y="67"/>
                    <a:pt x="17" y="64"/>
                    <a:pt x="10" y="58"/>
                  </a:cubicBezTo>
                  <a:cubicBezTo>
                    <a:pt x="4" y="51"/>
                    <a:pt x="0" y="43"/>
                    <a:pt x="0" y="34"/>
                  </a:cubicBezTo>
                  <a:cubicBezTo>
                    <a:pt x="0" y="16"/>
                    <a:pt x="16" y="0"/>
                    <a:pt x="34" y="0"/>
                  </a:cubicBezTo>
                  <a:cubicBezTo>
                    <a:pt x="34" y="0"/>
                    <a:pt x="34" y="0"/>
                    <a:pt x="34" y="0"/>
                  </a:cubicBezTo>
                  <a:cubicBezTo>
                    <a:pt x="52" y="0"/>
                    <a:pt x="67" y="15"/>
                    <a:pt x="68" y="33"/>
                  </a:cubicBezTo>
                  <a:cubicBezTo>
                    <a:pt x="68" y="33"/>
                    <a:pt x="68" y="33"/>
                    <a:pt x="68" y="33"/>
                  </a:cubicBezTo>
                  <a:cubicBezTo>
                    <a:pt x="68" y="52"/>
                    <a:pt x="54" y="67"/>
                    <a:pt x="35" y="67"/>
                  </a:cubicBezTo>
                  <a:cubicBezTo>
                    <a:pt x="35" y="67"/>
                    <a:pt x="34" y="67"/>
                    <a:pt x="34" y="67"/>
                  </a:cubicBezTo>
                  <a:close/>
                  <a:moveTo>
                    <a:pt x="34" y="8"/>
                  </a:moveTo>
                  <a:cubicBezTo>
                    <a:pt x="34" y="8"/>
                    <a:pt x="34" y="8"/>
                    <a:pt x="34" y="8"/>
                  </a:cubicBezTo>
                  <a:cubicBezTo>
                    <a:pt x="20" y="8"/>
                    <a:pt x="8" y="20"/>
                    <a:pt x="8" y="34"/>
                  </a:cubicBezTo>
                  <a:cubicBezTo>
                    <a:pt x="8" y="41"/>
                    <a:pt x="11" y="47"/>
                    <a:pt x="16" y="52"/>
                  </a:cubicBezTo>
                  <a:cubicBezTo>
                    <a:pt x="21" y="57"/>
                    <a:pt x="28" y="60"/>
                    <a:pt x="35" y="59"/>
                  </a:cubicBezTo>
                  <a:cubicBezTo>
                    <a:pt x="49" y="59"/>
                    <a:pt x="60" y="48"/>
                    <a:pt x="60" y="33"/>
                  </a:cubicBezTo>
                  <a:cubicBezTo>
                    <a:pt x="60" y="33"/>
                    <a:pt x="60" y="33"/>
                    <a:pt x="60" y="33"/>
                  </a:cubicBezTo>
                  <a:cubicBezTo>
                    <a:pt x="59" y="19"/>
                    <a:pt x="48"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94" name="Rectangle 93">
            <a:extLst>
              <a:ext uri="{FF2B5EF4-FFF2-40B4-BE49-F238E27FC236}">
                <a16:creationId xmlns:a16="http://schemas.microsoft.com/office/drawing/2014/main" id="{E8B758AE-E63D-41D2-A67E-A98304312E51}"/>
              </a:ext>
            </a:extLst>
          </p:cNvPr>
          <p:cNvSpPr/>
          <p:nvPr/>
        </p:nvSpPr>
        <p:spPr>
          <a:xfrm>
            <a:off x="578651" y="5356658"/>
            <a:ext cx="11042135" cy="491371"/>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3943" rtl="0" eaLnBrk="1" fontAlgn="auto" latinLnBrk="0" hangingPunct="1">
              <a:lnSpc>
                <a:spcPct val="113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mj-lt"/>
              </a:rPr>
              <a:t>Building blocks </a:t>
            </a:r>
            <a:r>
              <a:rPr lang="en-US" sz="2800" dirty="0">
                <a:solidFill>
                  <a:schemeClr val="bg1"/>
                </a:solidFill>
                <a:latin typeface="+mj-lt"/>
              </a:rPr>
              <a:t>for the right target operating model</a:t>
            </a:r>
            <a:endParaRPr kumimoji="0" lang="en-US" sz="2800" i="0" u="none" strike="noStrike" kern="1200" cap="none" spc="0" normalizeH="0" baseline="0" noProof="0" dirty="0">
              <a:ln>
                <a:noFill/>
              </a:ln>
              <a:solidFill>
                <a:schemeClr val="bg1"/>
              </a:solidFill>
              <a:effectLst/>
              <a:uLnTx/>
              <a:uFillTx/>
              <a:latin typeface="+mj-lt"/>
            </a:endParaRPr>
          </a:p>
        </p:txBody>
      </p:sp>
      <p:sp>
        <p:nvSpPr>
          <p:cNvPr id="95" name="Rectangle 94">
            <a:extLst>
              <a:ext uri="{FF2B5EF4-FFF2-40B4-BE49-F238E27FC236}">
                <a16:creationId xmlns:a16="http://schemas.microsoft.com/office/drawing/2014/main" id="{A3471BC5-D308-4937-B6E0-504A730626E8}"/>
              </a:ext>
            </a:extLst>
          </p:cNvPr>
          <p:cNvSpPr/>
          <p:nvPr/>
        </p:nvSpPr>
        <p:spPr>
          <a:xfrm>
            <a:off x="1766945" y="2011467"/>
            <a:ext cx="9509760" cy="371640"/>
          </a:xfrm>
          <a:prstGeom prst="rect">
            <a:avLst/>
          </a:prstGeom>
        </p:spPr>
        <p:txBody>
          <a:bodyPr wrap="square" lIns="0" anchor="ctr" anchorCtr="0">
            <a:spAutoFit/>
          </a:bodyPr>
          <a:lstStyle/>
          <a:p>
            <a:pPr>
              <a:lnSpc>
                <a:spcPct val="113000"/>
              </a:lnSpc>
            </a:pPr>
            <a:r>
              <a:rPr lang="en-US" sz="1700" b="1" dirty="0">
                <a:latin typeface="+mj-lt"/>
              </a:rPr>
              <a:t>Invest in </a:t>
            </a:r>
            <a:r>
              <a:rPr lang="en-US" sz="1700" dirty="0">
                <a:solidFill>
                  <a:schemeClr val="tx2"/>
                </a:solidFill>
                <a:latin typeface="+mj-lt"/>
              </a:rPr>
              <a:t>innovative commercial construct and contractually underwrite savings</a:t>
            </a:r>
          </a:p>
        </p:txBody>
      </p:sp>
    </p:spTree>
    <p:extLst>
      <p:ext uri="{BB962C8B-B14F-4D97-AF65-F5344CB8AC3E}">
        <p14:creationId xmlns:p14="http://schemas.microsoft.com/office/powerpoint/2010/main" val="511380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a:xfrm>
            <a:off x="1144404" y="2143055"/>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Chevron 134"/>
          <p:cNvSpPr/>
          <p:nvPr/>
        </p:nvSpPr>
        <p:spPr>
          <a:xfrm>
            <a:off x="4965752" y="2132268"/>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Chevron 164"/>
          <p:cNvSpPr/>
          <p:nvPr/>
        </p:nvSpPr>
        <p:spPr>
          <a:xfrm>
            <a:off x="9074612" y="2123562"/>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Omni Channel Support</a:t>
            </a:r>
          </a:p>
        </p:txBody>
      </p:sp>
      <p:sp>
        <p:nvSpPr>
          <p:cNvPr id="74" name="TextBox 73">
            <a:extLst>
              <a:ext uri="{FF2B5EF4-FFF2-40B4-BE49-F238E27FC236}">
                <a16:creationId xmlns:a16="http://schemas.microsoft.com/office/drawing/2014/main" id="{6FCBC4B4-D986-40CB-B9B8-5CC3D019524C}"/>
              </a:ext>
            </a:extLst>
          </p:cNvPr>
          <p:cNvSpPr txBox="1"/>
          <p:nvPr/>
        </p:nvSpPr>
        <p:spPr>
          <a:xfrm>
            <a:off x="8756860" y="3856343"/>
            <a:ext cx="2779395"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Domain led </a:t>
            </a:r>
            <a:br>
              <a:rPr lang="en-US" sz="1400" dirty="0">
                <a:solidFill>
                  <a:schemeClr val="bg1"/>
                </a:solidFill>
                <a:latin typeface="+mj-lt"/>
              </a:rPr>
            </a:br>
            <a:r>
              <a:rPr lang="en-US" sz="1400" dirty="0">
                <a:solidFill>
                  <a:schemeClr val="bg1"/>
                </a:solidFill>
                <a:latin typeface="+mj-lt"/>
              </a:rPr>
              <a:t>embedded analytics</a:t>
            </a:r>
          </a:p>
        </p:txBody>
      </p:sp>
      <p:sp>
        <p:nvSpPr>
          <p:cNvPr id="75" name="TextBox 74">
            <a:extLst>
              <a:ext uri="{FF2B5EF4-FFF2-40B4-BE49-F238E27FC236}">
                <a16:creationId xmlns:a16="http://schemas.microsoft.com/office/drawing/2014/main" id="{85113D1E-2920-4F56-B29B-2DDF4C593A50}"/>
              </a:ext>
            </a:extLst>
          </p:cNvPr>
          <p:cNvSpPr txBox="1"/>
          <p:nvPr/>
        </p:nvSpPr>
        <p:spPr>
          <a:xfrm>
            <a:off x="8756860" y="4469935"/>
            <a:ext cx="3291840" cy="9664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dirty="0">
                <a:solidFill>
                  <a:srgbClr val="000000"/>
                </a:solidFill>
                <a:latin typeface="+mj-lt"/>
                <a:hlinkClick r:id="rId3" action="ppaction://hlinksldjump"/>
              </a:rPr>
              <a:t>Contact Centre analytics </a:t>
            </a:r>
            <a:r>
              <a:rPr lang="en-US" sz="1200" dirty="0">
                <a:solidFill>
                  <a:srgbClr val="000000"/>
                </a:solidFill>
                <a:latin typeface="+mj-lt"/>
              </a:rPr>
              <a:t>across all channels to</a:t>
            </a:r>
            <a:endParaRPr lang="en-US" sz="1200" noProof="0" dirty="0">
              <a:solidFill>
                <a:srgbClr val="000000"/>
              </a:solidFill>
              <a:latin typeface="+mj-lt"/>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customer journeys</a:t>
            </a: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regulatory compliance</a:t>
            </a: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customer retention</a:t>
            </a:r>
          </a:p>
        </p:txBody>
      </p:sp>
      <p:sp>
        <p:nvSpPr>
          <p:cNvPr id="76" name="Rectangle 75">
            <a:extLst>
              <a:ext uri="{FF2B5EF4-FFF2-40B4-BE49-F238E27FC236}">
                <a16:creationId xmlns:a16="http://schemas.microsoft.com/office/drawing/2014/main" id="{7C4BB4A1-BD1E-4EDC-8597-AB164FB60320}"/>
              </a:ext>
            </a:extLst>
          </p:cNvPr>
          <p:cNvSpPr/>
          <p:nvPr/>
        </p:nvSpPr>
        <p:spPr>
          <a:xfrm>
            <a:off x="8084566" y="3452560"/>
            <a:ext cx="4001662"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 analytics</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77" name="Group 76">
            <a:extLst>
              <a:ext uri="{FF2B5EF4-FFF2-40B4-BE49-F238E27FC236}">
                <a16:creationId xmlns:a16="http://schemas.microsoft.com/office/drawing/2014/main" id="{EE7C63E3-FD3D-42AC-BD83-8AE5860DBC2F}"/>
              </a:ext>
            </a:extLst>
          </p:cNvPr>
          <p:cNvGrpSpPr/>
          <p:nvPr/>
        </p:nvGrpSpPr>
        <p:grpSpPr>
          <a:xfrm>
            <a:off x="9580104" y="2305872"/>
            <a:ext cx="1132226" cy="1048174"/>
            <a:chOff x="10284342" y="2228220"/>
            <a:chExt cx="1132226" cy="1048174"/>
          </a:xfrm>
        </p:grpSpPr>
        <p:sp>
          <p:nvSpPr>
            <p:cNvPr id="79" name="TextBox 78">
              <a:extLst>
                <a:ext uri="{FF2B5EF4-FFF2-40B4-BE49-F238E27FC236}">
                  <a16:creationId xmlns:a16="http://schemas.microsoft.com/office/drawing/2014/main" id="{BD06E23F-C83D-42A8-BDA3-9B06A3D7B575}"/>
                </a:ext>
              </a:extLst>
            </p:cNvPr>
            <p:cNvSpPr txBox="1"/>
            <p:nvPr/>
          </p:nvSpPr>
          <p:spPr>
            <a:xfrm>
              <a:off x="10284342"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Leverage data</a:t>
              </a:r>
              <a:br>
                <a:rPr lang="en-US" sz="1050" b="1" dirty="0">
                  <a:solidFill>
                    <a:schemeClr val="tx2"/>
                  </a:solidFill>
                  <a:latin typeface="+mj-lt"/>
                </a:rPr>
              </a:br>
              <a:r>
                <a:rPr lang="en-US" sz="1050" b="1" dirty="0">
                  <a:solidFill>
                    <a:schemeClr val="tx2"/>
                  </a:solidFill>
                  <a:latin typeface="+mj-lt"/>
                </a:rPr>
                <a:t> to improve </a:t>
              </a:r>
              <a:br>
                <a:rPr lang="en-US" sz="1050" b="1" dirty="0">
                  <a:solidFill>
                    <a:schemeClr val="tx2"/>
                  </a:solidFill>
                  <a:latin typeface="+mj-lt"/>
                </a:rPr>
              </a:br>
              <a:r>
                <a:rPr lang="en-US" sz="1050" b="1" dirty="0">
                  <a:solidFill>
                    <a:schemeClr val="tx2"/>
                  </a:solidFill>
                  <a:latin typeface="+mj-lt"/>
                </a:rPr>
                <a:t>CX</a:t>
              </a:r>
            </a:p>
          </p:txBody>
        </p:sp>
        <p:grpSp>
          <p:nvGrpSpPr>
            <p:cNvPr id="80" name="Group 79">
              <a:extLst>
                <a:ext uri="{FF2B5EF4-FFF2-40B4-BE49-F238E27FC236}">
                  <a16:creationId xmlns:a16="http://schemas.microsoft.com/office/drawing/2014/main" id="{5EBC6D77-1FFD-4A8D-B46C-883067F09161}"/>
                </a:ext>
              </a:extLst>
            </p:cNvPr>
            <p:cNvGrpSpPr>
              <a:grpSpLocks noChangeAspect="1"/>
            </p:cNvGrpSpPr>
            <p:nvPr/>
          </p:nvGrpSpPr>
          <p:grpSpPr>
            <a:xfrm>
              <a:off x="10639588" y="2228220"/>
              <a:ext cx="421735" cy="457200"/>
              <a:chOff x="6921500" y="-1108075"/>
              <a:chExt cx="698500" cy="757237"/>
            </a:xfrm>
            <a:solidFill>
              <a:schemeClr val="tx2"/>
            </a:solidFill>
          </p:grpSpPr>
          <p:sp>
            <p:nvSpPr>
              <p:cNvPr id="81" name="Freeform 5">
                <a:extLst>
                  <a:ext uri="{FF2B5EF4-FFF2-40B4-BE49-F238E27FC236}">
                    <a16:creationId xmlns:a16="http://schemas.microsoft.com/office/drawing/2014/main" id="{1689ABE2-4B0A-4F6F-9993-DA5AE4C03473}"/>
                  </a:ext>
                </a:extLst>
              </p:cNvPr>
              <p:cNvSpPr>
                <a:spLocks noEditPoints="1"/>
              </p:cNvSpPr>
              <p:nvPr/>
            </p:nvSpPr>
            <p:spPr bwMode="auto">
              <a:xfrm>
                <a:off x="6921500" y="-1108075"/>
                <a:ext cx="698500" cy="757237"/>
              </a:xfrm>
              <a:custGeom>
                <a:avLst/>
                <a:gdLst>
                  <a:gd name="T0" fmla="*/ 176 w 185"/>
                  <a:gd name="T1" fmla="*/ 41 h 198"/>
                  <a:gd name="T2" fmla="*/ 161 w 185"/>
                  <a:gd name="T3" fmla="*/ 34 h 198"/>
                  <a:gd name="T4" fmla="*/ 167 w 185"/>
                  <a:gd name="T5" fmla="*/ 28 h 198"/>
                  <a:gd name="T6" fmla="*/ 146 w 185"/>
                  <a:gd name="T7" fmla="*/ 15 h 198"/>
                  <a:gd name="T8" fmla="*/ 141 w 185"/>
                  <a:gd name="T9" fmla="*/ 17 h 198"/>
                  <a:gd name="T10" fmla="*/ 138 w 185"/>
                  <a:gd name="T11" fmla="*/ 6 h 198"/>
                  <a:gd name="T12" fmla="*/ 113 w 185"/>
                  <a:gd name="T13" fmla="*/ 12 h 198"/>
                  <a:gd name="T14" fmla="*/ 105 w 185"/>
                  <a:gd name="T15" fmla="*/ 14 h 198"/>
                  <a:gd name="T16" fmla="*/ 84 w 185"/>
                  <a:gd name="T17" fmla="*/ 20 h 198"/>
                  <a:gd name="T18" fmla="*/ 91 w 185"/>
                  <a:gd name="T19" fmla="*/ 34 h 198"/>
                  <a:gd name="T20" fmla="*/ 88 w 185"/>
                  <a:gd name="T21" fmla="*/ 40 h 198"/>
                  <a:gd name="T22" fmla="*/ 73 w 185"/>
                  <a:gd name="T23" fmla="*/ 44 h 198"/>
                  <a:gd name="T24" fmla="*/ 68 w 185"/>
                  <a:gd name="T25" fmla="*/ 10 h 198"/>
                  <a:gd name="T26" fmla="*/ 53 w 185"/>
                  <a:gd name="T27" fmla="*/ 25 h 198"/>
                  <a:gd name="T28" fmla="*/ 73 w 185"/>
                  <a:gd name="T29" fmla="*/ 53 h 198"/>
                  <a:gd name="T30" fmla="*/ 34 w 185"/>
                  <a:gd name="T31" fmla="*/ 30 h 198"/>
                  <a:gd name="T32" fmla="*/ 20 w 185"/>
                  <a:gd name="T33" fmla="*/ 45 h 198"/>
                  <a:gd name="T34" fmla="*/ 0 w 185"/>
                  <a:gd name="T35" fmla="*/ 64 h 198"/>
                  <a:gd name="T36" fmla="*/ 80 w 185"/>
                  <a:gd name="T37" fmla="*/ 168 h 198"/>
                  <a:gd name="T38" fmla="*/ 57 w 185"/>
                  <a:gd name="T39" fmla="*/ 181 h 198"/>
                  <a:gd name="T40" fmla="*/ 57 w 185"/>
                  <a:gd name="T41" fmla="*/ 197 h 198"/>
                  <a:gd name="T42" fmla="*/ 125 w 185"/>
                  <a:gd name="T43" fmla="*/ 198 h 198"/>
                  <a:gd name="T44" fmla="*/ 128 w 185"/>
                  <a:gd name="T45" fmla="*/ 184 h 198"/>
                  <a:gd name="T46" fmla="*/ 106 w 185"/>
                  <a:gd name="T47" fmla="*/ 180 h 198"/>
                  <a:gd name="T48" fmla="*/ 185 w 185"/>
                  <a:gd name="T49" fmla="*/ 155 h 198"/>
                  <a:gd name="T50" fmla="*/ 56 w 185"/>
                  <a:gd name="T51" fmla="*/ 20 h 198"/>
                  <a:gd name="T52" fmla="*/ 56 w 185"/>
                  <a:gd name="T53" fmla="*/ 5 h 198"/>
                  <a:gd name="T54" fmla="*/ 180 w 185"/>
                  <a:gd name="T55" fmla="*/ 64 h 198"/>
                  <a:gd name="T56" fmla="*/ 148 w 185"/>
                  <a:gd name="T57" fmla="*/ 58 h 198"/>
                  <a:gd name="T58" fmla="*/ 78 w 185"/>
                  <a:gd name="T59" fmla="*/ 45 h 198"/>
                  <a:gd name="T60" fmla="*/ 91 w 185"/>
                  <a:gd name="T61" fmla="*/ 28 h 198"/>
                  <a:gd name="T62" fmla="*/ 98 w 185"/>
                  <a:gd name="T63" fmla="*/ 14 h 198"/>
                  <a:gd name="T64" fmla="*/ 118 w 185"/>
                  <a:gd name="T65" fmla="*/ 6 h 198"/>
                  <a:gd name="T66" fmla="*/ 133 w 185"/>
                  <a:gd name="T67" fmla="*/ 9 h 198"/>
                  <a:gd name="T68" fmla="*/ 154 w 185"/>
                  <a:gd name="T69" fmla="*/ 14 h 198"/>
                  <a:gd name="T70" fmla="*/ 158 w 185"/>
                  <a:gd name="T71" fmla="*/ 41 h 198"/>
                  <a:gd name="T72" fmla="*/ 173 w 185"/>
                  <a:gd name="T73" fmla="*/ 53 h 198"/>
                  <a:gd name="T74" fmla="*/ 124 w 185"/>
                  <a:gd name="T75" fmla="*/ 27 h 198"/>
                  <a:gd name="T76" fmla="*/ 78 w 185"/>
                  <a:gd name="T77" fmla="*/ 45 h 198"/>
                  <a:gd name="T78" fmla="*/ 105 w 185"/>
                  <a:gd name="T79" fmla="*/ 52 h 198"/>
                  <a:gd name="T80" fmla="*/ 146 w 185"/>
                  <a:gd name="T81" fmla="*/ 52 h 198"/>
                  <a:gd name="T82" fmla="*/ 41 w 185"/>
                  <a:gd name="T83" fmla="*/ 73 h 198"/>
                  <a:gd name="T84" fmla="*/ 41 w 185"/>
                  <a:gd name="T85" fmla="*/ 146 h 198"/>
                  <a:gd name="T86" fmla="*/ 36 w 185"/>
                  <a:gd name="T87" fmla="*/ 58 h 198"/>
                  <a:gd name="T88" fmla="*/ 17 w 185"/>
                  <a:gd name="T89" fmla="*/ 38 h 198"/>
                  <a:gd name="T90" fmla="*/ 30 w 185"/>
                  <a:gd name="T91" fmla="*/ 32 h 198"/>
                  <a:gd name="T92" fmla="*/ 5 w 185"/>
                  <a:gd name="T93" fmla="*/ 143 h 198"/>
                  <a:gd name="T94" fmla="*/ 11 w 185"/>
                  <a:gd name="T95" fmla="*/ 58 h 198"/>
                  <a:gd name="T96" fmla="*/ 21 w 185"/>
                  <a:gd name="T97" fmla="*/ 121 h 198"/>
                  <a:gd name="T98" fmla="*/ 6 w 185"/>
                  <a:gd name="T99" fmla="*/ 146 h 198"/>
                  <a:gd name="T100" fmla="*/ 123 w 185"/>
                  <a:gd name="T101" fmla="*/ 193 h 198"/>
                  <a:gd name="T102" fmla="*/ 100 w 185"/>
                  <a:gd name="T103" fmla="*/ 179 h 198"/>
                  <a:gd name="T104" fmla="*/ 85 w 185"/>
                  <a:gd name="T105" fmla="*/ 173 h 198"/>
                  <a:gd name="T106" fmla="*/ 100 w 185"/>
                  <a:gd name="T107" fmla="*/ 169 h 198"/>
                  <a:gd name="T108" fmla="*/ 172 w 185"/>
                  <a:gd name="T109" fmla="*/ 163 h 198"/>
                  <a:gd name="T110" fmla="*/ 11 w 185"/>
                  <a:gd name="T111" fmla="*/ 163 h 198"/>
                  <a:gd name="T112" fmla="*/ 179 w 185"/>
                  <a:gd name="T113"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 h="198">
                    <a:moveTo>
                      <a:pt x="179" y="53"/>
                    </a:moveTo>
                    <a:cubicBezTo>
                      <a:pt x="178" y="53"/>
                      <a:pt x="178" y="53"/>
                      <a:pt x="178" y="53"/>
                    </a:cubicBezTo>
                    <a:cubicBezTo>
                      <a:pt x="178" y="53"/>
                      <a:pt x="178" y="53"/>
                      <a:pt x="178" y="53"/>
                    </a:cubicBezTo>
                    <a:cubicBezTo>
                      <a:pt x="178" y="46"/>
                      <a:pt x="178" y="43"/>
                      <a:pt x="176" y="41"/>
                    </a:cubicBezTo>
                    <a:cubicBezTo>
                      <a:pt x="175" y="40"/>
                      <a:pt x="171" y="40"/>
                      <a:pt x="164" y="40"/>
                    </a:cubicBezTo>
                    <a:cubicBezTo>
                      <a:pt x="163" y="40"/>
                      <a:pt x="163" y="40"/>
                      <a:pt x="163" y="40"/>
                    </a:cubicBezTo>
                    <a:cubicBezTo>
                      <a:pt x="163" y="39"/>
                      <a:pt x="163" y="39"/>
                      <a:pt x="163" y="39"/>
                    </a:cubicBezTo>
                    <a:cubicBezTo>
                      <a:pt x="162" y="38"/>
                      <a:pt x="161" y="37"/>
                      <a:pt x="161" y="34"/>
                    </a:cubicBezTo>
                    <a:cubicBezTo>
                      <a:pt x="161" y="34"/>
                      <a:pt x="161" y="34"/>
                      <a:pt x="161" y="34"/>
                    </a:cubicBezTo>
                    <a:cubicBezTo>
                      <a:pt x="162" y="33"/>
                      <a:pt x="162" y="33"/>
                      <a:pt x="162" y="33"/>
                    </a:cubicBezTo>
                    <a:cubicBezTo>
                      <a:pt x="162" y="32"/>
                      <a:pt x="163" y="32"/>
                      <a:pt x="164" y="31"/>
                    </a:cubicBezTo>
                    <a:cubicBezTo>
                      <a:pt x="165" y="30"/>
                      <a:pt x="166" y="29"/>
                      <a:pt x="167" y="28"/>
                    </a:cubicBezTo>
                    <a:cubicBezTo>
                      <a:pt x="170" y="25"/>
                      <a:pt x="170" y="22"/>
                      <a:pt x="167" y="20"/>
                    </a:cubicBezTo>
                    <a:cubicBezTo>
                      <a:pt x="164" y="17"/>
                      <a:pt x="161" y="14"/>
                      <a:pt x="158" y="11"/>
                    </a:cubicBezTo>
                    <a:cubicBezTo>
                      <a:pt x="155" y="8"/>
                      <a:pt x="152" y="8"/>
                      <a:pt x="149" y="11"/>
                    </a:cubicBezTo>
                    <a:cubicBezTo>
                      <a:pt x="148" y="12"/>
                      <a:pt x="147" y="14"/>
                      <a:pt x="146" y="15"/>
                    </a:cubicBezTo>
                    <a:cubicBezTo>
                      <a:pt x="145" y="16"/>
                      <a:pt x="145" y="17"/>
                      <a:pt x="144" y="17"/>
                    </a:cubicBezTo>
                    <a:cubicBezTo>
                      <a:pt x="144" y="18"/>
                      <a:pt x="144" y="18"/>
                      <a:pt x="144" y="18"/>
                    </a:cubicBezTo>
                    <a:cubicBezTo>
                      <a:pt x="143" y="18"/>
                      <a:pt x="143" y="18"/>
                      <a:pt x="143" y="18"/>
                    </a:cubicBezTo>
                    <a:cubicBezTo>
                      <a:pt x="142" y="17"/>
                      <a:pt x="142" y="17"/>
                      <a:pt x="141" y="17"/>
                    </a:cubicBezTo>
                    <a:cubicBezTo>
                      <a:pt x="140" y="16"/>
                      <a:pt x="139" y="16"/>
                      <a:pt x="138" y="15"/>
                    </a:cubicBezTo>
                    <a:cubicBezTo>
                      <a:pt x="138" y="14"/>
                      <a:pt x="138" y="14"/>
                      <a:pt x="138" y="14"/>
                    </a:cubicBezTo>
                    <a:cubicBezTo>
                      <a:pt x="138" y="11"/>
                      <a:pt x="138" y="11"/>
                      <a:pt x="138" y="11"/>
                    </a:cubicBezTo>
                    <a:cubicBezTo>
                      <a:pt x="138" y="10"/>
                      <a:pt x="138" y="8"/>
                      <a:pt x="138" y="6"/>
                    </a:cubicBezTo>
                    <a:cubicBezTo>
                      <a:pt x="138" y="2"/>
                      <a:pt x="136" y="0"/>
                      <a:pt x="132" y="0"/>
                    </a:cubicBezTo>
                    <a:cubicBezTo>
                      <a:pt x="128" y="0"/>
                      <a:pt x="124" y="0"/>
                      <a:pt x="119" y="0"/>
                    </a:cubicBezTo>
                    <a:cubicBezTo>
                      <a:pt x="115" y="0"/>
                      <a:pt x="113" y="2"/>
                      <a:pt x="113" y="6"/>
                    </a:cubicBezTo>
                    <a:cubicBezTo>
                      <a:pt x="113" y="8"/>
                      <a:pt x="113" y="10"/>
                      <a:pt x="113" y="12"/>
                    </a:cubicBezTo>
                    <a:cubicBezTo>
                      <a:pt x="113" y="15"/>
                      <a:pt x="113" y="15"/>
                      <a:pt x="113" y="15"/>
                    </a:cubicBezTo>
                    <a:cubicBezTo>
                      <a:pt x="108" y="17"/>
                      <a:pt x="108" y="17"/>
                      <a:pt x="108" y="17"/>
                    </a:cubicBezTo>
                    <a:cubicBezTo>
                      <a:pt x="107" y="16"/>
                      <a:pt x="107" y="16"/>
                      <a:pt x="107" y="16"/>
                    </a:cubicBezTo>
                    <a:cubicBezTo>
                      <a:pt x="106" y="15"/>
                      <a:pt x="105" y="14"/>
                      <a:pt x="105" y="14"/>
                    </a:cubicBezTo>
                    <a:cubicBezTo>
                      <a:pt x="104" y="13"/>
                      <a:pt x="104" y="13"/>
                      <a:pt x="103" y="13"/>
                    </a:cubicBezTo>
                    <a:cubicBezTo>
                      <a:pt x="103" y="12"/>
                      <a:pt x="102" y="11"/>
                      <a:pt x="102" y="11"/>
                    </a:cubicBezTo>
                    <a:cubicBezTo>
                      <a:pt x="99" y="8"/>
                      <a:pt x="96" y="8"/>
                      <a:pt x="93" y="11"/>
                    </a:cubicBezTo>
                    <a:cubicBezTo>
                      <a:pt x="90" y="14"/>
                      <a:pt x="87" y="17"/>
                      <a:pt x="84" y="20"/>
                    </a:cubicBezTo>
                    <a:cubicBezTo>
                      <a:pt x="81" y="22"/>
                      <a:pt x="81" y="25"/>
                      <a:pt x="84" y="28"/>
                    </a:cubicBezTo>
                    <a:cubicBezTo>
                      <a:pt x="85" y="29"/>
                      <a:pt x="87" y="31"/>
                      <a:pt x="88" y="32"/>
                    </a:cubicBezTo>
                    <a:cubicBezTo>
                      <a:pt x="89" y="32"/>
                      <a:pt x="90" y="33"/>
                      <a:pt x="91" y="33"/>
                    </a:cubicBezTo>
                    <a:cubicBezTo>
                      <a:pt x="91" y="34"/>
                      <a:pt x="91" y="34"/>
                      <a:pt x="91" y="34"/>
                    </a:cubicBezTo>
                    <a:cubicBezTo>
                      <a:pt x="91" y="35"/>
                      <a:pt x="91" y="35"/>
                      <a:pt x="91" y="35"/>
                    </a:cubicBezTo>
                    <a:cubicBezTo>
                      <a:pt x="91" y="35"/>
                      <a:pt x="90" y="36"/>
                      <a:pt x="90" y="37"/>
                    </a:cubicBezTo>
                    <a:cubicBezTo>
                      <a:pt x="89" y="38"/>
                      <a:pt x="89" y="39"/>
                      <a:pt x="88" y="39"/>
                    </a:cubicBezTo>
                    <a:cubicBezTo>
                      <a:pt x="88" y="40"/>
                      <a:pt x="88" y="40"/>
                      <a:pt x="88" y="40"/>
                    </a:cubicBezTo>
                    <a:cubicBezTo>
                      <a:pt x="88" y="40"/>
                      <a:pt x="88" y="40"/>
                      <a:pt x="88" y="40"/>
                    </a:cubicBezTo>
                    <a:cubicBezTo>
                      <a:pt x="86" y="40"/>
                      <a:pt x="84" y="40"/>
                      <a:pt x="83" y="40"/>
                    </a:cubicBezTo>
                    <a:cubicBezTo>
                      <a:pt x="79" y="40"/>
                      <a:pt x="76" y="40"/>
                      <a:pt x="73" y="43"/>
                    </a:cubicBezTo>
                    <a:cubicBezTo>
                      <a:pt x="73" y="44"/>
                      <a:pt x="73" y="44"/>
                      <a:pt x="73" y="44"/>
                    </a:cubicBezTo>
                    <a:cubicBezTo>
                      <a:pt x="58" y="34"/>
                      <a:pt x="58" y="34"/>
                      <a:pt x="58" y="34"/>
                    </a:cubicBezTo>
                    <a:cubicBezTo>
                      <a:pt x="58" y="25"/>
                      <a:pt x="58" y="25"/>
                      <a:pt x="58" y="25"/>
                    </a:cubicBezTo>
                    <a:cubicBezTo>
                      <a:pt x="59" y="24"/>
                      <a:pt x="59" y="24"/>
                      <a:pt x="59" y="24"/>
                    </a:cubicBezTo>
                    <a:cubicBezTo>
                      <a:pt x="64" y="22"/>
                      <a:pt x="69" y="17"/>
                      <a:pt x="68" y="10"/>
                    </a:cubicBezTo>
                    <a:cubicBezTo>
                      <a:pt x="66" y="4"/>
                      <a:pt x="61" y="0"/>
                      <a:pt x="56" y="0"/>
                    </a:cubicBezTo>
                    <a:cubicBezTo>
                      <a:pt x="56" y="0"/>
                      <a:pt x="56" y="0"/>
                      <a:pt x="56" y="0"/>
                    </a:cubicBezTo>
                    <a:cubicBezTo>
                      <a:pt x="50" y="0"/>
                      <a:pt x="45" y="4"/>
                      <a:pt x="44" y="9"/>
                    </a:cubicBezTo>
                    <a:cubicBezTo>
                      <a:pt x="42" y="15"/>
                      <a:pt x="45" y="21"/>
                      <a:pt x="53" y="25"/>
                    </a:cubicBezTo>
                    <a:cubicBezTo>
                      <a:pt x="53" y="25"/>
                      <a:pt x="53" y="25"/>
                      <a:pt x="53" y="25"/>
                    </a:cubicBezTo>
                    <a:cubicBezTo>
                      <a:pt x="53" y="37"/>
                      <a:pt x="53" y="37"/>
                      <a:pt x="53" y="37"/>
                    </a:cubicBezTo>
                    <a:cubicBezTo>
                      <a:pt x="74" y="51"/>
                      <a:pt x="74" y="51"/>
                      <a:pt x="74" y="51"/>
                    </a:cubicBezTo>
                    <a:cubicBezTo>
                      <a:pt x="73" y="53"/>
                      <a:pt x="73" y="53"/>
                      <a:pt x="73" y="53"/>
                    </a:cubicBezTo>
                    <a:cubicBezTo>
                      <a:pt x="25" y="53"/>
                      <a:pt x="25" y="53"/>
                      <a:pt x="25" y="53"/>
                    </a:cubicBezTo>
                    <a:cubicBezTo>
                      <a:pt x="25" y="45"/>
                      <a:pt x="25" y="45"/>
                      <a:pt x="25" y="45"/>
                    </a:cubicBezTo>
                    <a:cubicBezTo>
                      <a:pt x="25" y="44"/>
                      <a:pt x="25" y="44"/>
                      <a:pt x="25" y="44"/>
                    </a:cubicBezTo>
                    <a:cubicBezTo>
                      <a:pt x="32" y="41"/>
                      <a:pt x="35" y="36"/>
                      <a:pt x="34" y="30"/>
                    </a:cubicBezTo>
                    <a:cubicBezTo>
                      <a:pt x="33" y="24"/>
                      <a:pt x="29" y="20"/>
                      <a:pt x="23" y="20"/>
                    </a:cubicBezTo>
                    <a:cubicBezTo>
                      <a:pt x="17" y="19"/>
                      <a:pt x="12" y="23"/>
                      <a:pt x="10" y="29"/>
                    </a:cubicBezTo>
                    <a:cubicBezTo>
                      <a:pt x="9" y="35"/>
                      <a:pt x="11" y="40"/>
                      <a:pt x="19" y="45"/>
                    </a:cubicBezTo>
                    <a:cubicBezTo>
                      <a:pt x="20" y="45"/>
                      <a:pt x="20" y="45"/>
                      <a:pt x="20" y="45"/>
                    </a:cubicBezTo>
                    <a:cubicBezTo>
                      <a:pt x="20" y="53"/>
                      <a:pt x="20" y="53"/>
                      <a:pt x="20" y="53"/>
                    </a:cubicBezTo>
                    <a:cubicBezTo>
                      <a:pt x="16" y="53"/>
                      <a:pt x="16" y="53"/>
                      <a:pt x="16" y="53"/>
                    </a:cubicBezTo>
                    <a:cubicBezTo>
                      <a:pt x="14" y="53"/>
                      <a:pt x="12" y="53"/>
                      <a:pt x="11" y="53"/>
                    </a:cubicBezTo>
                    <a:cubicBezTo>
                      <a:pt x="3" y="53"/>
                      <a:pt x="0" y="57"/>
                      <a:pt x="0" y="64"/>
                    </a:cubicBezTo>
                    <a:cubicBezTo>
                      <a:pt x="0" y="95"/>
                      <a:pt x="0" y="126"/>
                      <a:pt x="0" y="157"/>
                    </a:cubicBezTo>
                    <a:cubicBezTo>
                      <a:pt x="0" y="165"/>
                      <a:pt x="3" y="168"/>
                      <a:pt x="11" y="168"/>
                    </a:cubicBezTo>
                    <a:cubicBezTo>
                      <a:pt x="26" y="168"/>
                      <a:pt x="42" y="168"/>
                      <a:pt x="58" y="168"/>
                    </a:cubicBezTo>
                    <a:cubicBezTo>
                      <a:pt x="80" y="168"/>
                      <a:pt x="80" y="168"/>
                      <a:pt x="80" y="168"/>
                    </a:cubicBezTo>
                    <a:cubicBezTo>
                      <a:pt x="80" y="180"/>
                      <a:pt x="80" y="180"/>
                      <a:pt x="80" y="180"/>
                    </a:cubicBezTo>
                    <a:cubicBezTo>
                      <a:pt x="73" y="180"/>
                      <a:pt x="73" y="180"/>
                      <a:pt x="73" y="180"/>
                    </a:cubicBezTo>
                    <a:cubicBezTo>
                      <a:pt x="69" y="180"/>
                      <a:pt x="65" y="180"/>
                      <a:pt x="60" y="180"/>
                    </a:cubicBezTo>
                    <a:cubicBezTo>
                      <a:pt x="59" y="180"/>
                      <a:pt x="58" y="180"/>
                      <a:pt x="57" y="181"/>
                    </a:cubicBezTo>
                    <a:cubicBezTo>
                      <a:pt x="57" y="181"/>
                      <a:pt x="57" y="182"/>
                      <a:pt x="57" y="183"/>
                    </a:cubicBezTo>
                    <a:cubicBezTo>
                      <a:pt x="57" y="187"/>
                      <a:pt x="57" y="190"/>
                      <a:pt x="57" y="193"/>
                    </a:cubicBezTo>
                    <a:cubicBezTo>
                      <a:pt x="57" y="195"/>
                      <a:pt x="57" y="195"/>
                      <a:pt x="57" y="195"/>
                    </a:cubicBezTo>
                    <a:cubicBezTo>
                      <a:pt x="57" y="196"/>
                      <a:pt x="57" y="197"/>
                      <a:pt x="57" y="197"/>
                    </a:cubicBezTo>
                    <a:cubicBezTo>
                      <a:pt x="58" y="198"/>
                      <a:pt x="59" y="198"/>
                      <a:pt x="60" y="198"/>
                    </a:cubicBezTo>
                    <a:cubicBezTo>
                      <a:pt x="60" y="198"/>
                      <a:pt x="60" y="198"/>
                      <a:pt x="60" y="198"/>
                    </a:cubicBezTo>
                    <a:cubicBezTo>
                      <a:pt x="70" y="198"/>
                      <a:pt x="80" y="198"/>
                      <a:pt x="90" y="198"/>
                    </a:cubicBezTo>
                    <a:cubicBezTo>
                      <a:pt x="102" y="198"/>
                      <a:pt x="113" y="198"/>
                      <a:pt x="125" y="198"/>
                    </a:cubicBezTo>
                    <a:cubicBezTo>
                      <a:pt x="125" y="198"/>
                      <a:pt x="125" y="198"/>
                      <a:pt x="125" y="198"/>
                    </a:cubicBezTo>
                    <a:cubicBezTo>
                      <a:pt x="126" y="198"/>
                      <a:pt x="127" y="198"/>
                      <a:pt x="127" y="197"/>
                    </a:cubicBezTo>
                    <a:cubicBezTo>
                      <a:pt x="128" y="197"/>
                      <a:pt x="128" y="196"/>
                      <a:pt x="128" y="194"/>
                    </a:cubicBezTo>
                    <a:cubicBezTo>
                      <a:pt x="128" y="191"/>
                      <a:pt x="128" y="187"/>
                      <a:pt x="128" y="184"/>
                    </a:cubicBezTo>
                    <a:cubicBezTo>
                      <a:pt x="128" y="182"/>
                      <a:pt x="128" y="181"/>
                      <a:pt x="127" y="181"/>
                    </a:cubicBezTo>
                    <a:cubicBezTo>
                      <a:pt x="127" y="180"/>
                      <a:pt x="126" y="180"/>
                      <a:pt x="124" y="180"/>
                    </a:cubicBezTo>
                    <a:cubicBezTo>
                      <a:pt x="120" y="180"/>
                      <a:pt x="115" y="180"/>
                      <a:pt x="111" y="180"/>
                    </a:cubicBezTo>
                    <a:cubicBezTo>
                      <a:pt x="109" y="180"/>
                      <a:pt x="108" y="180"/>
                      <a:pt x="106" y="180"/>
                    </a:cubicBezTo>
                    <a:cubicBezTo>
                      <a:pt x="105" y="180"/>
                      <a:pt x="105" y="180"/>
                      <a:pt x="105" y="180"/>
                    </a:cubicBezTo>
                    <a:cubicBezTo>
                      <a:pt x="105" y="168"/>
                      <a:pt x="105" y="168"/>
                      <a:pt x="105" y="168"/>
                    </a:cubicBezTo>
                    <a:cubicBezTo>
                      <a:pt x="172" y="168"/>
                      <a:pt x="172" y="168"/>
                      <a:pt x="172" y="168"/>
                    </a:cubicBezTo>
                    <a:cubicBezTo>
                      <a:pt x="182" y="168"/>
                      <a:pt x="185" y="165"/>
                      <a:pt x="185" y="155"/>
                    </a:cubicBezTo>
                    <a:cubicBezTo>
                      <a:pt x="185" y="132"/>
                      <a:pt x="185" y="132"/>
                      <a:pt x="185" y="132"/>
                    </a:cubicBezTo>
                    <a:cubicBezTo>
                      <a:pt x="184" y="110"/>
                      <a:pt x="184" y="88"/>
                      <a:pt x="185" y="66"/>
                    </a:cubicBezTo>
                    <a:cubicBezTo>
                      <a:pt x="185" y="60"/>
                      <a:pt x="184" y="56"/>
                      <a:pt x="179" y="53"/>
                    </a:cubicBezTo>
                    <a:close/>
                    <a:moveTo>
                      <a:pt x="56" y="20"/>
                    </a:moveTo>
                    <a:cubicBezTo>
                      <a:pt x="54" y="20"/>
                      <a:pt x="52" y="19"/>
                      <a:pt x="50" y="18"/>
                    </a:cubicBezTo>
                    <a:cubicBezTo>
                      <a:pt x="49" y="16"/>
                      <a:pt x="48" y="14"/>
                      <a:pt x="48" y="12"/>
                    </a:cubicBezTo>
                    <a:cubicBezTo>
                      <a:pt x="48" y="8"/>
                      <a:pt x="52" y="5"/>
                      <a:pt x="56" y="5"/>
                    </a:cubicBezTo>
                    <a:cubicBezTo>
                      <a:pt x="56" y="5"/>
                      <a:pt x="56" y="5"/>
                      <a:pt x="56" y="5"/>
                    </a:cubicBezTo>
                    <a:cubicBezTo>
                      <a:pt x="60" y="5"/>
                      <a:pt x="63" y="8"/>
                      <a:pt x="63" y="12"/>
                    </a:cubicBezTo>
                    <a:cubicBezTo>
                      <a:pt x="63" y="16"/>
                      <a:pt x="60" y="20"/>
                      <a:pt x="56" y="20"/>
                    </a:cubicBezTo>
                    <a:cubicBezTo>
                      <a:pt x="56" y="20"/>
                      <a:pt x="56" y="20"/>
                      <a:pt x="56" y="20"/>
                    </a:cubicBezTo>
                    <a:close/>
                    <a:moveTo>
                      <a:pt x="180" y="64"/>
                    </a:moveTo>
                    <a:cubicBezTo>
                      <a:pt x="180" y="78"/>
                      <a:pt x="180" y="91"/>
                      <a:pt x="180" y="105"/>
                    </a:cubicBezTo>
                    <a:cubicBezTo>
                      <a:pt x="180" y="146"/>
                      <a:pt x="180" y="146"/>
                      <a:pt x="180" y="146"/>
                    </a:cubicBezTo>
                    <a:cubicBezTo>
                      <a:pt x="148" y="146"/>
                      <a:pt x="148" y="146"/>
                      <a:pt x="148" y="146"/>
                    </a:cubicBezTo>
                    <a:cubicBezTo>
                      <a:pt x="148" y="58"/>
                      <a:pt x="148" y="58"/>
                      <a:pt x="148" y="58"/>
                    </a:cubicBezTo>
                    <a:cubicBezTo>
                      <a:pt x="157" y="58"/>
                      <a:pt x="157" y="58"/>
                      <a:pt x="157" y="58"/>
                    </a:cubicBezTo>
                    <a:cubicBezTo>
                      <a:pt x="163" y="58"/>
                      <a:pt x="169" y="58"/>
                      <a:pt x="175" y="58"/>
                    </a:cubicBezTo>
                    <a:cubicBezTo>
                      <a:pt x="180" y="58"/>
                      <a:pt x="180" y="62"/>
                      <a:pt x="180" y="64"/>
                    </a:cubicBezTo>
                    <a:close/>
                    <a:moveTo>
                      <a:pt x="78" y="45"/>
                    </a:moveTo>
                    <a:cubicBezTo>
                      <a:pt x="79" y="45"/>
                      <a:pt x="79" y="45"/>
                      <a:pt x="79" y="45"/>
                    </a:cubicBezTo>
                    <a:cubicBezTo>
                      <a:pt x="80" y="45"/>
                      <a:pt x="81" y="45"/>
                      <a:pt x="83" y="45"/>
                    </a:cubicBezTo>
                    <a:cubicBezTo>
                      <a:pt x="88" y="45"/>
                      <a:pt x="93" y="45"/>
                      <a:pt x="95" y="38"/>
                    </a:cubicBezTo>
                    <a:cubicBezTo>
                      <a:pt x="96" y="33"/>
                      <a:pt x="94" y="31"/>
                      <a:pt x="91" y="28"/>
                    </a:cubicBezTo>
                    <a:cubicBezTo>
                      <a:pt x="90" y="27"/>
                      <a:pt x="88" y="26"/>
                      <a:pt x="88" y="25"/>
                    </a:cubicBezTo>
                    <a:cubicBezTo>
                      <a:pt x="87" y="24"/>
                      <a:pt x="87" y="24"/>
                      <a:pt x="87" y="24"/>
                    </a:cubicBezTo>
                    <a:cubicBezTo>
                      <a:pt x="97" y="14"/>
                      <a:pt x="97" y="14"/>
                      <a:pt x="97" y="14"/>
                    </a:cubicBezTo>
                    <a:cubicBezTo>
                      <a:pt x="98" y="14"/>
                      <a:pt x="98" y="14"/>
                      <a:pt x="98" y="14"/>
                    </a:cubicBezTo>
                    <a:cubicBezTo>
                      <a:pt x="99" y="15"/>
                      <a:pt x="101" y="16"/>
                      <a:pt x="102" y="17"/>
                    </a:cubicBezTo>
                    <a:cubicBezTo>
                      <a:pt x="105" y="20"/>
                      <a:pt x="107" y="23"/>
                      <a:pt x="112" y="21"/>
                    </a:cubicBezTo>
                    <a:cubicBezTo>
                      <a:pt x="118" y="18"/>
                      <a:pt x="118" y="15"/>
                      <a:pt x="118" y="10"/>
                    </a:cubicBezTo>
                    <a:cubicBezTo>
                      <a:pt x="118" y="9"/>
                      <a:pt x="118" y="7"/>
                      <a:pt x="118" y="6"/>
                    </a:cubicBezTo>
                    <a:cubicBezTo>
                      <a:pt x="118" y="5"/>
                      <a:pt x="118" y="5"/>
                      <a:pt x="118" y="5"/>
                    </a:cubicBezTo>
                    <a:cubicBezTo>
                      <a:pt x="133" y="5"/>
                      <a:pt x="133" y="5"/>
                      <a:pt x="133" y="5"/>
                    </a:cubicBezTo>
                    <a:cubicBezTo>
                      <a:pt x="133" y="6"/>
                      <a:pt x="133" y="6"/>
                      <a:pt x="133" y="6"/>
                    </a:cubicBezTo>
                    <a:cubicBezTo>
                      <a:pt x="133" y="7"/>
                      <a:pt x="133" y="8"/>
                      <a:pt x="133" y="9"/>
                    </a:cubicBezTo>
                    <a:cubicBezTo>
                      <a:pt x="133" y="14"/>
                      <a:pt x="133" y="19"/>
                      <a:pt x="140" y="21"/>
                    </a:cubicBezTo>
                    <a:cubicBezTo>
                      <a:pt x="145" y="23"/>
                      <a:pt x="147" y="20"/>
                      <a:pt x="149" y="18"/>
                    </a:cubicBezTo>
                    <a:cubicBezTo>
                      <a:pt x="150" y="16"/>
                      <a:pt x="152" y="15"/>
                      <a:pt x="153" y="14"/>
                    </a:cubicBezTo>
                    <a:cubicBezTo>
                      <a:pt x="154" y="14"/>
                      <a:pt x="154" y="14"/>
                      <a:pt x="154" y="14"/>
                    </a:cubicBezTo>
                    <a:cubicBezTo>
                      <a:pt x="164" y="25"/>
                      <a:pt x="164" y="25"/>
                      <a:pt x="164" y="25"/>
                    </a:cubicBezTo>
                    <a:cubicBezTo>
                      <a:pt x="163" y="25"/>
                      <a:pt x="163" y="25"/>
                      <a:pt x="163" y="25"/>
                    </a:cubicBezTo>
                    <a:cubicBezTo>
                      <a:pt x="162" y="26"/>
                      <a:pt x="162" y="27"/>
                      <a:pt x="161" y="27"/>
                    </a:cubicBezTo>
                    <a:cubicBezTo>
                      <a:pt x="158" y="31"/>
                      <a:pt x="154" y="34"/>
                      <a:pt x="158" y="41"/>
                    </a:cubicBezTo>
                    <a:cubicBezTo>
                      <a:pt x="160" y="45"/>
                      <a:pt x="163" y="45"/>
                      <a:pt x="167" y="45"/>
                    </a:cubicBezTo>
                    <a:cubicBezTo>
                      <a:pt x="169" y="44"/>
                      <a:pt x="170" y="44"/>
                      <a:pt x="172" y="45"/>
                    </a:cubicBezTo>
                    <a:cubicBezTo>
                      <a:pt x="173" y="45"/>
                      <a:pt x="173" y="45"/>
                      <a:pt x="173" y="45"/>
                    </a:cubicBezTo>
                    <a:cubicBezTo>
                      <a:pt x="173" y="53"/>
                      <a:pt x="173" y="53"/>
                      <a:pt x="173" y="53"/>
                    </a:cubicBezTo>
                    <a:cubicBezTo>
                      <a:pt x="151" y="53"/>
                      <a:pt x="151" y="53"/>
                      <a:pt x="151" y="53"/>
                    </a:cubicBezTo>
                    <a:cubicBezTo>
                      <a:pt x="151" y="52"/>
                      <a:pt x="151" y="52"/>
                      <a:pt x="151" y="52"/>
                    </a:cubicBezTo>
                    <a:cubicBezTo>
                      <a:pt x="151" y="43"/>
                      <a:pt x="147" y="36"/>
                      <a:pt x="141" y="32"/>
                    </a:cubicBezTo>
                    <a:cubicBezTo>
                      <a:pt x="136" y="28"/>
                      <a:pt x="130" y="26"/>
                      <a:pt x="124" y="27"/>
                    </a:cubicBezTo>
                    <a:cubicBezTo>
                      <a:pt x="111" y="27"/>
                      <a:pt x="101" y="37"/>
                      <a:pt x="100" y="52"/>
                    </a:cubicBezTo>
                    <a:cubicBezTo>
                      <a:pt x="100" y="53"/>
                      <a:pt x="100" y="53"/>
                      <a:pt x="100" y="53"/>
                    </a:cubicBezTo>
                    <a:cubicBezTo>
                      <a:pt x="78" y="53"/>
                      <a:pt x="78" y="53"/>
                      <a:pt x="78" y="53"/>
                    </a:cubicBezTo>
                    <a:lnTo>
                      <a:pt x="78" y="45"/>
                    </a:lnTo>
                    <a:close/>
                    <a:moveTo>
                      <a:pt x="146" y="52"/>
                    </a:moveTo>
                    <a:cubicBezTo>
                      <a:pt x="146" y="53"/>
                      <a:pt x="146" y="53"/>
                      <a:pt x="146" y="53"/>
                    </a:cubicBezTo>
                    <a:cubicBezTo>
                      <a:pt x="105" y="53"/>
                      <a:pt x="105" y="53"/>
                      <a:pt x="105" y="53"/>
                    </a:cubicBezTo>
                    <a:cubicBezTo>
                      <a:pt x="105" y="52"/>
                      <a:pt x="105" y="52"/>
                      <a:pt x="105" y="52"/>
                    </a:cubicBezTo>
                    <a:cubicBezTo>
                      <a:pt x="105" y="47"/>
                      <a:pt x="106" y="42"/>
                      <a:pt x="110" y="38"/>
                    </a:cubicBezTo>
                    <a:cubicBezTo>
                      <a:pt x="114" y="34"/>
                      <a:pt x="119" y="31"/>
                      <a:pt x="125" y="31"/>
                    </a:cubicBezTo>
                    <a:cubicBezTo>
                      <a:pt x="131" y="31"/>
                      <a:pt x="136" y="33"/>
                      <a:pt x="140" y="37"/>
                    </a:cubicBezTo>
                    <a:cubicBezTo>
                      <a:pt x="144" y="41"/>
                      <a:pt x="146" y="47"/>
                      <a:pt x="146" y="52"/>
                    </a:cubicBezTo>
                    <a:close/>
                    <a:moveTo>
                      <a:pt x="41" y="58"/>
                    </a:moveTo>
                    <a:cubicBezTo>
                      <a:pt x="143" y="58"/>
                      <a:pt x="143" y="58"/>
                      <a:pt x="143" y="58"/>
                    </a:cubicBezTo>
                    <a:cubicBezTo>
                      <a:pt x="143" y="73"/>
                      <a:pt x="143" y="73"/>
                      <a:pt x="143" y="73"/>
                    </a:cubicBezTo>
                    <a:cubicBezTo>
                      <a:pt x="41" y="73"/>
                      <a:pt x="41" y="73"/>
                      <a:pt x="41" y="73"/>
                    </a:cubicBezTo>
                    <a:lnTo>
                      <a:pt x="41" y="58"/>
                    </a:lnTo>
                    <a:close/>
                    <a:moveTo>
                      <a:pt x="143" y="78"/>
                    </a:moveTo>
                    <a:cubicBezTo>
                      <a:pt x="143" y="146"/>
                      <a:pt x="143" y="146"/>
                      <a:pt x="143" y="146"/>
                    </a:cubicBezTo>
                    <a:cubicBezTo>
                      <a:pt x="41" y="146"/>
                      <a:pt x="41" y="146"/>
                      <a:pt x="41" y="146"/>
                    </a:cubicBezTo>
                    <a:cubicBezTo>
                      <a:pt x="41" y="78"/>
                      <a:pt x="41" y="78"/>
                      <a:pt x="41" y="78"/>
                    </a:cubicBezTo>
                    <a:lnTo>
                      <a:pt x="143" y="78"/>
                    </a:lnTo>
                    <a:close/>
                    <a:moveTo>
                      <a:pt x="25" y="58"/>
                    </a:moveTo>
                    <a:cubicBezTo>
                      <a:pt x="36" y="58"/>
                      <a:pt x="36" y="58"/>
                      <a:pt x="36" y="58"/>
                    </a:cubicBezTo>
                    <a:cubicBezTo>
                      <a:pt x="36" y="116"/>
                      <a:pt x="36" y="116"/>
                      <a:pt x="36" y="116"/>
                    </a:cubicBezTo>
                    <a:cubicBezTo>
                      <a:pt x="25" y="116"/>
                      <a:pt x="25" y="116"/>
                      <a:pt x="25" y="116"/>
                    </a:cubicBezTo>
                    <a:lnTo>
                      <a:pt x="25" y="58"/>
                    </a:lnTo>
                    <a:close/>
                    <a:moveTo>
                      <a:pt x="17" y="38"/>
                    </a:moveTo>
                    <a:cubicBezTo>
                      <a:pt x="15" y="36"/>
                      <a:pt x="15" y="34"/>
                      <a:pt x="15" y="32"/>
                    </a:cubicBezTo>
                    <a:cubicBezTo>
                      <a:pt x="15" y="28"/>
                      <a:pt x="18" y="25"/>
                      <a:pt x="22" y="25"/>
                    </a:cubicBezTo>
                    <a:cubicBezTo>
                      <a:pt x="22" y="25"/>
                      <a:pt x="22" y="25"/>
                      <a:pt x="22" y="25"/>
                    </a:cubicBezTo>
                    <a:cubicBezTo>
                      <a:pt x="26" y="25"/>
                      <a:pt x="30" y="28"/>
                      <a:pt x="30" y="32"/>
                    </a:cubicBezTo>
                    <a:cubicBezTo>
                      <a:pt x="30" y="36"/>
                      <a:pt x="27" y="40"/>
                      <a:pt x="22" y="40"/>
                    </a:cubicBezTo>
                    <a:cubicBezTo>
                      <a:pt x="22" y="40"/>
                      <a:pt x="22" y="40"/>
                      <a:pt x="22" y="40"/>
                    </a:cubicBezTo>
                    <a:cubicBezTo>
                      <a:pt x="20" y="40"/>
                      <a:pt x="18" y="39"/>
                      <a:pt x="17" y="38"/>
                    </a:cubicBezTo>
                    <a:close/>
                    <a:moveTo>
                      <a:pt x="5" y="143"/>
                    </a:moveTo>
                    <a:cubicBezTo>
                      <a:pt x="5" y="142"/>
                      <a:pt x="5" y="142"/>
                      <a:pt x="5" y="142"/>
                    </a:cubicBezTo>
                    <a:cubicBezTo>
                      <a:pt x="5" y="118"/>
                      <a:pt x="5" y="95"/>
                      <a:pt x="5" y="71"/>
                    </a:cubicBezTo>
                    <a:cubicBezTo>
                      <a:pt x="5" y="64"/>
                      <a:pt x="5" y="64"/>
                      <a:pt x="5" y="64"/>
                    </a:cubicBezTo>
                    <a:cubicBezTo>
                      <a:pt x="5" y="59"/>
                      <a:pt x="6" y="58"/>
                      <a:pt x="11" y="58"/>
                    </a:cubicBezTo>
                    <a:cubicBezTo>
                      <a:pt x="13" y="58"/>
                      <a:pt x="14" y="58"/>
                      <a:pt x="16" y="58"/>
                    </a:cubicBezTo>
                    <a:cubicBezTo>
                      <a:pt x="20" y="58"/>
                      <a:pt x="20" y="58"/>
                      <a:pt x="20" y="58"/>
                    </a:cubicBezTo>
                    <a:cubicBezTo>
                      <a:pt x="20" y="116"/>
                      <a:pt x="20" y="116"/>
                      <a:pt x="20" y="116"/>
                    </a:cubicBezTo>
                    <a:cubicBezTo>
                      <a:pt x="20" y="118"/>
                      <a:pt x="20" y="120"/>
                      <a:pt x="21" y="121"/>
                    </a:cubicBezTo>
                    <a:cubicBezTo>
                      <a:pt x="21" y="121"/>
                      <a:pt x="23" y="121"/>
                      <a:pt x="25" y="121"/>
                    </a:cubicBezTo>
                    <a:cubicBezTo>
                      <a:pt x="36" y="121"/>
                      <a:pt x="36" y="121"/>
                      <a:pt x="36" y="121"/>
                    </a:cubicBezTo>
                    <a:cubicBezTo>
                      <a:pt x="36" y="146"/>
                      <a:pt x="36" y="146"/>
                      <a:pt x="36" y="146"/>
                    </a:cubicBezTo>
                    <a:cubicBezTo>
                      <a:pt x="6" y="146"/>
                      <a:pt x="6" y="146"/>
                      <a:pt x="6" y="146"/>
                    </a:cubicBezTo>
                    <a:cubicBezTo>
                      <a:pt x="6" y="146"/>
                      <a:pt x="6" y="146"/>
                      <a:pt x="6" y="146"/>
                    </a:cubicBezTo>
                    <a:cubicBezTo>
                      <a:pt x="4" y="145"/>
                      <a:pt x="4" y="144"/>
                      <a:pt x="5" y="143"/>
                    </a:cubicBezTo>
                    <a:close/>
                    <a:moveTo>
                      <a:pt x="123" y="185"/>
                    </a:moveTo>
                    <a:cubicBezTo>
                      <a:pt x="123" y="193"/>
                      <a:pt x="123" y="193"/>
                      <a:pt x="123" y="193"/>
                    </a:cubicBezTo>
                    <a:cubicBezTo>
                      <a:pt x="61" y="193"/>
                      <a:pt x="61" y="193"/>
                      <a:pt x="61" y="193"/>
                    </a:cubicBezTo>
                    <a:cubicBezTo>
                      <a:pt x="61" y="185"/>
                      <a:pt x="61" y="185"/>
                      <a:pt x="61" y="185"/>
                    </a:cubicBezTo>
                    <a:lnTo>
                      <a:pt x="123" y="185"/>
                    </a:lnTo>
                    <a:close/>
                    <a:moveTo>
                      <a:pt x="100" y="179"/>
                    </a:moveTo>
                    <a:cubicBezTo>
                      <a:pt x="100" y="180"/>
                      <a:pt x="100" y="180"/>
                      <a:pt x="100" y="180"/>
                    </a:cubicBezTo>
                    <a:cubicBezTo>
                      <a:pt x="85" y="180"/>
                      <a:pt x="85" y="180"/>
                      <a:pt x="85" y="180"/>
                    </a:cubicBezTo>
                    <a:cubicBezTo>
                      <a:pt x="85" y="179"/>
                      <a:pt x="85" y="179"/>
                      <a:pt x="85" y="179"/>
                    </a:cubicBezTo>
                    <a:cubicBezTo>
                      <a:pt x="84" y="177"/>
                      <a:pt x="84" y="175"/>
                      <a:pt x="85" y="173"/>
                    </a:cubicBezTo>
                    <a:cubicBezTo>
                      <a:pt x="85" y="172"/>
                      <a:pt x="85" y="170"/>
                      <a:pt x="85" y="169"/>
                    </a:cubicBezTo>
                    <a:cubicBezTo>
                      <a:pt x="84" y="168"/>
                      <a:pt x="84" y="168"/>
                      <a:pt x="84" y="168"/>
                    </a:cubicBezTo>
                    <a:cubicBezTo>
                      <a:pt x="99" y="168"/>
                      <a:pt x="99" y="168"/>
                      <a:pt x="99" y="168"/>
                    </a:cubicBezTo>
                    <a:cubicBezTo>
                      <a:pt x="100" y="169"/>
                      <a:pt x="100" y="169"/>
                      <a:pt x="100" y="169"/>
                    </a:cubicBezTo>
                    <a:cubicBezTo>
                      <a:pt x="100" y="171"/>
                      <a:pt x="100" y="173"/>
                      <a:pt x="100" y="175"/>
                    </a:cubicBezTo>
                    <a:cubicBezTo>
                      <a:pt x="100" y="176"/>
                      <a:pt x="100" y="177"/>
                      <a:pt x="100" y="179"/>
                    </a:cubicBezTo>
                    <a:close/>
                    <a:moveTo>
                      <a:pt x="179" y="162"/>
                    </a:moveTo>
                    <a:cubicBezTo>
                      <a:pt x="177" y="163"/>
                      <a:pt x="176" y="163"/>
                      <a:pt x="172" y="163"/>
                    </a:cubicBezTo>
                    <a:cubicBezTo>
                      <a:pt x="172" y="163"/>
                      <a:pt x="172" y="163"/>
                      <a:pt x="171" y="163"/>
                    </a:cubicBezTo>
                    <a:cubicBezTo>
                      <a:pt x="170" y="163"/>
                      <a:pt x="170" y="163"/>
                      <a:pt x="170" y="163"/>
                    </a:cubicBezTo>
                    <a:cubicBezTo>
                      <a:pt x="134" y="163"/>
                      <a:pt x="97" y="163"/>
                      <a:pt x="60" y="163"/>
                    </a:cubicBezTo>
                    <a:cubicBezTo>
                      <a:pt x="11" y="163"/>
                      <a:pt x="11" y="163"/>
                      <a:pt x="11" y="163"/>
                    </a:cubicBezTo>
                    <a:cubicBezTo>
                      <a:pt x="6" y="163"/>
                      <a:pt x="5" y="162"/>
                      <a:pt x="5" y="157"/>
                    </a:cubicBezTo>
                    <a:cubicBezTo>
                      <a:pt x="5" y="151"/>
                      <a:pt x="5" y="151"/>
                      <a:pt x="5" y="151"/>
                    </a:cubicBezTo>
                    <a:cubicBezTo>
                      <a:pt x="179" y="151"/>
                      <a:pt x="179" y="151"/>
                      <a:pt x="179" y="151"/>
                    </a:cubicBezTo>
                    <a:cubicBezTo>
                      <a:pt x="179" y="152"/>
                      <a:pt x="179" y="152"/>
                      <a:pt x="179" y="152"/>
                    </a:cubicBezTo>
                    <a:cubicBezTo>
                      <a:pt x="180" y="152"/>
                      <a:pt x="180" y="153"/>
                      <a:pt x="180" y="153"/>
                    </a:cubicBezTo>
                    <a:cubicBezTo>
                      <a:pt x="180" y="158"/>
                      <a:pt x="180" y="160"/>
                      <a:pt x="17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E0081D99-060F-4497-82FE-B8FBD0B0B13F}"/>
                  </a:ext>
                </a:extLst>
              </p:cNvPr>
              <p:cNvSpPr>
                <a:spLocks noEditPoints="1"/>
              </p:cNvSpPr>
              <p:nvPr/>
            </p:nvSpPr>
            <p:spPr bwMode="auto">
              <a:xfrm>
                <a:off x="7121525" y="-779463"/>
                <a:ext cx="295275" cy="198437"/>
              </a:xfrm>
              <a:custGeom>
                <a:avLst/>
                <a:gdLst>
                  <a:gd name="T0" fmla="*/ 12 w 78"/>
                  <a:gd name="T1" fmla="*/ 24 h 52"/>
                  <a:gd name="T2" fmla="*/ 7 w 78"/>
                  <a:gd name="T3" fmla="*/ 29 h 52"/>
                  <a:gd name="T4" fmla="*/ 7 w 78"/>
                  <a:gd name="T5" fmla="*/ 47 h 52"/>
                  <a:gd name="T6" fmla="*/ 0 w 78"/>
                  <a:gd name="T7" fmla="*/ 47 h 52"/>
                  <a:gd name="T8" fmla="*/ 0 w 78"/>
                  <a:gd name="T9" fmla="*/ 52 h 52"/>
                  <a:gd name="T10" fmla="*/ 78 w 78"/>
                  <a:gd name="T11" fmla="*/ 52 h 52"/>
                  <a:gd name="T12" fmla="*/ 78 w 78"/>
                  <a:gd name="T13" fmla="*/ 47 h 52"/>
                  <a:gd name="T14" fmla="*/ 76 w 78"/>
                  <a:gd name="T15" fmla="*/ 47 h 52"/>
                  <a:gd name="T16" fmla="*/ 72 w 78"/>
                  <a:gd name="T17" fmla="*/ 47 h 52"/>
                  <a:gd name="T18" fmla="*/ 72 w 78"/>
                  <a:gd name="T19" fmla="*/ 46 h 52"/>
                  <a:gd name="T20" fmla="*/ 72 w 78"/>
                  <a:gd name="T21" fmla="*/ 45 h 52"/>
                  <a:gd name="T22" fmla="*/ 72 w 78"/>
                  <a:gd name="T23" fmla="*/ 44 h 52"/>
                  <a:gd name="T24" fmla="*/ 72 w 78"/>
                  <a:gd name="T25" fmla="*/ 34 h 52"/>
                  <a:gd name="T26" fmla="*/ 72 w 78"/>
                  <a:gd name="T27" fmla="*/ 4 h 52"/>
                  <a:gd name="T28" fmla="*/ 71 w 78"/>
                  <a:gd name="T29" fmla="*/ 1 h 52"/>
                  <a:gd name="T30" fmla="*/ 68 w 78"/>
                  <a:gd name="T31" fmla="*/ 0 h 52"/>
                  <a:gd name="T32" fmla="*/ 62 w 78"/>
                  <a:gd name="T33" fmla="*/ 1 h 52"/>
                  <a:gd name="T34" fmla="*/ 59 w 78"/>
                  <a:gd name="T35" fmla="*/ 1 h 52"/>
                  <a:gd name="T36" fmla="*/ 54 w 78"/>
                  <a:gd name="T37" fmla="*/ 1 h 52"/>
                  <a:gd name="T38" fmla="*/ 54 w 78"/>
                  <a:gd name="T39" fmla="*/ 7 h 52"/>
                  <a:gd name="T40" fmla="*/ 54 w 78"/>
                  <a:gd name="T41" fmla="*/ 11 h 52"/>
                  <a:gd name="T42" fmla="*/ 54 w 78"/>
                  <a:gd name="T43" fmla="*/ 44 h 52"/>
                  <a:gd name="T44" fmla="*/ 53 w 78"/>
                  <a:gd name="T45" fmla="*/ 46 h 52"/>
                  <a:gd name="T46" fmla="*/ 53 w 78"/>
                  <a:gd name="T47" fmla="*/ 47 h 52"/>
                  <a:gd name="T48" fmla="*/ 52 w 78"/>
                  <a:gd name="T49" fmla="*/ 47 h 52"/>
                  <a:gd name="T50" fmla="*/ 51 w 78"/>
                  <a:gd name="T51" fmla="*/ 47 h 52"/>
                  <a:gd name="T52" fmla="*/ 48 w 78"/>
                  <a:gd name="T53" fmla="*/ 46 h 52"/>
                  <a:gd name="T54" fmla="*/ 48 w 78"/>
                  <a:gd name="T55" fmla="*/ 46 h 52"/>
                  <a:gd name="T56" fmla="*/ 48 w 78"/>
                  <a:gd name="T57" fmla="*/ 38 h 52"/>
                  <a:gd name="T58" fmla="*/ 48 w 78"/>
                  <a:gd name="T59" fmla="*/ 18 h 52"/>
                  <a:gd name="T60" fmla="*/ 47 w 78"/>
                  <a:gd name="T61" fmla="*/ 15 h 52"/>
                  <a:gd name="T62" fmla="*/ 44 w 78"/>
                  <a:gd name="T63" fmla="*/ 14 h 52"/>
                  <a:gd name="T64" fmla="*/ 34 w 78"/>
                  <a:gd name="T65" fmla="*/ 14 h 52"/>
                  <a:gd name="T66" fmla="*/ 31 w 78"/>
                  <a:gd name="T67" fmla="*/ 15 h 52"/>
                  <a:gd name="T68" fmla="*/ 30 w 78"/>
                  <a:gd name="T69" fmla="*/ 18 h 52"/>
                  <a:gd name="T70" fmla="*/ 30 w 78"/>
                  <a:gd name="T71" fmla="*/ 38 h 52"/>
                  <a:gd name="T72" fmla="*/ 30 w 78"/>
                  <a:gd name="T73" fmla="*/ 44 h 52"/>
                  <a:gd name="T74" fmla="*/ 30 w 78"/>
                  <a:gd name="T75" fmla="*/ 46 h 52"/>
                  <a:gd name="T76" fmla="*/ 30 w 78"/>
                  <a:gd name="T77" fmla="*/ 47 h 52"/>
                  <a:gd name="T78" fmla="*/ 25 w 78"/>
                  <a:gd name="T79" fmla="*/ 47 h 52"/>
                  <a:gd name="T80" fmla="*/ 25 w 78"/>
                  <a:gd name="T81" fmla="*/ 40 h 52"/>
                  <a:gd name="T82" fmla="*/ 25 w 78"/>
                  <a:gd name="T83" fmla="*/ 27 h 52"/>
                  <a:gd name="T84" fmla="*/ 24 w 78"/>
                  <a:gd name="T85" fmla="*/ 25 h 52"/>
                  <a:gd name="T86" fmla="*/ 22 w 78"/>
                  <a:gd name="T87" fmla="*/ 24 h 52"/>
                  <a:gd name="T88" fmla="*/ 15 w 78"/>
                  <a:gd name="T89" fmla="*/ 24 h 52"/>
                  <a:gd name="T90" fmla="*/ 12 w 78"/>
                  <a:gd name="T91" fmla="*/ 24 h 52"/>
                  <a:gd name="T92" fmla="*/ 58 w 78"/>
                  <a:gd name="T93" fmla="*/ 5 h 52"/>
                  <a:gd name="T94" fmla="*/ 67 w 78"/>
                  <a:gd name="T95" fmla="*/ 5 h 52"/>
                  <a:gd name="T96" fmla="*/ 67 w 78"/>
                  <a:gd name="T97" fmla="*/ 47 h 52"/>
                  <a:gd name="T98" fmla="*/ 58 w 78"/>
                  <a:gd name="T99" fmla="*/ 47 h 52"/>
                  <a:gd name="T100" fmla="*/ 58 w 78"/>
                  <a:gd name="T101" fmla="*/ 5 h 52"/>
                  <a:gd name="T102" fmla="*/ 35 w 78"/>
                  <a:gd name="T103" fmla="*/ 19 h 52"/>
                  <a:gd name="T104" fmla="*/ 43 w 78"/>
                  <a:gd name="T105" fmla="*/ 19 h 52"/>
                  <a:gd name="T106" fmla="*/ 43 w 78"/>
                  <a:gd name="T107" fmla="*/ 47 h 52"/>
                  <a:gd name="T108" fmla="*/ 35 w 78"/>
                  <a:gd name="T109" fmla="*/ 47 h 52"/>
                  <a:gd name="T110" fmla="*/ 35 w 78"/>
                  <a:gd name="T111" fmla="*/ 19 h 52"/>
                  <a:gd name="T112" fmla="*/ 20 w 78"/>
                  <a:gd name="T113" fmla="*/ 47 h 52"/>
                  <a:gd name="T114" fmla="*/ 12 w 78"/>
                  <a:gd name="T115" fmla="*/ 47 h 52"/>
                  <a:gd name="T116" fmla="*/ 12 w 78"/>
                  <a:gd name="T117" fmla="*/ 29 h 52"/>
                  <a:gd name="T118" fmla="*/ 20 w 78"/>
                  <a:gd name="T119" fmla="*/ 29 h 52"/>
                  <a:gd name="T120" fmla="*/ 20 w 78"/>
                  <a:gd name="T121"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52">
                    <a:moveTo>
                      <a:pt x="12" y="24"/>
                    </a:moveTo>
                    <a:cubicBezTo>
                      <a:pt x="7" y="24"/>
                      <a:pt x="7" y="24"/>
                      <a:pt x="7" y="29"/>
                    </a:cubicBezTo>
                    <a:cubicBezTo>
                      <a:pt x="7" y="47"/>
                      <a:pt x="7" y="47"/>
                      <a:pt x="7" y="47"/>
                    </a:cubicBezTo>
                    <a:cubicBezTo>
                      <a:pt x="0" y="47"/>
                      <a:pt x="0" y="47"/>
                      <a:pt x="0" y="47"/>
                    </a:cubicBezTo>
                    <a:cubicBezTo>
                      <a:pt x="0" y="52"/>
                      <a:pt x="0" y="52"/>
                      <a:pt x="0" y="52"/>
                    </a:cubicBezTo>
                    <a:cubicBezTo>
                      <a:pt x="78" y="52"/>
                      <a:pt x="78" y="52"/>
                      <a:pt x="78" y="52"/>
                    </a:cubicBezTo>
                    <a:cubicBezTo>
                      <a:pt x="78" y="47"/>
                      <a:pt x="78" y="47"/>
                      <a:pt x="78" y="47"/>
                    </a:cubicBezTo>
                    <a:cubicBezTo>
                      <a:pt x="77" y="47"/>
                      <a:pt x="77" y="47"/>
                      <a:pt x="76" y="47"/>
                    </a:cubicBezTo>
                    <a:cubicBezTo>
                      <a:pt x="75" y="47"/>
                      <a:pt x="74" y="47"/>
                      <a:pt x="72" y="47"/>
                    </a:cubicBezTo>
                    <a:cubicBezTo>
                      <a:pt x="72" y="46"/>
                      <a:pt x="72" y="46"/>
                      <a:pt x="72" y="46"/>
                    </a:cubicBezTo>
                    <a:cubicBezTo>
                      <a:pt x="72" y="45"/>
                      <a:pt x="72" y="45"/>
                      <a:pt x="72" y="45"/>
                    </a:cubicBezTo>
                    <a:cubicBezTo>
                      <a:pt x="72" y="45"/>
                      <a:pt x="72" y="44"/>
                      <a:pt x="72" y="44"/>
                    </a:cubicBezTo>
                    <a:cubicBezTo>
                      <a:pt x="72" y="34"/>
                      <a:pt x="72" y="34"/>
                      <a:pt x="72" y="34"/>
                    </a:cubicBezTo>
                    <a:cubicBezTo>
                      <a:pt x="72" y="24"/>
                      <a:pt x="72" y="14"/>
                      <a:pt x="72" y="4"/>
                    </a:cubicBezTo>
                    <a:cubicBezTo>
                      <a:pt x="72" y="3"/>
                      <a:pt x="71" y="2"/>
                      <a:pt x="71" y="1"/>
                    </a:cubicBezTo>
                    <a:cubicBezTo>
                      <a:pt x="70" y="1"/>
                      <a:pt x="69" y="0"/>
                      <a:pt x="68" y="0"/>
                    </a:cubicBezTo>
                    <a:cubicBezTo>
                      <a:pt x="66" y="1"/>
                      <a:pt x="64" y="1"/>
                      <a:pt x="62" y="1"/>
                    </a:cubicBezTo>
                    <a:cubicBezTo>
                      <a:pt x="61" y="1"/>
                      <a:pt x="60" y="1"/>
                      <a:pt x="59" y="1"/>
                    </a:cubicBezTo>
                    <a:cubicBezTo>
                      <a:pt x="56" y="1"/>
                      <a:pt x="55" y="1"/>
                      <a:pt x="54" y="1"/>
                    </a:cubicBezTo>
                    <a:cubicBezTo>
                      <a:pt x="54" y="2"/>
                      <a:pt x="54" y="4"/>
                      <a:pt x="54" y="7"/>
                    </a:cubicBezTo>
                    <a:cubicBezTo>
                      <a:pt x="54" y="11"/>
                      <a:pt x="54" y="11"/>
                      <a:pt x="54" y="11"/>
                    </a:cubicBezTo>
                    <a:cubicBezTo>
                      <a:pt x="54" y="22"/>
                      <a:pt x="54" y="33"/>
                      <a:pt x="54" y="44"/>
                    </a:cubicBezTo>
                    <a:cubicBezTo>
                      <a:pt x="54" y="45"/>
                      <a:pt x="53" y="45"/>
                      <a:pt x="53" y="46"/>
                    </a:cubicBezTo>
                    <a:cubicBezTo>
                      <a:pt x="53" y="47"/>
                      <a:pt x="53" y="47"/>
                      <a:pt x="53" y="47"/>
                    </a:cubicBezTo>
                    <a:cubicBezTo>
                      <a:pt x="52" y="47"/>
                      <a:pt x="52" y="47"/>
                      <a:pt x="52" y="47"/>
                    </a:cubicBezTo>
                    <a:cubicBezTo>
                      <a:pt x="52" y="47"/>
                      <a:pt x="51" y="47"/>
                      <a:pt x="51" y="47"/>
                    </a:cubicBezTo>
                    <a:cubicBezTo>
                      <a:pt x="50" y="47"/>
                      <a:pt x="49" y="47"/>
                      <a:pt x="48" y="46"/>
                    </a:cubicBezTo>
                    <a:cubicBezTo>
                      <a:pt x="48" y="46"/>
                      <a:pt x="48" y="46"/>
                      <a:pt x="48" y="46"/>
                    </a:cubicBezTo>
                    <a:cubicBezTo>
                      <a:pt x="48" y="38"/>
                      <a:pt x="48" y="38"/>
                      <a:pt x="48" y="38"/>
                    </a:cubicBezTo>
                    <a:cubicBezTo>
                      <a:pt x="48" y="31"/>
                      <a:pt x="48" y="24"/>
                      <a:pt x="48" y="18"/>
                    </a:cubicBezTo>
                    <a:cubicBezTo>
                      <a:pt x="48" y="16"/>
                      <a:pt x="48" y="15"/>
                      <a:pt x="47" y="15"/>
                    </a:cubicBezTo>
                    <a:cubicBezTo>
                      <a:pt x="47" y="14"/>
                      <a:pt x="46" y="14"/>
                      <a:pt x="44" y="14"/>
                    </a:cubicBezTo>
                    <a:cubicBezTo>
                      <a:pt x="41" y="14"/>
                      <a:pt x="37" y="14"/>
                      <a:pt x="34" y="14"/>
                    </a:cubicBezTo>
                    <a:cubicBezTo>
                      <a:pt x="33" y="14"/>
                      <a:pt x="32" y="14"/>
                      <a:pt x="31" y="15"/>
                    </a:cubicBezTo>
                    <a:cubicBezTo>
                      <a:pt x="30" y="15"/>
                      <a:pt x="30" y="16"/>
                      <a:pt x="30" y="18"/>
                    </a:cubicBezTo>
                    <a:cubicBezTo>
                      <a:pt x="30" y="25"/>
                      <a:pt x="30" y="31"/>
                      <a:pt x="30" y="38"/>
                    </a:cubicBezTo>
                    <a:cubicBezTo>
                      <a:pt x="30" y="44"/>
                      <a:pt x="30" y="44"/>
                      <a:pt x="30" y="44"/>
                    </a:cubicBezTo>
                    <a:cubicBezTo>
                      <a:pt x="30" y="45"/>
                      <a:pt x="30" y="45"/>
                      <a:pt x="30" y="46"/>
                    </a:cubicBezTo>
                    <a:cubicBezTo>
                      <a:pt x="30" y="47"/>
                      <a:pt x="30" y="47"/>
                      <a:pt x="30" y="47"/>
                    </a:cubicBezTo>
                    <a:cubicBezTo>
                      <a:pt x="25" y="47"/>
                      <a:pt x="25" y="47"/>
                      <a:pt x="25" y="47"/>
                    </a:cubicBezTo>
                    <a:cubicBezTo>
                      <a:pt x="25" y="40"/>
                      <a:pt x="25" y="40"/>
                      <a:pt x="25" y="40"/>
                    </a:cubicBezTo>
                    <a:cubicBezTo>
                      <a:pt x="25" y="36"/>
                      <a:pt x="25" y="32"/>
                      <a:pt x="25" y="27"/>
                    </a:cubicBezTo>
                    <a:cubicBezTo>
                      <a:pt x="25" y="26"/>
                      <a:pt x="25" y="25"/>
                      <a:pt x="24" y="25"/>
                    </a:cubicBezTo>
                    <a:cubicBezTo>
                      <a:pt x="24" y="24"/>
                      <a:pt x="23" y="24"/>
                      <a:pt x="22" y="24"/>
                    </a:cubicBezTo>
                    <a:cubicBezTo>
                      <a:pt x="19" y="24"/>
                      <a:pt x="17" y="24"/>
                      <a:pt x="15" y="24"/>
                    </a:cubicBezTo>
                    <a:lnTo>
                      <a:pt x="12" y="24"/>
                    </a:lnTo>
                    <a:close/>
                    <a:moveTo>
                      <a:pt x="58" y="5"/>
                    </a:moveTo>
                    <a:cubicBezTo>
                      <a:pt x="67" y="5"/>
                      <a:pt x="67" y="5"/>
                      <a:pt x="67" y="5"/>
                    </a:cubicBezTo>
                    <a:cubicBezTo>
                      <a:pt x="67" y="47"/>
                      <a:pt x="67" y="47"/>
                      <a:pt x="67" y="47"/>
                    </a:cubicBezTo>
                    <a:cubicBezTo>
                      <a:pt x="58" y="47"/>
                      <a:pt x="58" y="47"/>
                      <a:pt x="58" y="47"/>
                    </a:cubicBezTo>
                    <a:lnTo>
                      <a:pt x="58" y="5"/>
                    </a:lnTo>
                    <a:close/>
                    <a:moveTo>
                      <a:pt x="35" y="19"/>
                    </a:moveTo>
                    <a:cubicBezTo>
                      <a:pt x="43" y="19"/>
                      <a:pt x="43" y="19"/>
                      <a:pt x="43" y="19"/>
                    </a:cubicBezTo>
                    <a:cubicBezTo>
                      <a:pt x="43" y="47"/>
                      <a:pt x="43" y="47"/>
                      <a:pt x="43" y="47"/>
                    </a:cubicBezTo>
                    <a:cubicBezTo>
                      <a:pt x="35" y="47"/>
                      <a:pt x="35" y="47"/>
                      <a:pt x="35" y="47"/>
                    </a:cubicBezTo>
                    <a:lnTo>
                      <a:pt x="35" y="19"/>
                    </a:lnTo>
                    <a:close/>
                    <a:moveTo>
                      <a:pt x="20" y="47"/>
                    </a:moveTo>
                    <a:cubicBezTo>
                      <a:pt x="12" y="47"/>
                      <a:pt x="12" y="47"/>
                      <a:pt x="12" y="47"/>
                    </a:cubicBezTo>
                    <a:cubicBezTo>
                      <a:pt x="12" y="29"/>
                      <a:pt x="12" y="29"/>
                      <a:pt x="12" y="29"/>
                    </a:cubicBezTo>
                    <a:cubicBezTo>
                      <a:pt x="20" y="29"/>
                      <a:pt x="20" y="29"/>
                      <a:pt x="20" y="29"/>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7">
                <a:extLst>
                  <a:ext uri="{FF2B5EF4-FFF2-40B4-BE49-F238E27FC236}">
                    <a16:creationId xmlns:a16="http://schemas.microsoft.com/office/drawing/2014/main" id="{87F06066-17DE-42D1-8594-5CEC52076AE6}"/>
                  </a:ext>
                </a:extLst>
              </p:cNvPr>
              <p:cNvSpPr>
                <a:spLocks noChangeArrowheads="1"/>
              </p:cNvSpPr>
              <p:nvPr/>
            </p:nvSpPr>
            <p:spPr bwMode="auto">
              <a:xfrm>
                <a:off x="7110413" y="-866775"/>
                <a:ext cx="142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
                <a:extLst>
                  <a:ext uri="{FF2B5EF4-FFF2-40B4-BE49-F238E27FC236}">
                    <a16:creationId xmlns:a16="http://schemas.microsoft.com/office/drawing/2014/main" id="{0FFBBB48-BB39-4F83-AC98-80C8B6F47AC1}"/>
                  </a:ext>
                </a:extLst>
              </p:cNvPr>
              <p:cNvSpPr>
                <a:spLocks noChangeArrowheads="1"/>
              </p:cNvSpPr>
              <p:nvPr/>
            </p:nvSpPr>
            <p:spPr bwMode="auto">
              <a:xfrm>
                <a:off x="7159625" y="-866775"/>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9">
                <a:extLst>
                  <a:ext uri="{FF2B5EF4-FFF2-40B4-BE49-F238E27FC236}">
                    <a16:creationId xmlns:a16="http://schemas.microsoft.com/office/drawing/2014/main" id="{90221CA5-AF4C-4E72-9440-176A220ACF49}"/>
                  </a:ext>
                </a:extLst>
              </p:cNvPr>
              <p:cNvSpPr>
                <a:spLocks/>
              </p:cNvSpPr>
              <p:nvPr/>
            </p:nvSpPr>
            <p:spPr bwMode="auto">
              <a:xfrm>
                <a:off x="7212013" y="-866775"/>
                <a:ext cx="15875" cy="19050"/>
              </a:xfrm>
              <a:custGeom>
                <a:avLst/>
                <a:gdLst>
                  <a:gd name="T0" fmla="*/ 4 w 4"/>
                  <a:gd name="T1" fmla="*/ 5 h 5"/>
                  <a:gd name="T2" fmla="*/ 4 w 4"/>
                  <a:gd name="T3" fmla="*/ 0 h 5"/>
                  <a:gd name="T4" fmla="*/ 3 w 4"/>
                  <a:gd name="T5" fmla="*/ 0 h 5"/>
                  <a:gd name="T6" fmla="*/ 0 w 4"/>
                  <a:gd name="T7" fmla="*/ 0 h 5"/>
                  <a:gd name="T8" fmla="*/ 0 w 4"/>
                  <a:gd name="T9" fmla="*/ 5 h 5"/>
                  <a:gd name="T10" fmla="*/ 4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4" y="5"/>
                    </a:moveTo>
                    <a:cubicBezTo>
                      <a:pt x="4" y="0"/>
                      <a:pt x="4" y="0"/>
                      <a:pt x="4" y="0"/>
                    </a:cubicBezTo>
                    <a:cubicBezTo>
                      <a:pt x="4" y="0"/>
                      <a:pt x="3" y="0"/>
                      <a:pt x="3" y="0"/>
                    </a:cubicBezTo>
                    <a:cubicBezTo>
                      <a:pt x="2" y="0"/>
                      <a:pt x="1" y="0"/>
                      <a:pt x="0" y="0"/>
                    </a:cubicBezTo>
                    <a:cubicBezTo>
                      <a:pt x="0" y="5"/>
                      <a:pt x="0" y="5"/>
                      <a:pt x="0" y="5"/>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6" name="TextBox 85">
            <a:extLst>
              <a:ext uri="{FF2B5EF4-FFF2-40B4-BE49-F238E27FC236}">
                <a16:creationId xmlns:a16="http://schemas.microsoft.com/office/drawing/2014/main" id="{64124B73-0A8E-434F-902E-F1BEF28A75DE}"/>
              </a:ext>
            </a:extLst>
          </p:cNvPr>
          <p:cNvSpPr txBox="1"/>
          <p:nvPr/>
        </p:nvSpPr>
        <p:spPr>
          <a:xfrm>
            <a:off x="771100" y="3865061"/>
            <a:ext cx="2930220"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Exception reduction</a:t>
            </a:r>
            <a:br>
              <a:rPr lang="en-US" sz="1400" dirty="0">
                <a:solidFill>
                  <a:schemeClr val="bg1"/>
                </a:solidFill>
                <a:latin typeface="+mj-lt"/>
              </a:rPr>
            </a:br>
            <a:r>
              <a:rPr lang="en-US" sz="1400" dirty="0">
                <a:solidFill>
                  <a:schemeClr val="bg1"/>
                </a:solidFill>
                <a:latin typeface="+mj-lt"/>
              </a:rPr>
              <a:t>in customer journey</a:t>
            </a:r>
          </a:p>
        </p:txBody>
      </p:sp>
      <p:sp>
        <p:nvSpPr>
          <p:cNvPr id="87" name="TextBox 86">
            <a:extLst>
              <a:ext uri="{FF2B5EF4-FFF2-40B4-BE49-F238E27FC236}">
                <a16:creationId xmlns:a16="http://schemas.microsoft.com/office/drawing/2014/main" id="{E7910AF0-4FD4-4C71-83CC-6BB62F2AAE95}"/>
              </a:ext>
            </a:extLst>
          </p:cNvPr>
          <p:cNvSpPr txBox="1"/>
          <p:nvPr/>
        </p:nvSpPr>
        <p:spPr>
          <a:xfrm>
            <a:off x="771100" y="4459048"/>
            <a:ext cx="3291840" cy="116955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kumimoji="0" lang="en-US" sz="1200" b="0" u="none" strike="noStrike" kern="1200" cap="none" spc="0" normalizeH="0" baseline="0" noProof="0" dirty="0">
                <a:ln>
                  <a:noFill/>
                </a:ln>
                <a:solidFill>
                  <a:srgbClr val="000000"/>
                </a:solidFill>
                <a:effectLst/>
                <a:uLnTx/>
                <a:uFillTx/>
                <a:latin typeface="+mj-lt"/>
              </a:rPr>
              <a:t>Identifying contact drivers across the customer journey and proactively </a:t>
            </a:r>
            <a:r>
              <a:rPr lang="en-US" sz="1200" noProof="0" dirty="0">
                <a:solidFill>
                  <a:srgbClr val="000000"/>
                </a:solidFill>
                <a:latin typeface="+mj-lt"/>
              </a:rPr>
              <a:t>reduce them</a:t>
            </a:r>
          </a:p>
          <a:p>
            <a:pPr marL="285750" marR="0" lvl="0" indent="-285750" algn="l" defTabSz="914400" rtl="0" eaLnBrk="1" fontAlgn="auto" latinLnBrk="0" hangingPunct="1">
              <a:lnSpc>
                <a:spcPct val="110000"/>
              </a:lnSpc>
              <a:spcBef>
                <a:spcPts val="200"/>
              </a:spcBef>
              <a:spcAft>
                <a:spcPts val="200"/>
              </a:spcAft>
              <a:buClr>
                <a:schemeClr val="accent1"/>
              </a:buClr>
              <a:buSzTx/>
              <a:buFont typeface="Calibri Light" panose="020F0302020204030204" pitchFamily="34" charset="0"/>
              <a:buChar char="–"/>
              <a:tabLst/>
              <a:defRPr/>
            </a:pPr>
            <a:r>
              <a:rPr lang="en-US" sz="1200" noProof="0" dirty="0">
                <a:solidFill>
                  <a:srgbClr val="000000"/>
                </a:solidFill>
                <a:latin typeface="+mj-lt"/>
              </a:rPr>
              <a:t>Customer journey mapping</a:t>
            </a:r>
            <a:endParaRPr lang="en-US" sz="1200" dirty="0">
              <a:solidFill>
                <a:srgbClr val="000000"/>
              </a:solidFill>
              <a:latin typeface="+mj-lt"/>
            </a:endParaRPr>
          </a:p>
          <a:p>
            <a:pPr marL="285750" marR="0" lvl="0" indent="-285750" algn="l" defTabSz="914400" rtl="0" eaLnBrk="1" fontAlgn="auto" latinLnBrk="0" hangingPunct="1">
              <a:lnSpc>
                <a:spcPct val="110000"/>
              </a:lnSpc>
              <a:spcBef>
                <a:spcPts val="200"/>
              </a:spcBef>
              <a:spcAft>
                <a:spcPts val="200"/>
              </a:spcAft>
              <a:buClr>
                <a:schemeClr val="accent1"/>
              </a:buClr>
              <a:buSzTx/>
              <a:buFont typeface="Calibri Light" panose="020F0302020204030204" pitchFamily="34" charset="0"/>
              <a:buChar char="–"/>
              <a:tabLst/>
              <a:defRPr/>
            </a:pPr>
            <a:r>
              <a:rPr lang="en-US" sz="1200" dirty="0">
                <a:solidFill>
                  <a:srgbClr val="000000"/>
                </a:solidFill>
                <a:latin typeface="+mj-lt"/>
              </a:rPr>
              <a:t>Reduction in process fallouts</a:t>
            </a:r>
          </a:p>
          <a:p>
            <a:pPr defTabSz="914400">
              <a:lnSpc>
                <a:spcPct val="110000"/>
              </a:lnSpc>
              <a:spcBef>
                <a:spcPts val="200"/>
              </a:spcBef>
              <a:spcAft>
                <a:spcPts val="200"/>
              </a:spcAft>
              <a:buClr>
                <a:schemeClr val="accent1"/>
              </a:buClr>
              <a:defRPr/>
            </a:pPr>
            <a:r>
              <a:rPr lang="en-GB" sz="1200" dirty="0">
                <a:solidFill>
                  <a:srgbClr val="000000"/>
                </a:solidFill>
                <a:latin typeface="+mj-lt"/>
                <a:hlinkClick r:id="rId4" action="ppaction://hlinksldjump"/>
              </a:rPr>
              <a:t>EXL Management Information Assistant</a:t>
            </a:r>
            <a:endParaRPr lang="en-GB" sz="1200" dirty="0">
              <a:solidFill>
                <a:srgbClr val="000000"/>
              </a:solidFill>
              <a:latin typeface="+mj-lt"/>
            </a:endParaRPr>
          </a:p>
        </p:txBody>
      </p:sp>
      <p:sp>
        <p:nvSpPr>
          <p:cNvPr id="88" name="Rectangle 87">
            <a:extLst>
              <a:ext uri="{FF2B5EF4-FFF2-40B4-BE49-F238E27FC236}">
                <a16:creationId xmlns:a16="http://schemas.microsoft.com/office/drawing/2014/main" id="{BCB014C5-0D4D-4BD2-87F5-507876EA1DD3}"/>
              </a:ext>
            </a:extLst>
          </p:cNvPr>
          <p:cNvSpPr/>
          <p:nvPr/>
        </p:nvSpPr>
        <p:spPr>
          <a:xfrm>
            <a:off x="551384" y="3463375"/>
            <a:ext cx="3291840"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Contacts origination</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89" name="Group 88">
            <a:extLst>
              <a:ext uri="{FF2B5EF4-FFF2-40B4-BE49-F238E27FC236}">
                <a16:creationId xmlns:a16="http://schemas.microsoft.com/office/drawing/2014/main" id="{854908F2-E906-473A-9C0F-4034E63A9D0E}"/>
              </a:ext>
            </a:extLst>
          </p:cNvPr>
          <p:cNvGrpSpPr/>
          <p:nvPr/>
        </p:nvGrpSpPr>
        <p:grpSpPr>
          <a:xfrm>
            <a:off x="1647021" y="2276253"/>
            <a:ext cx="1132226" cy="1048174"/>
            <a:chOff x="2517657" y="2228220"/>
            <a:chExt cx="1132226" cy="1048174"/>
          </a:xfrm>
        </p:grpSpPr>
        <p:sp>
          <p:nvSpPr>
            <p:cNvPr id="91" name="TextBox 90">
              <a:extLst>
                <a:ext uri="{FF2B5EF4-FFF2-40B4-BE49-F238E27FC236}">
                  <a16:creationId xmlns:a16="http://schemas.microsoft.com/office/drawing/2014/main" id="{47CDE036-3D40-48CE-B3D0-1BCADF8723DC}"/>
                </a:ext>
              </a:extLst>
            </p:cNvPr>
            <p:cNvSpPr txBox="1"/>
            <p:nvPr/>
          </p:nvSpPr>
          <p:spPr>
            <a:xfrm>
              <a:off x="2517657"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Reduce inbound customer</a:t>
              </a:r>
              <a:br>
                <a:rPr lang="en-US" sz="1050" b="1" dirty="0">
                  <a:solidFill>
                    <a:schemeClr val="tx2"/>
                  </a:solidFill>
                  <a:latin typeface="+mj-lt"/>
                </a:rPr>
              </a:br>
              <a:r>
                <a:rPr lang="en-US" sz="1050" b="1" dirty="0">
                  <a:solidFill>
                    <a:schemeClr val="tx2"/>
                  </a:solidFill>
                  <a:latin typeface="+mj-lt"/>
                </a:rPr>
                <a:t>contacts</a:t>
              </a:r>
            </a:p>
          </p:txBody>
        </p:sp>
        <p:grpSp>
          <p:nvGrpSpPr>
            <p:cNvPr id="92" name="Group 91">
              <a:extLst>
                <a:ext uri="{FF2B5EF4-FFF2-40B4-BE49-F238E27FC236}">
                  <a16:creationId xmlns:a16="http://schemas.microsoft.com/office/drawing/2014/main" id="{49BE307D-474E-411F-8F2C-0AB3B4C1945D}"/>
                </a:ext>
              </a:extLst>
            </p:cNvPr>
            <p:cNvGrpSpPr>
              <a:grpSpLocks noChangeAspect="1"/>
            </p:cNvGrpSpPr>
            <p:nvPr/>
          </p:nvGrpSpPr>
          <p:grpSpPr>
            <a:xfrm>
              <a:off x="2845763" y="2228220"/>
              <a:ext cx="476015" cy="457200"/>
              <a:chOff x="4568825" y="-1119187"/>
              <a:chExt cx="803275" cy="771524"/>
            </a:xfrm>
            <a:solidFill>
              <a:schemeClr val="tx2"/>
            </a:solidFill>
          </p:grpSpPr>
          <p:sp>
            <p:nvSpPr>
              <p:cNvPr id="93" name="Freeform 10">
                <a:extLst>
                  <a:ext uri="{FF2B5EF4-FFF2-40B4-BE49-F238E27FC236}">
                    <a16:creationId xmlns:a16="http://schemas.microsoft.com/office/drawing/2014/main" id="{F319AD7E-C7FC-4998-A257-35701E2E1B2E}"/>
                  </a:ext>
                </a:extLst>
              </p:cNvPr>
              <p:cNvSpPr>
                <a:spLocks/>
              </p:cNvSpPr>
              <p:nvPr/>
            </p:nvSpPr>
            <p:spPr bwMode="auto">
              <a:xfrm>
                <a:off x="4594225" y="-1119187"/>
                <a:ext cx="777875" cy="768349"/>
              </a:xfrm>
              <a:custGeom>
                <a:avLst/>
                <a:gdLst>
                  <a:gd name="T0" fmla="*/ 109 w 206"/>
                  <a:gd name="T1" fmla="*/ 180 h 201"/>
                  <a:gd name="T2" fmla="*/ 113 w 206"/>
                  <a:gd name="T3" fmla="*/ 176 h 201"/>
                  <a:gd name="T4" fmla="*/ 120 w 206"/>
                  <a:gd name="T5" fmla="*/ 181 h 201"/>
                  <a:gd name="T6" fmla="*/ 167 w 206"/>
                  <a:gd name="T7" fmla="*/ 188 h 201"/>
                  <a:gd name="T8" fmla="*/ 195 w 206"/>
                  <a:gd name="T9" fmla="*/ 165 h 201"/>
                  <a:gd name="T10" fmla="*/ 195 w 206"/>
                  <a:gd name="T11" fmla="*/ 153 h 201"/>
                  <a:gd name="T12" fmla="*/ 162 w 206"/>
                  <a:gd name="T13" fmla="*/ 127 h 201"/>
                  <a:gd name="T14" fmla="*/ 153 w 206"/>
                  <a:gd name="T15" fmla="*/ 129 h 201"/>
                  <a:gd name="T16" fmla="*/ 134 w 206"/>
                  <a:gd name="T17" fmla="*/ 145 h 201"/>
                  <a:gd name="T18" fmla="*/ 157 w 206"/>
                  <a:gd name="T19" fmla="*/ 153 h 201"/>
                  <a:gd name="T20" fmla="*/ 151 w 206"/>
                  <a:gd name="T21" fmla="*/ 158 h 201"/>
                  <a:gd name="T22" fmla="*/ 110 w 206"/>
                  <a:gd name="T23" fmla="*/ 139 h 201"/>
                  <a:gd name="T24" fmla="*/ 67 w 206"/>
                  <a:gd name="T25" fmla="*/ 96 h 201"/>
                  <a:gd name="T26" fmla="*/ 48 w 206"/>
                  <a:gd name="T27" fmla="*/ 62 h 201"/>
                  <a:gd name="T28" fmla="*/ 48 w 206"/>
                  <a:gd name="T29" fmla="*/ 54 h 201"/>
                  <a:gd name="T30" fmla="*/ 54 w 206"/>
                  <a:gd name="T31" fmla="*/ 54 h 201"/>
                  <a:gd name="T32" fmla="*/ 60 w 206"/>
                  <a:gd name="T33" fmla="*/ 73 h 201"/>
                  <a:gd name="T34" fmla="*/ 79 w 206"/>
                  <a:gd name="T35" fmla="*/ 51 h 201"/>
                  <a:gd name="T36" fmla="*/ 78 w 206"/>
                  <a:gd name="T37" fmla="*/ 42 h 201"/>
                  <a:gd name="T38" fmla="*/ 57 w 206"/>
                  <a:gd name="T39" fmla="*/ 15 h 201"/>
                  <a:gd name="T40" fmla="*/ 36 w 206"/>
                  <a:gd name="T41" fmla="*/ 15 h 201"/>
                  <a:gd name="T42" fmla="*/ 28 w 206"/>
                  <a:gd name="T43" fmla="*/ 23 h 201"/>
                  <a:gd name="T44" fmla="*/ 21 w 206"/>
                  <a:gd name="T45" fmla="*/ 78 h 201"/>
                  <a:gd name="T46" fmla="*/ 29 w 206"/>
                  <a:gd name="T47" fmla="*/ 91 h 201"/>
                  <a:gd name="T48" fmla="*/ 26 w 206"/>
                  <a:gd name="T49" fmla="*/ 95 h 201"/>
                  <a:gd name="T50" fmla="*/ 22 w 206"/>
                  <a:gd name="T51" fmla="*/ 94 h 201"/>
                  <a:gd name="T52" fmla="*/ 24 w 206"/>
                  <a:gd name="T53" fmla="*/ 17 h 201"/>
                  <a:gd name="T54" fmla="*/ 34 w 206"/>
                  <a:gd name="T55" fmla="*/ 7 h 201"/>
                  <a:gd name="T56" fmla="*/ 56 w 206"/>
                  <a:gd name="T57" fmla="*/ 5 h 201"/>
                  <a:gd name="T58" fmla="*/ 86 w 206"/>
                  <a:gd name="T59" fmla="*/ 42 h 201"/>
                  <a:gd name="T60" fmla="*/ 81 w 206"/>
                  <a:gd name="T61" fmla="*/ 59 h 201"/>
                  <a:gd name="T62" fmla="*/ 69 w 206"/>
                  <a:gd name="T63" fmla="*/ 72 h 201"/>
                  <a:gd name="T64" fmla="*/ 71 w 206"/>
                  <a:gd name="T65" fmla="*/ 88 h 201"/>
                  <a:gd name="T66" fmla="*/ 117 w 206"/>
                  <a:gd name="T67" fmla="*/ 135 h 201"/>
                  <a:gd name="T68" fmla="*/ 139 w 206"/>
                  <a:gd name="T69" fmla="*/ 134 h 201"/>
                  <a:gd name="T70" fmla="*/ 147 w 206"/>
                  <a:gd name="T71" fmla="*/ 125 h 201"/>
                  <a:gd name="T72" fmla="*/ 165 w 206"/>
                  <a:gd name="T73" fmla="*/ 120 h 201"/>
                  <a:gd name="T74" fmla="*/ 201 w 206"/>
                  <a:gd name="T75" fmla="*/ 149 h 201"/>
                  <a:gd name="T76" fmla="*/ 201 w 206"/>
                  <a:gd name="T77" fmla="*/ 169 h 201"/>
                  <a:gd name="T78" fmla="*/ 164 w 206"/>
                  <a:gd name="T79" fmla="*/ 197 h 201"/>
                  <a:gd name="T80" fmla="*/ 109 w 206"/>
                  <a:gd name="T81" fmla="*/ 18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01">
                    <a:moveTo>
                      <a:pt x="109" y="180"/>
                    </a:moveTo>
                    <a:cubicBezTo>
                      <a:pt x="110" y="178"/>
                      <a:pt x="110" y="177"/>
                      <a:pt x="113" y="176"/>
                    </a:cubicBezTo>
                    <a:cubicBezTo>
                      <a:pt x="116" y="176"/>
                      <a:pt x="118" y="179"/>
                      <a:pt x="120" y="181"/>
                    </a:cubicBezTo>
                    <a:cubicBezTo>
                      <a:pt x="135" y="190"/>
                      <a:pt x="150" y="195"/>
                      <a:pt x="167" y="188"/>
                    </a:cubicBezTo>
                    <a:cubicBezTo>
                      <a:pt x="179" y="183"/>
                      <a:pt x="187" y="174"/>
                      <a:pt x="195" y="165"/>
                    </a:cubicBezTo>
                    <a:cubicBezTo>
                      <a:pt x="198" y="162"/>
                      <a:pt x="197" y="157"/>
                      <a:pt x="195" y="153"/>
                    </a:cubicBezTo>
                    <a:cubicBezTo>
                      <a:pt x="186" y="141"/>
                      <a:pt x="174" y="134"/>
                      <a:pt x="162" y="127"/>
                    </a:cubicBezTo>
                    <a:cubicBezTo>
                      <a:pt x="158" y="125"/>
                      <a:pt x="155" y="126"/>
                      <a:pt x="153" y="129"/>
                    </a:cubicBezTo>
                    <a:cubicBezTo>
                      <a:pt x="148" y="136"/>
                      <a:pt x="143" y="142"/>
                      <a:pt x="134" y="145"/>
                    </a:cubicBezTo>
                    <a:cubicBezTo>
                      <a:pt x="141" y="150"/>
                      <a:pt x="150" y="149"/>
                      <a:pt x="157" y="153"/>
                    </a:cubicBezTo>
                    <a:cubicBezTo>
                      <a:pt x="156" y="158"/>
                      <a:pt x="154" y="159"/>
                      <a:pt x="151" y="158"/>
                    </a:cubicBezTo>
                    <a:cubicBezTo>
                      <a:pt x="135" y="156"/>
                      <a:pt x="121" y="150"/>
                      <a:pt x="110" y="139"/>
                    </a:cubicBezTo>
                    <a:cubicBezTo>
                      <a:pt x="96" y="124"/>
                      <a:pt x="81" y="110"/>
                      <a:pt x="67" y="96"/>
                    </a:cubicBezTo>
                    <a:cubicBezTo>
                      <a:pt x="58" y="86"/>
                      <a:pt x="51" y="75"/>
                      <a:pt x="48" y="62"/>
                    </a:cubicBezTo>
                    <a:cubicBezTo>
                      <a:pt x="48" y="60"/>
                      <a:pt x="47" y="57"/>
                      <a:pt x="48" y="54"/>
                    </a:cubicBezTo>
                    <a:cubicBezTo>
                      <a:pt x="50" y="52"/>
                      <a:pt x="51" y="52"/>
                      <a:pt x="54" y="54"/>
                    </a:cubicBezTo>
                    <a:cubicBezTo>
                      <a:pt x="56" y="60"/>
                      <a:pt x="56" y="67"/>
                      <a:pt x="60" y="73"/>
                    </a:cubicBezTo>
                    <a:cubicBezTo>
                      <a:pt x="63" y="62"/>
                      <a:pt x="72" y="57"/>
                      <a:pt x="79" y="51"/>
                    </a:cubicBezTo>
                    <a:cubicBezTo>
                      <a:pt x="80" y="47"/>
                      <a:pt x="80" y="44"/>
                      <a:pt x="78" y="42"/>
                    </a:cubicBezTo>
                    <a:cubicBezTo>
                      <a:pt x="72" y="32"/>
                      <a:pt x="66" y="23"/>
                      <a:pt x="57" y="15"/>
                    </a:cubicBezTo>
                    <a:cubicBezTo>
                      <a:pt x="49" y="7"/>
                      <a:pt x="44" y="7"/>
                      <a:pt x="36" y="15"/>
                    </a:cubicBezTo>
                    <a:cubicBezTo>
                      <a:pt x="33" y="18"/>
                      <a:pt x="31" y="20"/>
                      <a:pt x="28" y="23"/>
                    </a:cubicBezTo>
                    <a:cubicBezTo>
                      <a:pt x="13" y="39"/>
                      <a:pt x="10" y="58"/>
                      <a:pt x="21" y="78"/>
                    </a:cubicBezTo>
                    <a:cubicBezTo>
                      <a:pt x="23" y="82"/>
                      <a:pt x="26" y="87"/>
                      <a:pt x="29" y="91"/>
                    </a:cubicBezTo>
                    <a:cubicBezTo>
                      <a:pt x="29" y="94"/>
                      <a:pt x="27" y="95"/>
                      <a:pt x="26" y="95"/>
                    </a:cubicBezTo>
                    <a:cubicBezTo>
                      <a:pt x="24" y="96"/>
                      <a:pt x="23" y="95"/>
                      <a:pt x="22" y="94"/>
                    </a:cubicBezTo>
                    <a:cubicBezTo>
                      <a:pt x="4" y="69"/>
                      <a:pt x="0" y="41"/>
                      <a:pt x="24" y="17"/>
                    </a:cubicBezTo>
                    <a:cubicBezTo>
                      <a:pt x="27" y="14"/>
                      <a:pt x="30" y="10"/>
                      <a:pt x="34" y="7"/>
                    </a:cubicBezTo>
                    <a:cubicBezTo>
                      <a:pt x="40" y="1"/>
                      <a:pt x="49" y="0"/>
                      <a:pt x="56" y="5"/>
                    </a:cubicBezTo>
                    <a:cubicBezTo>
                      <a:pt x="70" y="14"/>
                      <a:pt x="79" y="27"/>
                      <a:pt x="86" y="42"/>
                    </a:cubicBezTo>
                    <a:cubicBezTo>
                      <a:pt x="89" y="48"/>
                      <a:pt x="87" y="53"/>
                      <a:pt x="81" y="59"/>
                    </a:cubicBezTo>
                    <a:cubicBezTo>
                      <a:pt x="77" y="63"/>
                      <a:pt x="71" y="66"/>
                      <a:pt x="69" y="72"/>
                    </a:cubicBezTo>
                    <a:cubicBezTo>
                      <a:pt x="66" y="78"/>
                      <a:pt x="66" y="84"/>
                      <a:pt x="71" y="88"/>
                    </a:cubicBezTo>
                    <a:cubicBezTo>
                      <a:pt x="86" y="104"/>
                      <a:pt x="101" y="120"/>
                      <a:pt x="117" y="135"/>
                    </a:cubicBezTo>
                    <a:cubicBezTo>
                      <a:pt x="123" y="141"/>
                      <a:pt x="132" y="140"/>
                      <a:pt x="139" y="134"/>
                    </a:cubicBezTo>
                    <a:cubicBezTo>
                      <a:pt x="142" y="131"/>
                      <a:pt x="144" y="128"/>
                      <a:pt x="147" y="125"/>
                    </a:cubicBezTo>
                    <a:cubicBezTo>
                      <a:pt x="153" y="118"/>
                      <a:pt x="158" y="116"/>
                      <a:pt x="165" y="120"/>
                    </a:cubicBezTo>
                    <a:cubicBezTo>
                      <a:pt x="179" y="127"/>
                      <a:pt x="191" y="136"/>
                      <a:pt x="201" y="149"/>
                    </a:cubicBezTo>
                    <a:cubicBezTo>
                      <a:pt x="205" y="155"/>
                      <a:pt x="206" y="163"/>
                      <a:pt x="201" y="169"/>
                    </a:cubicBezTo>
                    <a:cubicBezTo>
                      <a:pt x="191" y="181"/>
                      <a:pt x="180" y="192"/>
                      <a:pt x="164" y="197"/>
                    </a:cubicBezTo>
                    <a:cubicBezTo>
                      <a:pt x="147" y="201"/>
                      <a:pt x="120" y="193"/>
                      <a:pt x="109"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1">
                <a:extLst>
                  <a:ext uri="{FF2B5EF4-FFF2-40B4-BE49-F238E27FC236}">
                    <a16:creationId xmlns:a16="http://schemas.microsoft.com/office/drawing/2014/main" id="{5F24E647-EF7C-426F-91B5-FAAA18BCD9F8}"/>
                  </a:ext>
                </a:extLst>
              </p:cNvPr>
              <p:cNvSpPr>
                <a:spLocks noEditPoints="1"/>
              </p:cNvSpPr>
              <p:nvPr/>
            </p:nvSpPr>
            <p:spPr bwMode="auto">
              <a:xfrm>
                <a:off x="4568825" y="-679450"/>
                <a:ext cx="328613" cy="3317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68 w 87"/>
                  <a:gd name="T11" fmla="*/ 42 h 87"/>
                  <a:gd name="T12" fmla="*/ 44 w 87"/>
                  <a:gd name="T13" fmla="*/ 66 h 87"/>
                  <a:gd name="T14" fmla="*/ 19 w 87"/>
                  <a:gd name="T15" fmla="*/ 42 h 87"/>
                  <a:gd name="T16" fmla="*/ 25 w 87"/>
                  <a:gd name="T17" fmla="*/ 36 h 87"/>
                  <a:gd name="T18" fmla="*/ 39 w 87"/>
                  <a:gd name="T19" fmla="*/ 52 h 87"/>
                  <a:gd name="T20" fmla="*/ 39 w 87"/>
                  <a:gd name="T21" fmla="*/ 7 h 87"/>
                  <a:gd name="T22" fmla="*/ 7 w 87"/>
                  <a:gd name="T23" fmla="*/ 7 h 87"/>
                  <a:gd name="T24" fmla="*/ 7 w 87"/>
                  <a:gd name="T25" fmla="*/ 80 h 87"/>
                  <a:gd name="T26" fmla="*/ 79 w 87"/>
                  <a:gd name="T27" fmla="*/ 80 h 87"/>
                  <a:gd name="T28" fmla="*/ 79 w 87"/>
                  <a:gd name="T29" fmla="*/ 7 h 87"/>
                  <a:gd name="T30" fmla="*/ 47 w 87"/>
                  <a:gd name="T31" fmla="*/ 7 h 87"/>
                  <a:gd name="T32" fmla="*/ 47 w 87"/>
                  <a:gd name="T33" fmla="*/ 53 h 87"/>
                  <a:gd name="T34" fmla="*/ 61 w 87"/>
                  <a:gd name="T35" fmla="*/ 36 h 87"/>
                  <a:gd name="T36" fmla="*/ 68 w 87"/>
                  <a:gd name="T37"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87" y="87"/>
                    </a:moveTo>
                    <a:cubicBezTo>
                      <a:pt x="58" y="87"/>
                      <a:pt x="29" y="87"/>
                      <a:pt x="0" y="87"/>
                    </a:cubicBezTo>
                    <a:cubicBezTo>
                      <a:pt x="0" y="58"/>
                      <a:pt x="0" y="29"/>
                      <a:pt x="0" y="0"/>
                    </a:cubicBezTo>
                    <a:cubicBezTo>
                      <a:pt x="29" y="0"/>
                      <a:pt x="58" y="0"/>
                      <a:pt x="87" y="0"/>
                    </a:cubicBezTo>
                    <a:cubicBezTo>
                      <a:pt x="87" y="29"/>
                      <a:pt x="87" y="58"/>
                      <a:pt x="87" y="87"/>
                    </a:cubicBezTo>
                    <a:close/>
                    <a:moveTo>
                      <a:pt x="68" y="42"/>
                    </a:moveTo>
                    <a:cubicBezTo>
                      <a:pt x="59" y="50"/>
                      <a:pt x="51" y="58"/>
                      <a:pt x="44" y="66"/>
                    </a:cubicBezTo>
                    <a:cubicBezTo>
                      <a:pt x="36" y="58"/>
                      <a:pt x="28" y="50"/>
                      <a:pt x="19" y="42"/>
                    </a:cubicBezTo>
                    <a:cubicBezTo>
                      <a:pt x="21" y="40"/>
                      <a:pt x="22" y="39"/>
                      <a:pt x="25" y="36"/>
                    </a:cubicBezTo>
                    <a:cubicBezTo>
                      <a:pt x="30" y="41"/>
                      <a:pt x="35" y="46"/>
                      <a:pt x="39" y="52"/>
                    </a:cubicBezTo>
                    <a:cubicBezTo>
                      <a:pt x="39" y="37"/>
                      <a:pt x="39" y="22"/>
                      <a:pt x="39" y="7"/>
                    </a:cubicBezTo>
                    <a:cubicBezTo>
                      <a:pt x="28" y="7"/>
                      <a:pt x="18" y="7"/>
                      <a:pt x="7" y="7"/>
                    </a:cubicBezTo>
                    <a:cubicBezTo>
                      <a:pt x="7" y="31"/>
                      <a:pt x="7" y="55"/>
                      <a:pt x="7" y="80"/>
                    </a:cubicBezTo>
                    <a:cubicBezTo>
                      <a:pt x="31" y="80"/>
                      <a:pt x="55" y="80"/>
                      <a:pt x="79" y="80"/>
                    </a:cubicBezTo>
                    <a:cubicBezTo>
                      <a:pt x="79" y="55"/>
                      <a:pt x="79" y="31"/>
                      <a:pt x="79" y="7"/>
                    </a:cubicBezTo>
                    <a:cubicBezTo>
                      <a:pt x="68" y="7"/>
                      <a:pt x="58" y="7"/>
                      <a:pt x="47" y="7"/>
                    </a:cubicBezTo>
                    <a:cubicBezTo>
                      <a:pt x="47" y="22"/>
                      <a:pt x="47" y="37"/>
                      <a:pt x="47" y="53"/>
                    </a:cubicBezTo>
                    <a:cubicBezTo>
                      <a:pt x="52" y="47"/>
                      <a:pt x="57" y="42"/>
                      <a:pt x="61" y="36"/>
                    </a:cubicBezTo>
                    <a:cubicBezTo>
                      <a:pt x="64" y="39"/>
                      <a:pt x="66" y="40"/>
                      <a:pt x="6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2">
                <a:extLst>
                  <a:ext uri="{FF2B5EF4-FFF2-40B4-BE49-F238E27FC236}">
                    <a16:creationId xmlns:a16="http://schemas.microsoft.com/office/drawing/2014/main" id="{1F436F46-1569-4858-BCB9-E919D0FD43D3}"/>
                  </a:ext>
                </a:extLst>
              </p:cNvPr>
              <p:cNvSpPr>
                <a:spLocks/>
              </p:cNvSpPr>
              <p:nvPr/>
            </p:nvSpPr>
            <p:spPr bwMode="auto">
              <a:xfrm>
                <a:off x="4941888" y="-993775"/>
                <a:ext cx="169863" cy="168275"/>
              </a:xfrm>
              <a:custGeom>
                <a:avLst/>
                <a:gdLst>
                  <a:gd name="T0" fmla="*/ 39 w 45"/>
                  <a:gd name="T1" fmla="*/ 0 h 44"/>
                  <a:gd name="T2" fmla="*/ 7 w 45"/>
                  <a:gd name="T3" fmla="*/ 30 h 44"/>
                  <a:gd name="T4" fmla="*/ 9 w 45"/>
                  <a:gd name="T5" fmla="*/ 9 h 44"/>
                  <a:gd name="T6" fmla="*/ 1 w 45"/>
                  <a:gd name="T7" fmla="*/ 9 h 44"/>
                  <a:gd name="T8" fmla="*/ 0 w 45"/>
                  <a:gd name="T9" fmla="*/ 43 h 44"/>
                  <a:gd name="T10" fmla="*/ 34 w 45"/>
                  <a:gd name="T11" fmla="*/ 44 h 44"/>
                  <a:gd name="T12" fmla="*/ 34 w 45"/>
                  <a:gd name="T13" fmla="*/ 35 h 44"/>
                  <a:gd name="T14" fmla="*/ 12 w 45"/>
                  <a:gd name="T15" fmla="*/ 36 h 44"/>
                  <a:gd name="T16" fmla="*/ 45 w 45"/>
                  <a:gd name="T17" fmla="*/ 6 h 44"/>
                  <a:gd name="T18" fmla="*/ 39 w 45"/>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39" y="0"/>
                    </a:moveTo>
                    <a:cubicBezTo>
                      <a:pt x="29" y="10"/>
                      <a:pt x="18" y="20"/>
                      <a:pt x="7" y="30"/>
                    </a:cubicBezTo>
                    <a:cubicBezTo>
                      <a:pt x="8" y="23"/>
                      <a:pt x="8" y="16"/>
                      <a:pt x="9" y="9"/>
                    </a:cubicBezTo>
                    <a:cubicBezTo>
                      <a:pt x="5" y="9"/>
                      <a:pt x="3" y="9"/>
                      <a:pt x="1" y="9"/>
                    </a:cubicBezTo>
                    <a:cubicBezTo>
                      <a:pt x="1" y="20"/>
                      <a:pt x="0" y="32"/>
                      <a:pt x="0" y="43"/>
                    </a:cubicBezTo>
                    <a:cubicBezTo>
                      <a:pt x="11" y="43"/>
                      <a:pt x="22" y="43"/>
                      <a:pt x="34" y="44"/>
                    </a:cubicBezTo>
                    <a:cubicBezTo>
                      <a:pt x="34" y="41"/>
                      <a:pt x="34" y="39"/>
                      <a:pt x="34" y="35"/>
                    </a:cubicBezTo>
                    <a:cubicBezTo>
                      <a:pt x="27" y="36"/>
                      <a:pt x="20" y="36"/>
                      <a:pt x="12" y="36"/>
                    </a:cubicBezTo>
                    <a:cubicBezTo>
                      <a:pt x="23" y="26"/>
                      <a:pt x="34" y="16"/>
                      <a:pt x="45" y="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3">
                <a:extLst>
                  <a:ext uri="{FF2B5EF4-FFF2-40B4-BE49-F238E27FC236}">
                    <a16:creationId xmlns:a16="http://schemas.microsoft.com/office/drawing/2014/main" id="{377285D2-B105-4BA8-BC5B-1503DA729C70}"/>
                  </a:ext>
                </a:extLst>
              </p:cNvPr>
              <p:cNvSpPr>
                <a:spLocks/>
              </p:cNvSpPr>
              <p:nvPr/>
            </p:nvSpPr>
            <p:spPr bwMode="auto">
              <a:xfrm>
                <a:off x="5070475" y="-847725"/>
                <a:ext cx="169863" cy="168275"/>
              </a:xfrm>
              <a:custGeom>
                <a:avLst/>
                <a:gdLst>
                  <a:gd name="T0" fmla="*/ 40 w 45"/>
                  <a:gd name="T1" fmla="*/ 0 h 44"/>
                  <a:gd name="T2" fmla="*/ 8 w 45"/>
                  <a:gd name="T3" fmla="*/ 30 h 44"/>
                  <a:gd name="T4" fmla="*/ 9 w 45"/>
                  <a:gd name="T5" fmla="*/ 9 h 44"/>
                  <a:gd name="T6" fmla="*/ 1 w 45"/>
                  <a:gd name="T7" fmla="*/ 9 h 44"/>
                  <a:gd name="T8" fmla="*/ 0 w 45"/>
                  <a:gd name="T9" fmla="*/ 43 h 44"/>
                  <a:gd name="T10" fmla="*/ 34 w 45"/>
                  <a:gd name="T11" fmla="*/ 44 h 44"/>
                  <a:gd name="T12" fmla="*/ 34 w 45"/>
                  <a:gd name="T13" fmla="*/ 36 h 44"/>
                  <a:gd name="T14" fmla="*/ 12 w 45"/>
                  <a:gd name="T15" fmla="*/ 36 h 44"/>
                  <a:gd name="T16" fmla="*/ 45 w 45"/>
                  <a:gd name="T17" fmla="*/ 6 h 44"/>
                  <a:gd name="T18" fmla="*/ 40 w 45"/>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0" y="0"/>
                    </a:moveTo>
                    <a:cubicBezTo>
                      <a:pt x="29" y="10"/>
                      <a:pt x="18" y="20"/>
                      <a:pt x="8" y="30"/>
                    </a:cubicBezTo>
                    <a:cubicBezTo>
                      <a:pt x="8" y="23"/>
                      <a:pt x="9" y="16"/>
                      <a:pt x="9" y="9"/>
                    </a:cubicBezTo>
                    <a:cubicBezTo>
                      <a:pt x="5" y="9"/>
                      <a:pt x="3" y="9"/>
                      <a:pt x="1" y="9"/>
                    </a:cubicBezTo>
                    <a:cubicBezTo>
                      <a:pt x="1" y="21"/>
                      <a:pt x="1" y="32"/>
                      <a:pt x="0" y="43"/>
                    </a:cubicBezTo>
                    <a:cubicBezTo>
                      <a:pt x="11" y="43"/>
                      <a:pt x="22" y="44"/>
                      <a:pt x="34" y="44"/>
                    </a:cubicBezTo>
                    <a:cubicBezTo>
                      <a:pt x="34" y="41"/>
                      <a:pt x="34" y="39"/>
                      <a:pt x="34" y="36"/>
                    </a:cubicBezTo>
                    <a:cubicBezTo>
                      <a:pt x="27" y="36"/>
                      <a:pt x="20" y="36"/>
                      <a:pt x="12" y="36"/>
                    </a:cubicBezTo>
                    <a:cubicBezTo>
                      <a:pt x="24" y="26"/>
                      <a:pt x="34" y="16"/>
                      <a:pt x="45" y="6"/>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7" name="TextBox 96">
            <a:extLst>
              <a:ext uri="{FF2B5EF4-FFF2-40B4-BE49-F238E27FC236}">
                <a16:creationId xmlns:a16="http://schemas.microsoft.com/office/drawing/2014/main" id="{50EB7A5C-E14C-40D1-AAE3-5EF25B02F035}"/>
              </a:ext>
            </a:extLst>
          </p:cNvPr>
          <p:cNvSpPr txBox="1"/>
          <p:nvPr/>
        </p:nvSpPr>
        <p:spPr>
          <a:xfrm>
            <a:off x="4763980" y="3854071"/>
            <a:ext cx="3119432"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Palette for contact </a:t>
            </a:r>
            <a:br>
              <a:rPr lang="en-US" sz="1400" dirty="0">
                <a:solidFill>
                  <a:schemeClr val="bg1"/>
                </a:solidFill>
                <a:latin typeface="+mj-lt"/>
              </a:rPr>
            </a:br>
            <a:r>
              <a:rPr lang="en-US" sz="1400" dirty="0">
                <a:solidFill>
                  <a:schemeClr val="bg1"/>
                </a:solidFill>
                <a:latin typeface="+mj-lt"/>
              </a:rPr>
              <a:t>Centre transformation </a:t>
            </a:r>
          </a:p>
        </p:txBody>
      </p:sp>
      <p:sp>
        <p:nvSpPr>
          <p:cNvPr id="98" name="TextBox 97">
            <a:extLst>
              <a:ext uri="{FF2B5EF4-FFF2-40B4-BE49-F238E27FC236}">
                <a16:creationId xmlns:a16="http://schemas.microsoft.com/office/drawing/2014/main" id="{DEAF49A6-F1E2-4D84-9C56-6E22534C8785}"/>
              </a:ext>
            </a:extLst>
          </p:cNvPr>
          <p:cNvSpPr txBox="1"/>
          <p:nvPr/>
        </p:nvSpPr>
        <p:spPr>
          <a:xfrm>
            <a:off x="4763980" y="4468224"/>
            <a:ext cx="3291840" cy="9664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kumimoji="0" lang="en-US" sz="1200" b="0" u="none" strike="noStrike" kern="1200" cap="none" spc="0" normalizeH="0" baseline="0" noProof="0" dirty="0">
                <a:ln>
                  <a:noFill/>
                </a:ln>
                <a:solidFill>
                  <a:srgbClr val="000000"/>
                </a:solidFill>
                <a:effectLst/>
                <a:uLnTx/>
                <a:uFillTx/>
                <a:latin typeface="+mj-lt"/>
              </a:rPr>
              <a:t>Deflect contacts from humans</a:t>
            </a:r>
            <a:r>
              <a:rPr kumimoji="0" lang="en-US" sz="1200" b="0" u="none" strike="noStrike" kern="1200" cap="none" spc="0" normalizeH="0" noProof="0" dirty="0">
                <a:ln>
                  <a:noFill/>
                </a:ln>
                <a:solidFill>
                  <a:srgbClr val="000000"/>
                </a:solidFill>
                <a:effectLst/>
                <a:uLnTx/>
                <a:uFillTx/>
                <a:latin typeface="+mj-lt"/>
              </a:rPr>
              <a:t> to digital channels</a:t>
            </a:r>
            <a:endParaRPr lang="en-US" sz="1200" noProof="0" dirty="0">
              <a:solidFill>
                <a:srgbClr val="000000"/>
              </a:solidFill>
              <a:latin typeface="+mj-lt"/>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kern="0" dirty="0" smtClean="0">
                <a:solidFill>
                  <a:srgbClr val="000000"/>
                </a:solidFill>
                <a:latin typeface="Calibri Light" panose="020F0302020204030204"/>
                <a:hlinkClick r:id="rId5" action="ppaction://hlinksldjump"/>
              </a:rPr>
              <a:t>Webchat &amp; Email  Translation solution</a:t>
            </a:r>
            <a:endParaRPr lang="en-US" sz="1200" kern="0" dirty="0">
              <a:solidFill>
                <a:srgbClr val="000000"/>
              </a:solidFill>
              <a:latin typeface="Calibri Light" panose="020F0302020204030204"/>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kern="0" dirty="0">
                <a:solidFill>
                  <a:srgbClr val="000000"/>
                </a:solidFill>
                <a:latin typeface="Calibri Light" panose="020F0302020204030204"/>
                <a:hlinkClick r:id="rId6" action="ppaction://hlinksldjump"/>
              </a:rPr>
              <a:t>EXL Email Solution</a:t>
            </a:r>
            <a:endParaRPr lang="en-US" sz="1200" kern="0" dirty="0">
              <a:solidFill>
                <a:srgbClr val="000000"/>
              </a:solidFill>
              <a:latin typeface="Calibri Light" panose="020F0302020204030204"/>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kumimoji="0" lang="en-GB" sz="1200" b="0" i="0" u="none" strike="noStrike" kern="0" cap="none" spc="0" normalizeH="0" baseline="0" noProof="0" dirty="0">
                <a:ln>
                  <a:noFill/>
                </a:ln>
                <a:solidFill>
                  <a:srgbClr val="000000"/>
                </a:solidFill>
                <a:effectLst/>
                <a:uLnTx/>
                <a:uFillTx/>
                <a:latin typeface="Calibri Light" panose="020F0302020204030204"/>
                <a:hlinkClick r:id="rId7" action="ppaction://hlinksldjump"/>
              </a:rPr>
              <a:t>EXL EXELIA.AI</a:t>
            </a:r>
            <a:r>
              <a:rPr kumimoji="0" lang="en-GB" sz="1200" b="0" i="0" u="none" strike="noStrike" kern="0" cap="none" spc="0" normalizeH="0" baseline="30000" noProof="0" dirty="0">
                <a:ln>
                  <a:noFill/>
                </a:ln>
                <a:solidFill>
                  <a:srgbClr val="000000"/>
                </a:solidFill>
                <a:effectLst/>
                <a:uLnTx/>
                <a:uFillTx/>
                <a:hlinkClick r:id="rId7" action="ppaction://hlinksldjump"/>
              </a:rPr>
              <a:t>TM</a:t>
            </a:r>
            <a:r>
              <a:rPr lang="en-US" sz="1200" dirty="0">
                <a:solidFill>
                  <a:srgbClr val="000000"/>
                </a:solidFill>
                <a:latin typeface="+mj-lt"/>
                <a:hlinkClick r:id="rId7" action="ppaction://hlinksldjump"/>
              </a:rPr>
              <a:t> - voice and chat automation</a:t>
            </a:r>
            <a:endParaRPr kumimoji="0" lang="en-GB" sz="1200" b="0" i="0" u="none" strike="noStrike" kern="0" cap="none" spc="0" normalizeH="0" baseline="30000" noProof="0" dirty="0">
              <a:ln>
                <a:noFill/>
              </a:ln>
              <a:solidFill>
                <a:srgbClr val="000000"/>
              </a:solidFill>
              <a:effectLst/>
              <a:uLnTx/>
              <a:uFillTx/>
            </a:endParaRPr>
          </a:p>
        </p:txBody>
      </p:sp>
      <p:sp>
        <p:nvSpPr>
          <p:cNvPr id="99" name="Rectangle 98">
            <a:extLst>
              <a:ext uri="{FF2B5EF4-FFF2-40B4-BE49-F238E27FC236}">
                <a16:creationId xmlns:a16="http://schemas.microsoft.com/office/drawing/2014/main" id="{A883E1E6-25F9-4F9A-8B21-92951906EB9F}"/>
              </a:ext>
            </a:extLst>
          </p:cNvPr>
          <p:cNvSpPr/>
          <p:nvPr/>
        </p:nvSpPr>
        <p:spPr>
          <a:xfrm>
            <a:off x="5170999" y="3428768"/>
            <a:ext cx="2091577"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Contacts handling</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100" name="Group 99">
            <a:extLst>
              <a:ext uri="{FF2B5EF4-FFF2-40B4-BE49-F238E27FC236}">
                <a16:creationId xmlns:a16="http://schemas.microsoft.com/office/drawing/2014/main" id="{7B5CD967-E6F3-4E0A-984D-3946A3171EB2}"/>
              </a:ext>
            </a:extLst>
          </p:cNvPr>
          <p:cNvGrpSpPr/>
          <p:nvPr/>
        </p:nvGrpSpPr>
        <p:grpSpPr>
          <a:xfrm>
            <a:off x="5520209" y="2267948"/>
            <a:ext cx="1132226" cy="1048174"/>
            <a:chOff x="6558162" y="2228220"/>
            <a:chExt cx="1132226" cy="1048174"/>
          </a:xfrm>
        </p:grpSpPr>
        <p:sp>
          <p:nvSpPr>
            <p:cNvPr id="102" name="TextBox 101">
              <a:extLst>
                <a:ext uri="{FF2B5EF4-FFF2-40B4-BE49-F238E27FC236}">
                  <a16:creationId xmlns:a16="http://schemas.microsoft.com/office/drawing/2014/main" id="{A5724ED8-C0B8-4F7D-9416-616AC5502AB1}"/>
                </a:ext>
              </a:extLst>
            </p:cNvPr>
            <p:cNvSpPr txBox="1"/>
            <p:nvPr/>
          </p:nvSpPr>
          <p:spPr>
            <a:xfrm>
              <a:off x="6558162"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Deflect contacts to digital</a:t>
              </a:r>
              <a:br>
                <a:rPr lang="en-US" sz="1050" b="1" dirty="0">
                  <a:solidFill>
                    <a:schemeClr val="tx2"/>
                  </a:solidFill>
                  <a:latin typeface="+mj-lt"/>
                </a:rPr>
              </a:br>
              <a:r>
                <a:rPr lang="en-US" sz="1050" b="1" dirty="0">
                  <a:solidFill>
                    <a:schemeClr val="tx2"/>
                  </a:solidFill>
                  <a:latin typeface="+mj-lt"/>
                </a:rPr>
                <a:t> channels</a:t>
              </a:r>
            </a:p>
          </p:txBody>
        </p:sp>
        <p:grpSp>
          <p:nvGrpSpPr>
            <p:cNvPr id="103" name="Group 102">
              <a:extLst>
                <a:ext uri="{FF2B5EF4-FFF2-40B4-BE49-F238E27FC236}">
                  <a16:creationId xmlns:a16="http://schemas.microsoft.com/office/drawing/2014/main" id="{F011F5F4-0CFF-4691-9FE5-BF1B87AF3A4E}"/>
                </a:ext>
              </a:extLst>
            </p:cNvPr>
            <p:cNvGrpSpPr>
              <a:grpSpLocks noChangeAspect="1"/>
            </p:cNvGrpSpPr>
            <p:nvPr/>
          </p:nvGrpSpPr>
          <p:grpSpPr>
            <a:xfrm>
              <a:off x="6897100" y="2228220"/>
              <a:ext cx="454350" cy="457200"/>
              <a:chOff x="5738813" y="-1111250"/>
              <a:chExt cx="758825" cy="763587"/>
            </a:xfrm>
            <a:solidFill>
              <a:schemeClr val="tx2"/>
            </a:solidFill>
          </p:grpSpPr>
          <p:sp>
            <p:nvSpPr>
              <p:cNvPr id="104" name="Freeform 14">
                <a:extLst>
                  <a:ext uri="{FF2B5EF4-FFF2-40B4-BE49-F238E27FC236}">
                    <a16:creationId xmlns:a16="http://schemas.microsoft.com/office/drawing/2014/main" id="{8776290A-FA99-4469-BF31-DF41EB6A7C14}"/>
                  </a:ext>
                </a:extLst>
              </p:cNvPr>
              <p:cNvSpPr>
                <a:spLocks/>
              </p:cNvSpPr>
              <p:nvPr/>
            </p:nvSpPr>
            <p:spPr bwMode="auto">
              <a:xfrm>
                <a:off x="5743575" y="-703263"/>
                <a:ext cx="754063" cy="211137"/>
              </a:xfrm>
              <a:custGeom>
                <a:avLst/>
                <a:gdLst>
                  <a:gd name="T0" fmla="*/ 59 w 200"/>
                  <a:gd name="T1" fmla="*/ 49 h 55"/>
                  <a:gd name="T2" fmla="*/ 67 w 200"/>
                  <a:gd name="T3" fmla="*/ 41 h 55"/>
                  <a:gd name="T4" fmla="*/ 52 w 200"/>
                  <a:gd name="T5" fmla="*/ 26 h 55"/>
                  <a:gd name="T6" fmla="*/ 44 w 200"/>
                  <a:gd name="T7" fmla="*/ 7 h 55"/>
                  <a:gd name="T8" fmla="*/ 0 w 200"/>
                  <a:gd name="T9" fmla="*/ 7 h 55"/>
                  <a:gd name="T10" fmla="*/ 1 w 200"/>
                  <a:gd name="T11" fmla="*/ 1 h 55"/>
                  <a:gd name="T12" fmla="*/ 6 w 200"/>
                  <a:gd name="T13" fmla="*/ 1 h 55"/>
                  <a:gd name="T14" fmla="*/ 43 w 200"/>
                  <a:gd name="T15" fmla="*/ 1 h 55"/>
                  <a:gd name="T16" fmla="*/ 50 w 200"/>
                  <a:gd name="T17" fmla="*/ 6 h 55"/>
                  <a:gd name="T18" fmla="*/ 92 w 200"/>
                  <a:gd name="T19" fmla="*/ 44 h 55"/>
                  <a:gd name="T20" fmla="*/ 149 w 200"/>
                  <a:gd name="T21" fmla="*/ 7 h 55"/>
                  <a:gd name="T22" fmla="*/ 152 w 200"/>
                  <a:gd name="T23" fmla="*/ 1 h 55"/>
                  <a:gd name="T24" fmla="*/ 199 w 200"/>
                  <a:gd name="T25" fmla="*/ 1 h 55"/>
                  <a:gd name="T26" fmla="*/ 200 w 200"/>
                  <a:gd name="T27" fmla="*/ 3 h 55"/>
                  <a:gd name="T28" fmla="*/ 200 w 200"/>
                  <a:gd name="T29" fmla="*/ 5 h 55"/>
                  <a:gd name="T30" fmla="*/ 194 w 200"/>
                  <a:gd name="T31" fmla="*/ 7 h 55"/>
                  <a:gd name="T32" fmla="*/ 156 w 200"/>
                  <a:gd name="T33" fmla="*/ 7 h 55"/>
                  <a:gd name="T34" fmla="*/ 153 w 200"/>
                  <a:gd name="T35" fmla="*/ 16 h 55"/>
                  <a:gd name="T36" fmla="*/ 164 w 200"/>
                  <a:gd name="T37" fmla="*/ 25 h 55"/>
                  <a:gd name="T38" fmla="*/ 198 w 200"/>
                  <a:gd name="T39" fmla="*/ 25 h 55"/>
                  <a:gd name="T40" fmla="*/ 199 w 200"/>
                  <a:gd name="T41" fmla="*/ 31 h 55"/>
                  <a:gd name="T42" fmla="*/ 190 w 200"/>
                  <a:gd name="T43" fmla="*/ 31 h 55"/>
                  <a:gd name="T44" fmla="*/ 178 w 200"/>
                  <a:gd name="T45" fmla="*/ 31 h 55"/>
                  <a:gd name="T46" fmla="*/ 150 w 200"/>
                  <a:gd name="T47" fmla="*/ 21 h 55"/>
                  <a:gd name="T48" fmla="*/ 116 w 200"/>
                  <a:gd name="T49" fmla="*/ 48 h 55"/>
                  <a:gd name="T50" fmla="*/ 73 w 200"/>
                  <a:gd name="T51" fmla="*/ 44 h 55"/>
                  <a:gd name="T52" fmla="*/ 62 w 200"/>
                  <a:gd name="T53" fmla="*/ 55 h 55"/>
                  <a:gd name="T54" fmla="*/ 2 w 200"/>
                  <a:gd name="T55" fmla="*/ 55 h 55"/>
                  <a:gd name="T56" fmla="*/ 0 w 200"/>
                  <a:gd name="T57" fmla="*/ 51 h 55"/>
                  <a:gd name="T58" fmla="*/ 6 w 200"/>
                  <a:gd name="T59" fmla="*/ 49 h 55"/>
                  <a:gd name="T60" fmla="*/ 59 w 200"/>
                  <a:gd name="T6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55">
                    <a:moveTo>
                      <a:pt x="59" y="49"/>
                    </a:moveTo>
                    <a:cubicBezTo>
                      <a:pt x="62" y="46"/>
                      <a:pt x="65" y="44"/>
                      <a:pt x="67" y="41"/>
                    </a:cubicBezTo>
                    <a:cubicBezTo>
                      <a:pt x="62" y="36"/>
                      <a:pt x="57" y="32"/>
                      <a:pt x="52" y="26"/>
                    </a:cubicBezTo>
                    <a:cubicBezTo>
                      <a:pt x="48" y="20"/>
                      <a:pt x="46" y="14"/>
                      <a:pt x="44" y="7"/>
                    </a:cubicBezTo>
                    <a:cubicBezTo>
                      <a:pt x="29" y="7"/>
                      <a:pt x="15" y="7"/>
                      <a:pt x="0" y="7"/>
                    </a:cubicBezTo>
                    <a:cubicBezTo>
                      <a:pt x="0" y="4"/>
                      <a:pt x="0" y="3"/>
                      <a:pt x="1" y="1"/>
                    </a:cubicBezTo>
                    <a:cubicBezTo>
                      <a:pt x="2" y="0"/>
                      <a:pt x="4" y="1"/>
                      <a:pt x="6" y="1"/>
                    </a:cubicBezTo>
                    <a:cubicBezTo>
                      <a:pt x="18" y="1"/>
                      <a:pt x="31" y="1"/>
                      <a:pt x="43" y="1"/>
                    </a:cubicBezTo>
                    <a:cubicBezTo>
                      <a:pt x="47" y="0"/>
                      <a:pt x="49" y="2"/>
                      <a:pt x="50" y="6"/>
                    </a:cubicBezTo>
                    <a:cubicBezTo>
                      <a:pt x="56" y="27"/>
                      <a:pt x="70" y="40"/>
                      <a:pt x="92" y="44"/>
                    </a:cubicBezTo>
                    <a:cubicBezTo>
                      <a:pt x="117" y="48"/>
                      <a:pt x="143" y="32"/>
                      <a:pt x="149" y="7"/>
                    </a:cubicBezTo>
                    <a:cubicBezTo>
                      <a:pt x="150" y="5"/>
                      <a:pt x="150" y="3"/>
                      <a:pt x="152" y="1"/>
                    </a:cubicBezTo>
                    <a:cubicBezTo>
                      <a:pt x="167" y="1"/>
                      <a:pt x="183" y="1"/>
                      <a:pt x="199" y="1"/>
                    </a:cubicBezTo>
                    <a:cubicBezTo>
                      <a:pt x="199" y="2"/>
                      <a:pt x="200" y="2"/>
                      <a:pt x="200" y="3"/>
                    </a:cubicBezTo>
                    <a:cubicBezTo>
                      <a:pt x="200" y="4"/>
                      <a:pt x="200" y="5"/>
                      <a:pt x="200" y="5"/>
                    </a:cubicBezTo>
                    <a:cubicBezTo>
                      <a:pt x="198" y="7"/>
                      <a:pt x="196" y="7"/>
                      <a:pt x="194" y="7"/>
                    </a:cubicBezTo>
                    <a:cubicBezTo>
                      <a:pt x="182" y="7"/>
                      <a:pt x="169" y="7"/>
                      <a:pt x="156" y="7"/>
                    </a:cubicBezTo>
                    <a:cubicBezTo>
                      <a:pt x="155" y="10"/>
                      <a:pt x="154" y="13"/>
                      <a:pt x="153" y="16"/>
                    </a:cubicBezTo>
                    <a:cubicBezTo>
                      <a:pt x="157" y="19"/>
                      <a:pt x="161" y="22"/>
                      <a:pt x="164" y="25"/>
                    </a:cubicBezTo>
                    <a:cubicBezTo>
                      <a:pt x="176" y="25"/>
                      <a:pt x="187" y="25"/>
                      <a:pt x="198" y="25"/>
                    </a:cubicBezTo>
                    <a:cubicBezTo>
                      <a:pt x="200" y="28"/>
                      <a:pt x="200" y="28"/>
                      <a:pt x="199" y="31"/>
                    </a:cubicBezTo>
                    <a:cubicBezTo>
                      <a:pt x="196" y="32"/>
                      <a:pt x="193" y="31"/>
                      <a:pt x="190" y="31"/>
                    </a:cubicBezTo>
                    <a:cubicBezTo>
                      <a:pt x="186" y="31"/>
                      <a:pt x="182" y="31"/>
                      <a:pt x="178" y="31"/>
                    </a:cubicBezTo>
                    <a:cubicBezTo>
                      <a:pt x="167" y="32"/>
                      <a:pt x="157" y="31"/>
                      <a:pt x="150" y="21"/>
                    </a:cubicBezTo>
                    <a:cubicBezTo>
                      <a:pt x="142" y="35"/>
                      <a:pt x="131" y="44"/>
                      <a:pt x="116" y="48"/>
                    </a:cubicBezTo>
                    <a:cubicBezTo>
                      <a:pt x="101" y="53"/>
                      <a:pt x="87" y="51"/>
                      <a:pt x="73" y="44"/>
                    </a:cubicBezTo>
                    <a:cubicBezTo>
                      <a:pt x="69" y="48"/>
                      <a:pt x="66" y="52"/>
                      <a:pt x="62" y="55"/>
                    </a:cubicBezTo>
                    <a:cubicBezTo>
                      <a:pt x="42" y="55"/>
                      <a:pt x="22" y="55"/>
                      <a:pt x="2" y="55"/>
                    </a:cubicBezTo>
                    <a:cubicBezTo>
                      <a:pt x="0" y="54"/>
                      <a:pt x="0" y="52"/>
                      <a:pt x="0" y="51"/>
                    </a:cubicBezTo>
                    <a:cubicBezTo>
                      <a:pt x="2" y="49"/>
                      <a:pt x="4" y="49"/>
                      <a:pt x="6" y="49"/>
                    </a:cubicBezTo>
                    <a:cubicBezTo>
                      <a:pt x="24" y="49"/>
                      <a:pt x="41" y="49"/>
                      <a:pt x="5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5">
                <a:extLst>
                  <a:ext uri="{FF2B5EF4-FFF2-40B4-BE49-F238E27FC236}">
                    <a16:creationId xmlns:a16="http://schemas.microsoft.com/office/drawing/2014/main" id="{4C4A82DB-5842-4A75-9EF0-E935C953C5DB}"/>
                  </a:ext>
                </a:extLst>
              </p:cNvPr>
              <p:cNvSpPr>
                <a:spLocks noEditPoints="1"/>
              </p:cNvSpPr>
              <p:nvPr/>
            </p:nvSpPr>
            <p:spPr bwMode="auto">
              <a:xfrm>
                <a:off x="5743575" y="-966788"/>
                <a:ext cx="468313" cy="206375"/>
              </a:xfrm>
              <a:custGeom>
                <a:avLst/>
                <a:gdLst>
                  <a:gd name="T0" fmla="*/ 123 w 124"/>
                  <a:gd name="T1" fmla="*/ 9 h 54"/>
                  <a:gd name="T2" fmla="*/ 118 w 124"/>
                  <a:gd name="T3" fmla="*/ 13 h 54"/>
                  <a:gd name="T4" fmla="*/ 78 w 124"/>
                  <a:gd name="T5" fmla="*/ 15 h 54"/>
                  <a:gd name="T6" fmla="*/ 51 w 124"/>
                  <a:gd name="T7" fmla="*/ 46 h 54"/>
                  <a:gd name="T8" fmla="*/ 48 w 124"/>
                  <a:gd name="T9" fmla="*/ 54 h 54"/>
                  <a:gd name="T10" fmla="*/ 22 w 124"/>
                  <a:gd name="T11" fmla="*/ 54 h 54"/>
                  <a:gd name="T12" fmla="*/ 21 w 124"/>
                  <a:gd name="T13" fmla="*/ 34 h 54"/>
                  <a:gd name="T14" fmla="*/ 15 w 124"/>
                  <a:gd name="T15" fmla="*/ 19 h 54"/>
                  <a:gd name="T16" fmla="*/ 26 w 124"/>
                  <a:gd name="T17" fmla="*/ 12 h 54"/>
                  <a:gd name="T18" fmla="*/ 36 w 124"/>
                  <a:gd name="T19" fmla="*/ 20 h 54"/>
                  <a:gd name="T20" fmla="*/ 28 w 124"/>
                  <a:gd name="T21" fmla="*/ 33 h 54"/>
                  <a:gd name="T22" fmla="*/ 28 w 124"/>
                  <a:gd name="T23" fmla="*/ 47 h 54"/>
                  <a:gd name="T24" fmla="*/ 44 w 124"/>
                  <a:gd name="T25" fmla="*/ 47 h 54"/>
                  <a:gd name="T26" fmla="*/ 67 w 124"/>
                  <a:gd name="T27" fmla="*/ 14 h 54"/>
                  <a:gd name="T28" fmla="*/ 59 w 124"/>
                  <a:gd name="T29" fmla="*/ 6 h 54"/>
                  <a:gd name="T30" fmla="*/ 0 w 124"/>
                  <a:gd name="T31" fmla="*/ 5 h 54"/>
                  <a:gd name="T32" fmla="*/ 1 w 124"/>
                  <a:gd name="T33" fmla="*/ 0 h 54"/>
                  <a:gd name="T34" fmla="*/ 62 w 124"/>
                  <a:gd name="T35" fmla="*/ 0 h 54"/>
                  <a:gd name="T36" fmla="*/ 73 w 124"/>
                  <a:gd name="T37" fmla="*/ 11 h 54"/>
                  <a:gd name="T38" fmla="*/ 107 w 124"/>
                  <a:gd name="T39" fmla="*/ 4 h 54"/>
                  <a:gd name="T40" fmla="*/ 123 w 124"/>
                  <a:gd name="T41" fmla="*/ 9 h 54"/>
                  <a:gd name="T42" fmla="*/ 30 w 124"/>
                  <a:gd name="T43" fmla="*/ 23 h 54"/>
                  <a:gd name="T44" fmla="*/ 25 w 124"/>
                  <a:gd name="T45" fmla="*/ 18 h 54"/>
                  <a:gd name="T46" fmla="*/ 20 w 124"/>
                  <a:gd name="T47" fmla="*/ 23 h 54"/>
                  <a:gd name="T48" fmla="*/ 25 w 124"/>
                  <a:gd name="T49" fmla="*/ 27 h 54"/>
                  <a:gd name="T50" fmla="*/ 30 w 124"/>
                  <a:gd name="T5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54">
                    <a:moveTo>
                      <a:pt x="123" y="9"/>
                    </a:moveTo>
                    <a:cubicBezTo>
                      <a:pt x="124" y="14"/>
                      <a:pt x="122" y="15"/>
                      <a:pt x="118" y="13"/>
                    </a:cubicBezTo>
                    <a:cubicBezTo>
                      <a:pt x="104" y="8"/>
                      <a:pt x="91" y="9"/>
                      <a:pt x="78" y="15"/>
                    </a:cubicBezTo>
                    <a:cubicBezTo>
                      <a:pt x="64" y="22"/>
                      <a:pt x="56" y="32"/>
                      <a:pt x="51" y="46"/>
                    </a:cubicBezTo>
                    <a:cubicBezTo>
                      <a:pt x="50" y="48"/>
                      <a:pt x="50" y="51"/>
                      <a:pt x="48" y="54"/>
                    </a:cubicBezTo>
                    <a:cubicBezTo>
                      <a:pt x="40" y="54"/>
                      <a:pt x="31" y="54"/>
                      <a:pt x="22" y="54"/>
                    </a:cubicBezTo>
                    <a:cubicBezTo>
                      <a:pt x="21" y="47"/>
                      <a:pt x="22" y="40"/>
                      <a:pt x="21" y="34"/>
                    </a:cubicBezTo>
                    <a:cubicBezTo>
                      <a:pt x="15" y="29"/>
                      <a:pt x="13" y="25"/>
                      <a:pt x="15" y="19"/>
                    </a:cubicBezTo>
                    <a:cubicBezTo>
                      <a:pt x="16" y="14"/>
                      <a:pt x="21" y="12"/>
                      <a:pt x="26" y="12"/>
                    </a:cubicBezTo>
                    <a:cubicBezTo>
                      <a:pt x="30" y="12"/>
                      <a:pt x="35" y="16"/>
                      <a:pt x="36" y="20"/>
                    </a:cubicBezTo>
                    <a:cubicBezTo>
                      <a:pt x="37" y="26"/>
                      <a:pt x="35" y="30"/>
                      <a:pt x="28" y="33"/>
                    </a:cubicBezTo>
                    <a:cubicBezTo>
                      <a:pt x="28" y="38"/>
                      <a:pt x="28" y="43"/>
                      <a:pt x="28" y="47"/>
                    </a:cubicBezTo>
                    <a:cubicBezTo>
                      <a:pt x="33" y="47"/>
                      <a:pt x="38" y="47"/>
                      <a:pt x="44" y="47"/>
                    </a:cubicBezTo>
                    <a:cubicBezTo>
                      <a:pt x="47" y="34"/>
                      <a:pt x="55" y="23"/>
                      <a:pt x="67" y="14"/>
                    </a:cubicBezTo>
                    <a:cubicBezTo>
                      <a:pt x="65" y="11"/>
                      <a:pt x="62" y="9"/>
                      <a:pt x="59" y="6"/>
                    </a:cubicBezTo>
                    <a:cubicBezTo>
                      <a:pt x="40" y="6"/>
                      <a:pt x="20" y="6"/>
                      <a:pt x="0" y="5"/>
                    </a:cubicBezTo>
                    <a:cubicBezTo>
                      <a:pt x="0" y="3"/>
                      <a:pt x="0" y="1"/>
                      <a:pt x="1" y="0"/>
                    </a:cubicBezTo>
                    <a:cubicBezTo>
                      <a:pt x="21" y="0"/>
                      <a:pt x="41" y="0"/>
                      <a:pt x="62" y="0"/>
                    </a:cubicBezTo>
                    <a:cubicBezTo>
                      <a:pt x="65" y="3"/>
                      <a:pt x="69" y="7"/>
                      <a:pt x="73" y="11"/>
                    </a:cubicBezTo>
                    <a:cubicBezTo>
                      <a:pt x="84" y="5"/>
                      <a:pt x="95" y="3"/>
                      <a:pt x="107" y="4"/>
                    </a:cubicBezTo>
                    <a:cubicBezTo>
                      <a:pt x="113" y="5"/>
                      <a:pt x="118" y="7"/>
                      <a:pt x="123" y="9"/>
                    </a:cubicBezTo>
                    <a:close/>
                    <a:moveTo>
                      <a:pt x="30" y="23"/>
                    </a:moveTo>
                    <a:cubicBezTo>
                      <a:pt x="29" y="20"/>
                      <a:pt x="28" y="18"/>
                      <a:pt x="25" y="18"/>
                    </a:cubicBezTo>
                    <a:cubicBezTo>
                      <a:pt x="22" y="18"/>
                      <a:pt x="20" y="20"/>
                      <a:pt x="20" y="23"/>
                    </a:cubicBezTo>
                    <a:cubicBezTo>
                      <a:pt x="20" y="26"/>
                      <a:pt x="22" y="27"/>
                      <a:pt x="25" y="27"/>
                    </a:cubicBezTo>
                    <a:cubicBezTo>
                      <a:pt x="28" y="27"/>
                      <a:pt x="29" y="25"/>
                      <a:pt x="3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6">
                <a:extLst>
                  <a:ext uri="{FF2B5EF4-FFF2-40B4-BE49-F238E27FC236}">
                    <a16:creationId xmlns:a16="http://schemas.microsoft.com/office/drawing/2014/main" id="{2CD471C9-7163-4C08-B19F-FF5700375E29}"/>
                  </a:ext>
                </a:extLst>
              </p:cNvPr>
              <p:cNvSpPr>
                <a:spLocks/>
              </p:cNvSpPr>
              <p:nvPr/>
            </p:nvSpPr>
            <p:spPr bwMode="auto">
              <a:xfrm>
                <a:off x="5738813" y="-1111250"/>
                <a:ext cx="758825" cy="90487"/>
              </a:xfrm>
              <a:custGeom>
                <a:avLst/>
                <a:gdLst>
                  <a:gd name="T0" fmla="*/ 200 w 201"/>
                  <a:gd name="T1" fmla="*/ 18 h 24"/>
                  <a:gd name="T2" fmla="*/ 199 w 201"/>
                  <a:gd name="T3" fmla="*/ 23 h 24"/>
                  <a:gd name="T4" fmla="*/ 177 w 201"/>
                  <a:gd name="T5" fmla="*/ 23 h 24"/>
                  <a:gd name="T6" fmla="*/ 143 w 201"/>
                  <a:gd name="T7" fmla="*/ 13 h 24"/>
                  <a:gd name="T8" fmla="*/ 120 w 201"/>
                  <a:gd name="T9" fmla="*/ 6 h 24"/>
                  <a:gd name="T10" fmla="*/ 56 w 201"/>
                  <a:gd name="T11" fmla="*/ 6 h 24"/>
                  <a:gd name="T12" fmla="*/ 46 w 201"/>
                  <a:gd name="T13" fmla="*/ 17 h 24"/>
                  <a:gd name="T14" fmla="*/ 5 w 201"/>
                  <a:gd name="T15" fmla="*/ 17 h 24"/>
                  <a:gd name="T16" fmla="*/ 2 w 201"/>
                  <a:gd name="T17" fmla="*/ 11 h 24"/>
                  <a:gd name="T18" fmla="*/ 43 w 201"/>
                  <a:gd name="T19" fmla="*/ 11 h 24"/>
                  <a:gd name="T20" fmla="*/ 53 w 201"/>
                  <a:gd name="T21" fmla="*/ 0 h 24"/>
                  <a:gd name="T22" fmla="*/ 58 w 201"/>
                  <a:gd name="T23" fmla="*/ 0 h 24"/>
                  <a:gd name="T24" fmla="*/ 131 w 201"/>
                  <a:gd name="T25" fmla="*/ 0 h 24"/>
                  <a:gd name="T26" fmla="*/ 139 w 201"/>
                  <a:gd name="T27" fmla="*/ 2 h 24"/>
                  <a:gd name="T28" fmla="*/ 158 w 201"/>
                  <a:gd name="T29" fmla="*/ 15 h 24"/>
                  <a:gd name="T30" fmla="*/ 164 w 201"/>
                  <a:gd name="T31" fmla="*/ 17 h 24"/>
                  <a:gd name="T32" fmla="*/ 195 w 201"/>
                  <a:gd name="T33" fmla="*/ 17 h 24"/>
                  <a:gd name="T34" fmla="*/ 200 w 201"/>
                  <a:gd name="T3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4">
                    <a:moveTo>
                      <a:pt x="200" y="18"/>
                    </a:moveTo>
                    <a:cubicBezTo>
                      <a:pt x="201" y="19"/>
                      <a:pt x="201" y="21"/>
                      <a:pt x="199" y="23"/>
                    </a:cubicBezTo>
                    <a:cubicBezTo>
                      <a:pt x="192" y="23"/>
                      <a:pt x="185" y="22"/>
                      <a:pt x="177" y="23"/>
                    </a:cubicBezTo>
                    <a:cubicBezTo>
                      <a:pt x="164" y="24"/>
                      <a:pt x="153" y="21"/>
                      <a:pt x="143" y="13"/>
                    </a:cubicBezTo>
                    <a:cubicBezTo>
                      <a:pt x="137" y="7"/>
                      <a:pt x="129" y="6"/>
                      <a:pt x="120" y="6"/>
                    </a:cubicBezTo>
                    <a:cubicBezTo>
                      <a:pt x="99" y="6"/>
                      <a:pt x="78" y="6"/>
                      <a:pt x="56" y="6"/>
                    </a:cubicBezTo>
                    <a:cubicBezTo>
                      <a:pt x="53" y="9"/>
                      <a:pt x="49" y="13"/>
                      <a:pt x="46" y="17"/>
                    </a:cubicBezTo>
                    <a:cubicBezTo>
                      <a:pt x="32" y="17"/>
                      <a:pt x="18" y="17"/>
                      <a:pt x="5" y="17"/>
                    </a:cubicBezTo>
                    <a:cubicBezTo>
                      <a:pt x="1" y="17"/>
                      <a:pt x="0" y="15"/>
                      <a:pt x="2" y="11"/>
                    </a:cubicBezTo>
                    <a:cubicBezTo>
                      <a:pt x="16" y="11"/>
                      <a:pt x="29" y="11"/>
                      <a:pt x="43" y="11"/>
                    </a:cubicBezTo>
                    <a:cubicBezTo>
                      <a:pt x="46" y="7"/>
                      <a:pt x="50" y="4"/>
                      <a:pt x="53" y="0"/>
                    </a:cubicBezTo>
                    <a:cubicBezTo>
                      <a:pt x="55" y="0"/>
                      <a:pt x="56" y="0"/>
                      <a:pt x="58" y="0"/>
                    </a:cubicBezTo>
                    <a:cubicBezTo>
                      <a:pt x="82" y="0"/>
                      <a:pt x="106" y="0"/>
                      <a:pt x="131" y="0"/>
                    </a:cubicBezTo>
                    <a:cubicBezTo>
                      <a:pt x="134" y="0"/>
                      <a:pt x="136" y="1"/>
                      <a:pt x="139" y="2"/>
                    </a:cubicBezTo>
                    <a:cubicBezTo>
                      <a:pt x="145" y="7"/>
                      <a:pt x="152" y="11"/>
                      <a:pt x="158" y="15"/>
                    </a:cubicBezTo>
                    <a:cubicBezTo>
                      <a:pt x="160" y="16"/>
                      <a:pt x="162" y="17"/>
                      <a:pt x="164" y="17"/>
                    </a:cubicBezTo>
                    <a:cubicBezTo>
                      <a:pt x="175" y="17"/>
                      <a:pt x="185" y="17"/>
                      <a:pt x="195" y="17"/>
                    </a:cubicBezTo>
                    <a:cubicBezTo>
                      <a:pt x="197" y="17"/>
                      <a:pt x="198" y="17"/>
                      <a:pt x="20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7">
                <a:extLst>
                  <a:ext uri="{FF2B5EF4-FFF2-40B4-BE49-F238E27FC236}">
                    <a16:creationId xmlns:a16="http://schemas.microsoft.com/office/drawing/2014/main" id="{112ECB39-609F-45FF-AA34-5D6C0F8BFB25}"/>
                  </a:ext>
                </a:extLst>
              </p:cNvPr>
              <p:cNvSpPr>
                <a:spLocks/>
              </p:cNvSpPr>
              <p:nvPr/>
            </p:nvSpPr>
            <p:spPr bwMode="auto">
              <a:xfrm>
                <a:off x="5738813" y="-438150"/>
                <a:ext cx="758825" cy="90487"/>
              </a:xfrm>
              <a:custGeom>
                <a:avLst/>
                <a:gdLst>
                  <a:gd name="T0" fmla="*/ 53 w 201"/>
                  <a:gd name="T1" fmla="*/ 24 h 24"/>
                  <a:gd name="T2" fmla="*/ 43 w 201"/>
                  <a:gd name="T3" fmla="*/ 13 h 24"/>
                  <a:gd name="T4" fmla="*/ 2 w 201"/>
                  <a:gd name="T5" fmla="*/ 13 h 24"/>
                  <a:gd name="T6" fmla="*/ 5 w 201"/>
                  <a:gd name="T7" fmla="*/ 7 h 24"/>
                  <a:gd name="T8" fmla="*/ 46 w 201"/>
                  <a:gd name="T9" fmla="*/ 7 h 24"/>
                  <a:gd name="T10" fmla="*/ 56 w 201"/>
                  <a:gd name="T11" fmla="*/ 18 h 24"/>
                  <a:gd name="T12" fmla="*/ 115 w 201"/>
                  <a:gd name="T13" fmla="*/ 18 h 24"/>
                  <a:gd name="T14" fmla="*/ 148 w 201"/>
                  <a:gd name="T15" fmla="*/ 8 h 24"/>
                  <a:gd name="T16" fmla="*/ 171 w 201"/>
                  <a:gd name="T17" fmla="*/ 1 h 24"/>
                  <a:gd name="T18" fmla="*/ 199 w 201"/>
                  <a:gd name="T19" fmla="*/ 1 h 24"/>
                  <a:gd name="T20" fmla="*/ 200 w 201"/>
                  <a:gd name="T21" fmla="*/ 6 h 24"/>
                  <a:gd name="T22" fmla="*/ 195 w 201"/>
                  <a:gd name="T23" fmla="*/ 7 h 24"/>
                  <a:gd name="T24" fmla="*/ 164 w 201"/>
                  <a:gd name="T25" fmla="*/ 7 h 24"/>
                  <a:gd name="T26" fmla="*/ 158 w 201"/>
                  <a:gd name="T27" fmla="*/ 8 h 24"/>
                  <a:gd name="T28" fmla="*/ 138 w 201"/>
                  <a:gd name="T29" fmla="*/ 22 h 24"/>
                  <a:gd name="T30" fmla="*/ 133 w 201"/>
                  <a:gd name="T31" fmla="*/ 24 h 24"/>
                  <a:gd name="T32" fmla="*/ 53 w 201"/>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24">
                    <a:moveTo>
                      <a:pt x="53" y="24"/>
                    </a:moveTo>
                    <a:cubicBezTo>
                      <a:pt x="50" y="20"/>
                      <a:pt x="46" y="17"/>
                      <a:pt x="43" y="13"/>
                    </a:cubicBezTo>
                    <a:cubicBezTo>
                      <a:pt x="29" y="13"/>
                      <a:pt x="15" y="13"/>
                      <a:pt x="2" y="13"/>
                    </a:cubicBezTo>
                    <a:cubicBezTo>
                      <a:pt x="0" y="8"/>
                      <a:pt x="1" y="7"/>
                      <a:pt x="5" y="7"/>
                    </a:cubicBezTo>
                    <a:cubicBezTo>
                      <a:pt x="18" y="7"/>
                      <a:pt x="32" y="7"/>
                      <a:pt x="46" y="7"/>
                    </a:cubicBezTo>
                    <a:cubicBezTo>
                      <a:pt x="49" y="10"/>
                      <a:pt x="52" y="14"/>
                      <a:pt x="56" y="18"/>
                    </a:cubicBezTo>
                    <a:cubicBezTo>
                      <a:pt x="76" y="18"/>
                      <a:pt x="95" y="17"/>
                      <a:pt x="115" y="18"/>
                    </a:cubicBezTo>
                    <a:cubicBezTo>
                      <a:pt x="127" y="19"/>
                      <a:pt x="138" y="16"/>
                      <a:pt x="148" y="8"/>
                    </a:cubicBezTo>
                    <a:cubicBezTo>
                      <a:pt x="155" y="2"/>
                      <a:pt x="162" y="0"/>
                      <a:pt x="171" y="1"/>
                    </a:cubicBezTo>
                    <a:cubicBezTo>
                      <a:pt x="181" y="1"/>
                      <a:pt x="190" y="1"/>
                      <a:pt x="199" y="1"/>
                    </a:cubicBezTo>
                    <a:cubicBezTo>
                      <a:pt x="201" y="3"/>
                      <a:pt x="201" y="4"/>
                      <a:pt x="200" y="6"/>
                    </a:cubicBezTo>
                    <a:cubicBezTo>
                      <a:pt x="199" y="7"/>
                      <a:pt x="197" y="7"/>
                      <a:pt x="195" y="7"/>
                    </a:cubicBezTo>
                    <a:cubicBezTo>
                      <a:pt x="185" y="7"/>
                      <a:pt x="174" y="7"/>
                      <a:pt x="164" y="7"/>
                    </a:cubicBezTo>
                    <a:cubicBezTo>
                      <a:pt x="162" y="7"/>
                      <a:pt x="160" y="7"/>
                      <a:pt x="158" y="8"/>
                    </a:cubicBezTo>
                    <a:cubicBezTo>
                      <a:pt x="152" y="13"/>
                      <a:pt x="145" y="17"/>
                      <a:pt x="138" y="22"/>
                    </a:cubicBezTo>
                    <a:cubicBezTo>
                      <a:pt x="136" y="23"/>
                      <a:pt x="135" y="24"/>
                      <a:pt x="133" y="24"/>
                    </a:cubicBezTo>
                    <a:cubicBezTo>
                      <a:pt x="106" y="24"/>
                      <a:pt x="80" y="24"/>
                      <a:pt x="5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8">
                <a:extLst>
                  <a:ext uri="{FF2B5EF4-FFF2-40B4-BE49-F238E27FC236}">
                    <a16:creationId xmlns:a16="http://schemas.microsoft.com/office/drawing/2014/main" id="{F6B6B791-F3E3-43AE-95CF-E94173B11B7A}"/>
                  </a:ext>
                </a:extLst>
              </p:cNvPr>
              <p:cNvSpPr>
                <a:spLocks noEditPoints="1"/>
              </p:cNvSpPr>
              <p:nvPr/>
            </p:nvSpPr>
            <p:spPr bwMode="auto">
              <a:xfrm>
                <a:off x="6007100" y="-1069975"/>
                <a:ext cx="490538" cy="127000"/>
              </a:xfrm>
              <a:custGeom>
                <a:avLst/>
                <a:gdLst>
                  <a:gd name="T0" fmla="*/ 22 w 130"/>
                  <a:gd name="T1" fmla="*/ 9 h 33"/>
                  <a:gd name="T2" fmla="*/ 56 w 130"/>
                  <a:gd name="T3" fmla="*/ 9 h 33"/>
                  <a:gd name="T4" fmla="*/ 62 w 130"/>
                  <a:gd name="T5" fmla="*/ 11 h 33"/>
                  <a:gd name="T6" fmla="*/ 82 w 130"/>
                  <a:gd name="T7" fmla="*/ 24 h 33"/>
                  <a:gd name="T8" fmla="*/ 89 w 130"/>
                  <a:gd name="T9" fmla="*/ 26 h 33"/>
                  <a:gd name="T10" fmla="*/ 124 w 130"/>
                  <a:gd name="T11" fmla="*/ 26 h 33"/>
                  <a:gd name="T12" fmla="*/ 129 w 130"/>
                  <a:gd name="T13" fmla="*/ 27 h 33"/>
                  <a:gd name="T14" fmla="*/ 129 w 130"/>
                  <a:gd name="T15" fmla="*/ 32 h 33"/>
                  <a:gd name="T16" fmla="*/ 125 w 130"/>
                  <a:gd name="T17" fmla="*/ 32 h 33"/>
                  <a:gd name="T18" fmla="*/ 87 w 130"/>
                  <a:gd name="T19" fmla="*/ 32 h 33"/>
                  <a:gd name="T20" fmla="*/ 80 w 130"/>
                  <a:gd name="T21" fmla="*/ 30 h 33"/>
                  <a:gd name="T22" fmla="*/ 62 w 130"/>
                  <a:gd name="T23" fmla="*/ 18 h 33"/>
                  <a:gd name="T24" fmla="*/ 52 w 130"/>
                  <a:gd name="T25" fmla="*/ 15 h 33"/>
                  <a:gd name="T26" fmla="*/ 22 w 130"/>
                  <a:gd name="T27" fmla="*/ 15 h 33"/>
                  <a:gd name="T28" fmla="*/ 8 w 130"/>
                  <a:gd name="T29" fmla="*/ 23 h 33"/>
                  <a:gd name="T30" fmla="*/ 0 w 130"/>
                  <a:gd name="T31" fmla="*/ 12 h 33"/>
                  <a:gd name="T32" fmla="*/ 8 w 130"/>
                  <a:gd name="T33" fmla="*/ 2 h 33"/>
                  <a:gd name="T34" fmla="*/ 22 w 130"/>
                  <a:gd name="T35" fmla="*/ 9 h 33"/>
                  <a:gd name="T36" fmla="*/ 15 w 130"/>
                  <a:gd name="T37" fmla="*/ 10 h 33"/>
                  <a:gd name="T38" fmla="*/ 6 w 130"/>
                  <a:gd name="T39" fmla="*/ 12 h 33"/>
                  <a:gd name="T40" fmla="*/ 10 w 130"/>
                  <a:gd name="T41" fmla="*/ 17 h 33"/>
                  <a:gd name="T42" fmla="*/ 15 w 130"/>
                  <a:gd name="T43" fmla="*/ 14 h 33"/>
                  <a:gd name="T44" fmla="*/ 15 w 130"/>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33">
                    <a:moveTo>
                      <a:pt x="22" y="9"/>
                    </a:moveTo>
                    <a:cubicBezTo>
                      <a:pt x="33" y="9"/>
                      <a:pt x="45" y="9"/>
                      <a:pt x="56" y="9"/>
                    </a:cubicBezTo>
                    <a:cubicBezTo>
                      <a:pt x="58" y="9"/>
                      <a:pt x="60" y="10"/>
                      <a:pt x="62" y="11"/>
                    </a:cubicBezTo>
                    <a:cubicBezTo>
                      <a:pt x="69" y="16"/>
                      <a:pt x="76" y="20"/>
                      <a:pt x="82" y="24"/>
                    </a:cubicBezTo>
                    <a:cubicBezTo>
                      <a:pt x="84" y="26"/>
                      <a:pt x="86" y="26"/>
                      <a:pt x="89" y="26"/>
                    </a:cubicBezTo>
                    <a:cubicBezTo>
                      <a:pt x="100" y="26"/>
                      <a:pt x="112" y="26"/>
                      <a:pt x="124" y="26"/>
                    </a:cubicBezTo>
                    <a:cubicBezTo>
                      <a:pt x="126" y="26"/>
                      <a:pt x="127" y="26"/>
                      <a:pt x="129" y="27"/>
                    </a:cubicBezTo>
                    <a:cubicBezTo>
                      <a:pt x="130" y="28"/>
                      <a:pt x="130" y="30"/>
                      <a:pt x="129" y="32"/>
                    </a:cubicBezTo>
                    <a:cubicBezTo>
                      <a:pt x="128" y="33"/>
                      <a:pt x="126" y="32"/>
                      <a:pt x="125" y="32"/>
                    </a:cubicBezTo>
                    <a:cubicBezTo>
                      <a:pt x="112" y="32"/>
                      <a:pt x="99" y="32"/>
                      <a:pt x="87" y="32"/>
                    </a:cubicBezTo>
                    <a:cubicBezTo>
                      <a:pt x="84" y="32"/>
                      <a:pt x="82" y="32"/>
                      <a:pt x="80" y="30"/>
                    </a:cubicBezTo>
                    <a:cubicBezTo>
                      <a:pt x="74" y="26"/>
                      <a:pt x="68" y="22"/>
                      <a:pt x="62" y="18"/>
                    </a:cubicBezTo>
                    <a:cubicBezTo>
                      <a:pt x="59" y="16"/>
                      <a:pt x="56" y="15"/>
                      <a:pt x="52" y="15"/>
                    </a:cubicBezTo>
                    <a:cubicBezTo>
                      <a:pt x="42" y="15"/>
                      <a:pt x="32" y="15"/>
                      <a:pt x="22" y="15"/>
                    </a:cubicBezTo>
                    <a:cubicBezTo>
                      <a:pt x="18" y="22"/>
                      <a:pt x="13" y="24"/>
                      <a:pt x="8" y="23"/>
                    </a:cubicBezTo>
                    <a:cubicBezTo>
                      <a:pt x="3" y="21"/>
                      <a:pt x="0" y="17"/>
                      <a:pt x="0" y="12"/>
                    </a:cubicBezTo>
                    <a:cubicBezTo>
                      <a:pt x="0" y="7"/>
                      <a:pt x="4" y="3"/>
                      <a:pt x="8" y="2"/>
                    </a:cubicBezTo>
                    <a:cubicBezTo>
                      <a:pt x="14" y="0"/>
                      <a:pt x="18" y="2"/>
                      <a:pt x="22" y="9"/>
                    </a:cubicBezTo>
                    <a:close/>
                    <a:moveTo>
                      <a:pt x="15" y="10"/>
                    </a:moveTo>
                    <a:cubicBezTo>
                      <a:pt x="11" y="6"/>
                      <a:pt x="9" y="7"/>
                      <a:pt x="6" y="12"/>
                    </a:cubicBezTo>
                    <a:cubicBezTo>
                      <a:pt x="6" y="14"/>
                      <a:pt x="8" y="16"/>
                      <a:pt x="10" y="17"/>
                    </a:cubicBezTo>
                    <a:cubicBezTo>
                      <a:pt x="12" y="17"/>
                      <a:pt x="14" y="16"/>
                      <a:pt x="15" y="14"/>
                    </a:cubicBezTo>
                    <a:cubicBezTo>
                      <a:pt x="16" y="13"/>
                      <a:pt x="16" y="11"/>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9">
                <a:extLst>
                  <a:ext uri="{FF2B5EF4-FFF2-40B4-BE49-F238E27FC236}">
                    <a16:creationId xmlns:a16="http://schemas.microsoft.com/office/drawing/2014/main" id="{D4805348-43B7-4335-B5BF-8315D1625A24}"/>
                  </a:ext>
                </a:extLst>
              </p:cNvPr>
              <p:cNvSpPr>
                <a:spLocks noEditPoints="1"/>
              </p:cNvSpPr>
              <p:nvPr/>
            </p:nvSpPr>
            <p:spPr bwMode="auto">
              <a:xfrm>
                <a:off x="6007100" y="-511175"/>
                <a:ext cx="490538" cy="122237"/>
              </a:xfrm>
              <a:custGeom>
                <a:avLst/>
                <a:gdLst>
                  <a:gd name="T0" fmla="*/ 22 w 130"/>
                  <a:gd name="T1" fmla="*/ 23 h 32"/>
                  <a:gd name="T2" fmla="*/ 8 w 130"/>
                  <a:gd name="T3" fmla="*/ 30 h 32"/>
                  <a:gd name="T4" fmla="*/ 0 w 130"/>
                  <a:gd name="T5" fmla="*/ 20 h 32"/>
                  <a:gd name="T6" fmla="*/ 8 w 130"/>
                  <a:gd name="T7" fmla="*/ 9 h 32"/>
                  <a:gd name="T8" fmla="*/ 22 w 130"/>
                  <a:gd name="T9" fmla="*/ 16 h 32"/>
                  <a:gd name="T10" fmla="*/ 57 w 130"/>
                  <a:gd name="T11" fmla="*/ 16 h 32"/>
                  <a:gd name="T12" fmla="*/ 80 w 130"/>
                  <a:gd name="T13" fmla="*/ 1 h 32"/>
                  <a:gd name="T14" fmla="*/ 84 w 130"/>
                  <a:gd name="T15" fmla="*/ 0 h 32"/>
                  <a:gd name="T16" fmla="*/ 128 w 130"/>
                  <a:gd name="T17" fmla="*/ 0 h 32"/>
                  <a:gd name="T18" fmla="*/ 129 w 130"/>
                  <a:gd name="T19" fmla="*/ 4 h 32"/>
                  <a:gd name="T20" fmla="*/ 124 w 130"/>
                  <a:gd name="T21" fmla="*/ 5 h 32"/>
                  <a:gd name="T22" fmla="*/ 88 w 130"/>
                  <a:gd name="T23" fmla="*/ 5 h 32"/>
                  <a:gd name="T24" fmla="*/ 82 w 130"/>
                  <a:gd name="T25" fmla="*/ 7 h 32"/>
                  <a:gd name="T26" fmla="*/ 62 w 130"/>
                  <a:gd name="T27" fmla="*/ 21 h 32"/>
                  <a:gd name="T28" fmla="*/ 56 w 130"/>
                  <a:gd name="T29" fmla="*/ 23 h 32"/>
                  <a:gd name="T30" fmla="*/ 22 w 130"/>
                  <a:gd name="T31" fmla="*/ 23 h 32"/>
                  <a:gd name="T32" fmla="*/ 15 w 130"/>
                  <a:gd name="T33" fmla="*/ 17 h 32"/>
                  <a:gd name="T34" fmla="*/ 6 w 130"/>
                  <a:gd name="T35" fmla="*/ 19 h 32"/>
                  <a:gd name="T36" fmla="*/ 10 w 130"/>
                  <a:gd name="T37" fmla="*/ 24 h 32"/>
                  <a:gd name="T38" fmla="*/ 15 w 130"/>
                  <a:gd name="T39" fmla="*/ 22 h 32"/>
                  <a:gd name="T40" fmla="*/ 15 w 130"/>
                  <a:gd name="T4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32">
                    <a:moveTo>
                      <a:pt x="22" y="23"/>
                    </a:moveTo>
                    <a:cubicBezTo>
                      <a:pt x="18" y="29"/>
                      <a:pt x="14" y="32"/>
                      <a:pt x="8" y="30"/>
                    </a:cubicBezTo>
                    <a:cubicBezTo>
                      <a:pt x="3" y="29"/>
                      <a:pt x="0" y="25"/>
                      <a:pt x="0" y="20"/>
                    </a:cubicBezTo>
                    <a:cubicBezTo>
                      <a:pt x="0" y="15"/>
                      <a:pt x="3" y="10"/>
                      <a:pt x="8" y="9"/>
                    </a:cubicBezTo>
                    <a:cubicBezTo>
                      <a:pt x="14" y="8"/>
                      <a:pt x="18" y="10"/>
                      <a:pt x="22" y="16"/>
                    </a:cubicBezTo>
                    <a:cubicBezTo>
                      <a:pt x="34" y="16"/>
                      <a:pt x="45" y="16"/>
                      <a:pt x="57" y="16"/>
                    </a:cubicBezTo>
                    <a:cubicBezTo>
                      <a:pt x="65" y="11"/>
                      <a:pt x="73" y="6"/>
                      <a:pt x="80" y="1"/>
                    </a:cubicBezTo>
                    <a:cubicBezTo>
                      <a:pt x="82" y="0"/>
                      <a:pt x="83" y="0"/>
                      <a:pt x="84" y="0"/>
                    </a:cubicBezTo>
                    <a:cubicBezTo>
                      <a:pt x="99" y="0"/>
                      <a:pt x="114" y="0"/>
                      <a:pt x="128" y="0"/>
                    </a:cubicBezTo>
                    <a:cubicBezTo>
                      <a:pt x="130" y="1"/>
                      <a:pt x="130" y="3"/>
                      <a:pt x="129" y="4"/>
                    </a:cubicBezTo>
                    <a:cubicBezTo>
                      <a:pt x="128" y="6"/>
                      <a:pt x="126" y="5"/>
                      <a:pt x="124" y="5"/>
                    </a:cubicBezTo>
                    <a:cubicBezTo>
                      <a:pt x="112" y="6"/>
                      <a:pt x="100" y="6"/>
                      <a:pt x="88" y="5"/>
                    </a:cubicBezTo>
                    <a:cubicBezTo>
                      <a:pt x="86" y="5"/>
                      <a:pt x="84" y="6"/>
                      <a:pt x="82" y="7"/>
                    </a:cubicBezTo>
                    <a:cubicBezTo>
                      <a:pt x="76" y="12"/>
                      <a:pt x="69" y="16"/>
                      <a:pt x="62" y="21"/>
                    </a:cubicBezTo>
                    <a:cubicBezTo>
                      <a:pt x="60" y="22"/>
                      <a:pt x="58" y="23"/>
                      <a:pt x="56" y="23"/>
                    </a:cubicBezTo>
                    <a:cubicBezTo>
                      <a:pt x="44" y="23"/>
                      <a:pt x="33" y="23"/>
                      <a:pt x="22" y="23"/>
                    </a:cubicBezTo>
                    <a:close/>
                    <a:moveTo>
                      <a:pt x="15" y="17"/>
                    </a:moveTo>
                    <a:cubicBezTo>
                      <a:pt x="11" y="14"/>
                      <a:pt x="9" y="14"/>
                      <a:pt x="6" y="19"/>
                    </a:cubicBezTo>
                    <a:cubicBezTo>
                      <a:pt x="7" y="21"/>
                      <a:pt x="7" y="23"/>
                      <a:pt x="10" y="24"/>
                    </a:cubicBezTo>
                    <a:cubicBezTo>
                      <a:pt x="12" y="25"/>
                      <a:pt x="14" y="24"/>
                      <a:pt x="15" y="22"/>
                    </a:cubicBezTo>
                    <a:cubicBezTo>
                      <a:pt x="16" y="20"/>
                      <a:pt x="16" y="19"/>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0">
                <a:extLst>
                  <a:ext uri="{FF2B5EF4-FFF2-40B4-BE49-F238E27FC236}">
                    <a16:creationId xmlns:a16="http://schemas.microsoft.com/office/drawing/2014/main" id="{7CBEB72F-93B1-495A-A272-C21296685EC7}"/>
                  </a:ext>
                </a:extLst>
              </p:cNvPr>
              <p:cNvSpPr>
                <a:spLocks noEditPoints="1"/>
              </p:cNvSpPr>
              <p:nvPr/>
            </p:nvSpPr>
            <p:spPr bwMode="auto">
              <a:xfrm>
                <a:off x="6248400" y="-896938"/>
                <a:ext cx="201613" cy="141287"/>
              </a:xfrm>
              <a:custGeom>
                <a:avLst/>
                <a:gdLst>
                  <a:gd name="T0" fmla="*/ 44 w 53"/>
                  <a:gd name="T1" fmla="*/ 23 h 37"/>
                  <a:gd name="T2" fmla="*/ 44 w 53"/>
                  <a:gd name="T3" fmla="*/ 35 h 37"/>
                  <a:gd name="T4" fmla="*/ 17 w 53"/>
                  <a:gd name="T5" fmla="*/ 35 h 37"/>
                  <a:gd name="T6" fmla="*/ 0 w 53"/>
                  <a:gd name="T7" fmla="*/ 5 h 37"/>
                  <a:gd name="T8" fmla="*/ 3 w 53"/>
                  <a:gd name="T9" fmla="*/ 0 h 37"/>
                  <a:gd name="T10" fmla="*/ 22 w 53"/>
                  <a:gd name="T11" fmla="*/ 29 h 37"/>
                  <a:gd name="T12" fmla="*/ 37 w 53"/>
                  <a:gd name="T13" fmla="*/ 29 h 37"/>
                  <a:gd name="T14" fmla="*/ 38 w 53"/>
                  <a:gd name="T15" fmla="*/ 24 h 37"/>
                  <a:gd name="T16" fmla="*/ 30 w 53"/>
                  <a:gd name="T17" fmla="*/ 10 h 37"/>
                  <a:gd name="T18" fmla="*/ 40 w 53"/>
                  <a:gd name="T19" fmla="*/ 2 h 37"/>
                  <a:gd name="T20" fmla="*/ 51 w 53"/>
                  <a:gd name="T21" fmla="*/ 9 h 37"/>
                  <a:gd name="T22" fmla="*/ 44 w 53"/>
                  <a:gd name="T23" fmla="*/ 23 h 37"/>
                  <a:gd name="T24" fmla="*/ 41 w 53"/>
                  <a:gd name="T25" fmla="*/ 17 h 37"/>
                  <a:gd name="T26" fmla="*/ 45 w 53"/>
                  <a:gd name="T27" fmla="*/ 13 h 37"/>
                  <a:gd name="T28" fmla="*/ 41 w 53"/>
                  <a:gd name="T29" fmla="*/ 8 h 37"/>
                  <a:gd name="T30" fmla="*/ 36 w 53"/>
                  <a:gd name="T31" fmla="*/ 12 h 37"/>
                  <a:gd name="T32" fmla="*/ 41 w 53"/>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37">
                    <a:moveTo>
                      <a:pt x="44" y="23"/>
                    </a:moveTo>
                    <a:cubicBezTo>
                      <a:pt x="44" y="27"/>
                      <a:pt x="45" y="31"/>
                      <a:pt x="44" y="35"/>
                    </a:cubicBezTo>
                    <a:cubicBezTo>
                      <a:pt x="41" y="36"/>
                      <a:pt x="22" y="37"/>
                      <a:pt x="17" y="35"/>
                    </a:cubicBezTo>
                    <a:cubicBezTo>
                      <a:pt x="14" y="24"/>
                      <a:pt x="9" y="13"/>
                      <a:pt x="0" y="5"/>
                    </a:cubicBezTo>
                    <a:cubicBezTo>
                      <a:pt x="0" y="1"/>
                      <a:pt x="0" y="1"/>
                      <a:pt x="3" y="0"/>
                    </a:cubicBezTo>
                    <a:cubicBezTo>
                      <a:pt x="13" y="7"/>
                      <a:pt x="18" y="18"/>
                      <a:pt x="22" y="29"/>
                    </a:cubicBezTo>
                    <a:cubicBezTo>
                      <a:pt x="27" y="29"/>
                      <a:pt x="32" y="29"/>
                      <a:pt x="37" y="29"/>
                    </a:cubicBezTo>
                    <a:cubicBezTo>
                      <a:pt x="38" y="27"/>
                      <a:pt x="38" y="25"/>
                      <a:pt x="38" y="24"/>
                    </a:cubicBezTo>
                    <a:cubicBezTo>
                      <a:pt x="31" y="20"/>
                      <a:pt x="29" y="16"/>
                      <a:pt x="30" y="10"/>
                    </a:cubicBezTo>
                    <a:cubicBezTo>
                      <a:pt x="31" y="5"/>
                      <a:pt x="35" y="2"/>
                      <a:pt x="40" y="2"/>
                    </a:cubicBezTo>
                    <a:cubicBezTo>
                      <a:pt x="45" y="1"/>
                      <a:pt x="50" y="5"/>
                      <a:pt x="51" y="9"/>
                    </a:cubicBezTo>
                    <a:cubicBezTo>
                      <a:pt x="53" y="15"/>
                      <a:pt x="51" y="19"/>
                      <a:pt x="44" y="23"/>
                    </a:cubicBezTo>
                    <a:close/>
                    <a:moveTo>
                      <a:pt x="41" y="17"/>
                    </a:moveTo>
                    <a:cubicBezTo>
                      <a:pt x="43" y="17"/>
                      <a:pt x="45" y="16"/>
                      <a:pt x="45" y="13"/>
                    </a:cubicBezTo>
                    <a:cubicBezTo>
                      <a:pt x="45" y="10"/>
                      <a:pt x="44" y="8"/>
                      <a:pt x="41" y="8"/>
                    </a:cubicBezTo>
                    <a:cubicBezTo>
                      <a:pt x="38" y="8"/>
                      <a:pt x="36" y="9"/>
                      <a:pt x="36" y="12"/>
                    </a:cubicBezTo>
                    <a:cubicBezTo>
                      <a:pt x="36" y="15"/>
                      <a:pt x="38" y="17"/>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1">
                <a:extLst>
                  <a:ext uri="{FF2B5EF4-FFF2-40B4-BE49-F238E27FC236}">
                    <a16:creationId xmlns:a16="http://schemas.microsoft.com/office/drawing/2014/main" id="{63CAC7C1-A435-47B4-9715-B6A048470EE8}"/>
                  </a:ext>
                </a:extLst>
              </p:cNvPr>
              <p:cNvSpPr>
                <a:spLocks/>
              </p:cNvSpPr>
              <p:nvPr/>
            </p:nvSpPr>
            <p:spPr bwMode="auto">
              <a:xfrm>
                <a:off x="5738813" y="-465138"/>
                <a:ext cx="254000" cy="65087"/>
              </a:xfrm>
              <a:custGeom>
                <a:avLst/>
                <a:gdLst>
                  <a:gd name="T0" fmla="*/ 67 w 67"/>
                  <a:gd name="T1" fmla="*/ 15 h 17"/>
                  <a:gd name="T2" fmla="*/ 63 w 67"/>
                  <a:gd name="T3" fmla="*/ 17 h 17"/>
                  <a:gd name="T4" fmla="*/ 52 w 67"/>
                  <a:gd name="T5" fmla="*/ 6 h 17"/>
                  <a:gd name="T6" fmla="*/ 3 w 67"/>
                  <a:gd name="T7" fmla="*/ 6 h 17"/>
                  <a:gd name="T8" fmla="*/ 2 w 67"/>
                  <a:gd name="T9" fmla="*/ 0 h 17"/>
                  <a:gd name="T10" fmla="*/ 7 w 67"/>
                  <a:gd name="T11" fmla="*/ 0 h 17"/>
                  <a:gd name="T12" fmla="*/ 51 w 67"/>
                  <a:gd name="T13" fmla="*/ 0 h 17"/>
                  <a:gd name="T14" fmla="*/ 58 w 67"/>
                  <a:gd name="T15" fmla="*/ 3 h 17"/>
                  <a:gd name="T16" fmla="*/ 65 w 67"/>
                  <a:gd name="T17" fmla="*/ 10 h 17"/>
                  <a:gd name="T18" fmla="*/ 67 w 6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7">
                    <a:moveTo>
                      <a:pt x="67" y="15"/>
                    </a:moveTo>
                    <a:cubicBezTo>
                      <a:pt x="66" y="16"/>
                      <a:pt x="65" y="17"/>
                      <a:pt x="63" y="17"/>
                    </a:cubicBezTo>
                    <a:cubicBezTo>
                      <a:pt x="60" y="14"/>
                      <a:pt x="57" y="10"/>
                      <a:pt x="52" y="6"/>
                    </a:cubicBezTo>
                    <a:cubicBezTo>
                      <a:pt x="36" y="6"/>
                      <a:pt x="19" y="6"/>
                      <a:pt x="3" y="6"/>
                    </a:cubicBezTo>
                    <a:cubicBezTo>
                      <a:pt x="0" y="4"/>
                      <a:pt x="0" y="2"/>
                      <a:pt x="2" y="0"/>
                    </a:cubicBezTo>
                    <a:cubicBezTo>
                      <a:pt x="3" y="0"/>
                      <a:pt x="5" y="0"/>
                      <a:pt x="7" y="0"/>
                    </a:cubicBezTo>
                    <a:cubicBezTo>
                      <a:pt x="21" y="0"/>
                      <a:pt x="36" y="0"/>
                      <a:pt x="51" y="0"/>
                    </a:cubicBezTo>
                    <a:cubicBezTo>
                      <a:pt x="54" y="0"/>
                      <a:pt x="56" y="1"/>
                      <a:pt x="58" y="3"/>
                    </a:cubicBezTo>
                    <a:cubicBezTo>
                      <a:pt x="60" y="5"/>
                      <a:pt x="63" y="8"/>
                      <a:pt x="65" y="10"/>
                    </a:cubicBezTo>
                    <a:cubicBezTo>
                      <a:pt x="66" y="12"/>
                      <a:pt x="67" y="13"/>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2">
                <a:extLst>
                  <a:ext uri="{FF2B5EF4-FFF2-40B4-BE49-F238E27FC236}">
                    <a16:creationId xmlns:a16="http://schemas.microsoft.com/office/drawing/2014/main" id="{BCA5317E-311F-40D4-9F22-9F08957C4B50}"/>
                  </a:ext>
                </a:extLst>
              </p:cNvPr>
              <p:cNvSpPr>
                <a:spLocks/>
              </p:cNvSpPr>
              <p:nvPr/>
            </p:nvSpPr>
            <p:spPr bwMode="auto">
              <a:xfrm>
                <a:off x="5743575" y="-1058863"/>
                <a:ext cx="252413" cy="69850"/>
              </a:xfrm>
              <a:custGeom>
                <a:avLst/>
                <a:gdLst>
                  <a:gd name="T0" fmla="*/ 1 w 67"/>
                  <a:gd name="T1" fmla="*/ 16 h 18"/>
                  <a:gd name="T2" fmla="*/ 1 w 67"/>
                  <a:gd name="T3" fmla="*/ 11 h 18"/>
                  <a:gd name="T4" fmla="*/ 51 w 67"/>
                  <a:gd name="T5" fmla="*/ 11 h 18"/>
                  <a:gd name="T6" fmla="*/ 63 w 67"/>
                  <a:gd name="T7" fmla="*/ 0 h 18"/>
                  <a:gd name="T8" fmla="*/ 65 w 67"/>
                  <a:gd name="T9" fmla="*/ 6 h 18"/>
                  <a:gd name="T10" fmla="*/ 64 w 67"/>
                  <a:gd name="T11" fmla="*/ 7 h 18"/>
                  <a:gd name="T12" fmla="*/ 41 w 67"/>
                  <a:gd name="T13" fmla="*/ 17 h 18"/>
                  <a:gd name="T14" fmla="*/ 6 w 67"/>
                  <a:gd name="T15" fmla="*/ 17 h 18"/>
                  <a:gd name="T16" fmla="*/ 1 w 67"/>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8">
                    <a:moveTo>
                      <a:pt x="1" y="16"/>
                    </a:moveTo>
                    <a:cubicBezTo>
                      <a:pt x="0" y="15"/>
                      <a:pt x="0" y="13"/>
                      <a:pt x="1" y="11"/>
                    </a:cubicBezTo>
                    <a:cubicBezTo>
                      <a:pt x="18" y="11"/>
                      <a:pt x="34" y="11"/>
                      <a:pt x="51" y="11"/>
                    </a:cubicBezTo>
                    <a:cubicBezTo>
                      <a:pt x="55" y="7"/>
                      <a:pt x="58" y="2"/>
                      <a:pt x="63" y="0"/>
                    </a:cubicBezTo>
                    <a:cubicBezTo>
                      <a:pt x="67" y="2"/>
                      <a:pt x="67" y="3"/>
                      <a:pt x="65" y="6"/>
                    </a:cubicBezTo>
                    <a:cubicBezTo>
                      <a:pt x="64" y="6"/>
                      <a:pt x="64" y="7"/>
                      <a:pt x="64" y="7"/>
                    </a:cubicBezTo>
                    <a:cubicBezTo>
                      <a:pt x="58" y="15"/>
                      <a:pt x="51" y="18"/>
                      <a:pt x="41" y="17"/>
                    </a:cubicBezTo>
                    <a:cubicBezTo>
                      <a:pt x="29" y="16"/>
                      <a:pt x="17" y="17"/>
                      <a:pt x="6" y="17"/>
                    </a:cubicBezTo>
                    <a:cubicBezTo>
                      <a:pt x="4" y="17"/>
                      <a:pt x="2" y="17"/>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
                <a:extLst>
                  <a:ext uri="{FF2B5EF4-FFF2-40B4-BE49-F238E27FC236}">
                    <a16:creationId xmlns:a16="http://schemas.microsoft.com/office/drawing/2014/main" id="{7148A865-5867-49A1-B049-90EFFDC6FF36}"/>
                  </a:ext>
                </a:extLst>
              </p:cNvPr>
              <p:cNvSpPr>
                <a:spLocks noEditPoints="1"/>
              </p:cNvSpPr>
              <p:nvPr/>
            </p:nvSpPr>
            <p:spPr bwMode="auto">
              <a:xfrm>
                <a:off x="5984875" y="-885825"/>
                <a:ext cx="238125" cy="274637"/>
              </a:xfrm>
              <a:custGeom>
                <a:avLst/>
                <a:gdLst>
                  <a:gd name="T0" fmla="*/ 22 w 63"/>
                  <a:gd name="T1" fmla="*/ 40 h 72"/>
                  <a:gd name="T2" fmla="*/ 12 w 63"/>
                  <a:gd name="T3" fmla="*/ 23 h 72"/>
                  <a:gd name="T4" fmla="*/ 17 w 63"/>
                  <a:gd name="T5" fmla="*/ 8 h 72"/>
                  <a:gd name="T6" fmla="*/ 46 w 63"/>
                  <a:gd name="T7" fmla="*/ 8 h 72"/>
                  <a:gd name="T8" fmla="*/ 51 w 63"/>
                  <a:gd name="T9" fmla="*/ 25 h 72"/>
                  <a:gd name="T10" fmla="*/ 41 w 63"/>
                  <a:gd name="T11" fmla="*/ 40 h 72"/>
                  <a:gd name="T12" fmla="*/ 46 w 63"/>
                  <a:gd name="T13" fmla="*/ 42 h 72"/>
                  <a:gd name="T14" fmla="*/ 60 w 63"/>
                  <a:gd name="T15" fmla="*/ 59 h 72"/>
                  <a:gd name="T16" fmla="*/ 62 w 63"/>
                  <a:gd name="T17" fmla="*/ 67 h 72"/>
                  <a:gd name="T18" fmla="*/ 63 w 63"/>
                  <a:gd name="T19" fmla="*/ 69 h 72"/>
                  <a:gd name="T20" fmla="*/ 61 w 63"/>
                  <a:gd name="T21" fmla="*/ 72 h 72"/>
                  <a:gd name="T22" fmla="*/ 58 w 63"/>
                  <a:gd name="T23" fmla="*/ 70 h 72"/>
                  <a:gd name="T24" fmla="*/ 54 w 63"/>
                  <a:gd name="T25" fmla="*/ 55 h 72"/>
                  <a:gd name="T26" fmla="*/ 34 w 63"/>
                  <a:gd name="T27" fmla="*/ 43 h 72"/>
                  <a:gd name="T28" fmla="*/ 5 w 63"/>
                  <a:gd name="T29" fmla="*/ 62 h 72"/>
                  <a:gd name="T30" fmla="*/ 4 w 63"/>
                  <a:gd name="T31" fmla="*/ 69 h 72"/>
                  <a:gd name="T32" fmla="*/ 2 w 63"/>
                  <a:gd name="T33" fmla="*/ 72 h 72"/>
                  <a:gd name="T34" fmla="*/ 0 w 63"/>
                  <a:gd name="T35" fmla="*/ 69 h 72"/>
                  <a:gd name="T36" fmla="*/ 4 w 63"/>
                  <a:gd name="T37" fmla="*/ 54 h 72"/>
                  <a:gd name="T38" fmla="*/ 22 w 63"/>
                  <a:gd name="T39" fmla="*/ 40 h 72"/>
                  <a:gd name="T40" fmla="*/ 22 w 63"/>
                  <a:gd name="T41" fmla="*/ 40 h 72"/>
                  <a:gd name="T42" fmla="*/ 31 w 63"/>
                  <a:gd name="T43" fmla="*/ 38 h 72"/>
                  <a:gd name="T44" fmla="*/ 47 w 63"/>
                  <a:gd name="T45" fmla="*/ 22 h 72"/>
                  <a:gd name="T46" fmla="*/ 31 w 63"/>
                  <a:gd name="T47" fmla="*/ 6 h 72"/>
                  <a:gd name="T48" fmla="*/ 16 w 63"/>
                  <a:gd name="T49" fmla="*/ 22 h 72"/>
                  <a:gd name="T50" fmla="*/ 31 w 63"/>
                  <a:gd name="T51" fmla="*/ 3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72">
                    <a:moveTo>
                      <a:pt x="22" y="40"/>
                    </a:moveTo>
                    <a:cubicBezTo>
                      <a:pt x="16" y="36"/>
                      <a:pt x="12" y="30"/>
                      <a:pt x="12" y="23"/>
                    </a:cubicBezTo>
                    <a:cubicBezTo>
                      <a:pt x="11" y="17"/>
                      <a:pt x="13" y="13"/>
                      <a:pt x="17" y="8"/>
                    </a:cubicBezTo>
                    <a:cubicBezTo>
                      <a:pt x="25" y="0"/>
                      <a:pt x="38" y="0"/>
                      <a:pt x="46" y="8"/>
                    </a:cubicBezTo>
                    <a:cubicBezTo>
                      <a:pt x="50" y="13"/>
                      <a:pt x="52" y="19"/>
                      <a:pt x="51" y="25"/>
                    </a:cubicBezTo>
                    <a:cubicBezTo>
                      <a:pt x="50" y="32"/>
                      <a:pt x="46" y="36"/>
                      <a:pt x="41" y="40"/>
                    </a:cubicBezTo>
                    <a:cubicBezTo>
                      <a:pt x="43" y="40"/>
                      <a:pt x="44" y="41"/>
                      <a:pt x="46" y="42"/>
                    </a:cubicBezTo>
                    <a:cubicBezTo>
                      <a:pt x="53" y="46"/>
                      <a:pt x="58" y="52"/>
                      <a:pt x="60" y="59"/>
                    </a:cubicBezTo>
                    <a:cubicBezTo>
                      <a:pt x="61" y="62"/>
                      <a:pt x="62" y="64"/>
                      <a:pt x="62" y="67"/>
                    </a:cubicBezTo>
                    <a:cubicBezTo>
                      <a:pt x="63" y="68"/>
                      <a:pt x="63" y="69"/>
                      <a:pt x="63" y="69"/>
                    </a:cubicBezTo>
                    <a:cubicBezTo>
                      <a:pt x="63" y="71"/>
                      <a:pt x="62" y="72"/>
                      <a:pt x="61" y="72"/>
                    </a:cubicBezTo>
                    <a:cubicBezTo>
                      <a:pt x="59" y="72"/>
                      <a:pt x="59" y="71"/>
                      <a:pt x="58" y="70"/>
                    </a:cubicBezTo>
                    <a:cubicBezTo>
                      <a:pt x="58" y="65"/>
                      <a:pt x="56" y="60"/>
                      <a:pt x="54" y="55"/>
                    </a:cubicBezTo>
                    <a:cubicBezTo>
                      <a:pt x="50" y="48"/>
                      <a:pt x="43" y="44"/>
                      <a:pt x="34" y="43"/>
                    </a:cubicBezTo>
                    <a:cubicBezTo>
                      <a:pt x="21" y="41"/>
                      <a:pt x="9" y="50"/>
                      <a:pt x="5" y="62"/>
                    </a:cubicBezTo>
                    <a:cubicBezTo>
                      <a:pt x="5" y="65"/>
                      <a:pt x="4" y="67"/>
                      <a:pt x="4" y="69"/>
                    </a:cubicBezTo>
                    <a:cubicBezTo>
                      <a:pt x="4" y="71"/>
                      <a:pt x="3" y="72"/>
                      <a:pt x="2" y="72"/>
                    </a:cubicBezTo>
                    <a:cubicBezTo>
                      <a:pt x="1" y="71"/>
                      <a:pt x="0" y="70"/>
                      <a:pt x="0" y="69"/>
                    </a:cubicBezTo>
                    <a:cubicBezTo>
                      <a:pt x="0" y="64"/>
                      <a:pt x="1" y="59"/>
                      <a:pt x="4" y="54"/>
                    </a:cubicBezTo>
                    <a:cubicBezTo>
                      <a:pt x="8" y="47"/>
                      <a:pt x="14" y="42"/>
                      <a:pt x="22" y="40"/>
                    </a:cubicBezTo>
                    <a:cubicBezTo>
                      <a:pt x="22" y="40"/>
                      <a:pt x="22" y="40"/>
                      <a:pt x="22" y="40"/>
                    </a:cubicBezTo>
                    <a:close/>
                    <a:moveTo>
                      <a:pt x="31" y="38"/>
                    </a:moveTo>
                    <a:cubicBezTo>
                      <a:pt x="40" y="38"/>
                      <a:pt x="47" y="31"/>
                      <a:pt x="47" y="22"/>
                    </a:cubicBezTo>
                    <a:cubicBezTo>
                      <a:pt x="47" y="13"/>
                      <a:pt x="40" y="6"/>
                      <a:pt x="31" y="6"/>
                    </a:cubicBezTo>
                    <a:cubicBezTo>
                      <a:pt x="23" y="6"/>
                      <a:pt x="16" y="13"/>
                      <a:pt x="16" y="22"/>
                    </a:cubicBezTo>
                    <a:cubicBezTo>
                      <a:pt x="16" y="31"/>
                      <a:pt x="23"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4">
                <a:extLst>
                  <a:ext uri="{FF2B5EF4-FFF2-40B4-BE49-F238E27FC236}">
                    <a16:creationId xmlns:a16="http://schemas.microsoft.com/office/drawing/2014/main" id="{21C0DF67-098D-4D0D-BF19-C9F9BE3EC77B}"/>
                  </a:ext>
                </a:extLst>
              </p:cNvPr>
              <p:cNvSpPr>
                <a:spLocks/>
              </p:cNvSpPr>
              <p:nvPr/>
            </p:nvSpPr>
            <p:spPr bwMode="auto">
              <a:xfrm>
                <a:off x="6176963" y="-763588"/>
                <a:ext cx="87313" cy="14287"/>
              </a:xfrm>
              <a:custGeom>
                <a:avLst/>
                <a:gdLst>
                  <a:gd name="T0" fmla="*/ 11 w 23"/>
                  <a:gd name="T1" fmla="*/ 4 h 4"/>
                  <a:gd name="T2" fmla="*/ 2 w 23"/>
                  <a:gd name="T3" fmla="*/ 4 h 4"/>
                  <a:gd name="T4" fmla="*/ 0 w 23"/>
                  <a:gd name="T5" fmla="*/ 2 h 4"/>
                  <a:gd name="T6" fmla="*/ 2 w 23"/>
                  <a:gd name="T7" fmla="*/ 0 h 4"/>
                  <a:gd name="T8" fmla="*/ 9 w 23"/>
                  <a:gd name="T9" fmla="*/ 0 h 4"/>
                  <a:gd name="T10" fmla="*/ 20 w 23"/>
                  <a:gd name="T11" fmla="*/ 0 h 4"/>
                  <a:gd name="T12" fmla="*/ 22 w 23"/>
                  <a:gd name="T13" fmla="*/ 3 h 4"/>
                  <a:gd name="T14" fmla="*/ 20 w 23"/>
                  <a:gd name="T15" fmla="*/ 4 h 4"/>
                  <a:gd name="T16" fmla="*/ 11 w 2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11" y="4"/>
                    </a:moveTo>
                    <a:cubicBezTo>
                      <a:pt x="8" y="4"/>
                      <a:pt x="5" y="4"/>
                      <a:pt x="2" y="4"/>
                    </a:cubicBezTo>
                    <a:cubicBezTo>
                      <a:pt x="1" y="4"/>
                      <a:pt x="0" y="4"/>
                      <a:pt x="0" y="2"/>
                    </a:cubicBezTo>
                    <a:cubicBezTo>
                      <a:pt x="0" y="1"/>
                      <a:pt x="1" y="0"/>
                      <a:pt x="2" y="0"/>
                    </a:cubicBezTo>
                    <a:cubicBezTo>
                      <a:pt x="4" y="0"/>
                      <a:pt x="7" y="0"/>
                      <a:pt x="9" y="0"/>
                    </a:cubicBezTo>
                    <a:cubicBezTo>
                      <a:pt x="13" y="0"/>
                      <a:pt x="17" y="0"/>
                      <a:pt x="20" y="0"/>
                    </a:cubicBezTo>
                    <a:cubicBezTo>
                      <a:pt x="22" y="0"/>
                      <a:pt x="23" y="2"/>
                      <a:pt x="22" y="3"/>
                    </a:cubicBezTo>
                    <a:cubicBezTo>
                      <a:pt x="22" y="4"/>
                      <a:pt x="21" y="4"/>
                      <a:pt x="20" y="4"/>
                    </a:cubicBezTo>
                    <a:cubicBezTo>
                      <a:pt x="17" y="4"/>
                      <a:pt x="14"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5">
                <a:extLst>
                  <a:ext uri="{FF2B5EF4-FFF2-40B4-BE49-F238E27FC236}">
                    <a16:creationId xmlns:a16="http://schemas.microsoft.com/office/drawing/2014/main" id="{AC1B5922-0562-4829-BC80-1CB00DFC4644}"/>
                  </a:ext>
                </a:extLst>
              </p:cNvPr>
              <p:cNvSpPr>
                <a:spLocks/>
              </p:cNvSpPr>
              <p:nvPr/>
            </p:nvSpPr>
            <p:spPr bwMode="auto">
              <a:xfrm>
                <a:off x="6192838" y="-817563"/>
                <a:ext cx="71438" cy="19050"/>
              </a:xfrm>
              <a:custGeom>
                <a:avLst/>
                <a:gdLst>
                  <a:gd name="T0" fmla="*/ 9 w 19"/>
                  <a:gd name="T1" fmla="*/ 0 h 5"/>
                  <a:gd name="T2" fmla="*/ 17 w 19"/>
                  <a:gd name="T3" fmla="*/ 0 h 5"/>
                  <a:gd name="T4" fmla="*/ 19 w 19"/>
                  <a:gd name="T5" fmla="*/ 2 h 5"/>
                  <a:gd name="T6" fmla="*/ 17 w 19"/>
                  <a:gd name="T7" fmla="*/ 4 h 5"/>
                  <a:gd name="T8" fmla="*/ 16 w 19"/>
                  <a:gd name="T9" fmla="*/ 5 h 5"/>
                  <a:gd name="T10" fmla="*/ 2 w 19"/>
                  <a:gd name="T11" fmla="*/ 5 h 5"/>
                  <a:gd name="T12" fmla="*/ 0 w 19"/>
                  <a:gd name="T13" fmla="*/ 3 h 5"/>
                  <a:gd name="T14" fmla="*/ 2 w 19"/>
                  <a:gd name="T15" fmla="*/ 0 h 5"/>
                  <a:gd name="T16" fmla="*/ 3 w 19"/>
                  <a:gd name="T17" fmla="*/ 0 h 5"/>
                  <a:gd name="T18" fmla="*/ 9 w 19"/>
                  <a:gd name="T19" fmla="*/ 0 h 5"/>
                  <a:gd name="T20" fmla="*/ 9 w 19"/>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5">
                    <a:moveTo>
                      <a:pt x="9" y="0"/>
                    </a:moveTo>
                    <a:cubicBezTo>
                      <a:pt x="12" y="0"/>
                      <a:pt x="14" y="0"/>
                      <a:pt x="17" y="0"/>
                    </a:cubicBezTo>
                    <a:cubicBezTo>
                      <a:pt x="18" y="0"/>
                      <a:pt x="18" y="1"/>
                      <a:pt x="19" y="2"/>
                    </a:cubicBezTo>
                    <a:cubicBezTo>
                      <a:pt x="19" y="3"/>
                      <a:pt x="18" y="4"/>
                      <a:pt x="17" y="4"/>
                    </a:cubicBezTo>
                    <a:cubicBezTo>
                      <a:pt x="17" y="5"/>
                      <a:pt x="17" y="5"/>
                      <a:pt x="16" y="5"/>
                    </a:cubicBezTo>
                    <a:cubicBezTo>
                      <a:pt x="12" y="5"/>
                      <a:pt x="7" y="5"/>
                      <a:pt x="2" y="5"/>
                    </a:cubicBezTo>
                    <a:cubicBezTo>
                      <a:pt x="1" y="5"/>
                      <a:pt x="0" y="4"/>
                      <a:pt x="0" y="3"/>
                    </a:cubicBezTo>
                    <a:cubicBezTo>
                      <a:pt x="0" y="2"/>
                      <a:pt x="1" y="1"/>
                      <a:pt x="2" y="0"/>
                    </a:cubicBezTo>
                    <a:cubicBezTo>
                      <a:pt x="2" y="0"/>
                      <a:pt x="2" y="0"/>
                      <a:pt x="3" y="0"/>
                    </a:cubicBezTo>
                    <a:cubicBezTo>
                      <a:pt x="5" y="0"/>
                      <a:pt x="7"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6">
                <a:extLst>
                  <a:ext uri="{FF2B5EF4-FFF2-40B4-BE49-F238E27FC236}">
                    <a16:creationId xmlns:a16="http://schemas.microsoft.com/office/drawing/2014/main" id="{98C59527-AA1E-4071-A2F5-BE7C294AEAA2}"/>
                  </a:ext>
                </a:extLst>
              </p:cNvPr>
              <p:cNvSpPr>
                <a:spLocks/>
              </p:cNvSpPr>
              <p:nvPr/>
            </p:nvSpPr>
            <p:spPr bwMode="auto">
              <a:xfrm>
                <a:off x="6215063" y="-709613"/>
                <a:ext cx="49213" cy="14287"/>
              </a:xfrm>
              <a:custGeom>
                <a:avLst/>
                <a:gdLst>
                  <a:gd name="T0" fmla="*/ 6 w 13"/>
                  <a:gd name="T1" fmla="*/ 0 h 4"/>
                  <a:gd name="T2" fmla="*/ 10 w 13"/>
                  <a:gd name="T3" fmla="*/ 0 h 4"/>
                  <a:gd name="T4" fmla="*/ 13 w 13"/>
                  <a:gd name="T5" fmla="*/ 2 h 4"/>
                  <a:gd name="T6" fmla="*/ 10 w 13"/>
                  <a:gd name="T7" fmla="*/ 4 h 4"/>
                  <a:gd name="T8" fmla="*/ 2 w 13"/>
                  <a:gd name="T9" fmla="*/ 4 h 4"/>
                  <a:gd name="T10" fmla="*/ 0 w 13"/>
                  <a:gd name="T11" fmla="*/ 2 h 4"/>
                  <a:gd name="T12" fmla="*/ 2 w 13"/>
                  <a:gd name="T13" fmla="*/ 0 h 4"/>
                  <a:gd name="T14" fmla="*/ 2 w 13"/>
                  <a:gd name="T15" fmla="*/ 0 h 4"/>
                  <a:gd name="T16" fmla="*/ 6 w 1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6" y="0"/>
                    </a:moveTo>
                    <a:cubicBezTo>
                      <a:pt x="8" y="0"/>
                      <a:pt x="9" y="0"/>
                      <a:pt x="10" y="0"/>
                    </a:cubicBezTo>
                    <a:cubicBezTo>
                      <a:pt x="12" y="0"/>
                      <a:pt x="13" y="1"/>
                      <a:pt x="13" y="2"/>
                    </a:cubicBezTo>
                    <a:cubicBezTo>
                      <a:pt x="13" y="3"/>
                      <a:pt x="12" y="4"/>
                      <a:pt x="10" y="4"/>
                    </a:cubicBezTo>
                    <a:cubicBezTo>
                      <a:pt x="8" y="4"/>
                      <a:pt x="5" y="4"/>
                      <a:pt x="2" y="4"/>
                    </a:cubicBezTo>
                    <a:cubicBezTo>
                      <a:pt x="1" y="4"/>
                      <a:pt x="0" y="3"/>
                      <a:pt x="0" y="2"/>
                    </a:cubicBezTo>
                    <a:cubicBezTo>
                      <a:pt x="0" y="1"/>
                      <a:pt x="1" y="0"/>
                      <a:pt x="2" y="0"/>
                    </a:cubicBezTo>
                    <a:cubicBezTo>
                      <a:pt x="2" y="0"/>
                      <a:pt x="2" y="0"/>
                      <a:pt x="2" y="0"/>
                    </a:cubicBezTo>
                    <a:cubicBezTo>
                      <a:pt x="3"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7" name="Rounded Rectangle 35">
            <a:extLst>
              <a:ext uri="{FF2B5EF4-FFF2-40B4-BE49-F238E27FC236}">
                <a16:creationId xmlns:a16="http://schemas.microsoft.com/office/drawing/2014/main" id="{7D145796-73E1-452B-8831-1E6AE6E80404}"/>
              </a:ext>
            </a:extLst>
          </p:cNvPr>
          <p:cNvSpPr/>
          <p:nvPr/>
        </p:nvSpPr>
        <p:spPr>
          <a:xfrm>
            <a:off x="174408" y="696011"/>
            <a:ext cx="11696770" cy="719059"/>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ounded Rectangle 36">
            <a:extLst>
              <a:ext uri="{FF2B5EF4-FFF2-40B4-BE49-F238E27FC236}">
                <a16:creationId xmlns:a16="http://schemas.microsoft.com/office/drawing/2014/main" id="{CD9FDC3B-0FC7-44CF-A7F1-BBBBEC06A7FE}"/>
              </a:ext>
            </a:extLst>
          </p:cNvPr>
          <p:cNvSpPr/>
          <p:nvPr/>
        </p:nvSpPr>
        <p:spPr>
          <a:xfrm>
            <a:off x="2763326" y="483324"/>
            <a:ext cx="6260754" cy="2900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1"/>
                </a:solidFill>
              </a:rPr>
              <a:t>Key Challenges in Ekaterra Customer Line Operations</a:t>
            </a:r>
          </a:p>
        </p:txBody>
      </p:sp>
      <p:sp>
        <p:nvSpPr>
          <p:cNvPr id="119" name="Isosceles Triangle 118">
            <a:extLst>
              <a:ext uri="{FF2B5EF4-FFF2-40B4-BE49-F238E27FC236}">
                <a16:creationId xmlns:a16="http://schemas.microsoft.com/office/drawing/2014/main" id="{58348B8A-DA13-4F25-B9DC-69A2B30DEE67}"/>
              </a:ext>
            </a:extLst>
          </p:cNvPr>
          <p:cNvSpPr/>
          <p:nvPr/>
        </p:nvSpPr>
        <p:spPr>
          <a:xfrm flipV="1">
            <a:off x="726024" y="1491567"/>
            <a:ext cx="10187797" cy="378937"/>
          </a:xfrm>
          <a:prstGeom prst="triangle">
            <a:avLst>
              <a:gd name="adj" fmla="val 52362"/>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sz="1400" dirty="0">
              <a:solidFill>
                <a:schemeClr val="bg1"/>
              </a:solidFill>
            </a:endParaRPr>
          </a:p>
        </p:txBody>
      </p:sp>
      <p:sp>
        <p:nvSpPr>
          <p:cNvPr id="120" name="TextBox 119">
            <a:extLst>
              <a:ext uri="{FF2B5EF4-FFF2-40B4-BE49-F238E27FC236}">
                <a16:creationId xmlns:a16="http://schemas.microsoft.com/office/drawing/2014/main" id="{6C0F92B4-BAB9-4239-83C2-BB015A34282F}"/>
              </a:ext>
            </a:extLst>
          </p:cNvPr>
          <p:cNvSpPr txBox="1"/>
          <p:nvPr/>
        </p:nvSpPr>
        <p:spPr>
          <a:xfrm>
            <a:off x="895868" y="834211"/>
            <a:ext cx="1876999" cy="523220"/>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Thick human contact Centre Operations</a:t>
            </a:r>
          </a:p>
        </p:txBody>
      </p:sp>
      <p:sp>
        <p:nvSpPr>
          <p:cNvPr id="121" name="TextBox 120">
            <a:extLst>
              <a:ext uri="{FF2B5EF4-FFF2-40B4-BE49-F238E27FC236}">
                <a16:creationId xmlns:a16="http://schemas.microsoft.com/office/drawing/2014/main" id="{1B2F3DD6-24E2-400F-8A3C-73C8C09E46FB}"/>
              </a:ext>
            </a:extLst>
          </p:cNvPr>
          <p:cNvSpPr txBox="1"/>
          <p:nvPr/>
        </p:nvSpPr>
        <p:spPr>
          <a:xfrm>
            <a:off x="3462451" y="880803"/>
            <a:ext cx="1876999"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Broken customer journeys</a:t>
            </a:r>
          </a:p>
        </p:txBody>
      </p:sp>
      <p:sp>
        <p:nvSpPr>
          <p:cNvPr id="122" name="TextBox 121">
            <a:extLst>
              <a:ext uri="{FF2B5EF4-FFF2-40B4-BE49-F238E27FC236}">
                <a16:creationId xmlns:a16="http://schemas.microsoft.com/office/drawing/2014/main" id="{5E31329D-DD17-4065-BFBE-AC2AC47AA354}"/>
              </a:ext>
            </a:extLst>
          </p:cNvPr>
          <p:cNvSpPr txBox="1"/>
          <p:nvPr/>
        </p:nvSpPr>
        <p:spPr>
          <a:xfrm>
            <a:off x="5934383" y="871202"/>
            <a:ext cx="1530005"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Low Digital Penetration</a:t>
            </a:r>
          </a:p>
        </p:txBody>
      </p:sp>
      <p:sp>
        <p:nvSpPr>
          <p:cNvPr id="123" name="TextBox 122">
            <a:extLst>
              <a:ext uri="{FF2B5EF4-FFF2-40B4-BE49-F238E27FC236}">
                <a16:creationId xmlns:a16="http://schemas.microsoft.com/office/drawing/2014/main" id="{32640AB2-65D6-4705-BA1E-A860AB97E054}"/>
              </a:ext>
            </a:extLst>
          </p:cNvPr>
          <p:cNvSpPr txBox="1"/>
          <p:nvPr/>
        </p:nvSpPr>
        <p:spPr>
          <a:xfrm>
            <a:off x="8167022" y="839143"/>
            <a:ext cx="1202135"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Legacy systems </a:t>
            </a:r>
          </a:p>
        </p:txBody>
      </p:sp>
      <p:sp>
        <p:nvSpPr>
          <p:cNvPr id="124" name="TextBox 123">
            <a:extLst>
              <a:ext uri="{FF2B5EF4-FFF2-40B4-BE49-F238E27FC236}">
                <a16:creationId xmlns:a16="http://schemas.microsoft.com/office/drawing/2014/main" id="{08046D20-08BA-473D-8884-6B96E5CEBC03}"/>
              </a:ext>
            </a:extLst>
          </p:cNvPr>
          <p:cNvSpPr txBox="1"/>
          <p:nvPr/>
        </p:nvSpPr>
        <p:spPr>
          <a:xfrm>
            <a:off x="9943292" y="826029"/>
            <a:ext cx="1876999"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Lack of Multilingual support capability</a:t>
            </a:r>
          </a:p>
        </p:txBody>
      </p:sp>
      <p:sp>
        <p:nvSpPr>
          <p:cNvPr id="125" name="Freeform 5">
            <a:extLst>
              <a:ext uri="{FF2B5EF4-FFF2-40B4-BE49-F238E27FC236}">
                <a16:creationId xmlns:a16="http://schemas.microsoft.com/office/drawing/2014/main" id="{F71D7B22-C589-4DF9-AED7-0786BB5E947A}"/>
              </a:ext>
            </a:extLst>
          </p:cNvPr>
          <p:cNvSpPr>
            <a:spLocks noEditPoints="1"/>
          </p:cNvSpPr>
          <p:nvPr/>
        </p:nvSpPr>
        <p:spPr bwMode="auto">
          <a:xfrm>
            <a:off x="7683534" y="909230"/>
            <a:ext cx="338138" cy="305693"/>
          </a:xfrm>
          <a:custGeom>
            <a:avLst/>
            <a:gdLst>
              <a:gd name="T0" fmla="*/ 0 w 200"/>
              <a:gd name="T1" fmla="*/ 36 h 220"/>
              <a:gd name="T2" fmla="*/ 0 w 200"/>
              <a:gd name="T3" fmla="*/ 88 h 220"/>
              <a:gd name="T4" fmla="*/ 0 w 200"/>
              <a:gd name="T5" fmla="*/ 184 h 220"/>
              <a:gd name="T6" fmla="*/ 200 w 200"/>
              <a:gd name="T7" fmla="*/ 184 h 220"/>
              <a:gd name="T8" fmla="*/ 200 w 200"/>
              <a:gd name="T9" fmla="*/ 88 h 220"/>
              <a:gd name="T10" fmla="*/ 200 w 200"/>
              <a:gd name="T11" fmla="*/ 36 h 220"/>
              <a:gd name="T12" fmla="*/ 191 w 200"/>
              <a:gd name="T13" fmla="*/ 139 h 220"/>
              <a:gd name="T14" fmla="*/ 186 w 200"/>
              <a:gd name="T15" fmla="*/ 144 h 220"/>
              <a:gd name="T16" fmla="*/ 179 w 200"/>
              <a:gd name="T17" fmla="*/ 148 h 220"/>
              <a:gd name="T18" fmla="*/ 170 w 200"/>
              <a:gd name="T19" fmla="*/ 153 h 220"/>
              <a:gd name="T20" fmla="*/ 126 w 200"/>
              <a:gd name="T21" fmla="*/ 163 h 220"/>
              <a:gd name="T22" fmla="*/ 100 w 200"/>
              <a:gd name="T23" fmla="*/ 164 h 220"/>
              <a:gd name="T24" fmla="*/ 74 w 200"/>
              <a:gd name="T25" fmla="*/ 163 h 220"/>
              <a:gd name="T26" fmla="*/ 30 w 200"/>
              <a:gd name="T27" fmla="*/ 153 h 220"/>
              <a:gd name="T28" fmla="*/ 21 w 200"/>
              <a:gd name="T29" fmla="*/ 148 h 220"/>
              <a:gd name="T30" fmla="*/ 14 w 200"/>
              <a:gd name="T31" fmla="*/ 144 h 220"/>
              <a:gd name="T32" fmla="*/ 9 w 200"/>
              <a:gd name="T33" fmla="*/ 139 h 220"/>
              <a:gd name="T34" fmla="*/ 8 w 200"/>
              <a:gd name="T35" fmla="*/ 133 h 220"/>
              <a:gd name="T36" fmla="*/ 11 w 200"/>
              <a:gd name="T37" fmla="*/ 104 h 220"/>
              <a:gd name="T38" fmla="*/ 192 w 200"/>
              <a:gd name="T39" fmla="*/ 101 h 220"/>
              <a:gd name="T40" fmla="*/ 192 w 200"/>
              <a:gd name="T41" fmla="*/ 136 h 220"/>
              <a:gd name="T42" fmla="*/ 192 w 200"/>
              <a:gd name="T43" fmla="*/ 86 h 220"/>
              <a:gd name="T44" fmla="*/ 190 w 200"/>
              <a:gd name="T45" fmla="*/ 92 h 220"/>
              <a:gd name="T46" fmla="*/ 184 w 200"/>
              <a:gd name="T47" fmla="*/ 97 h 220"/>
              <a:gd name="T48" fmla="*/ 176 w 200"/>
              <a:gd name="T49" fmla="*/ 102 h 220"/>
              <a:gd name="T50" fmla="*/ 136 w 200"/>
              <a:gd name="T51" fmla="*/ 113 h 220"/>
              <a:gd name="T52" fmla="*/ 119 w 200"/>
              <a:gd name="T53" fmla="*/ 115 h 220"/>
              <a:gd name="T54" fmla="*/ 90 w 200"/>
              <a:gd name="T55" fmla="*/ 116 h 220"/>
              <a:gd name="T56" fmla="*/ 72 w 200"/>
              <a:gd name="T57" fmla="*/ 115 h 220"/>
              <a:gd name="T58" fmla="*/ 30 w 200"/>
              <a:gd name="T59" fmla="*/ 105 h 220"/>
              <a:gd name="T60" fmla="*/ 20 w 200"/>
              <a:gd name="T61" fmla="*/ 100 h 220"/>
              <a:gd name="T62" fmla="*/ 13 w 200"/>
              <a:gd name="T63" fmla="*/ 95 h 220"/>
              <a:gd name="T64" fmla="*/ 9 w 200"/>
              <a:gd name="T65" fmla="*/ 89 h 220"/>
              <a:gd name="T66" fmla="*/ 8 w 200"/>
              <a:gd name="T67" fmla="*/ 83 h 220"/>
              <a:gd name="T68" fmla="*/ 14 w 200"/>
              <a:gd name="T69" fmla="*/ 58 h 220"/>
              <a:gd name="T70" fmla="*/ 25 w 200"/>
              <a:gd name="T71" fmla="*/ 64 h 220"/>
              <a:gd name="T72" fmla="*/ 39 w 200"/>
              <a:gd name="T73" fmla="*/ 68 h 220"/>
              <a:gd name="T74" fmla="*/ 56 w 200"/>
              <a:gd name="T75" fmla="*/ 72 h 220"/>
              <a:gd name="T76" fmla="*/ 76 w 200"/>
              <a:gd name="T77" fmla="*/ 75 h 220"/>
              <a:gd name="T78" fmla="*/ 100 w 200"/>
              <a:gd name="T79" fmla="*/ 76 h 220"/>
              <a:gd name="T80" fmla="*/ 124 w 200"/>
              <a:gd name="T81" fmla="*/ 75 h 220"/>
              <a:gd name="T82" fmla="*/ 144 w 200"/>
              <a:gd name="T83" fmla="*/ 72 h 220"/>
              <a:gd name="T84" fmla="*/ 161 w 200"/>
              <a:gd name="T85" fmla="*/ 68 h 220"/>
              <a:gd name="T86" fmla="*/ 175 w 200"/>
              <a:gd name="T87" fmla="*/ 64 h 220"/>
              <a:gd name="T88" fmla="*/ 186 w 200"/>
              <a:gd name="T89" fmla="*/ 58 h 220"/>
              <a:gd name="T90" fmla="*/ 100 w 200"/>
              <a:gd name="T91" fmla="*/ 8 h 220"/>
              <a:gd name="T92" fmla="*/ 100 w 200"/>
              <a:gd name="T93" fmla="*/ 8 h 220"/>
              <a:gd name="T94" fmla="*/ 8 w 200"/>
              <a:gd name="T95" fmla="*/ 183 h 220"/>
              <a:gd name="T96" fmla="*/ 11 w 200"/>
              <a:gd name="T97" fmla="*/ 152 h 220"/>
              <a:gd name="T98" fmla="*/ 192 w 200"/>
              <a:gd name="T99" fmla="*/ 1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20">
                <a:moveTo>
                  <a:pt x="199" y="34"/>
                </a:moveTo>
                <a:cubicBezTo>
                  <a:pt x="195" y="17"/>
                  <a:pt x="160" y="0"/>
                  <a:pt x="100" y="0"/>
                </a:cubicBezTo>
                <a:cubicBezTo>
                  <a:pt x="40" y="0"/>
                  <a:pt x="5" y="17"/>
                  <a:pt x="1" y="34"/>
                </a:cubicBezTo>
                <a:cubicBezTo>
                  <a:pt x="0" y="35"/>
                  <a:pt x="0" y="35"/>
                  <a:pt x="0" y="36"/>
                </a:cubicBezTo>
                <a:cubicBezTo>
                  <a:pt x="0" y="38"/>
                  <a:pt x="0" y="38"/>
                  <a:pt x="0" y="38"/>
                </a:cubicBezTo>
                <a:cubicBezTo>
                  <a:pt x="0" y="84"/>
                  <a:pt x="0" y="84"/>
                  <a:pt x="0" y="84"/>
                </a:cubicBezTo>
                <a:cubicBezTo>
                  <a:pt x="0" y="86"/>
                  <a:pt x="0" y="86"/>
                  <a:pt x="0" y="86"/>
                </a:cubicBezTo>
                <a:cubicBezTo>
                  <a:pt x="0" y="88"/>
                  <a:pt x="0" y="88"/>
                  <a:pt x="0" y="88"/>
                </a:cubicBezTo>
                <a:cubicBezTo>
                  <a:pt x="0" y="132"/>
                  <a:pt x="0" y="132"/>
                  <a:pt x="0" y="132"/>
                </a:cubicBezTo>
                <a:cubicBezTo>
                  <a:pt x="0" y="134"/>
                  <a:pt x="0" y="134"/>
                  <a:pt x="0" y="134"/>
                </a:cubicBezTo>
                <a:cubicBezTo>
                  <a:pt x="0" y="136"/>
                  <a:pt x="0" y="136"/>
                  <a:pt x="0" y="136"/>
                </a:cubicBezTo>
                <a:cubicBezTo>
                  <a:pt x="0" y="184"/>
                  <a:pt x="0" y="184"/>
                  <a:pt x="0" y="184"/>
                </a:cubicBezTo>
                <a:cubicBezTo>
                  <a:pt x="0" y="185"/>
                  <a:pt x="0" y="185"/>
                  <a:pt x="0" y="186"/>
                </a:cubicBezTo>
                <a:cubicBezTo>
                  <a:pt x="5" y="205"/>
                  <a:pt x="47" y="220"/>
                  <a:pt x="100" y="220"/>
                </a:cubicBezTo>
                <a:cubicBezTo>
                  <a:pt x="152" y="220"/>
                  <a:pt x="195" y="205"/>
                  <a:pt x="200" y="186"/>
                </a:cubicBezTo>
                <a:cubicBezTo>
                  <a:pt x="200" y="185"/>
                  <a:pt x="200" y="185"/>
                  <a:pt x="200" y="184"/>
                </a:cubicBezTo>
                <a:cubicBezTo>
                  <a:pt x="200" y="136"/>
                  <a:pt x="200" y="136"/>
                  <a:pt x="200" y="136"/>
                </a:cubicBezTo>
                <a:cubicBezTo>
                  <a:pt x="200" y="134"/>
                  <a:pt x="200" y="134"/>
                  <a:pt x="200" y="134"/>
                </a:cubicBezTo>
                <a:cubicBezTo>
                  <a:pt x="200" y="132"/>
                  <a:pt x="200" y="132"/>
                  <a:pt x="200" y="132"/>
                </a:cubicBezTo>
                <a:cubicBezTo>
                  <a:pt x="200" y="88"/>
                  <a:pt x="200" y="88"/>
                  <a:pt x="200" y="88"/>
                </a:cubicBezTo>
                <a:cubicBezTo>
                  <a:pt x="200" y="86"/>
                  <a:pt x="200" y="86"/>
                  <a:pt x="200" y="86"/>
                </a:cubicBezTo>
                <a:cubicBezTo>
                  <a:pt x="200" y="84"/>
                  <a:pt x="200" y="84"/>
                  <a:pt x="200" y="84"/>
                </a:cubicBezTo>
                <a:cubicBezTo>
                  <a:pt x="200" y="38"/>
                  <a:pt x="200" y="38"/>
                  <a:pt x="200" y="38"/>
                </a:cubicBezTo>
                <a:cubicBezTo>
                  <a:pt x="200" y="36"/>
                  <a:pt x="200" y="36"/>
                  <a:pt x="200" y="36"/>
                </a:cubicBezTo>
                <a:cubicBezTo>
                  <a:pt x="200" y="35"/>
                  <a:pt x="200" y="35"/>
                  <a:pt x="199" y="34"/>
                </a:cubicBezTo>
                <a:close/>
                <a:moveTo>
                  <a:pt x="192" y="136"/>
                </a:moveTo>
                <a:cubicBezTo>
                  <a:pt x="192" y="136"/>
                  <a:pt x="191" y="137"/>
                  <a:pt x="191" y="137"/>
                </a:cubicBezTo>
                <a:cubicBezTo>
                  <a:pt x="191" y="138"/>
                  <a:pt x="191" y="138"/>
                  <a:pt x="191" y="139"/>
                </a:cubicBezTo>
                <a:cubicBezTo>
                  <a:pt x="190" y="139"/>
                  <a:pt x="190" y="140"/>
                  <a:pt x="190" y="140"/>
                </a:cubicBezTo>
                <a:cubicBezTo>
                  <a:pt x="189" y="140"/>
                  <a:pt x="189" y="141"/>
                  <a:pt x="189" y="141"/>
                </a:cubicBezTo>
                <a:cubicBezTo>
                  <a:pt x="188" y="142"/>
                  <a:pt x="188" y="142"/>
                  <a:pt x="187" y="143"/>
                </a:cubicBezTo>
                <a:cubicBezTo>
                  <a:pt x="187" y="143"/>
                  <a:pt x="187" y="143"/>
                  <a:pt x="186" y="144"/>
                </a:cubicBezTo>
                <a:cubicBezTo>
                  <a:pt x="186" y="144"/>
                  <a:pt x="185" y="145"/>
                  <a:pt x="184" y="145"/>
                </a:cubicBezTo>
                <a:cubicBezTo>
                  <a:pt x="184" y="146"/>
                  <a:pt x="184" y="146"/>
                  <a:pt x="183" y="146"/>
                </a:cubicBezTo>
                <a:cubicBezTo>
                  <a:pt x="182" y="147"/>
                  <a:pt x="181" y="147"/>
                  <a:pt x="180" y="148"/>
                </a:cubicBezTo>
                <a:cubicBezTo>
                  <a:pt x="180" y="148"/>
                  <a:pt x="180" y="148"/>
                  <a:pt x="179" y="148"/>
                </a:cubicBezTo>
                <a:cubicBezTo>
                  <a:pt x="178" y="149"/>
                  <a:pt x="177" y="150"/>
                  <a:pt x="176" y="150"/>
                </a:cubicBezTo>
                <a:cubicBezTo>
                  <a:pt x="176" y="151"/>
                  <a:pt x="175" y="151"/>
                  <a:pt x="175" y="151"/>
                </a:cubicBezTo>
                <a:cubicBezTo>
                  <a:pt x="174" y="151"/>
                  <a:pt x="172" y="152"/>
                  <a:pt x="170" y="153"/>
                </a:cubicBezTo>
                <a:cubicBezTo>
                  <a:pt x="170" y="153"/>
                  <a:pt x="170" y="153"/>
                  <a:pt x="170" y="153"/>
                </a:cubicBezTo>
                <a:cubicBezTo>
                  <a:pt x="161" y="156"/>
                  <a:pt x="150" y="159"/>
                  <a:pt x="136" y="161"/>
                </a:cubicBezTo>
                <a:cubicBezTo>
                  <a:pt x="136" y="161"/>
                  <a:pt x="136" y="161"/>
                  <a:pt x="136" y="162"/>
                </a:cubicBezTo>
                <a:cubicBezTo>
                  <a:pt x="133" y="162"/>
                  <a:pt x="131" y="162"/>
                  <a:pt x="128" y="163"/>
                </a:cubicBezTo>
                <a:cubicBezTo>
                  <a:pt x="127" y="163"/>
                  <a:pt x="127" y="163"/>
                  <a:pt x="126" y="163"/>
                </a:cubicBezTo>
                <a:cubicBezTo>
                  <a:pt x="124" y="163"/>
                  <a:pt x="121" y="163"/>
                  <a:pt x="119" y="163"/>
                </a:cubicBezTo>
                <a:cubicBezTo>
                  <a:pt x="118" y="163"/>
                  <a:pt x="117" y="163"/>
                  <a:pt x="115" y="164"/>
                </a:cubicBezTo>
                <a:cubicBezTo>
                  <a:pt x="114" y="164"/>
                  <a:pt x="112" y="164"/>
                  <a:pt x="110" y="164"/>
                </a:cubicBezTo>
                <a:cubicBezTo>
                  <a:pt x="107" y="164"/>
                  <a:pt x="103" y="164"/>
                  <a:pt x="100" y="164"/>
                </a:cubicBezTo>
                <a:cubicBezTo>
                  <a:pt x="97" y="164"/>
                  <a:pt x="93" y="164"/>
                  <a:pt x="90" y="164"/>
                </a:cubicBezTo>
                <a:cubicBezTo>
                  <a:pt x="88" y="164"/>
                  <a:pt x="86" y="164"/>
                  <a:pt x="85" y="164"/>
                </a:cubicBezTo>
                <a:cubicBezTo>
                  <a:pt x="83" y="163"/>
                  <a:pt x="82" y="163"/>
                  <a:pt x="81" y="163"/>
                </a:cubicBezTo>
                <a:cubicBezTo>
                  <a:pt x="79" y="163"/>
                  <a:pt x="76" y="163"/>
                  <a:pt x="74" y="163"/>
                </a:cubicBezTo>
                <a:cubicBezTo>
                  <a:pt x="73" y="163"/>
                  <a:pt x="73" y="163"/>
                  <a:pt x="72" y="163"/>
                </a:cubicBezTo>
                <a:cubicBezTo>
                  <a:pt x="69" y="162"/>
                  <a:pt x="67" y="162"/>
                  <a:pt x="64" y="161"/>
                </a:cubicBezTo>
                <a:cubicBezTo>
                  <a:pt x="64" y="161"/>
                  <a:pt x="64" y="161"/>
                  <a:pt x="64" y="161"/>
                </a:cubicBezTo>
                <a:cubicBezTo>
                  <a:pt x="50" y="159"/>
                  <a:pt x="39" y="156"/>
                  <a:pt x="30" y="153"/>
                </a:cubicBezTo>
                <a:cubicBezTo>
                  <a:pt x="30" y="153"/>
                  <a:pt x="30" y="153"/>
                  <a:pt x="30" y="153"/>
                </a:cubicBezTo>
                <a:cubicBezTo>
                  <a:pt x="28" y="152"/>
                  <a:pt x="26" y="151"/>
                  <a:pt x="25" y="151"/>
                </a:cubicBezTo>
                <a:cubicBezTo>
                  <a:pt x="25" y="151"/>
                  <a:pt x="24" y="150"/>
                  <a:pt x="24" y="150"/>
                </a:cubicBezTo>
                <a:cubicBezTo>
                  <a:pt x="23" y="150"/>
                  <a:pt x="22" y="149"/>
                  <a:pt x="21" y="148"/>
                </a:cubicBezTo>
                <a:cubicBezTo>
                  <a:pt x="20" y="148"/>
                  <a:pt x="20" y="148"/>
                  <a:pt x="20" y="148"/>
                </a:cubicBezTo>
                <a:cubicBezTo>
                  <a:pt x="19" y="147"/>
                  <a:pt x="18" y="147"/>
                  <a:pt x="17" y="146"/>
                </a:cubicBezTo>
                <a:cubicBezTo>
                  <a:pt x="16" y="146"/>
                  <a:pt x="16" y="146"/>
                  <a:pt x="16" y="145"/>
                </a:cubicBezTo>
                <a:cubicBezTo>
                  <a:pt x="15" y="145"/>
                  <a:pt x="14" y="144"/>
                  <a:pt x="14" y="144"/>
                </a:cubicBezTo>
                <a:cubicBezTo>
                  <a:pt x="13" y="143"/>
                  <a:pt x="13" y="143"/>
                  <a:pt x="13" y="143"/>
                </a:cubicBezTo>
                <a:cubicBezTo>
                  <a:pt x="12" y="142"/>
                  <a:pt x="12" y="142"/>
                  <a:pt x="11" y="141"/>
                </a:cubicBezTo>
                <a:cubicBezTo>
                  <a:pt x="11" y="141"/>
                  <a:pt x="11" y="140"/>
                  <a:pt x="10" y="140"/>
                </a:cubicBezTo>
                <a:cubicBezTo>
                  <a:pt x="10" y="140"/>
                  <a:pt x="10" y="139"/>
                  <a:pt x="9" y="139"/>
                </a:cubicBezTo>
                <a:cubicBezTo>
                  <a:pt x="9" y="138"/>
                  <a:pt x="9" y="138"/>
                  <a:pt x="9" y="137"/>
                </a:cubicBezTo>
                <a:cubicBezTo>
                  <a:pt x="9" y="137"/>
                  <a:pt x="8" y="136"/>
                  <a:pt x="8" y="136"/>
                </a:cubicBezTo>
                <a:cubicBezTo>
                  <a:pt x="8" y="135"/>
                  <a:pt x="8" y="135"/>
                  <a:pt x="8" y="134"/>
                </a:cubicBezTo>
                <a:cubicBezTo>
                  <a:pt x="8" y="134"/>
                  <a:pt x="8" y="133"/>
                  <a:pt x="8" y="133"/>
                </a:cubicBezTo>
                <a:cubicBezTo>
                  <a:pt x="8" y="132"/>
                  <a:pt x="8" y="131"/>
                  <a:pt x="8" y="131"/>
                </a:cubicBezTo>
                <a:cubicBezTo>
                  <a:pt x="8" y="101"/>
                  <a:pt x="8" y="101"/>
                  <a:pt x="8" y="101"/>
                </a:cubicBezTo>
                <a:cubicBezTo>
                  <a:pt x="8" y="101"/>
                  <a:pt x="8" y="101"/>
                  <a:pt x="8" y="101"/>
                </a:cubicBezTo>
                <a:cubicBezTo>
                  <a:pt x="9" y="102"/>
                  <a:pt x="10" y="103"/>
                  <a:pt x="11" y="104"/>
                </a:cubicBezTo>
                <a:cubicBezTo>
                  <a:pt x="26" y="115"/>
                  <a:pt x="56" y="124"/>
                  <a:pt x="100" y="124"/>
                </a:cubicBezTo>
                <a:cubicBezTo>
                  <a:pt x="143" y="124"/>
                  <a:pt x="174" y="115"/>
                  <a:pt x="189" y="104"/>
                </a:cubicBezTo>
                <a:cubicBezTo>
                  <a:pt x="190" y="103"/>
                  <a:pt x="191" y="102"/>
                  <a:pt x="192" y="101"/>
                </a:cubicBezTo>
                <a:cubicBezTo>
                  <a:pt x="192" y="101"/>
                  <a:pt x="192" y="101"/>
                  <a:pt x="192" y="101"/>
                </a:cubicBezTo>
                <a:cubicBezTo>
                  <a:pt x="192" y="131"/>
                  <a:pt x="192" y="131"/>
                  <a:pt x="192" y="131"/>
                </a:cubicBezTo>
                <a:cubicBezTo>
                  <a:pt x="192" y="131"/>
                  <a:pt x="192" y="132"/>
                  <a:pt x="192" y="133"/>
                </a:cubicBezTo>
                <a:cubicBezTo>
                  <a:pt x="192" y="133"/>
                  <a:pt x="192" y="134"/>
                  <a:pt x="192" y="134"/>
                </a:cubicBezTo>
                <a:cubicBezTo>
                  <a:pt x="192" y="135"/>
                  <a:pt x="192" y="135"/>
                  <a:pt x="192" y="136"/>
                </a:cubicBezTo>
                <a:close/>
                <a:moveTo>
                  <a:pt x="192" y="53"/>
                </a:moveTo>
                <a:cubicBezTo>
                  <a:pt x="192" y="83"/>
                  <a:pt x="192" y="83"/>
                  <a:pt x="192" y="83"/>
                </a:cubicBezTo>
                <a:cubicBezTo>
                  <a:pt x="192" y="83"/>
                  <a:pt x="192" y="84"/>
                  <a:pt x="192" y="85"/>
                </a:cubicBezTo>
                <a:cubicBezTo>
                  <a:pt x="192" y="85"/>
                  <a:pt x="192" y="86"/>
                  <a:pt x="192" y="86"/>
                </a:cubicBezTo>
                <a:cubicBezTo>
                  <a:pt x="192" y="87"/>
                  <a:pt x="192" y="87"/>
                  <a:pt x="192" y="88"/>
                </a:cubicBezTo>
                <a:cubicBezTo>
                  <a:pt x="192" y="88"/>
                  <a:pt x="191" y="89"/>
                  <a:pt x="191" y="89"/>
                </a:cubicBezTo>
                <a:cubicBezTo>
                  <a:pt x="191" y="90"/>
                  <a:pt x="191" y="90"/>
                  <a:pt x="191" y="91"/>
                </a:cubicBezTo>
                <a:cubicBezTo>
                  <a:pt x="190" y="91"/>
                  <a:pt x="190" y="92"/>
                  <a:pt x="190" y="92"/>
                </a:cubicBezTo>
                <a:cubicBezTo>
                  <a:pt x="189" y="92"/>
                  <a:pt x="189" y="93"/>
                  <a:pt x="189" y="93"/>
                </a:cubicBezTo>
                <a:cubicBezTo>
                  <a:pt x="188" y="94"/>
                  <a:pt x="188" y="94"/>
                  <a:pt x="187" y="95"/>
                </a:cubicBezTo>
                <a:cubicBezTo>
                  <a:pt x="187" y="95"/>
                  <a:pt x="187" y="95"/>
                  <a:pt x="186" y="96"/>
                </a:cubicBezTo>
                <a:cubicBezTo>
                  <a:pt x="186" y="96"/>
                  <a:pt x="185" y="97"/>
                  <a:pt x="184" y="97"/>
                </a:cubicBezTo>
                <a:cubicBezTo>
                  <a:pt x="184" y="98"/>
                  <a:pt x="184" y="98"/>
                  <a:pt x="183" y="98"/>
                </a:cubicBezTo>
                <a:cubicBezTo>
                  <a:pt x="182" y="99"/>
                  <a:pt x="181" y="99"/>
                  <a:pt x="180" y="100"/>
                </a:cubicBezTo>
                <a:cubicBezTo>
                  <a:pt x="180" y="100"/>
                  <a:pt x="180" y="100"/>
                  <a:pt x="179" y="100"/>
                </a:cubicBezTo>
                <a:cubicBezTo>
                  <a:pt x="178" y="101"/>
                  <a:pt x="177" y="102"/>
                  <a:pt x="176" y="102"/>
                </a:cubicBezTo>
                <a:cubicBezTo>
                  <a:pt x="176" y="103"/>
                  <a:pt x="175" y="103"/>
                  <a:pt x="175" y="103"/>
                </a:cubicBezTo>
                <a:cubicBezTo>
                  <a:pt x="174" y="103"/>
                  <a:pt x="172" y="104"/>
                  <a:pt x="170" y="105"/>
                </a:cubicBezTo>
                <a:cubicBezTo>
                  <a:pt x="170" y="105"/>
                  <a:pt x="170" y="105"/>
                  <a:pt x="170" y="105"/>
                </a:cubicBezTo>
                <a:cubicBezTo>
                  <a:pt x="161" y="108"/>
                  <a:pt x="150" y="111"/>
                  <a:pt x="136" y="113"/>
                </a:cubicBezTo>
                <a:cubicBezTo>
                  <a:pt x="136" y="113"/>
                  <a:pt x="136" y="113"/>
                  <a:pt x="136" y="114"/>
                </a:cubicBezTo>
                <a:cubicBezTo>
                  <a:pt x="133" y="114"/>
                  <a:pt x="131" y="114"/>
                  <a:pt x="128" y="115"/>
                </a:cubicBezTo>
                <a:cubicBezTo>
                  <a:pt x="127" y="115"/>
                  <a:pt x="127" y="115"/>
                  <a:pt x="126" y="115"/>
                </a:cubicBezTo>
                <a:cubicBezTo>
                  <a:pt x="124" y="115"/>
                  <a:pt x="121" y="115"/>
                  <a:pt x="119" y="115"/>
                </a:cubicBezTo>
                <a:cubicBezTo>
                  <a:pt x="118" y="115"/>
                  <a:pt x="117" y="115"/>
                  <a:pt x="115" y="116"/>
                </a:cubicBezTo>
                <a:cubicBezTo>
                  <a:pt x="114" y="116"/>
                  <a:pt x="112" y="116"/>
                  <a:pt x="110" y="116"/>
                </a:cubicBezTo>
                <a:cubicBezTo>
                  <a:pt x="107" y="116"/>
                  <a:pt x="103" y="116"/>
                  <a:pt x="100" y="116"/>
                </a:cubicBezTo>
                <a:cubicBezTo>
                  <a:pt x="97" y="116"/>
                  <a:pt x="93" y="116"/>
                  <a:pt x="90" y="116"/>
                </a:cubicBezTo>
                <a:cubicBezTo>
                  <a:pt x="88" y="116"/>
                  <a:pt x="86" y="116"/>
                  <a:pt x="85" y="116"/>
                </a:cubicBezTo>
                <a:cubicBezTo>
                  <a:pt x="83" y="115"/>
                  <a:pt x="82" y="115"/>
                  <a:pt x="81" y="115"/>
                </a:cubicBezTo>
                <a:cubicBezTo>
                  <a:pt x="79" y="115"/>
                  <a:pt x="76" y="115"/>
                  <a:pt x="74" y="115"/>
                </a:cubicBezTo>
                <a:cubicBezTo>
                  <a:pt x="73" y="115"/>
                  <a:pt x="73" y="115"/>
                  <a:pt x="72" y="115"/>
                </a:cubicBezTo>
                <a:cubicBezTo>
                  <a:pt x="69" y="114"/>
                  <a:pt x="67" y="114"/>
                  <a:pt x="64" y="113"/>
                </a:cubicBezTo>
                <a:cubicBezTo>
                  <a:pt x="64" y="113"/>
                  <a:pt x="64" y="113"/>
                  <a:pt x="64" y="113"/>
                </a:cubicBezTo>
                <a:cubicBezTo>
                  <a:pt x="50" y="111"/>
                  <a:pt x="39" y="108"/>
                  <a:pt x="30" y="105"/>
                </a:cubicBezTo>
                <a:cubicBezTo>
                  <a:pt x="30" y="105"/>
                  <a:pt x="30" y="105"/>
                  <a:pt x="30" y="105"/>
                </a:cubicBezTo>
                <a:cubicBezTo>
                  <a:pt x="28" y="104"/>
                  <a:pt x="26" y="103"/>
                  <a:pt x="25" y="103"/>
                </a:cubicBezTo>
                <a:cubicBezTo>
                  <a:pt x="25" y="103"/>
                  <a:pt x="24" y="102"/>
                  <a:pt x="24" y="102"/>
                </a:cubicBezTo>
                <a:cubicBezTo>
                  <a:pt x="23" y="102"/>
                  <a:pt x="22" y="101"/>
                  <a:pt x="21" y="100"/>
                </a:cubicBezTo>
                <a:cubicBezTo>
                  <a:pt x="20" y="100"/>
                  <a:pt x="20" y="100"/>
                  <a:pt x="20" y="100"/>
                </a:cubicBezTo>
                <a:cubicBezTo>
                  <a:pt x="19" y="99"/>
                  <a:pt x="18" y="99"/>
                  <a:pt x="17" y="98"/>
                </a:cubicBezTo>
                <a:cubicBezTo>
                  <a:pt x="16" y="98"/>
                  <a:pt x="16" y="98"/>
                  <a:pt x="16" y="97"/>
                </a:cubicBezTo>
                <a:cubicBezTo>
                  <a:pt x="15" y="97"/>
                  <a:pt x="14" y="96"/>
                  <a:pt x="14" y="96"/>
                </a:cubicBezTo>
                <a:cubicBezTo>
                  <a:pt x="13" y="95"/>
                  <a:pt x="13" y="95"/>
                  <a:pt x="13" y="95"/>
                </a:cubicBezTo>
                <a:cubicBezTo>
                  <a:pt x="12" y="94"/>
                  <a:pt x="12" y="94"/>
                  <a:pt x="11" y="93"/>
                </a:cubicBezTo>
                <a:cubicBezTo>
                  <a:pt x="11" y="93"/>
                  <a:pt x="11" y="92"/>
                  <a:pt x="10" y="92"/>
                </a:cubicBezTo>
                <a:cubicBezTo>
                  <a:pt x="10" y="92"/>
                  <a:pt x="10" y="91"/>
                  <a:pt x="9" y="91"/>
                </a:cubicBezTo>
                <a:cubicBezTo>
                  <a:pt x="9" y="90"/>
                  <a:pt x="9" y="90"/>
                  <a:pt x="9" y="89"/>
                </a:cubicBezTo>
                <a:cubicBezTo>
                  <a:pt x="9" y="89"/>
                  <a:pt x="8" y="88"/>
                  <a:pt x="8" y="88"/>
                </a:cubicBezTo>
                <a:cubicBezTo>
                  <a:pt x="8" y="87"/>
                  <a:pt x="8" y="87"/>
                  <a:pt x="8" y="86"/>
                </a:cubicBezTo>
                <a:cubicBezTo>
                  <a:pt x="8" y="86"/>
                  <a:pt x="8" y="85"/>
                  <a:pt x="8" y="85"/>
                </a:cubicBezTo>
                <a:cubicBezTo>
                  <a:pt x="8" y="84"/>
                  <a:pt x="8" y="83"/>
                  <a:pt x="8" y="83"/>
                </a:cubicBezTo>
                <a:cubicBezTo>
                  <a:pt x="8" y="53"/>
                  <a:pt x="8" y="53"/>
                  <a:pt x="8" y="53"/>
                </a:cubicBezTo>
                <a:cubicBezTo>
                  <a:pt x="8" y="54"/>
                  <a:pt x="9" y="54"/>
                  <a:pt x="10" y="54"/>
                </a:cubicBezTo>
                <a:cubicBezTo>
                  <a:pt x="10" y="55"/>
                  <a:pt x="10" y="55"/>
                  <a:pt x="10" y="55"/>
                </a:cubicBezTo>
                <a:cubicBezTo>
                  <a:pt x="12" y="56"/>
                  <a:pt x="13" y="57"/>
                  <a:pt x="14" y="58"/>
                </a:cubicBezTo>
                <a:cubicBezTo>
                  <a:pt x="15" y="58"/>
                  <a:pt x="15" y="58"/>
                  <a:pt x="15" y="59"/>
                </a:cubicBezTo>
                <a:cubicBezTo>
                  <a:pt x="16" y="59"/>
                  <a:pt x="18" y="60"/>
                  <a:pt x="19" y="61"/>
                </a:cubicBezTo>
                <a:cubicBezTo>
                  <a:pt x="19" y="61"/>
                  <a:pt x="20" y="61"/>
                  <a:pt x="20" y="61"/>
                </a:cubicBezTo>
                <a:cubicBezTo>
                  <a:pt x="22" y="62"/>
                  <a:pt x="23" y="63"/>
                  <a:pt x="25" y="64"/>
                </a:cubicBezTo>
                <a:cubicBezTo>
                  <a:pt x="25" y="64"/>
                  <a:pt x="26" y="64"/>
                  <a:pt x="26" y="64"/>
                </a:cubicBezTo>
                <a:cubicBezTo>
                  <a:pt x="28" y="65"/>
                  <a:pt x="30" y="66"/>
                  <a:pt x="32" y="66"/>
                </a:cubicBezTo>
                <a:cubicBezTo>
                  <a:pt x="32" y="66"/>
                  <a:pt x="33" y="67"/>
                  <a:pt x="34" y="67"/>
                </a:cubicBezTo>
                <a:cubicBezTo>
                  <a:pt x="35" y="67"/>
                  <a:pt x="37" y="68"/>
                  <a:pt x="39" y="68"/>
                </a:cubicBezTo>
                <a:cubicBezTo>
                  <a:pt x="39" y="69"/>
                  <a:pt x="40" y="69"/>
                  <a:pt x="41" y="69"/>
                </a:cubicBezTo>
                <a:cubicBezTo>
                  <a:pt x="43" y="70"/>
                  <a:pt x="45" y="70"/>
                  <a:pt x="48" y="71"/>
                </a:cubicBezTo>
                <a:cubicBezTo>
                  <a:pt x="48" y="71"/>
                  <a:pt x="49" y="71"/>
                  <a:pt x="49" y="71"/>
                </a:cubicBezTo>
                <a:cubicBezTo>
                  <a:pt x="51" y="72"/>
                  <a:pt x="53" y="72"/>
                  <a:pt x="56" y="72"/>
                </a:cubicBezTo>
                <a:cubicBezTo>
                  <a:pt x="57" y="73"/>
                  <a:pt x="57" y="73"/>
                  <a:pt x="58" y="73"/>
                </a:cubicBezTo>
                <a:cubicBezTo>
                  <a:pt x="61" y="73"/>
                  <a:pt x="63" y="74"/>
                  <a:pt x="65" y="74"/>
                </a:cubicBezTo>
                <a:cubicBezTo>
                  <a:pt x="66" y="74"/>
                  <a:pt x="66" y="74"/>
                  <a:pt x="67" y="74"/>
                </a:cubicBezTo>
                <a:cubicBezTo>
                  <a:pt x="70" y="74"/>
                  <a:pt x="73" y="75"/>
                  <a:pt x="76" y="75"/>
                </a:cubicBezTo>
                <a:cubicBezTo>
                  <a:pt x="77" y="75"/>
                  <a:pt x="78" y="75"/>
                  <a:pt x="79" y="75"/>
                </a:cubicBezTo>
                <a:cubicBezTo>
                  <a:pt x="81" y="75"/>
                  <a:pt x="84" y="76"/>
                  <a:pt x="86" y="76"/>
                </a:cubicBezTo>
                <a:cubicBezTo>
                  <a:pt x="87" y="76"/>
                  <a:pt x="88" y="76"/>
                  <a:pt x="89" y="76"/>
                </a:cubicBezTo>
                <a:cubicBezTo>
                  <a:pt x="93" y="76"/>
                  <a:pt x="96" y="76"/>
                  <a:pt x="100" y="76"/>
                </a:cubicBezTo>
                <a:cubicBezTo>
                  <a:pt x="104" y="76"/>
                  <a:pt x="107" y="76"/>
                  <a:pt x="111" y="76"/>
                </a:cubicBezTo>
                <a:cubicBezTo>
                  <a:pt x="112" y="76"/>
                  <a:pt x="113" y="76"/>
                  <a:pt x="114" y="76"/>
                </a:cubicBezTo>
                <a:cubicBezTo>
                  <a:pt x="116" y="76"/>
                  <a:pt x="119" y="75"/>
                  <a:pt x="121" y="75"/>
                </a:cubicBezTo>
                <a:cubicBezTo>
                  <a:pt x="122" y="75"/>
                  <a:pt x="123" y="75"/>
                  <a:pt x="124" y="75"/>
                </a:cubicBezTo>
                <a:cubicBezTo>
                  <a:pt x="127" y="75"/>
                  <a:pt x="130" y="74"/>
                  <a:pt x="133" y="74"/>
                </a:cubicBezTo>
                <a:cubicBezTo>
                  <a:pt x="134" y="74"/>
                  <a:pt x="134" y="74"/>
                  <a:pt x="135" y="74"/>
                </a:cubicBezTo>
                <a:cubicBezTo>
                  <a:pt x="137" y="74"/>
                  <a:pt x="139" y="73"/>
                  <a:pt x="142" y="73"/>
                </a:cubicBezTo>
                <a:cubicBezTo>
                  <a:pt x="143" y="73"/>
                  <a:pt x="143" y="73"/>
                  <a:pt x="144" y="72"/>
                </a:cubicBezTo>
                <a:cubicBezTo>
                  <a:pt x="147" y="72"/>
                  <a:pt x="149" y="72"/>
                  <a:pt x="151" y="71"/>
                </a:cubicBezTo>
                <a:cubicBezTo>
                  <a:pt x="151" y="71"/>
                  <a:pt x="152" y="71"/>
                  <a:pt x="152" y="71"/>
                </a:cubicBezTo>
                <a:cubicBezTo>
                  <a:pt x="155" y="70"/>
                  <a:pt x="157" y="70"/>
                  <a:pt x="159" y="69"/>
                </a:cubicBezTo>
                <a:cubicBezTo>
                  <a:pt x="160" y="69"/>
                  <a:pt x="161" y="69"/>
                  <a:pt x="161" y="68"/>
                </a:cubicBezTo>
                <a:cubicBezTo>
                  <a:pt x="163" y="68"/>
                  <a:pt x="165" y="67"/>
                  <a:pt x="166" y="67"/>
                </a:cubicBezTo>
                <a:cubicBezTo>
                  <a:pt x="167" y="67"/>
                  <a:pt x="168" y="66"/>
                  <a:pt x="168" y="66"/>
                </a:cubicBezTo>
                <a:cubicBezTo>
                  <a:pt x="170" y="66"/>
                  <a:pt x="172" y="65"/>
                  <a:pt x="174" y="64"/>
                </a:cubicBezTo>
                <a:cubicBezTo>
                  <a:pt x="174" y="64"/>
                  <a:pt x="175" y="64"/>
                  <a:pt x="175" y="64"/>
                </a:cubicBezTo>
                <a:cubicBezTo>
                  <a:pt x="177" y="63"/>
                  <a:pt x="178" y="62"/>
                  <a:pt x="180" y="61"/>
                </a:cubicBezTo>
                <a:cubicBezTo>
                  <a:pt x="180" y="61"/>
                  <a:pt x="181" y="61"/>
                  <a:pt x="181" y="61"/>
                </a:cubicBezTo>
                <a:cubicBezTo>
                  <a:pt x="182" y="60"/>
                  <a:pt x="184" y="59"/>
                  <a:pt x="185" y="59"/>
                </a:cubicBezTo>
                <a:cubicBezTo>
                  <a:pt x="185" y="58"/>
                  <a:pt x="185" y="58"/>
                  <a:pt x="186" y="58"/>
                </a:cubicBezTo>
                <a:cubicBezTo>
                  <a:pt x="187" y="57"/>
                  <a:pt x="188" y="56"/>
                  <a:pt x="190" y="55"/>
                </a:cubicBezTo>
                <a:cubicBezTo>
                  <a:pt x="190" y="55"/>
                  <a:pt x="190" y="55"/>
                  <a:pt x="190" y="54"/>
                </a:cubicBezTo>
                <a:cubicBezTo>
                  <a:pt x="191" y="54"/>
                  <a:pt x="192" y="54"/>
                  <a:pt x="192" y="53"/>
                </a:cubicBezTo>
                <a:close/>
                <a:moveTo>
                  <a:pt x="100" y="8"/>
                </a:moveTo>
                <a:cubicBezTo>
                  <a:pt x="154" y="8"/>
                  <a:pt x="192" y="24"/>
                  <a:pt x="192" y="38"/>
                </a:cubicBezTo>
                <a:cubicBezTo>
                  <a:pt x="192" y="52"/>
                  <a:pt x="154" y="68"/>
                  <a:pt x="100" y="68"/>
                </a:cubicBezTo>
                <a:cubicBezTo>
                  <a:pt x="46" y="68"/>
                  <a:pt x="8" y="52"/>
                  <a:pt x="8" y="38"/>
                </a:cubicBezTo>
                <a:cubicBezTo>
                  <a:pt x="8" y="24"/>
                  <a:pt x="46" y="8"/>
                  <a:pt x="100" y="8"/>
                </a:cubicBezTo>
                <a:close/>
                <a:moveTo>
                  <a:pt x="192" y="183"/>
                </a:moveTo>
                <a:cubicBezTo>
                  <a:pt x="192" y="183"/>
                  <a:pt x="192" y="183"/>
                  <a:pt x="192" y="183"/>
                </a:cubicBezTo>
                <a:cubicBezTo>
                  <a:pt x="190" y="197"/>
                  <a:pt x="152" y="212"/>
                  <a:pt x="100" y="212"/>
                </a:cubicBezTo>
                <a:cubicBezTo>
                  <a:pt x="48" y="212"/>
                  <a:pt x="10" y="197"/>
                  <a:pt x="8" y="183"/>
                </a:cubicBezTo>
                <a:cubicBezTo>
                  <a:pt x="8" y="183"/>
                  <a:pt x="8" y="183"/>
                  <a:pt x="8" y="183"/>
                </a:cubicBezTo>
                <a:cubicBezTo>
                  <a:pt x="8" y="149"/>
                  <a:pt x="8" y="149"/>
                  <a:pt x="8" y="149"/>
                </a:cubicBezTo>
                <a:cubicBezTo>
                  <a:pt x="8" y="149"/>
                  <a:pt x="8" y="149"/>
                  <a:pt x="8" y="149"/>
                </a:cubicBezTo>
                <a:cubicBezTo>
                  <a:pt x="9" y="150"/>
                  <a:pt x="10" y="151"/>
                  <a:pt x="11" y="152"/>
                </a:cubicBezTo>
                <a:cubicBezTo>
                  <a:pt x="26" y="163"/>
                  <a:pt x="56" y="172"/>
                  <a:pt x="100" y="172"/>
                </a:cubicBezTo>
                <a:cubicBezTo>
                  <a:pt x="143" y="172"/>
                  <a:pt x="174" y="163"/>
                  <a:pt x="189" y="152"/>
                </a:cubicBezTo>
                <a:cubicBezTo>
                  <a:pt x="190" y="151"/>
                  <a:pt x="191" y="150"/>
                  <a:pt x="192" y="149"/>
                </a:cubicBezTo>
                <a:cubicBezTo>
                  <a:pt x="192" y="149"/>
                  <a:pt x="192" y="149"/>
                  <a:pt x="192" y="149"/>
                </a:cubicBezTo>
                <a:lnTo>
                  <a:pt x="192" y="1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6" name="Group 36">
            <a:extLst>
              <a:ext uri="{FF2B5EF4-FFF2-40B4-BE49-F238E27FC236}">
                <a16:creationId xmlns:a16="http://schemas.microsoft.com/office/drawing/2014/main" id="{891F3195-F425-4C96-9CF7-1D99EC59CA1C}"/>
              </a:ext>
            </a:extLst>
          </p:cNvPr>
          <p:cNvGrpSpPr>
            <a:grpSpLocks noChangeAspect="1"/>
          </p:cNvGrpSpPr>
          <p:nvPr/>
        </p:nvGrpSpPr>
        <p:grpSpPr bwMode="auto">
          <a:xfrm>
            <a:off x="2934779" y="856454"/>
            <a:ext cx="377851" cy="379164"/>
            <a:chOff x="1847" y="816"/>
            <a:chExt cx="288" cy="289"/>
          </a:xfrm>
          <a:solidFill>
            <a:schemeClr val="tx1"/>
          </a:solidFill>
        </p:grpSpPr>
        <p:sp>
          <p:nvSpPr>
            <p:cNvPr id="127" name="Freeform 37">
              <a:extLst>
                <a:ext uri="{FF2B5EF4-FFF2-40B4-BE49-F238E27FC236}">
                  <a16:creationId xmlns:a16="http://schemas.microsoft.com/office/drawing/2014/main" id="{D85BC357-3788-4AF1-829C-7315BD2598BF}"/>
                </a:ext>
              </a:extLst>
            </p:cNvPr>
            <p:cNvSpPr>
              <a:spLocks noEditPoints="1"/>
            </p:cNvSpPr>
            <p:nvPr/>
          </p:nvSpPr>
          <p:spPr bwMode="auto">
            <a:xfrm>
              <a:off x="1847" y="816"/>
              <a:ext cx="288" cy="289"/>
            </a:xfrm>
            <a:custGeom>
              <a:avLst/>
              <a:gdLst>
                <a:gd name="T0" fmla="*/ 1778 w 2048"/>
                <a:gd name="T1" fmla="*/ 6 h 2054"/>
                <a:gd name="T2" fmla="*/ 1668 w 2048"/>
                <a:gd name="T3" fmla="*/ 326 h 2054"/>
                <a:gd name="T4" fmla="*/ 747 w 2048"/>
                <a:gd name="T5" fmla="*/ 358 h 2054"/>
                <a:gd name="T6" fmla="*/ 597 w 2048"/>
                <a:gd name="T7" fmla="*/ 438 h 2054"/>
                <a:gd name="T8" fmla="*/ 439 w 2048"/>
                <a:gd name="T9" fmla="*/ 326 h 2054"/>
                <a:gd name="T10" fmla="*/ 380 w 2048"/>
                <a:gd name="T11" fmla="*/ 116 h 2054"/>
                <a:gd name="T12" fmla="*/ 234 w 2048"/>
                <a:gd name="T13" fmla="*/ 12 h 2054"/>
                <a:gd name="T14" fmla="*/ 0 w 2048"/>
                <a:gd name="T15" fmla="*/ 1704 h 2054"/>
                <a:gd name="T16" fmla="*/ 1168 w 2048"/>
                <a:gd name="T17" fmla="*/ 2054 h 2054"/>
                <a:gd name="T18" fmla="*/ 1326 w 2048"/>
                <a:gd name="T19" fmla="*/ 1942 h 2054"/>
                <a:gd name="T20" fmla="*/ 1477 w 2048"/>
                <a:gd name="T21" fmla="*/ 2022 h 2054"/>
                <a:gd name="T22" fmla="*/ 1698 w 2048"/>
                <a:gd name="T23" fmla="*/ 2054 h 2054"/>
                <a:gd name="T24" fmla="*/ 1907 w 2048"/>
                <a:gd name="T25" fmla="*/ 1948 h 2054"/>
                <a:gd name="T26" fmla="*/ 1698 w 2048"/>
                <a:gd name="T27" fmla="*/ 1994 h 2054"/>
                <a:gd name="T28" fmla="*/ 1519 w 2048"/>
                <a:gd name="T29" fmla="*/ 1979 h 2054"/>
                <a:gd name="T30" fmla="*/ 1284 w 2048"/>
                <a:gd name="T31" fmla="*/ 1899 h 2054"/>
                <a:gd name="T32" fmla="*/ 1168 w 2048"/>
                <a:gd name="T33" fmla="*/ 1994 h 2054"/>
                <a:gd name="T34" fmla="*/ 60 w 2048"/>
                <a:gd name="T35" fmla="*/ 1704 h 2054"/>
                <a:gd name="T36" fmla="*/ 380 w 2048"/>
                <a:gd name="T37" fmla="*/ 1313 h 2054"/>
                <a:gd name="T38" fmla="*/ 350 w 2048"/>
                <a:gd name="T39" fmla="*/ 1079 h 2054"/>
                <a:gd name="T40" fmla="*/ 320 w 2048"/>
                <a:gd name="T41" fmla="*/ 1313 h 2054"/>
                <a:gd name="T42" fmla="*/ 60 w 2048"/>
                <a:gd name="T43" fmla="*/ 1509 h 2054"/>
                <a:gd name="T44" fmla="*/ 254 w 2048"/>
                <a:gd name="T45" fmla="*/ 69 h 2054"/>
                <a:gd name="T46" fmla="*/ 320 w 2048"/>
                <a:gd name="T47" fmla="*/ 116 h 2054"/>
                <a:gd name="T48" fmla="*/ 350 w 2048"/>
                <a:gd name="T49" fmla="*/ 1019 h 2054"/>
                <a:gd name="T50" fmla="*/ 380 w 2048"/>
                <a:gd name="T51" fmla="*/ 386 h 2054"/>
                <a:gd name="T52" fmla="*/ 474 w 2048"/>
                <a:gd name="T53" fmla="*/ 401 h 2054"/>
                <a:gd name="T54" fmla="*/ 632 w 2048"/>
                <a:gd name="T55" fmla="*/ 513 h 2054"/>
                <a:gd name="T56" fmla="*/ 790 w 2048"/>
                <a:gd name="T57" fmla="*/ 401 h 2054"/>
                <a:gd name="T58" fmla="*/ 1668 w 2048"/>
                <a:gd name="T59" fmla="*/ 386 h 2054"/>
                <a:gd name="T60" fmla="*/ 1700 w 2048"/>
                <a:gd name="T61" fmla="*/ 853 h 2054"/>
                <a:gd name="T62" fmla="*/ 1795 w 2048"/>
                <a:gd name="T63" fmla="*/ 968 h 2054"/>
                <a:gd name="T64" fmla="*/ 1700 w 2048"/>
                <a:gd name="T65" fmla="*/ 1083 h 2054"/>
                <a:gd name="T66" fmla="*/ 1668 w 2048"/>
                <a:gd name="T67" fmla="*/ 1313 h 2054"/>
                <a:gd name="T68" fmla="*/ 1988 w 2048"/>
                <a:gd name="T69" fmla="*/ 1704 h 2054"/>
                <a:gd name="T70" fmla="*/ 1946 w 2048"/>
                <a:gd name="T71" fmla="*/ 1909 h 2054"/>
                <a:gd name="T72" fmla="*/ 1987 w 2048"/>
                <a:gd name="T73" fmla="*/ 1901 h 2054"/>
                <a:gd name="T74" fmla="*/ 2048 w 2048"/>
                <a:gd name="T75" fmla="*/ 343 h 2054"/>
                <a:gd name="T76" fmla="*/ 1768 w 2048"/>
                <a:gd name="T77" fmla="*/ 1361 h 2054"/>
                <a:gd name="T78" fmla="*/ 1728 w 2048"/>
                <a:gd name="T79" fmla="*/ 1161 h 2054"/>
                <a:gd name="T80" fmla="*/ 1823 w 2048"/>
                <a:gd name="T81" fmla="*/ 1046 h 2054"/>
                <a:gd name="T82" fmla="*/ 1743 w 2048"/>
                <a:gd name="T83" fmla="*/ 810 h 2054"/>
                <a:gd name="T84" fmla="*/ 1728 w 2048"/>
                <a:gd name="T85" fmla="*/ 116 h 2054"/>
                <a:gd name="T86" fmla="*/ 1794 w 2048"/>
                <a:gd name="T87" fmla="*/ 69 h 2054"/>
                <a:gd name="T88" fmla="*/ 1988 w 2048"/>
                <a:gd name="T89" fmla="*/ 1509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4">
                  <a:moveTo>
                    <a:pt x="1814" y="12"/>
                  </a:moveTo>
                  <a:cubicBezTo>
                    <a:pt x="1802" y="8"/>
                    <a:pt x="1790" y="6"/>
                    <a:pt x="1778" y="6"/>
                  </a:cubicBezTo>
                  <a:cubicBezTo>
                    <a:pt x="1717" y="6"/>
                    <a:pt x="1668" y="56"/>
                    <a:pt x="1668" y="116"/>
                  </a:cubicBezTo>
                  <a:cubicBezTo>
                    <a:pt x="1668" y="326"/>
                    <a:pt x="1668" y="326"/>
                    <a:pt x="1668" y="326"/>
                  </a:cubicBezTo>
                  <a:cubicBezTo>
                    <a:pt x="825" y="326"/>
                    <a:pt x="825" y="326"/>
                    <a:pt x="825" y="326"/>
                  </a:cubicBezTo>
                  <a:cubicBezTo>
                    <a:pt x="796" y="326"/>
                    <a:pt x="768" y="338"/>
                    <a:pt x="747" y="358"/>
                  </a:cubicBezTo>
                  <a:cubicBezTo>
                    <a:pt x="667" y="438"/>
                    <a:pt x="667" y="438"/>
                    <a:pt x="667" y="438"/>
                  </a:cubicBezTo>
                  <a:cubicBezTo>
                    <a:pt x="648" y="458"/>
                    <a:pt x="616" y="458"/>
                    <a:pt x="597" y="438"/>
                  </a:cubicBezTo>
                  <a:cubicBezTo>
                    <a:pt x="517" y="358"/>
                    <a:pt x="517" y="358"/>
                    <a:pt x="517" y="358"/>
                  </a:cubicBezTo>
                  <a:cubicBezTo>
                    <a:pt x="496" y="338"/>
                    <a:pt x="468" y="326"/>
                    <a:pt x="439" y="326"/>
                  </a:cubicBezTo>
                  <a:cubicBezTo>
                    <a:pt x="380" y="326"/>
                    <a:pt x="380" y="326"/>
                    <a:pt x="380" y="326"/>
                  </a:cubicBezTo>
                  <a:cubicBezTo>
                    <a:pt x="380" y="116"/>
                    <a:pt x="380" y="116"/>
                    <a:pt x="380" y="116"/>
                  </a:cubicBezTo>
                  <a:cubicBezTo>
                    <a:pt x="380" y="81"/>
                    <a:pt x="363" y="47"/>
                    <a:pt x="334" y="26"/>
                  </a:cubicBezTo>
                  <a:cubicBezTo>
                    <a:pt x="304" y="6"/>
                    <a:pt x="268" y="0"/>
                    <a:pt x="234" y="12"/>
                  </a:cubicBezTo>
                  <a:cubicBezTo>
                    <a:pt x="94" y="61"/>
                    <a:pt x="0" y="194"/>
                    <a:pt x="0" y="343"/>
                  </a:cubicBezTo>
                  <a:cubicBezTo>
                    <a:pt x="0" y="1704"/>
                    <a:pt x="0" y="1704"/>
                    <a:pt x="0" y="1704"/>
                  </a:cubicBezTo>
                  <a:cubicBezTo>
                    <a:pt x="0" y="1897"/>
                    <a:pt x="157" y="2054"/>
                    <a:pt x="350" y="2054"/>
                  </a:cubicBezTo>
                  <a:cubicBezTo>
                    <a:pt x="1168" y="2054"/>
                    <a:pt x="1168" y="2054"/>
                    <a:pt x="1168" y="2054"/>
                  </a:cubicBezTo>
                  <a:cubicBezTo>
                    <a:pt x="1198" y="2054"/>
                    <a:pt x="1225" y="2043"/>
                    <a:pt x="1246" y="2022"/>
                  </a:cubicBezTo>
                  <a:cubicBezTo>
                    <a:pt x="1326" y="1942"/>
                    <a:pt x="1326" y="1942"/>
                    <a:pt x="1326" y="1942"/>
                  </a:cubicBezTo>
                  <a:cubicBezTo>
                    <a:pt x="1346" y="1922"/>
                    <a:pt x="1377" y="1922"/>
                    <a:pt x="1397" y="1942"/>
                  </a:cubicBezTo>
                  <a:cubicBezTo>
                    <a:pt x="1477" y="2022"/>
                    <a:pt x="1477" y="2022"/>
                    <a:pt x="1477" y="2022"/>
                  </a:cubicBezTo>
                  <a:cubicBezTo>
                    <a:pt x="1498" y="2043"/>
                    <a:pt x="1525" y="2054"/>
                    <a:pt x="1555" y="2054"/>
                  </a:cubicBezTo>
                  <a:cubicBezTo>
                    <a:pt x="1698" y="2054"/>
                    <a:pt x="1698" y="2054"/>
                    <a:pt x="1698" y="2054"/>
                  </a:cubicBezTo>
                  <a:cubicBezTo>
                    <a:pt x="1771" y="2054"/>
                    <a:pt x="1841" y="2032"/>
                    <a:pt x="1900" y="1990"/>
                  </a:cubicBezTo>
                  <a:cubicBezTo>
                    <a:pt x="1913" y="1980"/>
                    <a:pt x="1917" y="1962"/>
                    <a:pt x="1907" y="1948"/>
                  </a:cubicBezTo>
                  <a:cubicBezTo>
                    <a:pt x="1898" y="1935"/>
                    <a:pt x="1879" y="1931"/>
                    <a:pt x="1865" y="1941"/>
                  </a:cubicBezTo>
                  <a:cubicBezTo>
                    <a:pt x="1816" y="1976"/>
                    <a:pt x="1758" y="1994"/>
                    <a:pt x="1698" y="1994"/>
                  </a:cubicBezTo>
                  <a:cubicBezTo>
                    <a:pt x="1555" y="1994"/>
                    <a:pt x="1555" y="1994"/>
                    <a:pt x="1555" y="1994"/>
                  </a:cubicBezTo>
                  <a:cubicBezTo>
                    <a:pt x="1541" y="1994"/>
                    <a:pt x="1529" y="1989"/>
                    <a:pt x="1519" y="1979"/>
                  </a:cubicBezTo>
                  <a:cubicBezTo>
                    <a:pt x="1439" y="1899"/>
                    <a:pt x="1439" y="1899"/>
                    <a:pt x="1439" y="1899"/>
                  </a:cubicBezTo>
                  <a:cubicBezTo>
                    <a:pt x="1396" y="1856"/>
                    <a:pt x="1327" y="1856"/>
                    <a:pt x="1284" y="1899"/>
                  </a:cubicBezTo>
                  <a:cubicBezTo>
                    <a:pt x="1204" y="1979"/>
                    <a:pt x="1204" y="1979"/>
                    <a:pt x="1204" y="1979"/>
                  </a:cubicBezTo>
                  <a:cubicBezTo>
                    <a:pt x="1194" y="1989"/>
                    <a:pt x="1182" y="1994"/>
                    <a:pt x="1168" y="1994"/>
                  </a:cubicBezTo>
                  <a:cubicBezTo>
                    <a:pt x="350" y="1994"/>
                    <a:pt x="350" y="1994"/>
                    <a:pt x="350" y="1994"/>
                  </a:cubicBezTo>
                  <a:cubicBezTo>
                    <a:pt x="190" y="1994"/>
                    <a:pt x="60" y="1864"/>
                    <a:pt x="60" y="1704"/>
                  </a:cubicBezTo>
                  <a:cubicBezTo>
                    <a:pt x="60" y="1567"/>
                    <a:pt x="157" y="1447"/>
                    <a:pt x="292" y="1420"/>
                  </a:cubicBezTo>
                  <a:cubicBezTo>
                    <a:pt x="343" y="1409"/>
                    <a:pt x="380" y="1364"/>
                    <a:pt x="380" y="1313"/>
                  </a:cubicBezTo>
                  <a:cubicBezTo>
                    <a:pt x="380" y="1109"/>
                    <a:pt x="380" y="1109"/>
                    <a:pt x="380" y="1109"/>
                  </a:cubicBezTo>
                  <a:cubicBezTo>
                    <a:pt x="380" y="1092"/>
                    <a:pt x="367" y="1079"/>
                    <a:pt x="350" y="1079"/>
                  </a:cubicBezTo>
                  <a:cubicBezTo>
                    <a:pt x="333" y="1079"/>
                    <a:pt x="320" y="1092"/>
                    <a:pt x="320" y="1109"/>
                  </a:cubicBezTo>
                  <a:cubicBezTo>
                    <a:pt x="320" y="1313"/>
                    <a:pt x="320" y="1313"/>
                    <a:pt x="320" y="1313"/>
                  </a:cubicBezTo>
                  <a:cubicBezTo>
                    <a:pt x="320" y="1336"/>
                    <a:pt x="303" y="1356"/>
                    <a:pt x="280" y="1361"/>
                  </a:cubicBezTo>
                  <a:cubicBezTo>
                    <a:pt x="188" y="1380"/>
                    <a:pt x="110" y="1435"/>
                    <a:pt x="60" y="1509"/>
                  </a:cubicBezTo>
                  <a:cubicBezTo>
                    <a:pt x="60" y="343"/>
                    <a:pt x="60" y="343"/>
                    <a:pt x="60" y="343"/>
                  </a:cubicBezTo>
                  <a:cubicBezTo>
                    <a:pt x="60" y="220"/>
                    <a:pt x="138" y="110"/>
                    <a:pt x="254" y="69"/>
                  </a:cubicBezTo>
                  <a:cubicBezTo>
                    <a:pt x="269" y="64"/>
                    <a:pt x="286" y="66"/>
                    <a:pt x="299" y="75"/>
                  </a:cubicBezTo>
                  <a:cubicBezTo>
                    <a:pt x="312" y="85"/>
                    <a:pt x="320" y="100"/>
                    <a:pt x="320" y="116"/>
                  </a:cubicBezTo>
                  <a:cubicBezTo>
                    <a:pt x="320" y="989"/>
                    <a:pt x="320" y="989"/>
                    <a:pt x="320" y="989"/>
                  </a:cubicBezTo>
                  <a:cubicBezTo>
                    <a:pt x="320" y="1005"/>
                    <a:pt x="333" y="1019"/>
                    <a:pt x="350" y="1019"/>
                  </a:cubicBezTo>
                  <a:cubicBezTo>
                    <a:pt x="367" y="1019"/>
                    <a:pt x="380" y="1005"/>
                    <a:pt x="380" y="989"/>
                  </a:cubicBezTo>
                  <a:cubicBezTo>
                    <a:pt x="380" y="386"/>
                    <a:pt x="380" y="386"/>
                    <a:pt x="380" y="386"/>
                  </a:cubicBezTo>
                  <a:cubicBezTo>
                    <a:pt x="439" y="386"/>
                    <a:pt x="439" y="386"/>
                    <a:pt x="439" y="386"/>
                  </a:cubicBezTo>
                  <a:cubicBezTo>
                    <a:pt x="452" y="386"/>
                    <a:pt x="465" y="391"/>
                    <a:pt x="474" y="401"/>
                  </a:cubicBezTo>
                  <a:cubicBezTo>
                    <a:pt x="554" y="481"/>
                    <a:pt x="554" y="481"/>
                    <a:pt x="554" y="481"/>
                  </a:cubicBezTo>
                  <a:cubicBezTo>
                    <a:pt x="576" y="502"/>
                    <a:pt x="604" y="513"/>
                    <a:pt x="632" y="513"/>
                  </a:cubicBezTo>
                  <a:cubicBezTo>
                    <a:pt x="660" y="513"/>
                    <a:pt x="688" y="502"/>
                    <a:pt x="710" y="481"/>
                  </a:cubicBezTo>
                  <a:cubicBezTo>
                    <a:pt x="790" y="401"/>
                    <a:pt x="790" y="401"/>
                    <a:pt x="790" y="401"/>
                  </a:cubicBezTo>
                  <a:cubicBezTo>
                    <a:pt x="799" y="391"/>
                    <a:pt x="812" y="386"/>
                    <a:pt x="825" y="386"/>
                  </a:cubicBezTo>
                  <a:cubicBezTo>
                    <a:pt x="1668" y="386"/>
                    <a:pt x="1668" y="386"/>
                    <a:pt x="1668" y="386"/>
                  </a:cubicBezTo>
                  <a:cubicBezTo>
                    <a:pt x="1668" y="775"/>
                    <a:pt x="1668" y="775"/>
                    <a:pt x="1668" y="775"/>
                  </a:cubicBezTo>
                  <a:cubicBezTo>
                    <a:pt x="1668" y="804"/>
                    <a:pt x="1679" y="832"/>
                    <a:pt x="1700" y="853"/>
                  </a:cubicBezTo>
                  <a:cubicBezTo>
                    <a:pt x="1780" y="933"/>
                    <a:pt x="1780" y="933"/>
                    <a:pt x="1780" y="933"/>
                  </a:cubicBezTo>
                  <a:cubicBezTo>
                    <a:pt x="1790" y="942"/>
                    <a:pt x="1795" y="955"/>
                    <a:pt x="1795" y="968"/>
                  </a:cubicBezTo>
                  <a:cubicBezTo>
                    <a:pt x="1795" y="981"/>
                    <a:pt x="1790" y="994"/>
                    <a:pt x="1780" y="1003"/>
                  </a:cubicBezTo>
                  <a:cubicBezTo>
                    <a:pt x="1700" y="1083"/>
                    <a:pt x="1700" y="1083"/>
                    <a:pt x="1700" y="1083"/>
                  </a:cubicBezTo>
                  <a:cubicBezTo>
                    <a:pt x="1679" y="1104"/>
                    <a:pt x="1668" y="1132"/>
                    <a:pt x="1668" y="1161"/>
                  </a:cubicBezTo>
                  <a:cubicBezTo>
                    <a:pt x="1668" y="1313"/>
                    <a:pt x="1668" y="1313"/>
                    <a:pt x="1668" y="1313"/>
                  </a:cubicBezTo>
                  <a:cubicBezTo>
                    <a:pt x="1668" y="1364"/>
                    <a:pt x="1705" y="1409"/>
                    <a:pt x="1756" y="1420"/>
                  </a:cubicBezTo>
                  <a:cubicBezTo>
                    <a:pt x="1891" y="1447"/>
                    <a:pt x="1988" y="1567"/>
                    <a:pt x="1988" y="1704"/>
                  </a:cubicBezTo>
                  <a:cubicBezTo>
                    <a:pt x="1988" y="1762"/>
                    <a:pt x="1971" y="1819"/>
                    <a:pt x="1938" y="1867"/>
                  </a:cubicBezTo>
                  <a:cubicBezTo>
                    <a:pt x="1929" y="1881"/>
                    <a:pt x="1932" y="1899"/>
                    <a:pt x="1946" y="1909"/>
                  </a:cubicBezTo>
                  <a:cubicBezTo>
                    <a:pt x="1951" y="1912"/>
                    <a:pt x="1957" y="1914"/>
                    <a:pt x="1963" y="1914"/>
                  </a:cubicBezTo>
                  <a:cubicBezTo>
                    <a:pt x="1972" y="1914"/>
                    <a:pt x="1982" y="1909"/>
                    <a:pt x="1987" y="1901"/>
                  </a:cubicBezTo>
                  <a:cubicBezTo>
                    <a:pt x="2027" y="1843"/>
                    <a:pt x="2048" y="1775"/>
                    <a:pt x="2048" y="1704"/>
                  </a:cubicBezTo>
                  <a:cubicBezTo>
                    <a:pt x="2048" y="343"/>
                    <a:pt x="2048" y="343"/>
                    <a:pt x="2048" y="343"/>
                  </a:cubicBezTo>
                  <a:cubicBezTo>
                    <a:pt x="2048" y="194"/>
                    <a:pt x="1954" y="61"/>
                    <a:pt x="1814" y="12"/>
                  </a:cubicBezTo>
                  <a:close/>
                  <a:moveTo>
                    <a:pt x="1768" y="1361"/>
                  </a:moveTo>
                  <a:cubicBezTo>
                    <a:pt x="1745" y="1356"/>
                    <a:pt x="1728" y="1336"/>
                    <a:pt x="1728" y="1313"/>
                  </a:cubicBezTo>
                  <a:cubicBezTo>
                    <a:pt x="1728" y="1161"/>
                    <a:pt x="1728" y="1161"/>
                    <a:pt x="1728" y="1161"/>
                  </a:cubicBezTo>
                  <a:cubicBezTo>
                    <a:pt x="1728" y="1148"/>
                    <a:pt x="1733" y="1135"/>
                    <a:pt x="1743" y="1126"/>
                  </a:cubicBezTo>
                  <a:cubicBezTo>
                    <a:pt x="1823" y="1046"/>
                    <a:pt x="1823" y="1046"/>
                    <a:pt x="1823" y="1046"/>
                  </a:cubicBezTo>
                  <a:cubicBezTo>
                    <a:pt x="1866" y="1003"/>
                    <a:pt x="1866" y="933"/>
                    <a:pt x="1823" y="890"/>
                  </a:cubicBezTo>
                  <a:cubicBezTo>
                    <a:pt x="1743" y="810"/>
                    <a:pt x="1743" y="810"/>
                    <a:pt x="1743" y="810"/>
                  </a:cubicBezTo>
                  <a:cubicBezTo>
                    <a:pt x="1733" y="801"/>
                    <a:pt x="1728" y="788"/>
                    <a:pt x="1728" y="775"/>
                  </a:cubicBezTo>
                  <a:cubicBezTo>
                    <a:pt x="1728" y="116"/>
                    <a:pt x="1728" y="116"/>
                    <a:pt x="1728" y="116"/>
                  </a:cubicBezTo>
                  <a:cubicBezTo>
                    <a:pt x="1728" y="89"/>
                    <a:pt x="1750" y="66"/>
                    <a:pt x="1778" y="66"/>
                  </a:cubicBezTo>
                  <a:cubicBezTo>
                    <a:pt x="1783" y="66"/>
                    <a:pt x="1789" y="67"/>
                    <a:pt x="1794" y="69"/>
                  </a:cubicBezTo>
                  <a:cubicBezTo>
                    <a:pt x="1910" y="110"/>
                    <a:pt x="1988" y="220"/>
                    <a:pt x="1988" y="343"/>
                  </a:cubicBezTo>
                  <a:cubicBezTo>
                    <a:pt x="1988" y="1509"/>
                    <a:pt x="1988" y="1509"/>
                    <a:pt x="1988" y="1509"/>
                  </a:cubicBezTo>
                  <a:cubicBezTo>
                    <a:pt x="1938" y="1435"/>
                    <a:pt x="1860" y="1380"/>
                    <a:pt x="1768" y="13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8">
              <a:extLst>
                <a:ext uri="{FF2B5EF4-FFF2-40B4-BE49-F238E27FC236}">
                  <a16:creationId xmlns:a16="http://schemas.microsoft.com/office/drawing/2014/main" id="{4F227FA0-FA28-455E-B463-496A1ED0B76C}"/>
                </a:ext>
              </a:extLst>
            </p:cNvPr>
            <p:cNvSpPr>
              <a:spLocks noEditPoints="1"/>
            </p:cNvSpPr>
            <p:nvPr/>
          </p:nvSpPr>
          <p:spPr bwMode="auto">
            <a:xfrm>
              <a:off x="1922" y="899"/>
              <a:ext cx="42" cy="42"/>
            </a:xfrm>
            <a:custGeom>
              <a:avLst/>
              <a:gdLst>
                <a:gd name="T0" fmla="*/ 300 w 300"/>
                <a:gd name="T1" fmla="*/ 150 h 300"/>
                <a:gd name="T2" fmla="*/ 150 w 300"/>
                <a:gd name="T3" fmla="*/ 0 h 300"/>
                <a:gd name="T4" fmla="*/ 0 w 300"/>
                <a:gd name="T5" fmla="*/ 150 h 300"/>
                <a:gd name="T6" fmla="*/ 150 w 300"/>
                <a:gd name="T7" fmla="*/ 300 h 300"/>
                <a:gd name="T8" fmla="*/ 300 w 300"/>
                <a:gd name="T9" fmla="*/ 150 h 300"/>
                <a:gd name="T10" fmla="*/ 150 w 300"/>
                <a:gd name="T11" fmla="*/ 240 h 300"/>
                <a:gd name="T12" fmla="*/ 60 w 300"/>
                <a:gd name="T13" fmla="*/ 150 h 300"/>
                <a:gd name="T14" fmla="*/ 150 w 300"/>
                <a:gd name="T15" fmla="*/ 60 h 300"/>
                <a:gd name="T16" fmla="*/ 240 w 300"/>
                <a:gd name="T17" fmla="*/ 150 h 300"/>
                <a:gd name="T18" fmla="*/ 150 w 300"/>
                <a:gd name="T19" fmla="*/ 2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300" y="150"/>
                  </a:moveTo>
                  <a:cubicBezTo>
                    <a:pt x="300" y="68"/>
                    <a:pt x="233" y="0"/>
                    <a:pt x="150" y="0"/>
                  </a:cubicBezTo>
                  <a:cubicBezTo>
                    <a:pt x="67" y="0"/>
                    <a:pt x="0" y="68"/>
                    <a:pt x="0" y="150"/>
                  </a:cubicBezTo>
                  <a:cubicBezTo>
                    <a:pt x="0" y="233"/>
                    <a:pt x="67" y="300"/>
                    <a:pt x="150" y="300"/>
                  </a:cubicBezTo>
                  <a:cubicBezTo>
                    <a:pt x="233" y="300"/>
                    <a:pt x="300" y="233"/>
                    <a:pt x="300" y="150"/>
                  </a:cubicBezTo>
                  <a:close/>
                  <a:moveTo>
                    <a:pt x="150" y="240"/>
                  </a:moveTo>
                  <a:cubicBezTo>
                    <a:pt x="100" y="240"/>
                    <a:pt x="60" y="200"/>
                    <a:pt x="60" y="150"/>
                  </a:cubicBezTo>
                  <a:cubicBezTo>
                    <a:pt x="60" y="101"/>
                    <a:pt x="100" y="60"/>
                    <a:pt x="150" y="60"/>
                  </a:cubicBezTo>
                  <a:cubicBezTo>
                    <a:pt x="200" y="60"/>
                    <a:pt x="240" y="101"/>
                    <a:pt x="240" y="150"/>
                  </a:cubicBezTo>
                  <a:cubicBezTo>
                    <a:pt x="240" y="200"/>
                    <a:pt x="200" y="240"/>
                    <a:pt x="15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9">
              <a:extLst>
                <a:ext uri="{FF2B5EF4-FFF2-40B4-BE49-F238E27FC236}">
                  <a16:creationId xmlns:a16="http://schemas.microsoft.com/office/drawing/2014/main" id="{E797FA68-21E1-4ED6-AFD0-1BEE3F42E5FB}"/>
                </a:ext>
              </a:extLst>
            </p:cNvPr>
            <p:cNvSpPr>
              <a:spLocks/>
            </p:cNvSpPr>
            <p:nvPr/>
          </p:nvSpPr>
          <p:spPr bwMode="auto">
            <a:xfrm>
              <a:off x="2029" y="995"/>
              <a:ext cx="32" cy="31"/>
            </a:xfrm>
            <a:custGeom>
              <a:avLst/>
              <a:gdLst>
                <a:gd name="T0" fmla="*/ 214 w 226"/>
                <a:gd name="T1" fmla="*/ 11 h 222"/>
                <a:gd name="T2" fmla="*/ 172 w 226"/>
                <a:gd name="T3" fmla="*/ 11 h 222"/>
                <a:gd name="T4" fmla="*/ 113 w 226"/>
                <a:gd name="T5" fmla="*/ 70 h 222"/>
                <a:gd name="T6" fmla="*/ 54 w 226"/>
                <a:gd name="T7" fmla="*/ 11 h 222"/>
                <a:gd name="T8" fmla="*/ 12 w 226"/>
                <a:gd name="T9" fmla="*/ 11 h 222"/>
                <a:gd name="T10" fmla="*/ 12 w 226"/>
                <a:gd name="T11" fmla="*/ 54 h 222"/>
                <a:gd name="T12" fmla="*/ 71 w 226"/>
                <a:gd name="T13" fmla="*/ 113 h 222"/>
                <a:gd name="T14" fmla="*/ 12 w 226"/>
                <a:gd name="T15" fmla="*/ 171 h 222"/>
                <a:gd name="T16" fmla="*/ 12 w 226"/>
                <a:gd name="T17" fmla="*/ 214 h 222"/>
                <a:gd name="T18" fmla="*/ 33 w 226"/>
                <a:gd name="T19" fmla="*/ 222 h 222"/>
                <a:gd name="T20" fmla="*/ 54 w 226"/>
                <a:gd name="T21" fmla="*/ 214 h 222"/>
                <a:gd name="T22" fmla="*/ 113 w 226"/>
                <a:gd name="T23" fmla="*/ 155 h 222"/>
                <a:gd name="T24" fmla="*/ 172 w 226"/>
                <a:gd name="T25" fmla="*/ 214 h 222"/>
                <a:gd name="T26" fmla="*/ 193 w 226"/>
                <a:gd name="T27" fmla="*/ 222 h 222"/>
                <a:gd name="T28" fmla="*/ 214 w 226"/>
                <a:gd name="T29" fmla="*/ 214 h 222"/>
                <a:gd name="T30" fmla="*/ 214 w 226"/>
                <a:gd name="T31" fmla="*/ 171 h 222"/>
                <a:gd name="T32" fmla="*/ 155 w 226"/>
                <a:gd name="T33" fmla="*/ 113 h 222"/>
                <a:gd name="T34" fmla="*/ 214 w 226"/>
                <a:gd name="T35" fmla="*/ 54 h 222"/>
                <a:gd name="T36" fmla="*/ 214 w 226"/>
                <a:gd name="T37" fmla="*/ 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22">
                  <a:moveTo>
                    <a:pt x="214" y="11"/>
                  </a:moveTo>
                  <a:cubicBezTo>
                    <a:pt x="202" y="0"/>
                    <a:pt x="183" y="0"/>
                    <a:pt x="172" y="11"/>
                  </a:cubicBezTo>
                  <a:cubicBezTo>
                    <a:pt x="113" y="70"/>
                    <a:pt x="113" y="70"/>
                    <a:pt x="113" y="70"/>
                  </a:cubicBezTo>
                  <a:cubicBezTo>
                    <a:pt x="54" y="11"/>
                    <a:pt x="54" y="11"/>
                    <a:pt x="54" y="11"/>
                  </a:cubicBezTo>
                  <a:cubicBezTo>
                    <a:pt x="42" y="0"/>
                    <a:pt x="23" y="0"/>
                    <a:pt x="12" y="11"/>
                  </a:cubicBezTo>
                  <a:cubicBezTo>
                    <a:pt x="0" y="23"/>
                    <a:pt x="0" y="42"/>
                    <a:pt x="12" y="54"/>
                  </a:cubicBezTo>
                  <a:cubicBezTo>
                    <a:pt x="71" y="113"/>
                    <a:pt x="71" y="113"/>
                    <a:pt x="71" y="113"/>
                  </a:cubicBezTo>
                  <a:cubicBezTo>
                    <a:pt x="12" y="171"/>
                    <a:pt x="12" y="171"/>
                    <a:pt x="12" y="171"/>
                  </a:cubicBezTo>
                  <a:cubicBezTo>
                    <a:pt x="0" y="183"/>
                    <a:pt x="0" y="202"/>
                    <a:pt x="12" y="214"/>
                  </a:cubicBezTo>
                  <a:cubicBezTo>
                    <a:pt x="18" y="220"/>
                    <a:pt x="25" y="222"/>
                    <a:pt x="33" y="222"/>
                  </a:cubicBezTo>
                  <a:cubicBezTo>
                    <a:pt x="41" y="222"/>
                    <a:pt x="48" y="220"/>
                    <a:pt x="54" y="214"/>
                  </a:cubicBezTo>
                  <a:cubicBezTo>
                    <a:pt x="113" y="155"/>
                    <a:pt x="113" y="155"/>
                    <a:pt x="113" y="155"/>
                  </a:cubicBezTo>
                  <a:cubicBezTo>
                    <a:pt x="172" y="214"/>
                    <a:pt x="172" y="214"/>
                    <a:pt x="172" y="214"/>
                  </a:cubicBezTo>
                  <a:cubicBezTo>
                    <a:pt x="178" y="220"/>
                    <a:pt x="185" y="222"/>
                    <a:pt x="193" y="222"/>
                  </a:cubicBezTo>
                  <a:cubicBezTo>
                    <a:pt x="201" y="222"/>
                    <a:pt x="208" y="220"/>
                    <a:pt x="214" y="214"/>
                  </a:cubicBezTo>
                  <a:cubicBezTo>
                    <a:pt x="226" y="202"/>
                    <a:pt x="226" y="183"/>
                    <a:pt x="214" y="171"/>
                  </a:cubicBezTo>
                  <a:cubicBezTo>
                    <a:pt x="155" y="113"/>
                    <a:pt x="155" y="113"/>
                    <a:pt x="155" y="113"/>
                  </a:cubicBezTo>
                  <a:cubicBezTo>
                    <a:pt x="214" y="54"/>
                    <a:pt x="214" y="54"/>
                    <a:pt x="214" y="54"/>
                  </a:cubicBezTo>
                  <a:cubicBezTo>
                    <a:pt x="226" y="42"/>
                    <a:pt x="226" y="23"/>
                    <a:pt x="21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40">
              <a:extLst>
                <a:ext uri="{FF2B5EF4-FFF2-40B4-BE49-F238E27FC236}">
                  <a16:creationId xmlns:a16="http://schemas.microsoft.com/office/drawing/2014/main" id="{28870861-4F03-4F29-858E-8F84ABDF125B}"/>
                </a:ext>
              </a:extLst>
            </p:cNvPr>
            <p:cNvSpPr>
              <a:spLocks/>
            </p:cNvSpPr>
            <p:nvPr/>
          </p:nvSpPr>
          <p:spPr bwMode="auto">
            <a:xfrm>
              <a:off x="1978" y="916"/>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7"/>
                    <a:pt x="90" y="30"/>
                  </a:cubicBezTo>
                  <a:cubicBezTo>
                    <a:pt x="90" y="14"/>
                    <a:pt x="77" y="0"/>
                    <a:pt x="60"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1">
              <a:extLst>
                <a:ext uri="{FF2B5EF4-FFF2-40B4-BE49-F238E27FC236}">
                  <a16:creationId xmlns:a16="http://schemas.microsoft.com/office/drawing/2014/main" id="{C30052CA-815D-4ACE-BFA8-E05B59278479}"/>
                </a:ext>
              </a:extLst>
            </p:cNvPr>
            <p:cNvSpPr>
              <a:spLocks/>
            </p:cNvSpPr>
            <p:nvPr/>
          </p:nvSpPr>
          <p:spPr bwMode="auto">
            <a:xfrm>
              <a:off x="2041" y="930"/>
              <a:ext cx="10" cy="17"/>
            </a:xfrm>
            <a:custGeom>
              <a:avLst/>
              <a:gdLst>
                <a:gd name="T0" fmla="*/ 40 w 72"/>
                <a:gd name="T1" fmla="*/ 122 h 122"/>
                <a:gd name="T2" fmla="*/ 42 w 72"/>
                <a:gd name="T3" fmla="*/ 122 h 122"/>
                <a:gd name="T4" fmla="*/ 72 w 72"/>
                <a:gd name="T5" fmla="*/ 94 h 122"/>
                <a:gd name="T6" fmla="*/ 72 w 72"/>
                <a:gd name="T7" fmla="*/ 84 h 122"/>
                <a:gd name="T8" fmla="*/ 62 w 72"/>
                <a:gd name="T9" fmla="*/ 24 h 122"/>
                <a:gd name="T10" fmla="*/ 24 w 72"/>
                <a:gd name="T11" fmla="*/ 6 h 122"/>
                <a:gd name="T12" fmla="*/ 5 w 72"/>
                <a:gd name="T13" fmla="*/ 44 h 122"/>
                <a:gd name="T14" fmla="*/ 12 w 72"/>
                <a:gd name="T15" fmla="*/ 84 h 122"/>
                <a:gd name="T16" fmla="*/ 12 w 72"/>
                <a:gd name="T17" fmla="*/ 91 h 122"/>
                <a:gd name="T18" fmla="*/ 40 w 7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2">
                  <a:moveTo>
                    <a:pt x="40" y="122"/>
                  </a:moveTo>
                  <a:cubicBezTo>
                    <a:pt x="41" y="122"/>
                    <a:pt x="41" y="122"/>
                    <a:pt x="42" y="122"/>
                  </a:cubicBezTo>
                  <a:cubicBezTo>
                    <a:pt x="58" y="122"/>
                    <a:pt x="71" y="110"/>
                    <a:pt x="72" y="94"/>
                  </a:cubicBezTo>
                  <a:cubicBezTo>
                    <a:pt x="72" y="90"/>
                    <a:pt x="72" y="87"/>
                    <a:pt x="72" y="84"/>
                  </a:cubicBezTo>
                  <a:cubicBezTo>
                    <a:pt x="72" y="64"/>
                    <a:pt x="69" y="44"/>
                    <a:pt x="62" y="24"/>
                  </a:cubicBezTo>
                  <a:cubicBezTo>
                    <a:pt x="57" y="9"/>
                    <a:pt x="40" y="0"/>
                    <a:pt x="24" y="6"/>
                  </a:cubicBezTo>
                  <a:cubicBezTo>
                    <a:pt x="8" y="11"/>
                    <a:pt x="0" y="28"/>
                    <a:pt x="5" y="44"/>
                  </a:cubicBezTo>
                  <a:cubicBezTo>
                    <a:pt x="10" y="57"/>
                    <a:pt x="12" y="70"/>
                    <a:pt x="12" y="84"/>
                  </a:cubicBezTo>
                  <a:cubicBezTo>
                    <a:pt x="12" y="86"/>
                    <a:pt x="12" y="88"/>
                    <a:pt x="12" y="91"/>
                  </a:cubicBezTo>
                  <a:cubicBezTo>
                    <a:pt x="11" y="107"/>
                    <a:pt x="24" y="121"/>
                    <a:pt x="4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2">
              <a:extLst>
                <a:ext uri="{FF2B5EF4-FFF2-40B4-BE49-F238E27FC236}">
                  <a16:creationId xmlns:a16="http://schemas.microsoft.com/office/drawing/2014/main" id="{7DDE0430-B9EA-4EB0-9E5B-98D87F11658E}"/>
                </a:ext>
              </a:extLst>
            </p:cNvPr>
            <p:cNvSpPr>
              <a:spLocks/>
            </p:cNvSpPr>
            <p:nvPr/>
          </p:nvSpPr>
          <p:spPr bwMode="auto">
            <a:xfrm>
              <a:off x="1999" y="916"/>
              <a:ext cx="16" cy="8"/>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5" y="0"/>
                    <a:pt x="89" y="0"/>
                  </a:cubicBezTo>
                  <a:cubicBezTo>
                    <a:pt x="30" y="0"/>
                    <a:pt x="30" y="0"/>
                    <a:pt x="30" y="0"/>
                  </a:cubicBezTo>
                  <a:cubicBezTo>
                    <a:pt x="13" y="0"/>
                    <a:pt x="0" y="14"/>
                    <a:pt x="0" y="30"/>
                  </a:cubicBezTo>
                  <a:cubicBezTo>
                    <a:pt x="0" y="47"/>
                    <a:pt x="13" y="60"/>
                    <a:pt x="30" y="60"/>
                  </a:cubicBezTo>
                  <a:cubicBezTo>
                    <a:pt x="89" y="60"/>
                    <a:pt x="89" y="60"/>
                    <a:pt x="89" y="60"/>
                  </a:cubicBezTo>
                  <a:cubicBezTo>
                    <a:pt x="105"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3">
              <a:extLst>
                <a:ext uri="{FF2B5EF4-FFF2-40B4-BE49-F238E27FC236}">
                  <a16:creationId xmlns:a16="http://schemas.microsoft.com/office/drawing/2014/main" id="{06CB5F9A-9429-44E9-8A23-9379CF22926D}"/>
                </a:ext>
              </a:extLst>
            </p:cNvPr>
            <p:cNvSpPr>
              <a:spLocks/>
            </p:cNvSpPr>
            <p:nvPr/>
          </p:nvSpPr>
          <p:spPr bwMode="auto">
            <a:xfrm>
              <a:off x="2005" y="959"/>
              <a:ext cx="16" cy="9"/>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6" y="0"/>
                    <a:pt x="89" y="0"/>
                  </a:cubicBez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44">
              <a:extLst>
                <a:ext uri="{FF2B5EF4-FFF2-40B4-BE49-F238E27FC236}">
                  <a16:creationId xmlns:a16="http://schemas.microsoft.com/office/drawing/2014/main" id="{23D2263C-4626-4E00-B379-5C052A581233}"/>
                </a:ext>
              </a:extLst>
            </p:cNvPr>
            <p:cNvSpPr>
              <a:spLocks/>
            </p:cNvSpPr>
            <p:nvPr/>
          </p:nvSpPr>
          <p:spPr bwMode="auto">
            <a:xfrm>
              <a:off x="2023" y="916"/>
              <a:ext cx="17" cy="11"/>
            </a:xfrm>
            <a:custGeom>
              <a:avLst/>
              <a:gdLst>
                <a:gd name="T0" fmla="*/ 88 w 122"/>
                <a:gd name="T1" fmla="*/ 78 h 78"/>
                <a:gd name="T2" fmla="*/ 114 w 122"/>
                <a:gd name="T3" fmla="*/ 62 h 78"/>
                <a:gd name="T4" fmla="*/ 102 w 122"/>
                <a:gd name="T5" fmla="*/ 21 h 78"/>
                <a:gd name="T6" fmla="*/ 35 w 122"/>
                <a:gd name="T7" fmla="*/ 1 h 78"/>
                <a:gd name="T8" fmla="*/ 2 w 122"/>
                <a:gd name="T9" fmla="*/ 28 h 78"/>
                <a:gd name="T10" fmla="*/ 29 w 122"/>
                <a:gd name="T11" fmla="*/ 61 h 78"/>
                <a:gd name="T12" fmla="*/ 74 w 122"/>
                <a:gd name="T13" fmla="*/ 74 h 78"/>
                <a:gd name="T14" fmla="*/ 88 w 122"/>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8">
                  <a:moveTo>
                    <a:pt x="88" y="78"/>
                  </a:moveTo>
                  <a:cubicBezTo>
                    <a:pt x="99" y="78"/>
                    <a:pt x="109" y="72"/>
                    <a:pt x="114" y="62"/>
                  </a:cubicBezTo>
                  <a:cubicBezTo>
                    <a:pt x="122" y="47"/>
                    <a:pt x="116" y="29"/>
                    <a:pt x="102" y="21"/>
                  </a:cubicBezTo>
                  <a:cubicBezTo>
                    <a:pt x="81" y="10"/>
                    <a:pt x="58" y="4"/>
                    <a:pt x="35" y="1"/>
                  </a:cubicBezTo>
                  <a:cubicBezTo>
                    <a:pt x="18" y="0"/>
                    <a:pt x="3" y="12"/>
                    <a:pt x="2" y="28"/>
                  </a:cubicBezTo>
                  <a:cubicBezTo>
                    <a:pt x="0" y="45"/>
                    <a:pt x="12" y="59"/>
                    <a:pt x="29" y="61"/>
                  </a:cubicBezTo>
                  <a:cubicBezTo>
                    <a:pt x="45" y="62"/>
                    <a:pt x="60" y="67"/>
                    <a:pt x="74" y="74"/>
                  </a:cubicBezTo>
                  <a:cubicBezTo>
                    <a:pt x="78" y="77"/>
                    <a:pt x="83" y="78"/>
                    <a:pt x="8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5">
              <a:extLst>
                <a:ext uri="{FF2B5EF4-FFF2-40B4-BE49-F238E27FC236}">
                  <a16:creationId xmlns:a16="http://schemas.microsoft.com/office/drawing/2014/main" id="{1D45D0AB-6B80-4E86-82EB-80DC05B0CA13}"/>
                </a:ext>
              </a:extLst>
            </p:cNvPr>
            <p:cNvSpPr>
              <a:spLocks/>
            </p:cNvSpPr>
            <p:nvPr/>
          </p:nvSpPr>
          <p:spPr bwMode="auto">
            <a:xfrm>
              <a:off x="2029" y="953"/>
              <a:ext cx="16" cy="13"/>
            </a:xfrm>
            <a:custGeom>
              <a:avLst/>
              <a:gdLst>
                <a:gd name="T0" fmla="*/ 34 w 116"/>
                <a:gd name="T1" fmla="*/ 95 h 95"/>
                <a:gd name="T2" fmla="*/ 45 w 116"/>
                <a:gd name="T3" fmla="*/ 93 h 95"/>
                <a:gd name="T4" fmla="*/ 103 w 116"/>
                <a:gd name="T5" fmla="*/ 55 h 95"/>
                <a:gd name="T6" fmla="*/ 105 w 116"/>
                <a:gd name="T7" fmla="*/ 13 h 95"/>
                <a:gd name="T8" fmla="*/ 62 w 116"/>
                <a:gd name="T9" fmla="*/ 12 h 95"/>
                <a:gd name="T10" fmla="*/ 22 w 116"/>
                <a:gd name="T11" fmla="*/ 37 h 95"/>
                <a:gd name="T12" fmla="*/ 6 w 116"/>
                <a:gd name="T13" fmla="*/ 76 h 95"/>
                <a:gd name="T14" fmla="*/ 34 w 116"/>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5">
                  <a:moveTo>
                    <a:pt x="34" y="95"/>
                  </a:moveTo>
                  <a:cubicBezTo>
                    <a:pt x="37" y="95"/>
                    <a:pt x="41" y="94"/>
                    <a:pt x="45" y="93"/>
                  </a:cubicBezTo>
                  <a:cubicBezTo>
                    <a:pt x="67" y="84"/>
                    <a:pt x="86" y="72"/>
                    <a:pt x="103" y="55"/>
                  </a:cubicBezTo>
                  <a:cubicBezTo>
                    <a:pt x="115" y="44"/>
                    <a:pt x="116" y="25"/>
                    <a:pt x="105" y="13"/>
                  </a:cubicBezTo>
                  <a:cubicBezTo>
                    <a:pt x="93" y="1"/>
                    <a:pt x="74" y="0"/>
                    <a:pt x="62" y="12"/>
                  </a:cubicBezTo>
                  <a:cubicBezTo>
                    <a:pt x="51" y="23"/>
                    <a:pt x="37" y="31"/>
                    <a:pt x="22" y="37"/>
                  </a:cubicBezTo>
                  <a:cubicBezTo>
                    <a:pt x="7" y="43"/>
                    <a:pt x="0" y="61"/>
                    <a:pt x="6" y="76"/>
                  </a:cubicBezTo>
                  <a:cubicBezTo>
                    <a:pt x="10" y="88"/>
                    <a:pt x="22" y="95"/>
                    <a:pt x="3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46">
              <a:extLst>
                <a:ext uri="{FF2B5EF4-FFF2-40B4-BE49-F238E27FC236}">
                  <a16:creationId xmlns:a16="http://schemas.microsoft.com/office/drawing/2014/main" id="{D8948F27-E482-47C2-83BF-3E43C6D69DDC}"/>
                </a:ext>
              </a:extLst>
            </p:cNvPr>
            <p:cNvSpPr>
              <a:spLocks/>
            </p:cNvSpPr>
            <p:nvPr/>
          </p:nvSpPr>
          <p:spPr bwMode="auto">
            <a:xfrm>
              <a:off x="1960" y="1055"/>
              <a:ext cx="17" cy="12"/>
            </a:xfrm>
            <a:custGeom>
              <a:avLst/>
              <a:gdLst>
                <a:gd name="T0" fmla="*/ 33 w 121"/>
                <a:gd name="T1" fmla="*/ 89 h 89"/>
                <a:gd name="T2" fmla="*/ 41 w 121"/>
                <a:gd name="T3" fmla="*/ 88 h 89"/>
                <a:gd name="T4" fmla="*/ 103 w 121"/>
                <a:gd name="T5" fmla="*/ 59 h 89"/>
                <a:gd name="T6" fmla="*/ 111 w 121"/>
                <a:gd name="T7" fmla="*/ 18 h 89"/>
                <a:gd name="T8" fmla="*/ 70 w 121"/>
                <a:gd name="T9" fmla="*/ 10 h 89"/>
                <a:gd name="T10" fmla="*/ 25 w 121"/>
                <a:gd name="T11" fmla="*/ 30 h 89"/>
                <a:gd name="T12" fmla="*/ 4 w 121"/>
                <a:gd name="T13" fmla="*/ 67 h 89"/>
                <a:gd name="T14" fmla="*/ 33 w 121"/>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9">
                  <a:moveTo>
                    <a:pt x="33" y="89"/>
                  </a:moveTo>
                  <a:cubicBezTo>
                    <a:pt x="36" y="89"/>
                    <a:pt x="39" y="89"/>
                    <a:pt x="41" y="88"/>
                  </a:cubicBezTo>
                  <a:cubicBezTo>
                    <a:pt x="63" y="82"/>
                    <a:pt x="84" y="72"/>
                    <a:pt x="103" y="59"/>
                  </a:cubicBezTo>
                  <a:cubicBezTo>
                    <a:pt x="117" y="50"/>
                    <a:pt x="121" y="31"/>
                    <a:pt x="111" y="18"/>
                  </a:cubicBezTo>
                  <a:cubicBezTo>
                    <a:pt x="102" y="4"/>
                    <a:pt x="83" y="0"/>
                    <a:pt x="70" y="10"/>
                  </a:cubicBezTo>
                  <a:cubicBezTo>
                    <a:pt x="56" y="19"/>
                    <a:pt x="41" y="26"/>
                    <a:pt x="25" y="30"/>
                  </a:cubicBezTo>
                  <a:cubicBezTo>
                    <a:pt x="9" y="35"/>
                    <a:pt x="0" y="51"/>
                    <a:pt x="4" y="67"/>
                  </a:cubicBezTo>
                  <a:cubicBezTo>
                    <a:pt x="8" y="80"/>
                    <a:pt x="20"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7">
              <a:extLst>
                <a:ext uri="{FF2B5EF4-FFF2-40B4-BE49-F238E27FC236}">
                  <a16:creationId xmlns:a16="http://schemas.microsoft.com/office/drawing/2014/main" id="{22E71E68-7A06-4941-8024-41AB79008E42}"/>
                </a:ext>
              </a:extLst>
            </p:cNvPr>
            <p:cNvSpPr>
              <a:spLocks/>
            </p:cNvSpPr>
            <p:nvPr/>
          </p:nvSpPr>
          <p:spPr bwMode="auto">
            <a:xfrm>
              <a:off x="1955" y="959"/>
              <a:ext cx="17" cy="9"/>
            </a:xfrm>
            <a:custGeom>
              <a:avLst/>
              <a:gdLst>
                <a:gd name="T0" fmla="*/ 30 w 118"/>
                <a:gd name="T1" fmla="*/ 60 h 60"/>
                <a:gd name="T2" fmla="*/ 88 w 118"/>
                <a:gd name="T3" fmla="*/ 60 h 60"/>
                <a:gd name="T4" fmla="*/ 118 w 118"/>
                <a:gd name="T5" fmla="*/ 30 h 60"/>
                <a:gd name="T6" fmla="*/ 88 w 118"/>
                <a:gd name="T7" fmla="*/ 0 h 60"/>
                <a:gd name="T8" fmla="*/ 30 w 118"/>
                <a:gd name="T9" fmla="*/ 0 h 60"/>
                <a:gd name="T10" fmla="*/ 0 w 118"/>
                <a:gd name="T11" fmla="*/ 30 h 60"/>
                <a:gd name="T12" fmla="*/ 30 w 11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18" h="60">
                  <a:moveTo>
                    <a:pt x="30" y="60"/>
                  </a:moveTo>
                  <a:cubicBezTo>
                    <a:pt x="88" y="60"/>
                    <a:pt x="88" y="60"/>
                    <a:pt x="88" y="60"/>
                  </a:cubicBezTo>
                  <a:cubicBezTo>
                    <a:pt x="105" y="60"/>
                    <a:pt x="118" y="47"/>
                    <a:pt x="118" y="30"/>
                  </a:cubicBezTo>
                  <a:cubicBezTo>
                    <a:pt x="118" y="14"/>
                    <a:pt x="105" y="0"/>
                    <a:pt x="88"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8">
              <a:extLst>
                <a:ext uri="{FF2B5EF4-FFF2-40B4-BE49-F238E27FC236}">
                  <a16:creationId xmlns:a16="http://schemas.microsoft.com/office/drawing/2014/main" id="{E14B85B2-194C-4B75-B96E-F9E478904E27}"/>
                </a:ext>
              </a:extLst>
            </p:cNvPr>
            <p:cNvSpPr>
              <a:spLocks/>
            </p:cNvSpPr>
            <p:nvPr/>
          </p:nvSpPr>
          <p:spPr bwMode="auto">
            <a:xfrm>
              <a:off x="1936" y="1053"/>
              <a:ext cx="17" cy="14"/>
            </a:xfrm>
            <a:custGeom>
              <a:avLst/>
              <a:gdLst>
                <a:gd name="T0" fmla="*/ 15 w 118"/>
                <a:gd name="T1" fmla="*/ 57 h 93"/>
                <a:gd name="T2" fmla="*/ 74 w 118"/>
                <a:gd name="T3" fmla="*/ 91 h 93"/>
                <a:gd name="T4" fmla="*/ 84 w 118"/>
                <a:gd name="T5" fmla="*/ 93 h 93"/>
                <a:gd name="T6" fmla="*/ 112 w 118"/>
                <a:gd name="T7" fmla="*/ 74 h 93"/>
                <a:gd name="T8" fmla="*/ 95 w 118"/>
                <a:gd name="T9" fmla="*/ 35 h 93"/>
                <a:gd name="T10" fmla="*/ 52 w 118"/>
                <a:gd name="T11" fmla="*/ 10 h 93"/>
                <a:gd name="T12" fmla="*/ 10 w 118"/>
                <a:gd name="T13" fmla="*/ 15 h 93"/>
                <a:gd name="T14" fmla="*/ 15 w 118"/>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93">
                  <a:moveTo>
                    <a:pt x="15" y="57"/>
                  </a:moveTo>
                  <a:cubicBezTo>
                    <a:pt x="32" y="72"/>
                    <a:pt x="52" y="83"/>
                    <a:pt x="74" y="91"/>
                  </a:cubicBezTo>
                  <a:cubicBezTo>
                    <a:pt x="77" y="92"/>
                    <a:pt x="81" y="93"/>
                    <a:pt x="84" y="93"/>
                  </a:cubicBezTo>
                  <a:cubicBezTo>
                    <a:pt x="96" y="93"/>
                    <a:pt x="108" y="86"/>
                    <a:pt x="112" y="74"/>
                  </a:cubicBezTo>
                  <a:cubicBezTo>
                    <a:pt x="118" y="58"/>
                    <a:pt x="110" y="41"/>
                    <a:pt x="95" y="35"/>
                  </a:cubicBezTo>
                  <a:cubicBezTo>
                    <a:pt x="80" y="29"/>
                    <a:pt x="65" y="21"/>
                    <a:pt x="52" y="10"/>
                  </a:cubicBezTo>
                  <a:cubicBezTo>
                    <a:pt x="39" y="0"/>
                    <a:pt x="20" y="2"/>
                    <a:pt x="10" y="15"/>
                  </a:cubicBezTo>
                  <a:cubicBezTo>
                    <a:pt x="0" y="28"/>
                    <a:pt x="2" y="47"/>
                    <a:pt x="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49">
              <a:extLst>
                <a:ext uri="{FF2B5EF4-FFF2-40B4-BE49-F238E27FC236}">
                  <a16:creationId xmlns:a16="http://schemas.microsoft.com/office/drawing/2014/main" id="{EF52C3E4-E084-4F51-AC4E-69AED6AD6ADC}"/>
                </a:ext>
              </a:extLst>
            </p:cNvPr>
            <p:cNvSpPr>
              <a:spLocks/>
            </p:cNvSpPr>
            <p:nvPr/>
          </p:nvSpPr>
          <p:spPr bwMode="auto">
            <a:xfrm>
              <a:off x="1977" y="1034"/>
              <a:ext cx="11" cy="17"/>
            </a:xfrm>
            <a:custGeom>
              <a:avLst/>
              <a:gdLst>
                <a:gd name="T0" fmla="*/ 24 w 75"/>
                <a:gd name="T1" fmla="*/ 115 h 117"/>
                <a:gd name="T2" fmla="*/ 34 w 75"/>
                <a:gd name="T3" fmla="*/ 117 h 117"/>
                <a:gd name="T4" fmla="*/ 62 w 75"/>
                <a:gd name="T5" fmla="*/ 97 h 117"/>
                <a:gd name="T6" fmla="*/ 75 w 75"/>
                <a:gd name="T7" fmla="*/ 31 h 117"/>
                <a:gd name="T8" fmla="*/ 46 w 75"/>
                <a:gd name="T9" fmla="*/ 0 h 117"/>
                <a:gd name="T10" fmla="*/ 45 w 75"/>
                <a:gd name="T11" fmla="*/ 0 h 117"/>
                <a:gd name="T12" fmla="*/ 15 w 75"/>
                <a:gd name="T13" fmla="*/ 29 h 117"/>
                <a:gd name="T14" fmla="*/ 6 w 75"/>
                <a:gd name="T15" fmla="*/ 77 h 117"/>
                <a:gd name="T16" fmla="*/ 24 w 75"/>
                <a:gd name="T17"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17">
                  <a:moveTo>
                    <a:pt x="24" y="115"/>
                  </a:moveTo>
                  <a:cubicBezTo>
                    <a:pt x="27" y="117"/>
                    <a:pt x="31" y="117"/>
                    <a:pt x="34" y="117"/>
                  </a:cubicBezTo>
                  <a:cubicBezTo>
                    <a:pt x="46" y="117"/>
                    <a:pt x="58" y="110"/>
                    <a:pt x="62" y="97"/>
                  </a:cubicBezTo>
                  <a:cubicBezTo>
                    <a:pt x="70" y="76"/>
                    <a:pt x="74" y="53"/>
                    <a:pt x="75" y="31"/>
                  </a:cubicBezTo>
                  <a:cubicBezTo>
                    <a:pt x="75" y="14"/>
                    <a:pt x="62" y="0"/>
                    <a:pt x="46" y="0"/>
                  </a:cubicBezTo>
                  <a:cubicBezTo>
                    <a:pt x="46" y="0"/>
                    <a:pt x="45" y="0"/>
                    <a:pt x="45" y="0"/>
                  </a:cubicBezTo>
                  <a:cubicBezTo>
                    <a:pt x="29" y="0"/>
                    <a:pt x="15" y="12"/>
                    <a:pt x="15" y="29"/>
                  </a:cubicBezTo>
                  <a:cubicBezTo>
                    <a:pt x="14" y="45"/>
                    <a:pt x="11" y="62"/>
                    <a:pt x="6" y="77"/>
                  </a:cubicBezTo>
                  <a:cubicBezTo>
                    <a:pt x="0" y="93"/>
                    <a:pt x="8" y="110"/>
                    <a:pt x="2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50">
              <a:extLst>
                <a:ext uri="{FF2B5EF4-FFF2-40B4-BE49-F238E27FC236}">
                  <a16:creationId xmlns:a16="http://schemas.microsoft.com/office/drawing/2014/main" id="{C899FDCC-7FC1-469F-A002-6D5829D80CA4}"/>
                </a:ext>
              </a:extLst>
            </p:cNvPr>
            <p:cNvSpPr>
              <a:spLocks/>
            </p:cNvSpPr>
            <p:nvPr/>
          </p:nvSpPr>
          <p:spPr bwMode="auto">
            <a:xfrm>
              <a:off x="1927" y="982"/>
              <a:ext cx="9" cy="17"/>
            </a:xfrm>
            <a:custGeom>
              <a:avLst/>
              <a:gdLst>
                <a:gd name="T0" fmla="*/ 30 w 60"/>
                <a:gd name="T1" fmla="*/ 119 h 119"/>
                <a:gd name="T2" fmla="*/ 60 w 60"/>
                <a:gd name="T3" fmla="*/ 89 h 119"/>
                <a:gd name="T4" fmla="*/ 60 w 60"/>
                <a:gd name="T5" fmla="*/ 30 h 119"/>
                <a:gd name="T6" fmla="*/ 30 w 60"/>
                <a:gd name="T7" fmla="*/ 0 h 119"/>
                <a:gd name="T8" fmla="*/ 0 w 60"/>
                <a:gd name="T9" fmla="*/ 30 h 119"/>
                <a:gd name="T10" fmla="*/ 0 w 60"/>
                <a:gd name="T11" fmla="*/ 89 h 119"/>
                <a:gd name="T12" fmla="*/ 30 w 60"/>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60" h="119">
                  <a:moveTo>
                    <a:pt x="30" y="119"/>
                  </a:moveTo>
                  <a:cubicBezTo>
                    <a:pt x="47" y="119"/>
                    <a:pt x="60" y="105"/>
                    <a:pt x="60" y="89"/>
                  </a:cubicBezTo>
                  <a:cubicBezTo>
                    <a:pt x="60" y="30"/>
                    <a:pt x="60" y="30"/>
                    <a:pt x="60" y="30"/>
                  </a:cubicBezTo>
                  <a:cubicBezTo>
                    <a:pt x="60" y="13"/>
                    <a:pt x="47" y="0"/>
                    <a:pt x="30" y="0"/>
                  </a:cubicBezTo>
                  <a:cubicBezTo>
                    <a:pt x="13" y="0"/>
                    <a:pt x="0" y="13"/>
                    <a:pt x="0" y="30"/>
                  </a:cubicBezTo>
                  <a:cubicBezTo>
                    <a:pt x="0" y="89"/>
                    <a:pt x="0" y="89"/>
                    <a:pt x="0" y="89"/>
                  </a:cubicBezTo>
                  <a:cubicBezTo>
                    <a:pt x="0" y="105"/>
                    <a:pt x="13" y="119"/>
                    <a:pt x="3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51">
              <a:extLst>
                <a:ext uri="{FF2B5EF4-FFF2-40B4-BE49-F238E27FC236}">
                  <a16:creationId xmlns:a16="http://schemas.microsoft.com/office/drawing/2014/main" id="{1AD2141A-1F63-4F3F-AB54-E0C17D2BF0BA}"/>
                </a:ext>
              </a:extLst>
            </p:cNvPr>
            <p:cNvSpPr>
              <a:spLocks/>
            </p:cNvSpPr>
            <p:nvPr/>
          </p:nvSpPr>
          <p:spPr bwMode="auto">
            <a:xfrm>
              <a:off x="1927" y="1007"/>
              <a:ext cx="9" cy="17"/>
            </a:xfrm>
            <a:custGeom>
              <a:avLst/>
              <a:gdLst>
                <a:gd name="T0" fmla="*/ 0 w 60"/>
                <a:gd name="T1" fmla="*/ 88 h 118"/>
                <a:gd name="T2" fmla="*/ 30 w 60"/>
                <a:gd name="T3" fmla="*/ 118 h 118"/>
                <a:gd name="T4" fmla="*/ 60 w 60"/>
                <a:gd name="T5" fmla="*/ 88 h 118"/>
                <a:gd name="T6" fmla="*/ 60 w 60"/>
                <a:gd name="T7" fmla="*/ 30 h 118"/>
                <a:gd name="T8" fmla="*/ 30 w 60"/>
                <a:gd name="T9" fmla="*/ 0 h 118"/>
                <a:gd name="T10" fmla="*/ 0 w 60"/>
                <a:gd name="T11" fmla="*/ 30 h 118"/>
                <a:gd name="T12" fmla="*/ 0 w 60"/>
                <a:gd name="T13" fmla="*/ 88 h 118"/>
              </a:gdLst>
              <a:ahLst/>
              <a:cxnLst>
                <a:cxn ang="0">
                  <a:pos x="T0" y="T1"/>
                </a:cxn>
                <a:cxn ang="0">
                  <a:pos x="T2" y="T3"/>
                </a:cxn>
                <a:cxn ang="0">
                  <a:pos x="T4" y="T5"/>
                </a:cxn>
                <a:cxn ang="0">
                  <a:pos x="T6" y="T7"/>
                </a:cxn>
                <a:cxn ang="0">
                  <a:pos x="T8" y="T9"/>
                </a:cxn>
                <a:cxn ang="0">
                  <a:pos x="T10" y="T11"/>
                </a:cxn>
                <a:cxn ang="0">
                  <a:pos x="T12" y="T13"/>
                </a:cxn>
              </a:cxnLst>
              <a:rect l="0" t="0" r="r" b="b"/>
              <a:pathLst>
                <a:path w="60" h="118">
                  <a:moveTo>
                    <a:pt x="0" y="88"/>
                  </a:moveTo>
                  <a:cubicBezTo>
                    <a:pt x="0" y="105"/>
                    <a:pt x="13" y="118"/>
                    <a:pt x="30" y="118"/>
                  </a:cubicBezTo>
                  <a:cubicBezTo>
                    <a:pt x="47" y="118"/>
                    <a:pt x="60" y="105"/>
                    <a:pt x="60" y="88"/>
                  </a:cubicBezTo>
                  <a:cubicBezTo>
                    <a:pt x="60" y="30"/>
                    <a:pt x="60" y="30"/>
                    <a:pt x="60" y="30"/>
                  </a:cubicBezTo>
                  <a:cubicBezTo>
                    <a:pt x="60" y="13"/>
                    <a:pt x="47" y="0"/>
                    <a:pt x="30" y="0"/>
                  </a:cubicBezTo>
                  <a:cubicBezTo>
                    <a:pt x="13" y="0"/>
                    <a:pt x="0" y="13"/>
                    <a:pt x="0" y="3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52">
              <a:extLst>
                <a:ext uri="{FF2B5EF4-FFF2-40B4-BE49-F238E27FC236}">
                  <a16:creationId xmlns:a16="http://schemas.microsoft.com/office/drawing/2014/main" id="{237E0E73-F534-4393-A551-1F0496FBEAF4}"/>
                </a:ext>
              </a:extLst>
            </p:cNvPr>
            <p:cNvSpPr>
              <a:spLocks/>
            </p:cNvSpPr>
            <p:nvPr/>
          </p:nvSpPr>
          <p:spPr bwMode="auto">
            <a:xfrm>
              <a:off x="1932" y="961"/>
              <a:ext cx="16" cy="15"/>
            </a:xfrm>
            <a:custGeom>
              <a:avLst/>
              <a:gdLst>
                <a:gd name="T0" fmla="*/ 57 w 114"/>
                <a:gd name="T1" fmla="*/ 90 h 101"/>
                <a:gd name="T2" fmla="*/ 94 w 114"/>
                <a:gd name="T3" fmla="*/ 61 h 101"/>
                <a:gd name="T4" fmla="*/ 106 w 114"/>
                <a:gd name="T5" fmla="*/ 20 h 101"/>
                <a:gd name="T6" fmla="*/ 66 w 114"/>
                <a:gd name="T7" fmla="*/ 8 h 101"/>
                <a:gd name="T8" fmla="*/ 11 w 114"/>
                <a:gd name="T9" fmla="*/ 51 h 101"/>
                <a:gd name="T10" fmla="*/ 15 w 114"/>
                <a:gd name="T11" fmla="*/ 94 h 101"/>
                <a:gd name="T12" fmla="*/ 34 w 114"/>
                <a:gd name="T13" fmla="*/ 101 h 101"/>
                <a:gd name="T14" fmla="*/ 57 w 114"/>
                <a:gd name="T15" fmla="*/ 9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1">
                  <a:moveTo>
                    <a:pt x="57" y="90"/>
                  </a:moveTo>
                  <a:cubicBezTo>
                    <a:pt x="67" y="78"/>
                    <a:pt x="80" y="68"/>
                    <a:pt x="94" y="61"/>
                  </a:cubicBezTo>
                  <a:cubicBezTo>
                    <a:pt x="108" y="53"/>
                    <a:pt x="114" y="35"/>
                    <a:pt x="106" y="20"/>
                  </a:cubicBezTo>
                  <a:cubicBezTo>
                    <a:pt x="98" y="5"/>
                    <a:pt x="80" y="0"/>
                    <a:pt x="66" y="8"/>
                  </a:cubicBezTo>
                  <a:cubicBezTo>
                    <a:pt x="45" y="19"/>
                    <a:pt x="26" y="33"/>
                    <a:pt x="11" y="51"/>
                  </a:cubicBezTo>
                  <a:cubicBezTo>
                    <a:pt x="0" y="64"/>
                    <a:pt x="2" y="83"/>
                    <a:pt x="15" y="94"/>
                  </a:cubicBezTo>
                  <a:cubicBezTo>
                    <a:pt x="20" y="98"/>
                    <a:pt x="27" y="101"/>
                    <a:pt x="34" y="101"/>
                  </a:cubicBezTo>
                  <a:cubicBezTo>
                    <a:pt x="42" y="101"/>
                    <a:pt x="51" y="97"/>
                    <a:pt x="5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53">
              <a:extLst>
                <a:ext uri="{FF2B5EF4-FFF2-40B4-BE49-F238E27FC236}">
                  <a16:creationId xmlns:a16="http://schemas.microsoft.com/office/drawing/2014/main" id="{73801CF8-1BE3-4E3F-9B16-3871F0B1A9CF}"/>
                </a:ext>
              </a:extLst>
            </p:cNvPr>
            <p:cNvSpPr>
              <a:spLocks/>
            </p:cNvSpPr>
            <p:nvPr/>
          </p:nvSpPr>
          <p:spPr bwMode="auto">
            <a:xfrm>
              <a:off x="1927" y="1032"/>
              <a:ext cx="10" cy="17"/>
            </a:xfrm>
            <a:custGeom>
              <a:avLst/>
              <a:gdLst>
                <a:gd name="T0" fmla="*/ 0 w 69"/>
                <a:gd name="T1" fmla="*/ 41 h 119"/>
                <a:gd name="T2" fmla="*/ 7 w 69"/>
                <a:gd name="T3" fmla="*/ 96 h 119"/>
                <a:gd name="T4" fmla="*/ 36 w 69"/>
                <a:gd name="T5" fmla="*/ 119 h 119"/>
                <a:gd name="T6" fmla="*/ 44 w 69"/>
                <a:gd name="T7" fmla="*/ 118 h 119"/>
                <a:gd name="T8" fmla="*/ 65 w 69"/>
                <a:gd name="T9" fmla="*/ 81 h 119"/>
                <a:gd name="T10" fmla="*/ 60 w 69"/>
                <a:gd name="T11" fmla="*/ 41 h 119"/>
                <a:gd name="T12" fmla="*/ 60 w 69"/>
                <a:gd name="T13" fmla="*/ 30 h 119"/>
                <a:gd name="T14" fmla="*/ 30 w 69"/>
                <a:gd name="T15" fmla="*/ 0 h 119"/>
                <a:gd name="T16" fmla="*/ 0 w 69"/>
                <a:gd name="T17" fmla="*/ 30 h 119"/>
                <a:gd name="T18" fmla="*/ 0 w 69"/>
                <a:gd name="T19" fmla="*/ 4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19">
                  <a:moveTo>
                    <a:pt x="0" y="41"/>
                  </a:moveTo>
                  <a:cubicBezTo>
                    <a:pt x="0" y="60"/>
                    <a:pt x="2" y="78"/>
                    <a:pt x="7" y="96"/>
                  </a:cubicBezTo>
                  <a:cubicBezTo>
                    <a:pt x="11" y="110"/>
                    <a:pt x="23" y="119"/>
                    <a:pt x="36" y="119"/>
                  </a:cubicBezTo>
                  <a:cubicBezTo>
                    <a:pt x="39" y="119"/>
                    <a:pt x="41" y="118"/>
                    <a:pt x="44" y="118"/>
                  </a:cubicBezTo>
                  <a:cubicBezTo>
                    <a:pt x="60" y="113"/>
                    <a:pt x="69" y="97"/>
                    <a:pt x="65" y="81"/>
                  </a:cubicBezTo>
                  <a:cubicBezTo>
                    <a:pt x="62" y="68"/>
                    <a:pt x="60" y="54"/>
                    <a:pt x="60" y="41"/>
                  </a:cubicBezTo>
                  <a:cubicBezTo>
                    <a:pt x="60" y="30"/>
                    <a:pt x="60" y="30"/>
                    <a:pt x="60" y="30"/>
                  </a:cubicBezTo>
                  <a:cubicBezTo>
                    <a:pt x="60" y="14"/>
                    <a:pt x="47" y="0"/>
                    <a:pt x="30" y="0"/>
                  </a:cubicBezTo>
                  <a:cubicBezTo>
                    <a:pt x="13" y="0"/>
                    <a:pt x="0" y="14"/>
                    <a:pt x="0" y="30"/>
                  </a:cubicBez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54">
              <a:extLst>
                <a:ext uri="{FF2B5EF4-FFF2-40B4-BE49-F238E27FC236}">
                  <a16:creationId xmlns:a16="http://schemas.microsoft.com/office/drawing/2014/main" id="{AE49269A-AB9F-41EF-AF7E-C793DC0A172F}"/>
                </a:ext>
              </a:extLst>
            </p:cNvPr>
            <p:cNvSpPr>
              <a:spLocks/>
            </p:cNvSpPr>
            <p:nvPr/>
          </p:nvSpPr>
          <p:spPr bwMode="auto">
            <a:xfrm>
              <a:off x="1980" y="959"/>
              <a:ext cx="16" cy="9"/>
            </a:xfrm>
            <a:custGeom>
              <a:avLst/>
              <a:gdLst>
                <a:gd name="T0" fmla="*/ 89 w 119"/>
                <a:gd name="T1" fmla="*/ 0 h 60"/>
                <a:gd name="T2" fmla="*/ 30 w 119"/>
                <a:gd name="T3" fmla="*/ 0 h 60"/>
                <a:gd name="T4" fmla="*/ 0 w 119"/>
                <a:gd name="T5" fmla="*/ 30 h 60"/>
                <a:gd name="T6" fmla="*/ 30 w 119"/>
                <a:gd name="T7" fmla="*/ 60 h 60"/>
                <a:gd name="T8" fmla="*/ 89 w 119"/>
                <a:gd name="T9" fmla="*/ 60 h 60"/>
                <a:gd name="T10" fmla="*/ 119 w 119"/>
                <a:gd name="T11" fmla="*/ 30 h 60"/>
                <a:gd name="T12" fmla="*/ 89 w 1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89" y="0"/>
                  </a:move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ubicBezTo>
                    <a:pt x="119" y="14"/>
                    <a:pt x="106" y="0"/>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55">
              <a:extLst>
                <a:ext uri="{FF2B5EF4-FFF2-40B4-BE49-F238E27FC236}">
                  <a16:creationId xmlns:a16="http://schemas.microsoft.com/office/drawing/2014/main" id="{3B4C7680-EF92-4B1F-BF3B-7A70D62BE8C7}"/>
                </a:ext>
              </a:extLst>
            </p:cNvPr>
            <p:cNvSpPr>
              <a:spLocks/>
            </p:cNvSpPr>
            <p:nvPr/>
          </p:nvSpPr>
          <p:spPr bwMode="auto">
            <a:xfrm>
              <a:off x="1981" y="1011"/>
              <a:ext cx="15" cy="16"/>
            </a:xfrm>
            <a:custGeom>
              <a:avLst/>
              <a:gdLst>
                <a:gd name="T0" fmla="*/ 61 w 105"/>
                <a:gd name="T1" fmla="*/ 93 h 109"/>
                <a:gd name="T2" fmla="*/ 91 w 105"/>
                <a:gd name="T3" fmla="*/ 57 h 109"/>
                <a:gd name="T4" fmla="*/ 95 w 105"/>
                <a:gd name="T5" fmla="*/ 14 h 109"/>
                <a:gd name="T6" fmla="*/ 52 w 105"/>
                <a:gd name="T7" fmla="*/ 11 h 109"/>
                <a:gd name="T8" fmla="*/ 8 w 105"/>
                <a:gd name="T9" fmla="*/ 65 h 109"/>
                <a:gd name="T10" fmla="*/ 20 w 105"/>
                <a:gd name="T11" fmla="*/ 105 h 109"/>
                <a:gd name="T12" fmla="*/ 35 w 105"/>
                <a:gd name="T13" fmla="*/ 109 h 109"/>
                <a:gd name="T14" fmla="*/ 61 w 105"/>
                <a:gd name="T15" fmla="*/ 9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9">
                  <a:moveTo>
                    <a:pt x="61" y="93"/>
                  </a:moveTo>
                  <a:cubicBezTo>
                    <a:pt x="69" y="79"/>
                    <a:pt x="79" y="67"/>
                    <a:pt x="91" y="57"/>
                  </a:cubicBezTo>
                  <a:cubicBezTo>
                    <a:pt x="104" y="46"/>
                    <a:pt x="105" y="27"/>
                    <a:pt x="95" y="14"/>
                  </a:cubicBezTo>
                  <a:cubicBezTo>
                    <a:pt x="84" y="2"/>
                    <a:pt x="65" y="0"/>
                    <a:pt x="52" y="11"/>
                  </a:cubicBezTo>
                  <a:cubicBezTo>
                    <a:pt x="34" y="26"/>
                    <a:pt x="19" y="44"/>
                    <a:pt x="8" y="65"/>
                  </a:cubicBezTo>
                  <a:cubicBezTo>
                    <a:pt x="0" y="79"/>
                    <a:pt x="6" y="97"/>
                    <a:pt x="20" y="105"/>
                  </a:cubicBezTo>
                  <a:cubicBezTo>
                    <a:pt x="25" y="108"/>
                    <a:pt x="30" y="109"/>
                    <a:pt x="35" y="109"/>
                  </a:cubicBezTo>
                  <a:cubicBezTo>
                    <a:pt x="45" y="109"/>
                    <a:pt x="56" y="103"/>
                    <a:pt x="6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56">
              <a:extLst>
                <a:ext uri="{FF2B5EF4-FFF2-40B4-BE49-F238E27FC236}">
                  <a16:creationId xmlns:a16="http://schemas.microsoft.com/office/drawing/2014/main" id="{B8B88905-DCB0-4931-BAC4-5D2EA17D04FD}"/>
                </a:ext>
              </a:extLst>
            </p:cNvPr>
            <p:cNvSpPr>
              <a:spLocks/>
            </p:cNvSpPr>
            <p:nvPr/>
          </p:nvSpPr>
          <p:spPr bwMode="auto">
            <a:xfrm>
              <a:off x="2003" y="1007"/>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6"/>
                    <a:pt x="90" y="30"/>
                  </a:cubicBezTo>
                  <a:cubicBezTo>
                    <a:pt x="90" y="13"/>
                    <a:pt x="77" y="0"/>
                    <a:pt x="60" y="0"/>
                  </a:cubicBezTo>
                  <a:cubicBezTo>
                    <a:pt x="30" y="0"/>
                    <a:pt x="30" y="0"/>
                    <a:pt x="30" y="0"/>
                  </a:cubicBezTo>
                  <a:cubicBezTo>
                    <a:pt x="13" y="0"/>
                    <a:pt x="0" y="13"/>
                    <a:pt x="0" y="30"/>
                  </a:cubicBezTo>
                  <a:cubicBezTo>
                    <a:pt x="0" y="46"/>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48" name="Picture 2" descr="Set of icons human thick, thin, fat, body size, degree of obesity, vector  of the proportions of the body from thin to fat, the concept of losing  Stock Vector Image &amp; Art -">
            <a:extLst>
              <a:ext uri="{FF2B5EF4-FFF2-40B4-BE49-F238E27FC236}">
                <a16:creationId xmlns:a16="http://schemas.microsoft.com/office/drawing/2014/main" id="{7E96DAAA-2575-41C5-9333-B7351874560D}"/>
              </a:ext>
            </a:extLst>
          </p:cNvPr>
          <p:cNvPicPr>
            <a:picLocks noChangeAspect="1" noChangeArrowheads="1"/>
          </p:cNvPicPr>
          <p:nvPr/>
        </p:nvPicPr>
        <p:blipFill rotWithShape="1">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artisticCrisscrossEtching/>
                    </a14:imgEffect>
                  </a14:imgLayer>
                </a14:imgProps>
              </a:ext>
              <a:ext uri="{28A0092B-C50C-407E-A947-70E740481C1C}">
                <a14:useLocalDpi xmlns:a14="http://schemas.microsoft.com/office/drawing/2010/main" val="0"/>
              </a:ext>
            </a:extLst>
          </a:blip>
          <a:srcRect b="7162"/>
          <a:stretch/>
        </p:blipFill>
        <p:spPr bwMode="auto">
          <a:xfrm>
            <a:off x="386612" y="897714"/>
            <a:ext cx="307700" cy="30540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Penetration Icon Stock Illustrations – 913 Penetration Icon Stock  Illustrations, Vectors &amp;amp; Clipart - Dreamstime">
            <a:extLst>
              <a:ext uri="{FF2B5EF4-FFF2-40B4-BE49-F238E27FC236}">
                <a16:creationId xmlns:a16="http://schemas.microsoft.com/office/drawing/2014/main" id="{FD012B15-89A9-4532-8FA6-B043B0F5B715}"/>
              </a:ext>
            </a:extLst>
          </p:cNvPr>
          <p:cNvPicPr>
            <a:picLocks noChangeAspect="1" noChangeArrowheads="1"/>
          </p:cNvPicPr>
          <p:nvPr/>
        </p:nvPicPr>
        <p:blipFill rotWithShape="1">
          <a:blip r:embed="rId10">
            <a:clrChange>
              <a:clrFrom>
                <a:srgbClr val="F6F3F3"/>
              </a:clrFrom>
              <a:clrTo>
                <a:srgbClr val="F6F3F3">
                  <a:alpha val="0"/>
                </a:srgbClr>
              </a:clrTo>
            </a:clrChange>
            <a:duotone>
              <a:schemeClr val="accent1">
                <a:shade val="45000"/>
                <a:satMod val="135000"/>
              </a:schemeClr>
              <a:prstClr val="white"/>
            </a:duotone>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69734" t="52293" b="3601"/>
          <a:stretch/>
        </p:blipFill>
        <p:spPr bwMode="auto">
          <a:xfrm>
            <a:off x="5459160" y="910869"/>
            <a:ext cx="324851" cy="35563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Bad Customer Service Vector Images (over 1,700)">
            <a:extLst>
              <a:ext uri="{FF2B5EF4-FFF2-40B4-BE49-F238E27FC236}">
                <a16:creationId xmlns:a16="http://schemas.microsoft.com/office/drawing/2014/main" id="{CCF339F8-F7E0-493D-B376-B9A35224BD3E}"/>
              </a:ext>
            </a:extLst>
          </p:cNvPr>
          <p:cNvPicPr>
            <a:picLocks noChangeAspect="1" noChangeArrowheads="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97392" y="672696"/>
            <a:ext cx="669459" cy="703085"/>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805EF1B1-44BD-4D9C-AB76-C1165D72215B}"/>
              </a:ext>
            </a:extLst>
          </p:cNvPr>
          <p:cNvSpPr txBox="1"/>
          <p:nvPr/>
        </p:nvSpPr>
        <p:spPr>
          <a:xfrm>
            <a:off x="2895104" y="1460769"/>
            <a:ext cx="6177280" cy="279796"/>
          </a:xfrm>
          <a:prstGeom prst="rect">
            <a:avLst/>
          </a:prstGeom>
          <a:noFill/>
        </p:spPr>
        <p:txBody>
          <a:bodyPr wrap="square">
            <a:spAutoFit/>
          </a:bodyPr>
          <a:lstStyle/>
          <a:p>
            <a:pPr algn="ctr"/>
            <a:r>
              <a:rPr lang="en-GB" sz="1600" b="1" dirty="0">
                <a:solidFill>
                  <a:schemeClr val="bg1"/>
                </a:solidFill>
              </a:rPr>
              <a:t>EXL’s Solution  - how are we transforming</a:t>
            </a:r>
          </a:p>
        </p:txBody>
      </p:sp>
      <p:sp>
        <p:nvSpPr>
          <p:cNvPr id="152" name="TextBox 151">
            <a:extLst>
              <a:ext uri="{FF2B5EF4-FFF2-40B4-BE49-F238E27FC236}">
                <a16:creationId xmlns:a16="http://schemas.microsoft.com/office/drawing/2014/main" id="{0B5ABA2A-E1EC-4D13-B340-C086C6894E51}"/>
              </a:ext>
            </a:extLst>
          </p:cNvPr>
          <p:cNvSpPr txBox="1"/>
          <p:nvPr/>
        </p:nvSpPr>
        <p:spPr>
          <a:xfrm>
            <a:off x="444828" y="5698117"/>
            <a:ext cx="11274552" cy="424232"/>
          </a:xfrm>
          <a:prstGeom prst="rect">
            <a:avLst/>
          </a:prstGeom>
          <a:solidFill>
            <a:srgbClr val="F0F0F0"/>
          </a:solidFill>
        </p:spPr>
        <p:txBody>
          <a:bodyPr wrap="square" anchor="ctr">
            <a:noAutofit/>
          </a:bodyPr>
          <a:lstStyle/>
          <a:p>
            <a:pPr algn="ctr"/>
            <a:r>
              <a:rPr lang="en-US" sz="2800" b="1" dirty="0">
                <a:solidFill>
                  <a:schemeClr val="tx2"/>
                </a:solidFill>
                <a:latin typeface="+mj-lt"/>
              </a:rPr>
              <a:t>CRM</a:t>
            </a:r>
          </a:p>
        </p:txBody>
      </p:sp>
      <p:grpSp>
        <p:nvGrpSpPr>
          <p:cNvPr id="153" name="Group 152"/>
          <p:cNvGrpSpPr/>
          <p:nvPr/>
        </p:nvGrpSpPr>
        <p:grpSpPr>
          <a:xfrm>
            <a:off x="259062" y="6177708"/>
            <a:ext cx="6507216" cy="549555"/>
            <a:chOff x="107821" y="3173272"/>
            <a:chExt cx="5922029" cy="415801"/>
          </a:xfrm>
        </p:grpSpPr>
        <p:grpSp>
          <p:nvGrpSpPr>
            <p:cNvPr id="154" name="Group 153"/>
            <p:cNvGrpSpPr/>
            <p:nvPr/>
          </p:nvGrpSpPr>
          <p:grpSpPr>
            <a:xfrm>
              <a:off x="107821" y="3173379"/>
              <a:ext cx="1785194" cy="399779"/>
              <a:chOff x="-117736" y="3277762"/>
              <a:chExt cx="1785194" cy="399779"/>
            </a:xfrm>
          </p:grpSpPr>
          <p:sp>
            <p:nvSpPr>
              <p:cNvPr id="161" name="TextBox 160">
                <a:extLst>
                  <a:ext uri="{FF2B5EF4-FFF2-40B4-BE49-F238E27FC236}">
                    <a16:creationId xmlns:a16="http://schemas.microsoft.com/office/drawing/2014/main" id="{1952305A-0479-43F7-B241-0F1900644902}"/>
                  </a:ext>
                </a:extLst>
              </p:cNvPr>
              <p:cNvSpPr txBox="1"/>
              <p:nvPr/>
            </p:nvSpPr>
            <p:spPr>
              <a:xfrm>
                <a:off x="148298" y="3277762"/>
                <a:ext cx="870932"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&gt; 30 - 35%</a:t>
                </a:r>
              </a:p>
            </p:txBody>
          </p:sp>
          <p:sp>
            <p:nvSpPr>
              <p:cNvPr id="162" name="TextBox 161">
                <a:extLst>
                  <a:ext uri="{FF2B5EF4-FFF2-40B4-BE49-F238E27FC236}">
                    <a16:creationId xmlns:a16="http://schemas.microsoft.com/office/drawing/2014/main" id="{1952305A-0479-43F7-B241-0F1900644902}"/>
                  </a:ext>
                </a:extLst>
              </p:cNvPr>
              <p:cNvSpPr txBox="1"/>
              <p:nvPr/>
            </p:nvSpPr>
            <p:spPr>
              <a:xfrm>
                <a:off x="-117736" y="3492875"/>
                <a:ext cx="1785194" cy="18466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Productivity improvement</a:t>
                </a:r>
              </a:p>
            </p:txBody>
          </p:sp>
        </p:grpSp>
        <p:grpSp>
          <p:nvGrpSpPr>
            <p:cNvPr id="155" name="Group 154"/>
            <p:cNvGrpSpPr/>
            <p:nvPr/>
          </p:nvGrpSpPr>
          <p:grpSpPr>
            <a:xfrm>
              <a:off x="1893607" y="3178371"/>
              <a:ext cx="2589838" cy="378692"/>
              <a:chOff x="2089175" y="3282754"/>
              <a:chExt cx="2589838" cy="378692"/>
            </a:xfrm>
          </p:grpSpPr>
          <p:sp>
            <p:nvSpPr>
              <p:cNvPr id="159" name="TextBox 158">
                <a:extLst>
                  <a:ext uri="{FF2B5EF4-FFF2-40B4-BE49-F238E27FC236}">
                    <a16:creationId xmlns:a16="http://schemas.microsoft.com/office/drawing/2014/main" id="{1952305A-0479-43F7-B241-0F1900644902}"/>
                  </a:ext>
                </a:extLst>
              </p:cNvPr>
              <p:cNvSpPr txBox="1"/>
              <p:nvPr/>
            </p:nvSpPr>
            <p:spPr>
              <a:xfrm>
                <a:off x="2759346" y="3282754"/>
                <a:ext cx="722129"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10 - 15%</a:t>
                </a:r>
              </a:p>
            </p:txBody>
          </p:sp>
          <p:sp>
            <p:nvSpPr>
              <p:cNvPr id="160" name="TextBox 159">
                <a:extLst>
                  <a:ext uri="{FF2B5EF4-FFF2-40B4-BE49-F238E27FC236}">
                    <a16:creationId xmlns:a16="http://schemas.microsoft.com/office/drawing/2014/main" id="{1952305A-0479-43F7-B241-0F1900644902}"/>
                  </a:ext>
                </a:extLst>
              </p:cNvPr>
              <p:cNvSpPr txBox="1"/>
              <p:nvPr/>
            </p:nvSpPr>
            <p:spPr>
              <a:xfrm>
                <a:off x="2089175" y="3508970"/>
                <a:ext cx="2589838" cy="15247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Elimination of inbound voice contacts</a:t>
                </a:r>
              </a:p>
            </p:txBody>
          </p:sp>
        </p:grpSp>
        <p:grpSp>
          <p:nvGrpSpPr>
            <p:cNvPr id="156" name="Group 155"/>
            <p:cNvGrpSpPr/>
            <p:nvPr/>
          </p:nvGrpSpPr>
          <p:grpSpPr>
            <a:xfrm>
              <a:off x="4383930" y="3173272"/>
              <a:ext cx="1645920" cy="415801"/>
              <a:chOff x="4387170" y="3277655"/>
              <a:chExt cx="1645920" cy="415801"/>
            </a:xfrm>
          </p:grpSpPr>
          <p:sp>
            <p:nvSpPr>
              <p:cNvPr id="157" name="TextBox 156">
                <a:extLst>
                  <a:ext uri="{FF2B5EF4-FFF2-40B4-BE49-F238E27FC236}">
                    <a16:creationId xmlns:a16="http://schemas.microsoft.com/office/drawing/2014/main" id="{1952305A-0479-43F7-B241-0F1900644902}"/>
                  </a:ext>
                </a:extLst>
              </p:cNvPr>
              <p:cNvSpPr txBox="1"/>
              <p:nvPr/>
            </p:nvSpPr>
            <p:spPr>
              <a:xfrm>
                <a:off x="4581273" y="3277655"/>
                <a:ext cx="719212"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~5 - 10%</a:t>
                </a:r>
              </a:p>
            </p:txBody>
          </p:sp>
          <p:sp>
            <p:nvSpPr>
              <p:cNvPr id="158" name="TextBox 157">
                <a:extLst>
                  <a:ext uri="{FF2B5EF4-FFF2-40B4-BE49-F238E27FC236}">
                    <a16:creationId xmlns:a16="http://schemas.microsoft.com/office/drawing/2014/main" id="{1952305A-0479-43F7-B241-0F1900644902}"/>
                  </a:ext>
                </a:extLst>
              </p:cNvPr>
              <p:cNvSpPr txBox="1"/>
              <p:nvPr/>
            </p:nvSpPr>
            <p:spPr>
              <a:xfrm>
                <a:off x="4387170" y="3508790"/>
                <a:ext cx="1645920" cy="18466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Improvement in NPS</a:t>
                </a:r>
              </a:p>
            </p:txBody>
          </p:sp>
        </p:grpSp>
      </p:grpSp>
      <p:cxnSp>
        <p:nvCxnSpPr>
          <p:cNvPr id="19" name="Elbow Connector 18"/>
          <p:cNvCxnSpPr>
            <a:stCxn id="152" idx="1"/>
            <a:endCxn id="10" idx="1"/>
          </p:cNvCxnSpPr>
          <p:nvPr/>
        </p:nvCxnSpPr>
        <p:spPr>
          <a:xfrm rot="10800000" flipH="1">
            <a:off x="444827" y="2815353"/>
            <a:ext cx="1371873" cy="3094881"/>
          </a:xfrm>
          <a:prstGeom prst="bentConnector3">
            <a:avLst>
              <a:gd name="adj1" fmla="val -16663"/>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3377608" y="2805286"/>
            <a:ext cx="2103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8" name="Straight Arrow Connector 167"/>
          <p:cNvCxnSpPr/>
          <p:nvPr/>
        </p:nvCxnSpPr>
        <p:spPr>
          <a:xfrm>
            <a:off x="7308226" y="2805286"/>
            <a:ext cx="2103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165" idx="3"/>
            <a:endCxn id="152" idx="3"/>
          </p:cNvCxnSpPr>
          <p:nvPr/>
        </p:nvCxnSpPr>
        <p:spPr>
          <a:xfrm>
            <a:off x="11228426" y="2795859"/>
            <a:ext cx="490954" cy="3114374"/>
          </a:xfrm>
          <a:prstGeom prst="bentConnector3">
            <a:avLst>
              <a:gd name="adj1" fmla="val 1465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8538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 </a:t>
            </a:r>
            <a:r>
              <a:rPr lang="en-US" sz="4400" dirty="0"/>
              <a:t>Webchat &amp; Email  Translation solution</a:t>
            </a:r>
            <a:br>
              <a:rPr lang="en-US" sz="4400" dirty="0"/>
            </a:br>
            <a:endParaRPr lang="en-US" dirty="0"/>
          </a:p>
        </p:txBody>
      </p:sp>
    </p:spTree>
    <p:extLst>
      <p:ext uri="{BB962C8B-B14F-4D97-AF65-F5344CB8AC3E}">
        <p14:creationId xmlns:p14="http://schemas.microsoft.com/office/powerpoint/2010/main" val="2192994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100000"/>
              </a:lnSpc>
            </a:pPr>
            <a:r>
              <a:rPr lang="en-US" dirty="0"/>
              <a:t>Our understanding of your requirements from this program</a:t>
            </a:r>
          </a:p>
        </p:txBody>
      </p:sp>
      <p:sp>
        <p:nvSpPr>
          <p:cNvPr id="6" name="TextBox 5">
            <a:extLst>
              <a:ext uri="{FF2B5EF4-FFF2-40B4-BE49-F238E27FC236}">
                <a16:creationId xmlns:a16="http://schemas.microsoft.com/office/drawing/2014/main" id="{57853AD5-339E-476E-8B4A-F3AC9175797E}"/>
              </a:ext>
            </a:extLst>
          </p:cNvPr>
          <p:cNvSpPr txBox="1"/>
          <p:nvPr/>
        </p:nvSpPr>
        <p:spPr>
          <a:xfrm>
            <a:off x="6285457" y="904755"/>
            <a:ext cx="5394960" cy="548640"/>
          </a:xfrm>
          <a:prstGeom prst="rect">
            <a:avLst/>
          </a:prstGeom>
          <a:noFill/>
        </p:spPr>
        <p:txBody>
          <a:bodyPr wrap="square" lIns="0" tIns="0" rIns="0" bIns="0" rtlCol="0" anchor="ctr" anchorCtr="0">
            <a:noAutofit/>
          </a:bodyPr>
          <a:lstStyle/>
          <a:p>
            <a:pPr>
              <a:lnSpc>
                <a:spcPct val="110000"/>
              </a:lnSpc>
              <a:defRPr/>
            </a:pPr>
            <a:r>
              <a:rPr lang="en-US" dirty="0">
                <a:solidFill>
                  <a:schemeClr val="tx2"/>
                </a:solidFill>
                <a:latin typeface="+mj-lt"/>
              </a:rPr>
              <a:t>Scalable operation focused on delivering superior customer experience</a:t>
            </a:r>
          </a:p>
        </p:txBody>
      </p:sp>
      <p:pic>
        <p:nvPicPr>
          <p:cNvPr id="10" name="Picture 9"/>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658" y="806695"/>
            <a:ext cx="822960" cy="744760"/>
          </a:xfrm>
          <a:prstGeom prst="rect">
            <a:avLst/>
          </a:prstGeom>
        </p:spPr>
      </p:pic>
      <p:sp>
        <p:nvSpPr>
          <p:cNvPr id="8" name="TextBox 7">
            <a:extLst>
              <a:ext uri="{FF2B5EF4-FFF2-40B4-BE49-F238E27FC236}">
                <a16:creationId xmlns:a16="http://schemas.microsoft.com/office/drawing/2014/main" id="{CA339C8F-E285-492F-9F3D-4319D71A9A4E}"/>
              </a:ext>
            </a:extLst>
          </p:cNvPr>
          <p:cNvSpPr txBox="1"/>
          <p:nvPr/>
        </p:nvSpPr>
        <p:spPr>
          <a:xfrm>
            <a:off x="6285457" y="2370205"/>
            <a:ext cx="5394960" cy="548640"/>
          </a:xfrm>
          <a:prstGeom prst="rect">
            <a:avLst/>
          </a:prstGeom>
          <a:noFill/>
        </p:spPr>
        <p:txBody>
          <a:bodyPr wrap="square" lIns="0" tIns="0" rIns="0" bIns="0" rtlCol="0" anchor="ctr" anchorCtr="0">
            <a:noAutofit/>
          </a:bodyPr>
          <a:lstStyle/>
          <a:p>
            <a:pPr>
              <a:lnSpc>
                <a:spcPct val="110000"/>
              </a:lnSpc>
              <a:defRPr/>
            </a:pPr>
            <a:r>
              <a:rPr lang="en-US" dirty="0">
                <a:solidFill>
                  <a:schemeClr val="tx2"/>
                </a:solidFill>
                <a:latin typeface="+mj-lt"/>
              </a:rPr>
              <a:t>Deliver Omni Channel view across geographies with strong in Customer Satisfaction and delivery </a:t>
            </a:r>
          </a:p>
        </p:txBody>
      </p:sp>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658" y="2213656"/>
            <a:ext cx="822960" cy="861738"/>
          </a:xfrm>
          <a:prstGeom prst="rect">
            <a:avLst/>
          </a:prstGeom>
        </p:spPr>
      </p:pic>
      <p:sp>
        <p:nvSpPr>
          <p:cNvPr id="7" name="TextBox 6">
            <a:extLst>
              <a:ext uri="{FF2B5EF4-FFF2-40B4-BE49-F238E27FC236}">
                <a16:creationId xmlns:a16="http://schemas.microsoft.com/office/drawing/2014/main" id="{CA339C8F-E285-492F-9F3D-4319D71A9A4E}"/>
              </a:ext>
            </a:extLst>
          </p:cNvPr>
          <p:cNvSpPr txBox="1"/>
          <p:nvPr/>
        </p:nvSpPr>
        <p:spPr>
          <a:xfrm>
            <a:off x="6285457" y="3857035"/>
            <a:ext cx="5394960" cy="548640"/>
          </a:xfrm>
          <a:prstGeom prst="rect">
            <a:avLst/>
          </a:prstGeom>
          <a:noFill/>
        </p:spPr>
        <p:txBody>
          <a:bodyPr wrap="square" lIns="0" tIns="0" rIns="0" bIns="0" rtlCol="0" anchor="ctr" anchorCtr="0">
            <a:noAutofit/>
          </a:bodyPr>
          <a:lstStyle/>
          <a:p>
            <a:pPr>
              <a:lnSpc>
                <a:spcPct val="110000"/>
              </a:lnSpc>
              <a:defRPr/>
            </a:pPr>
            <a:r>
              <a:rPr lang="en-US" dirty="0">
                <a:solidFill>
                  <a:schemeClr val="tx2"/>
                </a:solidFill>
                <a:latin typeface="+mj-lt"/>
              </a:rPr>
              <a:t>Move to Digital / Transformation lead operating model embedded with Analytics</a:t>
            </a:r>
          </a:p>
        </p:txBody>
      </p:sp>
      <p:pic>
        <p:nvPicPr>
          <p:cNvPr id="12" name="Picture 1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658" y="3737595"/>
            <a:ext cx="822960" cy="787521"/>
          </a:xfrm>
          <a:prstGeom prst="rect">
            <a:avLst/>
          </a:prstGeom>
        </p:spPr>
      </p:pic>
      <p:sp>
        <p:nvSpPr>
          <p:cNvPr id="9" name="TextBox 8">
            <a:extLst>
              <a:ext uri="{FF2B5EF4-FFF2-40B4-BE49-F238E27FC236}">
                <a16:creationId xmlns:a16="http://schemas.microsoft.com/office/drawing/2014/main" id="{CA339C8F-E285-492F-9F3D-4319D71A9A4E}"/>
              </a:ext>
            </a:extLst>
          </p:cNvPr>
          <p:cNvSpPr txBox="1"/>
          <p:nvPr/>
        </p:nvSpPr>
        <p:spPr>
          <a:xfrm>
            <a:off x="6285457" y="5297558"/>
            <a:ext cx="5394960" cy="548640"/>
          </a:xfrm>
          <a:prstGeom prst="rect">
            <a:avLst/>
          </a:prstGeom>
          <a:noFill/>
        </p:spPr>
        <p:txBody>
          <a:bodyPr wrap="square" lIns="0" tIns="0" rIns="0" bIns="0" rtlCol="0" anchor="ctr" anchorCtr="0">
            <a:noAutofit/>
          </a:bodyPr>
          <a:lstStyle/>
          <a:p>
            <a:pPr>
              <a:lnSpc>
                <a:spcPct val="110000"/>
              </a:lnSpc>
              <a:defRPr/>
            </a:pPr>
            <a:r>
              <a:rPr lang="en-US" dirty="0">
                <a:solidFill>
                  <a:schemeClr val="tx2"/>
                </a:solidFill>
                <a:latin typeface="+mj-lt"/>
              </a:rPr>
              <a:t>Data Led intelligence to drive better business decisions</a:t>
            </a:r>
          </a:p>
        </p:txBody>
      </p:sp>
      <p:pic>
        <p:nvPicPr>
          <p:cNvPr id="13" name="Picture 12"/>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44658" y="5187317"/>
            <a:ext cx="822960" cy="769122"/>
          </a:xfrm>
          <a:prstGeom prst="rect">
            <a:avLst/>
          </a:prstGeom>
        </p:spPr>
      </p:pic>
    </p:spTree>
    <p:extLst>
      <p:ext uri="{BB962C8B-B14F-4D97-AF65-F5344CB8AC3E}">
        <p14:creationId xmlns:p14="http://schemas.microsoft.com/office/powerpoint/2010/main" val="4294171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a:xfrm>
            <a:off x="1144404" y="2143055"/>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Chevron 134"/>
          <p:cNvSpPr/>
          <p:nvPr/>
        </p:nvSpPr>
        <p:spPr>
          <a:xfrm>
            <a:off x="4965752" y="2132268"/>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Chevron 164"/>
          <p:cNvSpPr/>
          <p:nvPr/>
        </p:nvSpPr>
        <p:spPr>
          <a:xfrm>
            <a:off x="9074612" y="2123562"/>
            <a:ext cx="2153814" cy="1344594"/>
          </a:xfrm>
          <a:prstGeom prst="chevr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Omni Channel Support</a:t>
            </a:r>
          </a:p>
        </p:txBody>
      </p:sp>
      <p:sp>
        <p:nvSpPr>
          <p:cNvPr id="74" name="TextBox 73">
            <a:extLst>
              <a:ext uri="{FF2B5EF4-FFF2-40B4-BE49-F238E27FC236}">
                <a16:creationId xmlns:a16="http://schemas.microsoft.com/office/drawing/2014/main" id="{6FCBC4B4-D986-40CB-B9B8-5CC3D019524C}"/>
              </a:ext>
            </a:extLst>
          </p:cNvPr>
          <p:cNvSpPr txBox="1"/>
          <p:nvPr/>
        </p:nvSpPr>
        <p:spPr>
          <a:xfrm>
            <a:off x="8756860" y="3856343"/>
            <a:ext cx="2779395"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Domain led </a:t>
            </a:r>
            <a:br>
              <a:rPr lang="en-US" sz="1400" dirty="0">
                <a:solidFill>
                  <a:schemeClr val="bg1"/>
                </a:solidFill>
                <a:latin typeface="+mj-lt"/>
              </a:rPr>
            </a:br>
            <a:r>
              <a:rPr lang="en-US" sz="1400" dirty="0">
                <a:solidFill>
                  <a:schemeClr val="bg1"/>
                </a:solidFill>
                <a:latin typeface="+mj-lt"/>
              </a:rPr>
              <a:t>embedded analytics</a:t>
            </a:r>
          </a:p>
        </p:txBody>
      </p:sp>
      <p:sp>
        <p:nvSpPr>
          <p:cNvPr id="75" name="TextBox 74">
            <a:extLst>
              <a:ext uri="{FF2B5EF4-FFF2-40B4-BE49-F238E27FC236}">
                <a16:creationId xmlns:a16="http://schemas.microsoft.com/office/drawing/2014/main" id="{85113D1E-2920-4F56-B29B-2DDF4C593A50}"/>
              </a:ext>
            </a:extLst>
          </p:cNvPr>
          <p:cNvSpPr txBox="1"/>
          <p:nvPr/>
        </p:nvSpPr>
        <p:spPr>
          <a:xfrm>
            <a:off x="8756860" y="4469935"/>
            <a:ext cx="3291840" cy="9664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dirty="0">
                <a:solidFill>
                  <a:srgbClr val="000000"/>
                </a:solidFill>
                <a:latin typeface="+mj-lt"/>
                <a:hlinkClick r:id="rId3" action="ppaction://hlinksldjump"/>
              </a:rPr>
              <a:t>Contact Centre analytics </a:t>
            </a:r>
            <a:r>
              <a:rPr lang="en-US" sz="1200" dirty="0">
                <a:solidFill>
                  <a:srgbClr val="000000"/>
                </a:solidFill>
                <a:latin typeface="+mj-lt"/>
              </a:rPr>
              <a:t>across all channels to</a:t>
            </a:r>
            <a:endParaRPr lang="en-US" sz="1200" noProof="0" dirty="0">
              <a:solidFill>
                <a:srgbClr val="000000"/>
              </a:solidFill>
              <a:latin typeface="+mj-lt"/>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customer journeys</a:t>
            </a: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regulatory compliance</a:t>
            </a: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dirty="0">
                <a:solidFill>
                  <a:srgbClr val="000000"/>
                </a:solidFill>
                <a:latin typeface="+mj-lt"/>
              </a:rPr>
              <a:t>Improve customer retention</a:t>
            </a:r>
          </a:p>
        </p:txBody>
      </p:sp>
      <p:sp>
        <p:nvSpPr>
          <p:cNvPr id="76" name="Rectangle 75">
            <a:extLst>
              <a:ext uri="{FF2B5EF4-FFF2-40B4-BE49-F238E27FC236}">
                <a16:creationId xmlns:a16="http://schemas.microsoft.com/office/drawing/2014/main" id="{7C4BB4A1-BD1E-4EDC-8597-AB164FB60320}"/>
              </a:ext>
            </a:extLst>
          </p:cNvPr>
          <p:cNvSpPr/>
          <p:nvPr/>
        </p:nvSpPr>
        <p:spPr>
          <a:xfrm>
            <a:off x="8084566" y="3452560"/>
            <a:ext cx="4001662"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 analytics</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77" name="Group 76">
            <a:extLst>
              <a:ext uri="{FF2B5EF4-FFF2-40B4-BE49-F238E27FC236}">
                <a16:creationId xmlns:a16="http://schemas.microsoft.com/office/drawing/2014/main" id="{EE7C63E3-FD3D-42AC-BD83-8AE5860DBC2F}"/>
              </a:ext>
            </a:extLst>
          </p:cNvPr>
          <p:cNvGrpSpPr/>
          <p:nvPr/>
        </p:nvGrpSpPr>
        <p:grpSpPr>
          <a:xfrm>
            <a:off x="9580104" y="2305872"/>
            <a:ext cx="1132226" cy="1048174"/>
            <a:chOff x="10284342" y="2228220"/>
            <a:chExt cx="1132226" cy="1048174"/>
          </a:xfrm>
        </p:grpSpPr>
        <p:sp>
          <p:nvSpPr>
            <p:cNvPr id="79" name="TextBox 78">
              <a:extLst>
                <a:ext uri="{FF2B5EF4-FFF2-40B4-BE49-F238E27FC236}">
                  <a16:creationId xmlns:a16="http://schemas.microsoft.com/office/drawing/2014/main" id="{BD06E23F-C83D-42A8-BDA3-9B06A3D7B575}"/>
                </a:ext>
              </a:extLst>
            </p:cNvPr>
            <p:cNvSpPr txBox="1"/>
            <p:nvPr/>
          </p:nvSpPr>
          <p:spPr>
            <a:xfrm>
              <a:off x="10284342"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Leverage data</a:t>
              </a:r>
              <a:br>
                <a:rPr lang="en-US" sz="1050" b="1" dirty="0">
                  <a:solidFill>
                    <a:schemeClr val="tx2"/>
                  </a:solidFill>
                  <a:latin typeface="+mj-lt"/>
                </a:rPr>
              </a:br>
              <a:r>
                <a:rPr lang="en-US" sz="1050" b="1" dirty="0">
                  <a:solidFill>
                    <a:schemeClr val="tx2"/>
                  </a:solidFill>
                  <a:latin typeface="+mj-lt"/>
                </a:rPr>
                <a:t> to improve </a:t>
              </a:r>
              <a:br>
                <a:rPr lang="en-US" sz="1050" b="1" dirty="0">
                  <a:solidFill>
                    <a:schemeClr val="tx2"/>
                  </a:solidFill>
                  <a:latin typeface="+mj-lt"/>
                </a:rPr>
              </a:br>
              <a:r>
                <a:rPr lang="en-US" sz="1050" b="1" dirty="0">
                  <a:solidFill>
                    <a:schemeClr val="tx2"/>
                  </a:solidFill>
                  <a:latin typeface="+mj-lt"/>
                </a:rPr>
                <a:t>CX</a:t>
              </a:r>
            </a:p>
          </p:txBody>
        </p:sp>
        <p:grpSp>
          <p:nvGrpSpPr>
            <p:cNvPr id="80" name="Group 79">
              <a:extLst>
                <a:ext uri="{FF2B5EF4-FFF2-40B4-BE49-F238E27FC236}">
                  <a16:creationId xmlns:a16="http://schemas.microsoft.com/office/drawing/2014/main" id="{5EBC6D77-1FFD-4A8D-B46C-883067F09161}"/>
                </a:ext>
              </a:extLst>
            </p:cNvPr>
            <p:cNvGrpSpPr>
              <a:grpSpLocks noChangeAspect="1"/>
            </p:cNvGrpSpPr>
            <p:nvPr/>
          </p:nvGrpSpPr>
          <p:grpSpPr>
            <a:xfrm>
              <a:off x="10639588" y="2228220"/>
              <a:ext cx="421735" cy="457200"/>
              <a:chOff x="6921500" y="-1108075"/>
              <a:chExt cx="698500" cy="757237"/>
            </a:xfrm>
            <a:solidFill>
              <a:schemeClr val="tx2"/>
            </a:solidFill>
          </p:grpSpPr>
          <p:sp>
            <p:nvSpPr>
              <p:cNvPr id="81" name="Freeform 5">
                <a:extLst>
                  <a:ext uri="{FF2B5EF4-FFF2-40B4-BE49-F238E27FC236}">
                    <a16:creationId xmlns:a16="http://schemas.microsoft.com/office/drawing/2014/main" id="{1689ABE2-4B0A-4F6F-9993-DA5AE4C03473}"/>
                  </a:ext>
                </a:extLst>
              </p:cNvPr>
              <p:cNvSpPr>
                <a:spLocks noEditPoints="1"/>
              </p:cNvSpPr>
              <p:nvPr/>
            </p:nvSpPr>
            <p:spPr bwMode="auto">
              <a:xfrm>
                <a:off x="6921500" y="-1108075"/>
                <a:ext cx="698500" cy="757237"/>
              </a:xfrm>
              <a:custGeom>
                <a:avLst/>
                <a:gdLst>
                  <a:gd name="T0" fmla="*/ 176 w 185"/>
                  <a:gd name="T1" fmla="*/ 41 h 198"/>
                  <a:gd name="T2" fmla="*/ 161 w 185"/>
                  <a:gd name="T3" fmla="*/ 34 h 198"/>
                  <a:gd name="T4" fmla="*/ 167 w 185"/>
                  <a:gd name="T5" fmla="*/ 28 h 198"/>
                  <a:gd name="T6" fmla="*/ 146 w 185"/>
                  <a:gd name="T7" fmla="*/ 15 h 198"/>
                  <a:gd name="T8" fmla="*/ 141 w 185"/>
                  <a:gd name="T9" fmla="*/ 17 h 198"/>
                  <a:gd name="T10" fmla="*/ 138 w 185"/>
                  <a:gd name="T11" fmla="*/ 6 h 198"/>
                  <a:gd name="T12" fmla="*/ 113 w 185"/>
                  <a:gd name="T13" fmla="*/ 12 h 198"/>
                  <a:gd name="T14" fmla="*/ 105 w 185"/>
                  <a:gd name="T15" fmla="*/ 14 h 198"/>
                  <a:gd name="T16" fmla="*/ 84 w 185"/>
                  <a:gd name="T17" fmla="*/ 20 h 198"/>
                  <a:gd name="T18" fmla="*/ 91 w 185"/>
                  <a:gd name="T19" fmla="*/ 34 h 198"/>
                  <a:gd name="T20" fmla="*/ 88 w 185"/>
                  <a:gd name="T21" fmla="*/ 40 h 198"/>
                  <a:gd name="T22" fmla="*/ 73 w 185"/>
                  <a:gd name="T23" fmla="*/ 44 h 198"/>
                  <a:gd name="T24" fmla="*/ 68 w 185"/>
                  <a:gd name="T25" fmla="*/ 10 h 198"/>
                  <a:gd name="T26" fmla="*/ 53 w 185"/>
                  <a:gd name="T27" fmla="*/ 25 h 198"/>
                  <a:gd name="T28" fmla="*/ 73 w 185"/>
                  <a:gd name="T29" fmla="*/ 53 h 198"/>
                  <a:gd name="T30" fmla="*/ 34 w 185"/>
                  <a:gd name="T31" fmla="*/ 30 h 198"/>
                  <a:gd name="T32" fmla="*/ 20 w 185"/>
                  <a:gd name="T33" fmla="*/ 45 h 198"/>
                  <a:gd name="T34" fmla="*/ 0 w 185"/>
                  <a:gd name="T35" fmla="*/ 64 h 198"/>
                  <a:gd name="T36" fmla="*/ 80 w 185"/>
                  <a:gd name="T37" fmla="*/ 168 h 198"/>
                  <a:gd name="T38" fmla="*/ 57 w 185"/>
                  <a:gd name="T39" fmla="*/ 181 h 198"/>
                  <a:gd name="T40" fmla="*/ 57 w 185"/>
                  <a:gd name="T41" fmla="*/ 197 h 198"/>
                  <a:gd name="T42" fmla="*/ 125 w 185"/>
                  <a:gd name="T43" fmla="*/ 198 h 198"/>
                  <a:gd name="T44" fmla="*/ 128 w 185"/>
                  <a:gd name="T45" fmla="*/ 184 h 198"/>
                  <a:gd name="T46" fmla="*/ 106 w 185"/>
                  <a:gd name="T47" fmla="*/ 180 h 198"/>
                  <a:gd name="T48" fmla="*/ 185 w 185"/>
                  <a:gd name="T49" fmla="*/ 155 h 198"/>
                  <a:gd name="T50" fmla="*/ 56 w 185"/>
                  <a:gd name="T51" fmla="*/ 20 h 198"/>
                  <a:gd name="T52" fmla="*/ 56 w 185"/>
                  <a:gd name="T53" fmla="*/ 5 h 198"/>
                  <a:gd name="T54" fmla="*/ 180 w 185"/>
                  <a:gd name="T55" fmla="*/ 64 h 198"/>
                  <a:gd name="T56" fmla="*/ 148 w 185"/>
                  <a:gd name="T57" fmla="*/ 58 h 198"/>
                  <a:gd name="T58" fmla="*/ 78 w 185"/>
                  <a:gd name="T59" fmla="*/ 45 h 198"/>
                  <a:gd name="T60" fmla="*/ 91 w 185"/>
                  <a:gd name="T61" fmla="*/ 28 h 198"/>
                  <a:gd name="T62" fmla="*/ 98 w 185"/>
                  <a:gd name="T63" fmla="*/ 14 h 198"/>
                  <a:gd name="T64" fmla="*/ 118 w 185"/>
                  <a:gd name="T65" fmla="*/ 6 h 198"/>
                  <a:gd name="T66" fmla="*/ 133 w 185"/>
                  <a:gd name="T67" fmla="*/ 9 h 198"/>
                  <a:gd name="T68" fmla="*/ 154 w 185"/>
                  <a:gd name="T69" fmla="*/ 14 h 198"/>
                  <a:gd name="T70" fmla="*/ 158 w 185"/>
                  <a:gd name="T71" fmla="*/ 41 h 198"/>
                  <a:gd name="T72" fmla="*/ 173 w 185"/>
                  <a:gd name="T73" fmla="*/ 53 h 198"/>
                  <a:gd name="T74" fmla="*/ 124 w 185"/>
                  <a:gd name="T75" fmla="*/ 27 h 198"/>
                  <a:gd name="T76" fmla="*/ 78 w 185"/>
                  <a:gd name="T77" fmla="*/ 45 h 198"/>
                  <a:gd name="T78" fmla="*/ 105 w 185"/>
                  <a:gd name="T79" fmla="*/ 52 h 198"/>
                  <a:gd name="T80" fmla="*/ 146 w 185"/>
                  <a:gd name="T81" fmla="*/ 52 h 198"/>
                  <a:gd name="T82" fmla="*/ 41 w 185"/>
                  <a:gd name="T83" fmla="*/ 73 h 198"/>
                  <a:gd name="T84" fmla="*/ 41 w 185"/>
                  <a:gd name="T85" fmla="*/ 146 h 198"/>
                  <a:gd name="T86" fmla="*/ 36 w 185"/>
                  <a:gd name="T87" fmla="*/ 58 h 198"/>
                  <a:gd name="T88" fmla="*/ 17 w 185"/>
                  <a:gd name="T89" fmla="*/ 38 h 198"/>
                  <a:gd name="T90" fmla="*/ 30 w 185"/>
                  <a:gd name="T91" fmla="*/ 32 h 198"/>
                  <a:gd name="T92" fmla="*/ 5 w 185"/>
                  <a:gd name="T93" fmla="*/ 143 h 198"/>
                  <a:gd name="T94" fmla="*/ 11 w 185"/>
                  <a:gd name="T95" fmla="*/ 58 h 198"/>
                  <a:gd name="T96" fmla="*/ 21 w 185"/>
                  <a:gd name="T97" fmla="*/ 121 h 198"/>
                  <a:gd name="T98" fmla="*/ 6 w 185"/>
                  <a:gd name="T99" fmla="*/ 146 h 198"/>
                  <a:gd name="T100" fmla="*/ 123 w 185"/>
                  <a:gd name="T101" fmla="*/ 193 h 198"/>
                  <a:gd name="T102" fmla="*/ 100 w 185"/>
                  <a:gd name="T103" fmla="*/ 179 h 198"/>
                  <a:gd name="T104" fmla="*/ 85 w 185"/>
                  <a:gd name="T105" fmla="*/ 173 h 198"/>
                  <a:gd name="T106" fmla="*/ 100 w 185"/>
                  <a:gd name="T107" fmla="*/ 169 h 198"/>
                  <a:gd name="T108" fmla="*/ 172 w 185"/>
                  <a:gd name="T109" fmla="*/ 163 h 198"/>
                  <a:gd name="T110" fmla="*/ 11 w 185"/>
                  <a:gd name="T111" fmla="*/ 163 h 198"/>
                  <a:gd name="T112" fmla="*/ 179 w 185"/>
                  <a:gd name="T113"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 h="198">
                    <a:moveTo>
                      <a:pt x="179" y="53"/>
                    </a:moveTo>
                    <a:cubicBezTo>
                      <a:pt x="178" y="53"/>
                      <a:pt x="178" y="53"/>
                      <a:pt x="178" y="53"/>
                    </a:cubicBezTo>
                    <a:cubicBezTo>
                      <a:pt x="178" y="53"/>
                      <a:pt x="178" y="53"/>
                      <a:pt x="178" y="53"/>
                    </a:cubicBezTo>
                    <a:cubicBezTo>
                      <a:pt x="178" y="46"/>
                      <a:pt x="178" y="43"/>
                      <a:pt x="176" y="41"/>
                    </a:cubicBezTo>
                    <a:cubicBezTo>
                      <a:pt x="175" y="40"/>
                      <a:pt x="171" y="40"/>
                      <a:pt x="164" y="40"/>
                    </a:cubicBezTo>
                    <a:cubicBezTo>
                      <a:pt x="163" y="40"/>
                      <a:pt x="163" y="40"/>
                      <a:pt x="163" y="40"/>
                    </a:cubicBezTo>
                    <a:cubicBezTo>
                      <a:pt x="163" y="39"/>
                      <a:pt x="163" y="39"/>
                      <a:pt x="163" y="39"/>
                    </a:cubicBezTo>
                    <a:cubicBezTo>
                      <a:pt x="162" y="38"/>
                      <a:pt x="161" y="37"/>
                      <a:pt x="161" y="34"/>
                    </a:cubicBezTo>
                    <a:cubicBezTo>
                      <a:pt x="161" y="34"/>
                      <a:pt x="161" y="34"/>
                      <a:pt x="161" y="34"/>
                    </a:cubicBezTo>
                    <a:cubicBezTo>
                      <a:pt x="162" y="33"/>
                      <a:pt x="162" y="33"/>
                      <a:pt x="162" y="33"/>
                    </a:cubicBezTo>
                    <a:cubicBezTo>
                      <a:pt x="162" y="32"/>
                      <a:pt x="163" y="32"/>
                      <a:pt x="164" y="31"/>
                    </a:cubicBezTo>
                    <a:cubicBezTo>
                      <a:pt x="165" y="30"/>
                      <a:pt x="166" y="29"/>
                      <a:pt x="167" y="28"/>
                    </a:cubicBezTo>
                    <a:cubicBezTo>
                      <a:pt x="170" y="25"/>
                      <a:pt x="170" y="22"/>
                      <a:pt x="167" y="20"/>
                    </a:cubicBezTo>
                    <a:cubicBezTo>
                      <a:pt x="164" y="17"/>
                      <a:pt x="161" y="14"/>
                      <a:pt x="158" y="11"/>
                    </a:cubicBezTo>
                    <a:cubicBezTo>
                      <a:pt x="155" y="8"/>
                      <a:pt x="152" y="8"/>
                      <a:pt x="149" y="11"/>
                    </a:cubicBezTo>
                    <a:cubicBezTo>
                      <a:pt x="148" y="12"/>
                      <a:pt x="147" y="14"/>
                      <a:pt x="146" y="15"/>
                    </a:cubicBezTo>
                    <a:cubicBezTo>
                      <a:pt x="145" y="16"/>
                      <a:pt x="145" y="17"/>
                      <a:pt x="144" y="17"/>
                    </a:cubicBezTo>
                    <a:cubicBezTo>
                      <a:pt x="144" y="18"/>
                      <a:pt x="144" y="18"/>
                      <a:pt x="144" y="18"/>
                    </a:cubicBezTo>
                    <a:cubicBezTo>
                      <a:pt x="143" y="18"/>
                      <a:pt x="143" y="18"/>
                      <a:pt x="143" y="18"/>
                    </a:cubicBezTo>
                    <a:cubicBezTo>
                      <a:pt x="142" y="17"/>
                      <a:pt x="142" y="17"/>
                      <a:pt x="141" y="17"/>
                    </a:cubicBezTo>
                    <a:cubicBezTo>
                      <a:pt x="140" y="16"/>
                      <a:pt x="139" y="16"/>
                      <a:pt x="138" y="15"/>
                    </a:cubicBezTo>
                    <a:cubicBezTo>
                      <a:pt x="138" y="14"/>
                      <a:pt x="138" y="14"/>
                      <a:pt x="138" y="14"/>
                    </a:cubicBezTo>
                    <a:cubicBezTo>
                      <a:pt x="138" y="11"/>
                      <a:pt x="138" y="11"/>
                      <a:pt x="138" y="11"/>
                    </a:cubicBezTo>
                    <a:cubicBezTo>
                      <a:pt x="138" y="10"/>
                      <a:pt x="138" y="8"/>
                      <a:pt x="138" y="6"/>
                    </a:cubicBezTo>
                    <a:cubicBezTo>
                      <a:pt x="138" y="2"/>
                      <a:pt x="136" y="0"/>
                      <a:pt x="132" y="0"/>
                    </a:cubicBezTo>
                    <a:cubicBezTo>
                      <a:pt x="128" y="0"/>
                      <a:pt x="124" y="0"/>
                      <a:pt x="119" y="0"/>
                    </a:cubicBezTo>
                    <a:cubicBezTo>
                      <a:pt x="115" y="0"/>
                      <a:pt x="113" y="2"/>
                      <a:pt x="113" y="6"/>
                    </a:cubicBezTo>
                    <a:cubicBezTo>
                      <a:pt x="113" y="8"/>
                      <a:pt x="113" y="10"/>
                      <a:pt x="113" y="12"/>
                    </a:cubicBezTo>
                    <a:cubicBezTo>
                      <a:pt x="113" y="15"/>
                      <a:pt x="113" y="15"/>
                      <a:pt x="113" y="15"/>
                    </a:cubicBezTo>
                    <a:cubicBezTo>
                      <a:pt x="108" y="17"/>
                      <a:pt x="108" y="17"/>
                      <a:pt x="108" y="17"/>
                    </a:cubicBezTo>
                    <a:cubicBezTo>
                      <a:pt x="107" y="16"/>
                      <a:pt x="107" y="16"/>
                      <a:pt x="107" y="16"/>
                    </a:cubicBezTo>
                    <a:cubicBezTo>
                      <a:pt x="106" y="15"/>
                      <a:pt x="105" y="14"/>
                      <a:pt x="105" y="14"/>
                    </a:cubicBezTo>
                    <a:cubicBezTo>
                      <a:pt x="104" y="13"/>
                      <a:pt x="104" y="13"/>
                      <a:pt x="103" y="13"/>
                    </a:cubicBezTo>
                    <a:cubicBezTo>
                      <a:pt x="103" y="12"/>
                      <a:pt x="102" y="11"/>
                      <a:pt x="102" y="11"/>
                    </a:cubicBezTo>
                    <a:cubicBezTo>
                      <a:pt x="99" y="8"/>
                      <a:pt x="96" y="8"/>
                      <a:pt x="93" y="11"/>
                    </a:cubicBezTo>
                    <a:cubicBezTo>
                      <a:pt x="90" y="14"/>
                      <a:pt x="87" y="17"/>
                      <a:pt x="84" y="20"/>
                    </a:cubicBezTo>
                    <a:cubicBezTo>
                      <a:pt x="81" y="22"/>
                      <a:pt x="81" y="25"/>
                      <a:pt x="84" y="28"/>
                    </a:cubicBezTo>
                    <a:cubicBezTo>
                      <a:pt x="85" y="29"/>
                      <a:pt x="87" y="31"/>
                      <a:pt x="88" y="32"/>
                    </a:cubicBezTo>
                    <a:cubicBezTo>
                      <a:pt x="89" y="32"/>
                      <a:pt x="90" y="33"/>
                      <a:pt x="91" y="33"/>
                    </a:cubicBezTo>
                    <a:cubicBezTo>
                      <a:pt x="91" y="34"/>
                      <a:pt x="91" y="34"/>
                      <a:pt x="91" y="34"/>
                    </a:cubicBezTo>
                    <a:cubicBezTo>
                      <a:pt x="91" y="35"/>
                      <a:pt x="91" y="35"/>
                      <a:pt x="91" y="35"/>
                    </a:cubicBezTo>
                    <a:cubicBezTo>
                      <a:pt x="91" y="35"/>
                      <a:pt x="90" y="36"/>
                      <a:pt x="90" y="37"/>
                    </a:cubicBezTo>
                    <a:cubicBezTo>
                      <a:pt x="89" y="38"/>
                      <a:pt x="89" y="39"/>
                      <a:pt x="88" y="39"/>
                    </a:cubicBezTo>
                    <a:cubicBezTo>
                      <a:pt x="88" y="40"/>
                      <a:pt x="88" y="40"/>
                      <a:pt x="88" y="40"/>
                    </a:cubicBezTo>
                    <a:cubicBezTo>
                      <a:pt x="88" y="40"/>
                      <a:pt x="88" y="40"/>
                      <a:pt x="88" y="40"/>
                    </a:cubicBezTo>
                    <a:cubicBezTo>
                      <a:pt x="86" y="40"/>
                      <a:pt x="84" y="40"/>
                      <a:pt x="83" y="40"/>
                    </a:cubicBezTo>
                    <a:cubicBezTo>
                      <a:pt x="79" y="40"/>
                      <a:pt x="76" y="40"/>
                      <a:pt x="73" y="43"/>
                    </a:cubicBezTo>
                    <a:cubicBezTo>
                      <a:pt x="73" y="44"/>
                      <a:pt x="73" y="44"/>
                      <a:pt x="73" y="44"/>
                    </a:cubicBezTo>
                    <a:cubicBezTo>
                      <a:pt x="58" y="34"/>
                      <a:pt x="58" y="34"/>
                      <a:pt x="58" y="34"/>
                    </a:cubicBezTo>
                    <a:cubicBezTo>
                      <a:pt x="58" y="25"/>
                      <a:pt x="58" y="25"/>
                      <a:pt x="58" y="25"/>
                    </a:cubicBezTo>
                    <a:cubicBezTo>
                      <a:pt x="59" y="24"/>
                      <a:pt x="59" y="24"/>
                      <a:pt x="59" y="24"/>
                    </a:cubicBezTo>
                    <a:cubicBezTo>
                      <a:pt x="64" y="22"/>
                      <a:pt x="69" y="17"/>
                      <a:pt x="68" y="10"/>
                    </a:cubicBezTo>
                    <a:cubicBezTo>
                      <a:pt x="66" y="4"/>
                      <a:pt x="61" y="0"/>
                      <a:pt x="56" y="0"/>
                    </a:cubicBezTo>
                    <a:cubicBezTo>
                      <a:pt x="56" y="0"/>
                      <a:pt x="56" y="0"/>
                      <a:pt x="56" y="0"/>
                    </a:cubicBezTo>
                    <a:cubicBezTo>
                      <a:pt x="50" y="0"/>
                      <a:pt x="45" y="4"/>
                      <a:pt x="44" y="9"/>
                    </a:cubicBezTo>
                    <a:cubicBezTo>
                      <a:pt x="42" y="15"/>
                      <a:pt x="45" y="21"/>
                      <a:pt x="53" y="25"/>
                    </a:cubicBezTo>
                    <a:cubicBezTo>
                      <a:pt x="53" y="25"/>
                      <a:pt x="53" y="25"/>
                      <a:pt x="53" y="25"/>
                    </a:cubicBezTo>
                    <a:cubicBezTo>
                      <a:pt x="53" y="37"/>
                      <a:pt x="53" y="37"/>
                      <a:pt x="53" y="37"/>
                    </a:cubicBezTo>
                    <a:cubicBezTo>
                      <a:pt x="74" y="51"/>
                      <a:pt x="74" y="51"/>
                      <a:pt x="74" y="51"/>
                    </a:cubicBezTo>
                    <a:cubicBezTo>
                      <a:pt x="73" y="53"/>
                      <a:pt x="73" y="53"/>
                      <a:pt x="73" y="53"/>
                    </a:cubicBezTo>
                    <a:cubicBezTo>
                      <a:pt x="25" y="53"/>
                      <a:pt x="25" y="53"/>
                      <a:pt x="25" y="53"/>
                    </a:cubicBezTo>
                    <a:cubicBezTo>
                      <a:pt x="25" y="45"/>
                      <a:pt x="25" y="45"/>
                      <a:pt x="25" y="45"/>
                    </a:cubicBezTo>
                    <a:cubicBezTo>
                      <a:pt x="25" y="44"/>
                      <a:pt x="25" y="44"/>
                      <a:pt x="25" y="44"/>
                    </a:cubicBezTo>
                    <a:cubicBezTo>
                      <a:pt x="32" y="41"/>
                      <a:pt x="35" y="36"/>
                      <a:pt x="34" y="30"/>
                    </a:cubicBezTo>
                    <a:cubicBezTo>
                      <a:pt x="33" y="24"/>
                      <a:pt x="29" y="20"/>
                      <a:pt x="23" y="20"/>
                    </a:cubicBezTo>
                    <a:cubicBezTo>
                      <a:pt x="17" y="19"/>
                      <a:pt x="12" y="23"/>
                      <a:pt x="10" y="29"/>
                    </a:cubicBezTo>
                    <a:cubicBezTo>
                      <a:pt x="9" y="35"/>
                      <a:pt x="11" y="40"/>
                      <a:pt x="19" y="45"/>
                    </a:cubicBezTo>
                    <a:cubicBezTo>
                      <a:pt x="20" y="45"/>
                      <a:pt x="20" y="45"/>
                      <a:pt x="20" y="45"/>
                    </a:cubicBezTo>
                    <a:cubicBezTo>
                      <a:pt x="20" y="53"/>
                      <a:pt x="20" y="53"/>
                      <a:pt x="20" y="53"/>
                    </a:cubicBezTo>
                    <a:cubicBezTo>
                      <a:pt x="16" y="53"/>
                      <a:pt x="16" y="53"/>
                      <a:pt x="16" y="53"/>
                    </a:cubicBezTo>
                    <a:cubicBezTo>
                      <a:pt x="14" y="53"/>
                      <a:pt x="12" y="53"/>
                      <a:pt x="11" y="53"/>
                    </a:cubicBezTo>
                    <a:cubicBezTo>
                      <a:pt x="3" y="53"/>
                      <a:pt x="0" y="57"/>
                      <a:pt x="0" y="64"/>
                    </a:cubicBezTo>
                    <a:cubicBezTo>
                      <a:pt x="0" y="95"/>
                      <a:pt x="0" y="126"/>
                      <a:pt x="0" y="157"/>
                    </a:cubicBezTo>
                    <a:cubicBezTo>
                      <a:pt x="0" y="165"/>
                      <a:pt x="3" y="168"/>
                      <a:pt x="11" y="168"/>
                    </a:cubicBezTo>
                    <a:cubicBezTo>
                      <a:pt x="26" y="168"/>
                      <a:pt x="42" y="168"/>
                      <a:pt x="58" y="168"/>
                    </a:cubicBezTo>
                    <a:cubicBezTo>
                      <a:pt x="80" y="168"/>
                      <a:pt x="80" y="168"/>
                      <a:pt x="80" y="168"/>
                    </a:cubicBezTo>
                    <a:cubicBezTo>
                      <a:pt x="80" y="180"/>
                      <a:pt x="80" y="180"/>
                      <a:pt x="80" y="180"/>
                    </a:cubicBezTo>
                    <a:cubicBezTo>
                      <a:pt x="73" y="180"/>
                      <a:pt x="73" y="180"/>
                      <a:pt x="73" y="180"/>
                    </a:cubicBezTo>
                    <a:cubicBezTo>
                      <a:pt x="69" y="180"/>
                      <a:pt x="65" y="180"/>
                      <a:pt x="60" y="180"/>
                    </a:cubicBezTo>
                    <a:cubicBezTo>
                      <a:pt x="59" y="180"/>
                      <a:pt x="58" y="180"/>
                      <a:pt x="57" y="181"/>
                    </a:cubicBezTo>
                    <a:cubicBezTo>
                      <a:pt x="57" y="181"/>
                      <a:pt x="57" y="182"/>
                      <a:pt x="57" y="183"/>
                    </a:cubicBezTo>
                    <a:cubicBezTo>
                      <a:pt x="57" y="187"/>
                      <a:pt x="57" y="190"/>
                      <a:pt x="57" y="193"/>
                    </a:cubicBezTo>
                    <a:cubicBezTo>
                      <a:pt x="57" y="195"/>
                      <a:pt x="57" y="195"/>
                      <a:pt x="57" y="195"/>
                    </a:cubicBezTo>
                    <a:cubicBezTo>
                      <a:pt x="57" y="196"/>
                      <a:pt x="57" y="197"/>
                      <a:pt x="57" y="197"/>
                    </a:cubicBezTo>
                    <a:cubicBezTo>
                      <a:pt x="58" y="198"/>
                      <a:pt x="59" y="198"/>
                      <a:pt x="60" y="198"/>
                    </a:cubicBezTo>
                    <a:cubicBezTo>
                      <a:pt x="60" y="198"/>
                      <a:pt x="60" y="198"/>
                      <a:pt x="60" y="198"/>
                    </a:cubicBezTo>
                    <a:cubicBezTo>
                      <a:pt x="70" y="198"/>
                      <a:pt x="80" y="198"/>
                      <a:pt x="90" y="198"/>
                    </a:cubicBezTo>
                    <a:cubicBezTo>
                      <a:pt x="102" y="198"/>
                      <a:pt x="113" y="198"/>
                      <a:pt x="125" y="198"/>
                    </a:cubicBezTo>
                    <a:cubicBezTo>
                      <a:pt x="125" y="198"/>
                      <a:pt x="125" y="198"/>
                      <a:pt x="125" y="198"/>
                    </a:cubicBezTo>
                    <a:cubicBezTo>
                      <a:pt x="126" y="198"/>
                      <a:pt x="127" y="198"/>
                      <a:pt x="127" y="197"/>
                    </a:cubicBezTo>
                    <a:cubicBezTo>
                      <a:pt x="128" y="197"/>
                      <a:pt x="128" y="196"/>
                      <a:pt x="128" y="194"/>
                    </a:cubicBezTo>
                    <a:cubicBezTo>
                      <a:pt x="128" y="191"/>
                      <a:pt x="128" y="187"/>
                      <a:pt x="128" y="184"/>
                    </a:cubicBezTo>
                    <a:cubicBezTo>
                      <a:pt x="128" y="182"/>
                      <a:pt x="128" y="181"/>
                      <a:pt x="127" y="181"/>
                    </a:cubicBezTo>
                    <a:cubicBezTo>
                      <a:pt x="127" y="180"/>
                      <a:pt x="126" y="180"/>
                      <a:pt x="124" y="180"/>
                    </a:cubicBezTo>
                    <a:cubicBezTo>
                      <a:pt x="120" y="180"/>
                      <a:pt x="115" y="180"/>
                      <a:pt x="111" y="180"/>
                    </a:cubicBezTo>
                    <a:cubicBezTo>
                      <a:pt x="109" y="180"/>
                      <a:pt x="108" y="180"/>
                      <a:pt x="106" y="180"/>
                    </a:cubicBezTo>
                    <a:cubicBezTo>
                      <a:pt x="105" y="180"/>
                      <a:pt x="105" y="180"/>
                      <a:pt x="105" y="180"/>
                    </a:cubicBezTo>
                    <a:cubicBezTo>
                      <a:pt x="105" y="168"/>
                      <a:pt x="105" y="168"/>
                      <a:pt x="105" y="168"/>
                    </a:cubicBezTo>
                    <a:cubicBezTo>
                      <a:pt x="172" y="168"/>
                      <a:pt x="172" y="168"/>
                      <a:pt x="172" y="168"/>
                    </a:cubicBezTo>
                    <a:cubicBezTo>
                      <a:pt x="182" y="168"/>
                      <a:pt x="185" y="165"/>
                      <a:pt x="185" y="155"/>
                    </a:cubicBezTo>
                    <a:cubicBezTo>
                      <a:pt x="185" y="132"/>
                      <a:pt x="185" y="132"/>
                      <a:pt x="185" y="132"/>
                    </a:cubicBezTo>
                    <a:cubicBezTo>
                      <a:pt x="184" y="110"/>
                      <a:pt x="184" y="88"/>
                      <a:pt x="185" y="66"/>
                    </a:cubicBezTo>
                    <a:cubicBezTo>
                      <a:pt x="185" y="60"/>
                      <a:pt x="184" y="56"/>
                      <a:pt x="179" y="53"/>
                    </a:cubicBezTo>
                    <a:close/>
                    <a:moveTo>
                      <a:pt x="56" y="20"/>
                    </a:moveTo>
                    <a:cubicBezTo>
                      <a:pt x="54" y="20"/>
                      <a:pt x="52" y="19"/>
                      <a:pt x="50" y="18"/>
                    </a:cubicBezTo>
                    <a:cubicBezTo>
                      <a:pt x="49" y="16"/>
                      <a:pt x="48" y="14"/>
                      <a:pt x="48" y="12"/>
                    </a:cubicBezTo>
                    <a:cubicBezTo>
                      <a:pt x="48" y="8"/>
                      <a:pt x="52" y="5"/>
                      <a:pt x="56" y="5"/>
                    </a:cubicBezTo>
                    <a:cubicBezTo>
                      <a:pt x="56" y="5"/>
                      <a:pt x="56" y="5"/>
                      <a:pt x="56" y="5"/>
                    </a:cubicBezTo>
                    <a:cubicBezTo>
                      <a:pt x="60" y="5"/>
                      <a:pt x="63" y="8"/>
                      <a:pt x="63" y="12"/>
                    </a:cubicBezTo>
                    <a:cubicBezTo>
                      <a:pt x="63" y="16"/>
                      <a:pt x="60" y="20"/>
                      <a:pt x="56" y="20"/>
                    </a:cubicBezTo>
                    <a:cubicBezTo>
                      <a:pt x="56" y="20"/>
                      <a:pt x="56" y="20"/>
                      <a:pt x="56" y="20"/>
                    </a:cubicBezTo>
                    <a:close/>
                    <a:moveTo>
                      <a:pt x="180" y="64"/>
                    </a:moveTo>
                    <a:cubicBezTo>
                      <a:pt x="180" y="78"/>
                      <a:pt x="180" y="91"/>
                      <a:pt x="180" y="105"/>
                    </a:cubicBezTo>
                    <a:cubicBezTo>
                      <a:pt x="180" y="146"/>
                      <a:pt x="180" y="146"/>
                      <a:pt x="180" y="146"/>
                    </a:cubicBezTo>
                    <a:cubicBezTo>
                      <a:pt x="148" y="146"/>
                      <a:pt x="148" y="146"/>
                      <a:pt x="148" y="146"/>
                    </a:cubicBezTo>
                    <a:cubicBezTo>
                      <a:pt x="148" y="58"/>
                      <a:pt x="148" y="58"/>
                      <a:pt x="148" y="58"/>
                    </a:cubicBezTo>
                    <a:cubicBezTo>
                      <a:pt x="157" y="58"/>
                      <a:pt x="157" y="58"/>
                      <a:pt x="157" y="58"/>
                    </a:cubicBezTo>
                    <a:cubicBezTo>
                      <a:pt x="163" y="58"/>
                      <a:pt x="169" y="58"/>
                      <a:pt x="175" y="58"/>
                    </a:cubicBezTo>
                    <a:cubicBezTo>
                      <a:pt x="180" y="58"/>
                      <a:pt x="180" y="62"/>
                      <a:pt x="180" y="64"/>
                    </a:cubicBezTo>
                    <a:close/>
                    <a:moveTo>
                      <a:pt x="78" y="45"/>
                    </a:moveTo>
                    <a:cubicBezTo>
                      <a:pt x="79" y="45"/>
                      <a:pt x="79" y="45"/>
                      <a:pt x="79" y="45"/>
                    </a:cubicBezTo>
                    <a:cubicBezTo>
                      <a:pt x="80" y="45"/>
                      <a:pt x="81" y="45"/>
                      <a:pt x="83" y="45"/>
                    </a:cubicBezTo>
                    <a:cubicBezTo>
                      <a:pt x="88" y="45"/>
                      <a:pt x="93" y="45"/>
                      <a:pt x="95" y="38"/>
                    </a:cubicBezTo>
                    <a:cubicBezTo>
                      <a:pt x="96" y="33"/>
                      <a:pt x="94" y="31"/>
                      <a:pt x="91" y="28"/>
                    </a:cubicBezTo>
                    <a:cubicBezTo>
                      <a:pt x="90" y="27"/>
                      <a:pt x="88" y="26"/>
                      <a:pt x="88" y="25"/>
                    </a:cubicBezTo>
                    <a:cubicBezTo>
                      <a:pt x="87" y="24"/>
                      <a:pt x="87" y="24"/>
                      <a:pt x="87" y="24"/>
                    </a:cubicBezTo>
                    <a:cubicBezTo>
                      <a:pt x="97" y="14"/>
                      <a:pt x="97" y="14"/>
                      <a:pt x="97" y="14"/>
                    </a:cubicBezTo>
                    <a:cubicBezTo>
                      <a:pt x="98" y="14"/>
                      <a:pt x="98" y="14"/>
                      <a:pt x="98" y="14"/>
                    </a:cubicBezTo>
                    <a:cubicBezTo>
                      <a:pt x="99" y="15"/>
                      <a:pt x="101" y="16"/>
                      <a:pt x="102" y="17"/>
                    </a:cubicBezTo>
                    <a:cubicBezTo>
                      <a:pt x="105" y="20"/>
                      <a:pt x="107" y="23"/>
                      <a:pt x="112" y="21"/>
                    </a:cubicBezTo>
                    <a:cubicBezTo>
                      <a:pt x="118" y="18"/>
                      <a:pt x="118" y="15"/>
                      <a:pt x="118" y="10"/>
                    </a:cubicBezTo>
                    <a:cubicBezTo>
                      <a:pt x="118" y="9"/>
                      <a:pt x="118" y="7"/>
                      <a:pt x="118" y="6"/>
                    </a:cubicBezTo>
                    <a:cubicBezTo>
                      <a:pt x="118" y="5"/>
                      <a:pt x="118" y="5"/>
                      <a:pt x="118" y="5"/>
                    </a:cubicBezTo>
                    <a:cubicBezTo>
                      <a:pt x="133" y="5"/>
                      <a:pt x="133" y="5"/>
                      <a:pt x="133" y="5"/>
                    </a:cubicBezTo>
                    <a:cubicBezTo>
                      <a:pt x="133" y="6"/>
                      <a:pt x="133" y="6"/>
                      <a:pt x="133" y="6"/>
                    </a:cubicBezTo>
                    <a:cubicBezTo>
                      <a:pt x="133" y="7"/>
                      <a:pt x="133" y="8"/>
                      <a:pt x="133" y="9"/>
                    </a:cubicBezTo>
                    <a:cubicBezTo>
                      <a:pt x="133" y="14"/>
                      <a:pt x="133" y="19"/>
                      <a:pt x="140" y="21"/>
                    </a:cubicBezTo>
                    <a:cubicBezTo>
                      <a:pt x="145" y="23"/>
                      <a:pt x="147" y="20"/>
                      <a:pt x="149" y="18"/>
                    </a:cubicBezTo>
                    <a:cubicBezTo>
                      <a:pt x="150" y="16"/>
                      <a:pt x="152" y="15"/>
                      <a:pt x="153" y="14"/>
                    </a:cubicBezTo>
                    <a:cubicBezTo>
                      <a:pt x="154" y="14"/>
                      <a:pt x="154" y="14"/>
                      <a:pt x="154" y="14"/>
                    </a:cubicBezTo>
                    <a:cubicBezTo>
                      <a:pt x="164" y="25"/>
                      <a:pt x="164" y="25"/>
                      <a:pt x="164" y="25"/>
                    </a:cubicBezTo>
                    <a:cubicBezTo>
                      <a:pt x="163" y="25"/>
                      <a:pt x="163" y="25"/>
                      <a:pt x="163" y="25"/>
                    </a:cubicBezTo>
                    <a:cubicBezTo>
                      <a:pt x="162" y="26"/>
                      <a:pt x="162" y="27"/>
                      <a:pt x="161" y="27"/>
                    </a:cubicBezTo>
                    <a:cubicBezTo>
                      <a:pt x="158" y="31"/>
                      <a:pt x="154" y="34"/>
                      <a:pt x="158" y="41"/>
                    </a:cubicBezTo>
                    <a:cubicBezTo>
                      <a:pt x="160" y="45"/>
                      <a:pt x="163" y="45"/>
                      <a:pt x="167" y="45"/>
                    </a:cubicBezTo>
                    <a:cubicBezTo>
                      <a:pt x="169" y="44"/>
                      <a:pt x="170" y="44"/>
                      <a:pt x="172" y="45"/>
                    </a:cubicBezTo>
                    <a:cubicBezTo>
                      <a:pt x="173" y="45"/>
                      <a:pt x="173" y="45"/>
                      <a:pt x="173" y="45"/>
                    </a:cubicBezTo>
                    <a:cubicBezTo>
                      <a:pt x="173" y="53"/>
                      <a:pt x="173" y="53"/>
                      <a:pt x="173" y="53"/>
                    </a:cubicBezTo>
                    <a:cubicBezTo>
                      <a:pt x="151" y="53"/>
                      <a:pt x="151" y="53"/>
                      <a:pt x="151" y="53"/>
                    </a:cubicBezTo>
                    <a:cubicBezTo>
                      <a:pt x="151" y="52"/>
                      <a:pt x="151" y="52"/>
                      <a:pt x="151" y="52"/>
                    </a:cubicBezTo>
                    <a:cubicBezTo>
                      <a:pt x="151" y="43"/>
                      <a:pt x="147" y="36"/>
                      <a:pt x="141" y="32"/>
                    </a:cubicBezTo>
                    <a:cubicBezTo>
                      <a:pt x="136" y="28"/>
                      <a:pt x="130" y="26"/>
                      <a:pt x="124" y="27"/>
                    </a:cubicBezTo>
                    <a:cubicBezTo>
                      <a:pt x="111" y="27"/>
                      <a:pt x="101" y="37"/>
                      <a:pt x="100" y="52"/>
                    </a:cubicBezTo>
                    <a:cubicBezTo>
                      <a:pt x="100" y="53"/>
                      <a:pt x="100" y="53"/>
                      <a:pt x="100" y="53"/>
                    </a:cubicBezTo>
                    <a:cubicBezTo>
                      <a:pt x="78" y="53"/>
                      <a:pt x="78" y="53"/>
                      <a:pt x="78" y="53"/>
                    </a:cubicBezTo>
                    <a:lnTo>
                      <a:pt x="78" y="45"/>
                    </a:lnTo>
                    <a:close/>
                    <a:moveTo>
                      <a:pt x="146" y="52"/>
                    </a:moveTo>
                    <a:cubicBezTo>
                      <a:pt x="146" y="53"/>
                      <a:pt x="146" y="53"/>
                      <a:pt x="146" y="53"/>
                    </a:cubicBezTo>
                    <a:cubicBezTo>
                      <a:pt x="105" y="53"/>
                      <a:pt x="105" y="53"/>
                      <a:pt x="105" y="53"/>
                    </a:cubicBezTo>
                    <a:cubicBezTo>
                      <a:pt x="105" y="52"/>
                      <a:pt x="105" y="52"/>
                      <a:pt x="105" y="52"/>
                    </a:cubicBezTo>
                    <a:cubicBezTo>
                      <a:pt x="105" y="47"/>
                      <a:pt x="106" y="42"/>
                      <a:pt x="110" y="38"/>
                    </a:cubicBezTo>
                    <a:cubicBezTo>
                      <a:pt x="114" y="34"/>
                      <a:pt x="119" y="31"/>
                      <a:pt x="125" y="31"/>
                    </a:cubicBezTo>
                    <a:cubicBezTo>
                      <a:pt x="131" y="31"/>
                      <a:pt x="136" y="33"/>
                      <a:pt x="140" y="37"/>
                    </a:cubicBezTo>
                    <a:cubicBezTo>
                      <a:pt x="144" y="41"/>
                      <a:pt x="146" y="47"/>
                      <a:pt x="146" y="52"/>
                    </a:cubicBezTo>
                    <a:close/>
                    <a:moveTo>
                      <a:pt x="41" y="58"/>
                    </a:moveTo>
                    <a:cubicBezTo>
                      <a:pt x="143" y="58"/>
                      <a:pt x="143" y="58"/>
                      <a:pt x="143" y="58"/>
                    </a:cubicBezTo>
                    <a:cubicBezTo>
                      <a:pt x="143" y="73"/>
                      <a:pt x="143" y="73"/>
                      <a:pt x="143" y="73"/>
                    </a:cubicBezTo>
                    <a:cubicBezTo>
                      <a:pt x="41" y="73"/>
                      <a:pt x="41" y="73"/>
                      <a:pt x="41" y="73"/>
                    </a:cubicBezTo>
                    <a:lnTo>
                      <a:pt x="41" y="58"/>
                    </a:lnTo>
                    <a:close/>
                    <a:moveTo>
                      <a:pt x="143" y="78"/>
                    </a:moveTo>
                    <a:cubicBezTo>
                      <a:pt x="143" y="146"/>
                      <a:pt x="143" y="146"/>
                      <a:pt x="143" y="146"/>
                    </a:cubicBezTo>
                    <a:cubicBezTo>
                      <a:pt x="41" y="146"/>
                      <a:pt x="41" y="146"/>
                      <a:pt x="41" y="146"/>
                    </a:cubicBezTo>
                    <a:cubicBezTo>
                      <a:pt x="41" y="78"/>
                      <a:pt x="41" y="78"/>
                      <a:pt x="41" y="78"/>
                    </a:cubicBezTo>
                    <a:lnTo>
                      <a:pt x="143" y="78"/>
                    </a:lnTo>
                    <a:close/>
                    <a:moveTo>
                      <a:pt x="25" y="58"/>
                    </a:moveTo>
                    <a:cubicBezTo>
                      <a:pt x="36" y="58"/>
                      <a:pt x="36" y="58"/>
                      <a:pt x="36" y="58"/>
                    </a:cubicBezTo>
                    <a:cubicBezTo>
                      <a:pt x="36" y="116"/>
                      <a:pt x="36" y="116"/>
                      <a:pt x="36" y="116"/>
                    </a:cubicBezTo>
                    <a:cubicBezTo>
                      <a:pt x="25" y="116"/>
                      <a:pt x="25" y="116"/>
                      <a:pt x="25" y="116"/>
                    </a:cubicBezTo>
                    <a:lnTo>
                      <a:pt x="25" y="58"/>
                    </a:lnTo>
                    <a:close/>
                    <a:moveTo>
                      <a:pt x="17" y="38"/>
                    </a:moveTo>
                    <a:cubicBezTo>
                      <a:pt x="15" y="36"/>
                      <a:pt x="15" y="34"/>
                      <a:pt x="15" y="32"/>
                    </a:cubicBezTo>
                    <a:cubicBezTo>
                      <a:pt x="15" y="28"/>
                      <a:pt x="18" y="25"/>
                      <a:pt x="22" y="25"/>
                    </a:cubicBezTo>
                    <a:cubicBezTo>
                      <a:pt x="22" y="25"/>
                      <a:pt x="22" y="25"/>
                      <a:pt x="22" y="25"/>
                    </a:cubicBezTo>
                    <a:cubicBezTo>
                      <a:pt x="26" y="25"/>
                      <a:pt x="30" y="28"/>
                      <a:pt x="30" y="32"/>
                    </a:cubicBezTo>
                    <a:cubicBezTo>
                      <a:pt x="30" y="36"/>
                      <a:pt x="27" y="40"/>
                      <a:pt x="22" y="40"/>
                    </a:cubicBezTo>
                    <a:cubicBezTo>
                      <a:pt x="22" y="40"/>
                      <a:pt x="22" y="40"/>
                      <a:pt x="22" y="40"/>
                    </a:cubicBezTo>
                    <a:cubicBezTo>
                      <a:pt x="20" y="40"/>
                      <a:pt x="18" y="39"/>
                      <a:pt x="17" y="38"/>
                    </a:cubicBezTo>
                    <a:close/>
                    <a:moveTo>
                      <a:pt x="5" y="143"/>
                    </a:moveTo>
                    <a:cubicBezTo>
                      <a:pt x="5" y="142"/>
                      <a:pt x="5" y="142"/>
                      <a:pt x="5" y="142"/>
                    </a:cubicBezTo>
                    <a:cubicBezTo>
                      <a:pt x="5" y="118"/>
                      <a:pt x="5" y="95"/>
                      <a:pt x="5" y="71"/>
                    </a:cubicBezTo>
                    <a:cubicBezTo>
                      <a:pt x="5" y="64"/>
                      <a:pt x="5" y="64"/>
                      <a:pt x="5" y="64"/>
                    </a:cubicBezTo>
                    <a:cubicBezTo>
                      <a:pt x="5" y="59"/>
                      <a:pt x="6" y="58"/>
                      <a:pt x="11" y="58"/>
                    </a:cubicBezTo>
                    <a:cubicBezTo>
                      <a:pt x="13" y="58"/>
                      <a:pt x="14" y="58"/>
                      <a:pt x="16" y="58"/>
                    </a:cubicBezTo>
                    <a:cubicBezTo>
                      <a:pt x="20" y="58"/>
                      <a:pt x="20" y="58"/>
                      <a:pt x="20" y="58"/>
                    </a:cubicBezTo>
                    <a:cubicBezTo>
                      <a:pt x="20" y="116"/>
                      <a:pt x="20" y="116"/>
                      <a:pt x="20" y="116"/>
                    </a:cubicBezTo>
                    <a:cubicBezTo>
                      <a:pt x="20" y="118"/>
                      <a:pt x="20" y="120"/>
                      <a:pt x="21" y="121"/>
                    </a:cubicBezTo>
                    <a:cubicBezTo>
                      <a:pt x="21" y="121"/>
                      <a:pt x="23" y="121"/>
                      <a:pt x="25" y="121"/>
                    </a:cubicBezTo>
                    <a:cubicBezTo>
                      <a:pt x="36" y="121"/>
                      <a:pt x="36" y="121"/>
                      <a:pt x="36" y="121"/>
                    </a:cubicBezTo>
                    <a:cubicBezTo>
                      <a:pt x="36" y="146"/>
                      <a:pt x="36" y="146"/>
                      <a:pt x="36" y="146"/>
                    </a:cubicBezTo>
                    <a:cubicBezTo>
                      <a:pt x="6" y="146"/>
                      <a:pt x="6" y="146"/>
                      <a:pt x="6" y="146"/>
                    </a:cubicBezTo>
                    <a:cubicBezTo>
                      <a:pt x="6" y="146"/>
                      <a:pt x="6" y="146"/>
                      <a:pt x="6" y="146"/>
                    </a:cubicBezTo>
                    <a:cubicBezTo>
                      <a:pt x="4" y="145"/>
                      <a:pt x="4" y="144"/>
                      <a:pt x="5" y="143"/>
                    </a:cubicBezTo>
                    <a:close/>
                    <a:moveTo>
                      <a:pt x="123" y="185"/>
                    </a:moveTo>
                    <a:cubicBezTo>
                      <a:pt x="123" y="193"/>
                      <a:pt x="123" y="193"/>
                      <a:pt x="123" y="193"/>
                    </a:cubicBezTo>
                    <a:cubicBezTo>
                      <a:pt x="61" y="193"/>
                      <a:pt x="61" y="193"/>
                      <a:pt x="61" y="193"/>
                    </a:cubicBezTo>
                    <a:cubicBezTo>
                      <a:pt x="61" y="185"/>
                      <a:pt x="61" y="185"/>
                      <a:pt x="61" y="185"/>
                    </a:cubicBezTo>
                    <a:lnTo>
                      <a:pt x="123" y="185"/>
                    </a:lnTo>
                    <a:close/>
                    <a:moveTo>
                      <a:pt x="100" y="179"/>
                    </a:moveTo>
                    <a:cubicBezTo>
                      <a:pt x="100" y="180"/>
                      <a:pt x="100" y="180"/>
                      <a:pt x="100" y="180"/>
                    </a:cubicBezTo>
                    <a:cubicBezTo>
                      <a:pt x="85" y="180"/>
                      <a:pt x="85" y="180"/>
                      <a:pt x="85" y="180"/>
                    </a:cubicBezTo>
                    <a:cubicBezTo>
                      <a:pt x="85" y="179"/>
                      <a:pt x="85" y="179"/>
                      <a:pt x="85" y="179"/>
                    </a:cubicBezTo>
                    <a:cubicBezTo>
                      <a:pt x="84" y="177"/>
                      <a:pt x="84" y="175"/>
                      <a:pt x="85" y="173"/>
                    </a:cubicBezTo>
                    <a:cubicBezTo>
                      <a:pt x="85" y="172"/>
                      <a:pt x="85" y="170"/>
                      <a:pt x="85" y="169"/>
                    </a:cubicBezTo>
                    <a:cubicBezTo>
                      <a:pt x="84" y="168"/>
                      <a:pt x="84" y="168"/>
                      <a:pt x="84" y="168"/>
                    </a:cubicBezTo>
                    <a:cubicBezTo>
                      <a:pt x="99" y="168"/>
                      <a:pt x="99" y="168"/>
                      <a:pt x="99" y="168"/>
                    </a:cubicBezTo>
                    <a:cubicBezTo>
                      <a:pt x="100" y="169"/>
                      <a:pt x="100" y="169"/>
                      <a:pt x="100" y="169"/>
                    </a:cubicBezTo>
                    <a:cubicBezTo>
                      <a:pt x="100" y="171"/>
                      <a:pt x="100" y="173"/>
                      <a:pt x="100" y="175"/>
                    </a:cubicBezTo>
                    <a:cubicBezTo>
                      <a:pt x="100" y="176"/>
                      <a:pt x="100" y="177"/>
                      <a:pt x="100" y="179"/>
                    </a:cubicBezTo>
                    <a:close/>
                    <a:moveTo>
                      <a:pt x="179" y="162"/>
                    </a:moveTo>
                    <a:cubicBezTo>
                      <a:pt x="177" y="163"/>
                      <a:pt x="176" y="163"/>
                      <a:pt x="172" y="163"/>
                    </a:cubicBezTo>
                    <a:cubicBezTo>
                      <a:pt x="172" y="163"/>
                      <a:pt x="172" y="163"/>
                      <a:pt x="171" y="163"/>
                    </a:cubicBezTo>
                    <a:cubicBezTo>
                      <a:pt x="170" y="163"/>
                      <a:pt x="170" y="163"/>
                      <a:pt x="170" y="163"/>
                    </a:cubicBezTo>
                    <a:cubicBezTo>
                      <a:pt x="134" y="163"/>
                      <a:pt x="97" y="163"/>
                      <a:pt x="60" y="163"/>
                    </a:cubicBezTo>
                    <a:cubicBezTo>
                      <a:pt x="11" y="163"/>
                      <a:pt x="11" y="163"/>
                      <a:pt x="11" y="163"/>
                    </a:cubicBezTo>
                    <a:cubicBezTo>
                      <a:pt x="6" y="163"/>
                      <a:pt x="5" y="162"/>
                      <a:pt x="5" y="157"/>
                    </a:cubicBezTo>
                    <a:cubicBezTo>
                      <a:pt x="5" y="151"/>
                      <a:pt x="5" y="151"/>
                      <a:pt x="5" y="151"/>
                    </a:cubicBezTo>
                    <a:cubicBezTo>
                      <a:pt x="179" y="151"/>
                      <a:pt x="179" y="151"/>
                      <a:pt x="179" y="151"/>
                    </a:cubicBezTo>
                    <a:cubicBezTo>
                      <a:pt x="179" y="152"/>
                      <a:pt x="179" y="152"/>
                      <a:pt x="179" y="152"/>
                    </a:cubicBezTo>
                    <a:cubicBezTo>
                      <a:pt x="180" y="152"/>
                      <a:pt x="180" y="153"/>
                      <a:pt x="180" y="153"/>
                    </a:cubicBezTo>
                    <a:cubicBezTo>
                      <a:pt x="180" y="158"/>
                      <a:pt x="180" y="160"/>
                      <a:pt x="17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E0081D99-060F-4497-82FE-B8FBD0B0B13F}"/>
                  </a:ext>
                </a:extLst>
              </p:cNvPr>
              <p:cNvSpPr>
                <a:spLocks noEditPoints="1"/>
              </p:cNvSpPr>
              <p:nvPr/>
            </p:nvSpPr>
            <p:spPr bwMode="auto">
              <a:xfrm>
                <a:off x="7121525" y="-779463"/>
                <a:ext cx="295275" cy="198437"/>
              </a:xfrm>
              <a:custGeom>
                <a:avLst/>
                <a:gdLst>
                  <a:gd name="T0" fmla="*/ 12 w 78"/>
                  <a:gd name="T1" fmla="*/ 24 h 52"/>
                  <a:gd name="T2" fmla="*/ 7 w 78"/>
                  <a:gd name="T3" fmla="*/ 29 h 52"/>
                  <a:gd name="T4" fmla="*/ 7 w 78"/>
                  <a:gd name="T5" fmla="*/ 47 h 52"/>
                  <a:gd name="T6" fmla="*/ 0 w 78"/>
                  <a:gd name="T7" fmla="*/ 47 h 52"/>
                  <a:gd name="T8" fmla="*/ 0 w 78"/>
                  <a:gd name="T9" fmla="*/ 52 h 52"/>
                  <a:gd name="T10" fmla="*/ 78 w 78"/>
                  <a:gd name="T11" fmla="*/ 52 h 52"/>
                  <a:gd name="T12" fmla="*/ 78 w 78"/>
                  <a:gd name="T13" fmla="*/ 47 h 52"/>
                  <a:gd name="T14" fmla="*/ 76 w 78"/>
                  <a:gd name="T15" fmla="*/ 47 h 52"/>
                  <a:gd name="T16" fmla="*/ 72 w 78"/>
                  <a:gd name="T17" fmla="*/ 47 h 52"/>
                  <a:gd name="T18" fmla="*/ 72 w 78"/>
                  <a:gd name="T19" fmla="*/ 46 h 52"/>
                  <a:gd name="T20" fmla="*/ 72 w 78"/>
                  <a:gd name="T21" fmla="*/ 45 h 52"/>
                  <a:gd name="T22" fmla="*/ 72 w 78"/>
                  <a:gd name="T23" fmla="*/ 44 h 52"/>
                  <a:gd name="T24" fmla="*/ 72 w 78"/>
                  <a:gd name="T25" fmla="*/ 34 h 52"/>
                  <a:gd name="T26" fmla="*/ 72 w 78"/>
                  <a:gd name="T27" fmla="*/ 4 h 52"/>
                  <a:gd name="T28" fmla="*/ 71 w 78"/>
                  <a:gd name="T29" fmla="*/ 1 h 52"/>
                  <a:gd name="T30" fmla="*/ 68 w 78"/>
                  <a:gd name="T31" fmla="*/ 0 h 52"/>
                  <a:gd name="T32" fmla="*/ 62 w 78"/>
                  <a:gd name="T33" fmla="*/ 1 h 52"/>
                  <a:gd name="T34" fmla="*/ 59 w 78"/>
                  <a:gd name="T35" fmla="*/ 1 h 52"/>
                  <a:gd name="T36" fmla="*/ 54 w 78"/>
                  <a:gd name="T37" fmla="*/ 1 h 52"/>
                  <a:gd name="T38" fmla="*/ 54 w 78"/>
                  <a:gd name="T39" fmla="*/ 7 h 52"/>
                  <a:gd name="T40" fmla="*/ 54 w 78"/>
                  <a:gd name="T41" fmla="*/ 11 h 52"/>
                  <a:gd name="T42" fmla="*/ 54 w 78"/>
                  <a:gd name="T43" fmla="*/ 44 h 52"/>
                  <a:gd name="T44" fmla="*/ 53 w 78"/>
                  <a:gd name="T45" fmla="*/ 46 h 52"/>
                  <a:gd name="T46" fmla="*/ 53 w 78"/>
                  <a:gd name="T47" fmla="*/ 47 h 52"/>
                  <a:gd name="T48" fmla="*/ 52 w 78"/>
                  <a:gd name="T49" fmla="*/ 47 h 52"/>
                  <a:gd name="T50" fmla="*/ 51 w 78"/>
                  <a:gd name="T51" fmla="*/ 47 h 52"/>
                  <a:gd name="T52" fmla="*/ 48 w 78"/>
                  <a:gd name="T53" fmla="*/ 46 h 52"/>
                  <a:gd name="T54" fmla="*/ 48 w 78"/>
                  <a:gd name="T55" fmla="*/ 46 h 52"/>
                  <a:gd name="T56" fmla="*/ 48 w 78"/>
                  <a:gd name="T57" fmla="*/ 38 h 52"/>
                  <a:gd name="T58" fmla="*/ 48 w 78"/>
                  <a:gd name="T59" fmla="*/ 18 h 52"/>
                  <a:gd name="T60" fmla="*/ 47 w 78"/>
                  <a:gd name="T61" fmla="*/ 15 h 52"/>
                  <a:gd name="T62" fmla="*/ 44 w 78"/>
                  <a:gd name="T63" fmla="*/ 14 h 52"/>
                  <a:gd name="T64" fmla="*/ 34 w 78"/>
                  <a:gd name="T65" fmla="*/ 14 h 52"/>
                  <a:gd name="T66" fmla="*/ 31 w 78"/>
                  <a:gd name="T67" fmla="*/ 15 h 52"/>
                  <a:gd name="T68" fmla="*/ 30 w 78"/>
                  <a:gd name="T69" fmla="*/ 18 h 52"/>
                  <a:gd name="T70" fmla="*/ 30 w 78"/>
                  <a:gd name="T71" fmla="*/ 38 h 52"/>
                  <a:gd name="T72" fmla="*/ 30 w 78"/>
                  <a:gd name="T73" fmla="*/ 44 h 52"/>
                  <a:gd name="T74" fmla="*/ 30 w 78"/>
                  <a:gd name="T75" fmla="*/ 46 h 52"/>
                  <a:gd name="T76" fmla="*/ 30 w 78"/>
                  <a:gd name="T77" fmla="*/ 47 h 52"/>
                  <a:gd name="T78" fmla="*/ 25 w 78"/>
                  <a:gd name="T79" fmla="*/ 47 h 52"/>
                  <a:gd name="T80" fmla="*/ 25 w 78"/>
                  <a:gd name="T81" fmla="*/ 40 h 52"/>
                  <a:gd name="T82" fmla="*/ 25 w 78"/>
                  <a:gd name="T83" fmla="*/ 27 h 52"/>
                  <a:gd name="T84" fmla="*/ 24 w 78"/>
                  <a:gd name="T85" fmla="*/ 25 h 52"/>
                  <a:gd name="T86" fmla="*/ 22 w 78"/>
                  <a:gd name="T87" fmla="*/ 24 h 52"/>
                  <a:gd name="T88" fmla="*/ 15 w 78"/>
                  <a:gd name="T89" fmla="*/ 24 h 52"/>
                  <a:gd name="T90" fmla="*/ 12 w 78"/>
                  <a:gd name="T91" fmla="*/ 24 h 52"/>
                  <a:gd name="T92" fmla="*/ 58 w 78"/>
                  <a:gd name="T93" fmla="*/ 5 h 52"/>
                  <a:gd name="T94" fmla="*/ 67 w 78"/>
                  <a:gd name="T95" fmla="*/ 5 h 52"/>
                  <a:gd name="T96" fmla="*/ 67 w 78"/>
                  <a:gd name="T97" fmla="*/ 47 h 52"/>
                  <a:gd name="T98" fmla="*/ 58 w 78"/>
                  <a:gd name="T99" fmla="*/ 47 h 52"/>
                  <a:gd name="T100" fmla="*/ 58 w 78"/>
                  <a:gd name="T101" fmla="*/ 5 h 52"/>
                  <a:gd name="T102" fmla="*/ 35 w 78"/>
                  <a:gd name="T103" fmla="*/ 19 h 52"/>
                  <a:gd name="T104" fmla="*/ 43 w 78"/>
                  <a:gd name="T105" fmla="*/ 19 h 52"/>
                  <a:gd name="T106" fmla="*/ 43 w 78"/>
                  <a:gd name="T107" fmla="*/ 47 h 52"/>
                  <a:gd name="T108" fmla="*/ 35 w 78"/>
                  <a:gd name="T109" fmla="*/ 47 h 52"/>
                  <a:gd name="T110" fmla="*/ 35 w 78"/>
                  <a:gd name="T111" fmla="*/ 19 h 52"/>
                  <a:gd name="T112" fmla="*/ 20 w 78"/>
                  <a:gd name="T113" fmla="*/ 47 h 52"/>
                  <a:gd name="T114" fmla="*/ 12 w 78"/>
                  <a:gd name="T115" fmla="*/ 47 h 52"/>
                  <a:gd name="T116" fmla="*/ 12 w 78"/>
                  <a:gd name="T117" fmla="*/ 29 h 52"/>
                  <a:gd name="T118" fmla="*/ 20 w 78"/>
                  <a:gd name="T119" fmla="*/ 29 h 52"/>
                  <a:gd name="T120" fmla="*/ 20 w 78"/>
                  <a:gd name="T121"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52">
                    <a:moveTo>
                      <a:pt x="12" y="24"/>
                    </a:moveTo>
                    <a:cubicBezTo>
                      <a:pt x="7" y="24"/>
                      <a:pt x="7" y="24"/>
                      <a:pt x="7" y="29"/>
                    </a:cubicBezTo>
                    <a:cubicBezTo>
                      <a:pt x="7" y="47"/>
                      <a:pt x="7" y="47"/>
                      <a:pt x="7" y="47"/>
                    </a:cubicBezTo>
                    <a:cubicBezTo>
                      <a:pt x="0" y="47"/>
                      <a:pt x="0" y="47"/>
                      <a:pt x="0" y="47"/>
                    </a:cubicBezTo>
                    <a:cubicBezTo>
                      <a:pt x="0" y="52"/>
                      <a:pt x="0" y="52"/>
                      <a:pt x="0" y="52"/>
                    </a:cubicBezTo>
                    <a:cubicBezTo>
                      <a:pt x="78" y="52"/>
                      <a:pt x="78" y="52"/>
                      <a:pt x="78" y="52"/>
                    </a:cubicBezTo>
                    <a:cubicBezTo>
                      <a:pt x="78" y="47"/>
                      <a:pt x="78" y="47"/>
                      <a:pt x="78" y="47"/>
                    </a:cubicBezTo>
                    <a:cubicBezTo>
                      <a:pt x="77" y="47"/>
                      <a:pt x="77" y="47"/>
                      <a:pt x="76" y="47"/>
                    </a:cubicBezTo>
                    <a:cubicBezTo>
                      <a:pt x="75" y="47"/>
                      <a:pt x="74" y="47"/>
                      <a:pt x="72" y="47"/>
                    </a:cubicBezTo>
                    <a:cubicBezTo>
                      <a:pt x="72" y="46"/>
                      <a:pt x="72" y="46"/>
                      <a:pt x="72" y="46"/>
                    </a:cubicBezTo>
                    <a:cubicBezTo>
                      <a:pt x="72" y="45"/>
                      <a:pt x="72" y="45"/>
                      <a:pt x="72" y="45"/>
                    </a:cubicBezTo>
                    <a:cubicBezTo>
                      <a:pt x="72" y="45"/>
                      <a:pt x="72" y="44"/>
                      <a:pt x="72" y="44"/>
                    </a:cubicBezTo>
                    <a:cubicBezTo>
                      <a:pt x="72" y="34"/>
                      <a:pt x="72" y="34"/>
                      <a:pt x="72" y="34"/>
                    </a:cubicBezTo>
                    <a:cubicBezTo>
                      <a:pt x="72" y="24"/>
                      <a:pt x="72" y="14"/>
                      <a:pt x="72" y="4"/>
                    </a:cubicBezTo>
                    <a:cubicBezTo>
                      <a:pt x="72" y="3"/>
                      <a:pt x="71" y="2"/>
                      <a:pt x="71" y="1"/>
                    </a:cubicBezTo>
                    <a:cubicBezTo>
                      <a:pt x="70" y="1"/>
                      <a:pt x="69" y="0"/>
                      <a:pt x="68" y="0"/>
                    </a:cubicBezTo>
                    <a:cubicBezTo>
                      <a:pt x="66" y="1"/>
                      <a:pt x="64" y="1"/>
                      <a:pt x="62" y="1"/>
                    </a:cubicBezTo>
                    <a:cubicBezTo>
                      <a:pt x="61" y="1"/>
                      <a:pt x="60" y="1"/>
                      <a:pt x="59" y="1"/>
                    </a:cubicBezTo>
                    <a:cubicBezTo>
                      <a:pt x="56" y="1"/>
                      <a:pt x="55" y="1"/>
                      <a:pt x="54" y="1"/>
                    </a:cubicBezTo>
                    <a:cubicBezTo>
                      <a:pt x="54" y="2"/>
                      <a:pt x="54" y="4"/>
                      <a:pt x="54" y="7"/>
                    </a:cubicBezTo>
                    <a:cubicBezTo>
                      <a:pt x="54" y="11"/>
                      <a:pt x="54" y="11"/>
                      <a:pt x="54" y="11"/>
                    </a:cubicBezTo>
                    <a:cubicBezTo>
                      <a:pt x="54" y="22"/>
                      <a:pt x="54" y="33"/>
                      <a:pt x="54" y="44"/>
                    </a:cubicBezTo>
                    <a:cubicBezTo>
                      <a:pt x="54" y="45"/>
                      <a:pt x="53" y="45"/>
                      <a:pt x="53" y="46"/>
                    </a:cubicBezTo>
                    <a:cubicBezTo>
                      <a:pt x="53" y="47"/>
                      <a:pt x="53" y="47"/>
                      <a:pt x="53" y="47"/>
                    </a:cubicBezTo>
                    <a:cubicBezTo>
                      <a:pt x="52" y="47"/>
                      <a:pt x="52" y="47"/>
                      <a:pt x="52" y="47"/>
                    </a:cubicBezTo>
                    <a:cubicBezTo>
                      <a:pt x="52" y="47"/>
                      <a:pt x="51" y="47"/>
                      <a:pt x="51" y="47"/>
                    </a:cubicBezTo>
                    <a:cubicBezTo>
                      <a:pt x="50" y="47"/>
                      <a:pt x="49" y="47"/>
                      <a:pt x="48" y="46"/>
                    </a:cubicBezTo>
                    <a:cubicBezTo>
                      <a:pt x="48" y="46"/>
                      <a:pt x="48" y="46"/>
                      <a:pt x="48" y="46"/>
                    </a:cubicBezTo>
                    <a:cubicBezTo>
                      <a:pt x="48" y="38"/>
                      <a:pt x="48" y="38"/>
                      <a:pt x="48" y="38"/>
                    </a:cubicBezTo>
                    <a:cubicBezTo>
                      <a:pt x="48" y="31"/>
                      <a:pt x="48" y="24"/>
                      <a:pt x="48" y="18"/>
                    </a:cubicBezTo>
                    <a:cubicBezTo>
                      <a:pt x="48" y="16"/>
                      <a:pt x="48" y="15"/>
                      <a:pt x="47" y="15"/>
                    </a:cubicBezTo>
                    <a:cubicBezTo>
                      <a:pt x="47" y="14"/>
                      <a:pt x="46" y="14"/>
                      <a:pt x="44" y="14"/>
                    </a:cubicBezTo>
                    <a:cubicBezTo>
                      <a:pt x="41" y="14"/>
                      <a:pt x="37" y="14"/>
                      <a:pt x="34" y="14"/>
                    </a:cubicBezTo>
                    <a:cubicBezTo>
                      <a:pt x="33" y="14"/>
                      <a:pt x="32" y="14"/>
                      <a:pt x="31" y="15"/>
                    </a:cubicBezTo>
                    <a:cubicBezTo>
                      <a:pt x="30" y="15"/>
                      <a:pt x="30" y="16"/>
                      <a:pt x="30" y="18"/>
                    </a:cubicBezTo>
                    <a:cubicBezTo>
                      <a:pt x="30" y="25"/>
                      <a:pt x="30" y="31"/>
                      <a:pt x="30" y="38"/>
                    </a:cubicBezTo>
                    <a:cubicBezTo>
                      <a:pt x="30" y="44"/>
                      <a:pt x="30" y="44"/>
                      <a:pt x="30" y="44"/>
                    </a:cubicBezTo>
                    <a:cubicBezTo>
                      <a:pt x="30" y="45"/>
                      <a:pt x="30" y="45"/>
                      <a:pt x="30" y="46"/>
                    </a:cubicBezTo>
                    <a:cubicBezTo>
                      <a:pt x="30" y="47"/>
                      <a:pt x="30" y="47"/>
                      <a:pt x="30" y="47"/>
                    </a:cubicBezTo>
                    <a:cubicBezTo>
                      <a:pt x="25" y="47"/>
                      <a:pt x="25" y="47"/>
                      <a:pt x="25" y="47"/>
                    </a:cubicBezTo>
                    <a:cubicBezTo>
                      <a:pt x="25" y="40"/>
                      <a:pt x="25" y="40"/>
                      <a:pt x="25" y="40"/>
                    </a:cubicBezTo>
                    <a:cubicBezTo>
                      <a:pt x="25" y="36"/>
                      <a:pt x="25" y="32"/>
                      <a:pt x="25" y="27"/>
                    </a:cubicBezTo>
                    <a:cubicBezTo>
                      <a:pt x="25" y="26"/>
                      <a:pt x="25" y="25"/>
                      <a:pt x="24" y="25"/>
                    </a:cubicBezTo>
                    <a:cubicBezTo>
                      <a:pt x="24" y="24"/>
                      <a:pt x="23" y="24"/>
                      <a:pt x="22" y="24"/>
                    </a:cubicBezTo>
                    <a:cubicBezTo>
                      <a:pt x="19" y="24"/>
                      <a:pt x="17" y="24"/>
                      <a:pt x="15" y="24"/>
                    </a:cubicBezTo>
                    <a:lnTo>
                      <a:pt x="12" y="24"/>
                    </a:lnTo>
                    <a:close/>
                    <a:moveTo>
                      <a:pt x="58" y="5"/>
                    </a:moveTo>
                    <a:cubicBezTo>
                      <a:pt x="67" y="5"/>
                      <a:pt x="67" y="5"/>
                      <a:pt x="67" y="5"/>
                    </a:cubicBezTo>
                    <a:cubicBezTo>
                      <a:pt x="67" y="47"/>
                      <a:pt x="67" y="47"/>
                      <a:pt x="67" y="47"/>
                    </a:cubicBezTo>
                    <a:cubicBezTo>
                      <a:pt x="58" y="47"/>
                      <a:pt x="58" y="47"/>
                      <a:pt x="58" y="47"/>
                    </a:cubicBezTo>
                    <a:lnTo>
                      <a:pt x="58" y="5"/>
                    </a:lnTo>
                    <a:close/>
                    <a:moveTo>
                      <a:pt x="35" y="19"/>
                    </a:moveTo>
                    <a:cubicBezTo>
                      <a:pt x="43" y="19"/>
                      <a:pt x="43" y="19"/>
                      <a:pt x="43" y="19"/>
                    </a:cubicBezTo>
                    <a:cubicBezTo>
                      <a:pt x="43" y="47"/>
                      <a:pt x="43" y="47"/>
                      <a:pt x="43" y="47"/>
                    </a:cubicBezTo>
                    <a:cubicBezTo>
                      <a:pt x="35" y="47"/>
                      <a:pt x="35" y="47"/>
                      <a:pt x="35" y="47"/>
                    </a:cubicBezTo>
                    <a:lnTo>
                      <a:pt x="35" y="19"/>
                    </a:lnTo>
                    <a:close/>
                    <a:moveTo>
                      <a:pt x="20" y="47"/>
                    </a:moveTo>
                    <a:cubicBezTo>
                      <a:pt x="12" y="47"/>
                      <a:pt x="12" y="47"/>
                      <a:pt x="12" y="47"/>
                    </a:cubicBezTo>
                    <a:cubicBezTo>
                      <a:pt x="12" y="29"/>
                      <a:pt x="12" y="29"/>
                      <a:pt x="12" y="29"/>
                    </a:cubicBezTo>
                    <a:cubicBezTo>
                      <a:pt x="20" y="29"/>
                      <a:pt x="20" y="29"/>
                      <a:pt x="20" y="29"/>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7">
                <a:extLst>
                  <a:ext uri="{FF2B5EF4-FFF2-40B4-BE49-F238E27FC236}">
                    <a16:creationId xmlns:a16="http://schemas.microsoft.com/office/drawing/2014/main" id="{87F06066-17DE-42D1-8594-5CEC52076AE6}"/>
                  </a:ext>
                </a:extLst>
              </p:cNvPr>
              <p:cNvSpPr>
                <a:spLocks noChangeArrowheads="1"/>
              </p:cNvSpPr>
              <p:nvPr/>
            </p:nvSpPr>
            <p:spPr bwMode="auto">
              <a:xfrm>
                <a:off x="7110413" y="-866775"/>
                <a:ext cx="142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
                <a:extLst>
                  <a:ext uri="{FF2B5EF4-FFF2-40B4-BE49-F238E27FC236}">
                    <a16:creationId xmlns:a16="http://schemas.microsoft.com/office/drawing/2014/main" id="{0FFBBB48-BB39-4F83-AC98-80C8B6F47AC1}"/>
                  </a:ext>
                </a:extLst>
              </p:cNvPr>
              <p:cNvSpPr>
                <a:spLocks noChangeArrowheads="1"/>
              </p:cNvSpPr>
              <p:nvPr/>
            </p:nvSpPr>
            <p:spPr bwMode="auto">
              <a:xfrm>
                <a:off x="7159625" y="-866775"/>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9">
                <a:extLst>
                  <a:ext uri="{FF2B5EF4-FFF2-40B4-BE49-F238E27FC236}">
                    <a16:creationId xmlns:a16="http://schemas.microsoft.com/office/drawing/2014/main" id="{90221CA5-AF4C-4E72-9440-176A220ACF49}"/>
                  </a:ext>
                </a:extLst>
              </p:cNvPr>
              <p:cNvSpPr>
                <a:spLocks/>
              </p:cNvSpPr>
              <p:nvPr/>
            </p:nvSpPr>
            <p:spPr bwMode="auto">
              <a:xfrm>
                <a:off x="7212013" y="-866775"/>
                <a:ext cx="15875" cy="19050"/>
              </a:xfrm>
              <a:custGeom>
                <a:avLst/>
                <a:gdLst>
                  <a:gd name="T0" fmla="*/ 4 w 4"/>
                  <a:gd name="T1" fmla="*/ 5 h 5"/>
                  <a:gd name="T2" fmla="*/ 4 w 4"/>
                  <a:gd name="T3" fmla="*/ 0 h 5"/>
                  <a:gd name="T4" fmla="*/ 3 w 4"/>
                  <a:gd name="T5" fmla="*/ 0 h 5"/>
                  <a:gd name="T6" fmla="*/ 0 w 4"/>
                  <a:gd name="T7" fmla="*/ 0 h 5"/>
                  <a:gd name="T8" fmla="*/ 0 w 4"/>
                  <a:gd name="T9" fmla="*/ 5 h 5"/>
                  <a:gd name="T10" fmla="*/ 4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4" y="5"/>
                    </a:moveTo>
                    <a:cubicBezTo>
                      <a:pt x="4" y="0"/>
                      <a:pt x="4" y="0"/>
                      <a:pt x="4" y="0"/>
                    </a:cubicBezTo>
                    <a:cubicBezTo>
                      <a:pt x="4" y="0"/>
                      <a:pt x="3" y="0"/>
                      <a:pt x="3" y="0"/>
                    </a:cubicBezTo>
                    <a:cubicBezTo>
                      <a:pt x="2" y="0"/>
                      <a:pt x="1" y="0"/>
                      <a:pt x="0" y="0"/>
                    </a:cubicBezTo>
                    <a:cubicBezTo>
                      <a:pt x="0" y="5"/>
                      <a:pt x="0" y="5"/>
                      <a:pt x="0" y="5"/>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6" name="TextBox 85">
            <a:extLst>
              <a:ext uri="{FF2B5EF4-FFF2-40B4-BE49-F238E27FC236}">
                <a16:creationId xmlns:a16="http://schemas.microsoft.com/office/drawing/2014/main" id="{64124B73-0A8E-434F-902E-F1BEF28A75DE}"/>
              </a:ext>
            </a:extLst>
          </p:cNvPr>
          <p:cNvSpPr txBox="1"/>
          <p:nvPr/>
        </p:nvSpPr>
        <p:spPr>
          <a:xfrm>
            <a:off x="771100" y="3865061"/>
            <a:ext cx="2930220"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Exception reduction</a:t>
            </a:r>
            <a:br>
              <a:rPr lang="en-US" sz="1400" dirty="0">
                <a:solidFill>
                  <a:schemeClr val="bg1"/>
                </a:solidFill>
                <a:latin typeface="+mj-lt"/>
              </a:rPr>
            </a:br>
            <a:r>
              <a:rPr lang="en-US" sz="1400" dirty="0">
                <a:solidFill>
                  <a:schemeClr val="bg1"/>
                </a:solidFill>
                <a:latin typeface="+mj-lt"/>
              </a:rPr>
              <a:t>in customer journey</a:t>
            </a:r>
          </a:p>
        </p:txBody>
      </p:sp>
      <p:sp>
        <p:nvSpPr>
          <p:cNvPr id="87" name="TextBox 86">
            <a:extLst>
              <a:ext uri="{FF2B5EF4-FFF2-40B4-BE49-F238E27FC236}">
                <a16:creationId xmlns:a16="http://schemas.microsoft.com/office/drawing/2014/main" id="{E7910AF0-4FD4-4C71-83CC-6BB62F2AAE95}"/>
              </a:ext>
            </a:extLst>
          </p:cNvPr>
          <p:cNvSpPr txBox="1"/>
          <p:nvPr/>
        </p:nvSpPr>
        <p:spPr>
          <a:xfrm>
            <a:off x="771100" y="4459048"/>
            <a:ext cx="3291840" cy="116955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kumimoji="0" lang="en-US" sz="1200" b="0" u="none" strike="noStrike" kern="1200" cap="none" spc="0" normalizeH="0" baseline="0" noProof="0" dirty="0">
                <a:ln>
                  <a:noFill/>
                </a:ln>
                <a:solidFill>
                  <a:srgbClr val="000000"/>
                </a:solidFill>
                <a:effectLst/>
                <a:uLnTx/>
                <a:uFillTx/>
                <a:latin typeface="+mj-lt"/>
              </a:rPr>
              <a:t>Identifying contact drivers across the customer journey and proactively </a:t>
            </a:r>
            <a:r>
              <a:rPr lang="en-US" sz="1200" noProof="0" dirty="0">
                <a:solidFill>
                  <a:srgbClr val="000000"/>
                </a:solidFill>
                <a:latin typeface="+mj-lt"/>
              </a:rPr>
              <a:t>reduce them</a:t>
            </a:r>
          </a:p>
          <a:p>
            <a:pPr marL="285750" marR="0" lvl="0" indent="-285750" algn="l" defTabSz="914400" rtl="0" eaLnBrk="1" fontAlgn="auto" latinLnBrk="0" hangingPunct="1">
              <a:lnSpc>
                <a:spcPct val="110000"/>
              </a:lnSpc>
              <a:spcBef>
                <a:spcPts val="200"/>
              </a:spcBef>
              <a:spcAft>
                <a:spcPts val="200"/>
              </a:spcAft>
              <a:buClr>
                <a:schemeClr val="accent1"/>
              </a:buClr>
              <a:buSzTx/>
              <a:buFont typeface="Calibri Light" panose="020F0302020204030204" pitchFamily="34" charset="0"/>
              <a:buChar char="–"/>
              <a:tabLst/>
              <a:defRPr/>
            </a:pPr>
            <a:r>
              <a:rPr lang="en-US" sz="1200" noProof="0" dirty="0">
                <a:solidFill>
                  <a:srgbClr val="000000"/>
                </a:solidFill>
                <a:latin typeface="+mj-lt"/>
              </a:rPr>
              <a:t>Customer journey mapping</a:t>
            </a:r>
            <a:endParaRPr lang="en-US" sz="1200" dirty="0">
              <a:solidFill>
                <a:srgbClr val="000000"/>
              </a:solidFill>
              <a:latin typeface="+mj-lt"/>
            </a:endParaRPr>
          </a:p>
          <a:p>
            <a:pPr marL="285750" marR="0" lvl="0" indent="-285750" algn="l" defTabSz="914400" rtl="0" eaLnBrk="1" fontAlgn="auto" latinLnBrk="0" hangingPunct="1">
              <a:lnSpc>
                <a:spcPct val="110000"/>
              </a:lnSpc>
              <a:spcBef>
                <a:spcPts val="200"/>
              </a:spcBef>
              <a:spcAft>
                <a:spcPts val="200"/>
              </a:spcAft>
              <a:buClr>
                <a:schemeClr val="accent1"/>
              </a:buClr>
              <a:buSzTx/>
              <a:buFont typeface="Calibri Light" panose="020F0302020204030204" pitchFamily="34" charset="0"/>
              <a:buChar char="–"/>
              <a:tabLst/>
              <a:defRPr/>
            </a:pPr>
            <a:r>
              <a:rPr lang="en-US" sz="1200" dirty="0">
                <a:solidFill>
                  <a:srgbClr val="000000"/>
                </a:solidFill>
                <a:latin typeface="+mj-lt"/>
              </a:rPr>
              <a:t>Reduction in process fallouts</a:t>
            </a:r>
          </a:p>
          <a:p>
            <a:pPr defTabSz="914400">
              <a:lnSpc>
                <a:spcPct val="110000"/>
              </a:lnSpc>
              <a:spcBef>
                <a:spcPts val="200"/>
              </a:spcBef>
              <a:spcAft>
                <a:spcPts val="200"/>
              </a:spcAft>
              <a:buClr>
                <a:schemeClr val="accent1"/>
              </a:buClr>
              <a:defRPr/>
            </a:pPr>
            <a:r>
              <a:rPr lang="en-GB" sz="1200" dirty="0">
                <a:solidFill>
                  <a:srgbClr val="000000"/>
                </a:solidFill>
                <a:latin typeface="+mj-lt"/>
                <a:hlinkClick r:id="rId4" action="ppaction://hlinksldjump"/>
              </a:rPr>
              <a:t>EXL Management Information Assistant</a:t>
            </a:r>
            <a:endParaRPr lang="en-GB" sz="1200" dirty="0">
              <a:solidFill>
                <a:srgbClr val="000000"/>
              </a:solidFill>
              <a:latin typeface="+mj-lt"/>
            </a:endParaRPr>
          </a:p>
        </p:txBody>
      </p:sp>
      <p:sp>
        <p:nvSpPr>
          <p:cNvPr id="88" name="Rectangle 87">
            <a:extLst>
              <a:ext uri="{FF2B5EF4-FFF2-40B4-BE49-F238E27FC236}">
                <a16:creationId xmlns:a16="http://schemas.microsoft.com/office/drawing/2014/main" id="{BCB014C5-0D4D-4BD2-87F5-507876EA1DD3}"/>
              </a:ext>
            </a:extLst>
          </p:cNvPr>
          <p:cNvSpPr/>
          <p:nvPr/>
        </p:nvSpPr>
        <p:spPr>
          <a:xfrm>
            <a:off x="551384" y="3463375"/>
            <a:ext cx="3291840"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Contacts origination</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89" name="Group 88">
            <a:extLst>
              <a:ext uri="{FF2B5EF4-FFF2-40B4-BE49-F238E27FC236}">
                <a16:creationId xmlns:a16="http://schemas.microsoft.com/office/drawing/2014/main" id="{854908F2-E906-473A-9C0F-4034E63A9D0E}"/>
              </a:ext>
            </a:extLst>
          </p:cNvPr>
          <p:cNvGrpSpPr/>
          <p:nvPr/>
        </p:nvGrpSpPr>
        <p:grpSpPr>
          <a:xfrm>
            <a:off x="1647021" y="2276253"/>
            <a:ext cx="1132226" cy="1048174"/>
            <a:chOff x="2517657" y="2228220"/>
            <a:chExt cx="1132226" cy="1048174"/>
          </a:xfrm>
        </p:grpSpPr>
        <p:sp>
          <p:nvSpPr>
            <p:cNvPr id="91" name="TextBox 90">
              <a:extLst>
                <a:ext uri="{FF2B5EF4-FFF2-40B4-BE49-F238E27FC236}">
                  <a16:creationId xmlns:a16="http://schemas.microsoft.com/office/drawing/2014/main" id="{47CDE036-3D40-48CE-B3D0-1BCADF8723DC}"/>
                </a:ext>
              </a:extLst>
            </p:cNvPr>
            <p:cNvSpPr txBox="1"/>
            <p:nvPr/>
          </p:nvSpPr>
          <p:spPr>
            <a:xfrm>
              <a:off x="2517657"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Reduce inbound customer</a:t>
              </a:r>
              <a:br>
                <a:rPr lang="en-US" sz="1050" b="1" dirty="0">
                  <a:solidFill>
                    <a:schemeClr val="tx2"/>
                  </a:solidFill>
                  <a:latin typeface="+mj-lt"/>
                </a:rPr>
              </a:br>
              <a:r>
                <a:rPr lang="en-US" sz="1050" b="1" dirty="0">
                  <a:solidFill>
                    <a:schemeClr val="tx2"/>
                  </a:solidFill>
                  <a:latin typeface="+mj-lt"/>
                </a:rPr>
                <a:t>contacts</a:t>
              </a:r>
            </a:p>
          </p:txBody>
        </p:sp>
        <p:grpSp>
          <p:nvGrpSpPr>
            <p:cNvPr id="92" name="Group 91">
              <a:extLst>
                <a:ext uri="{FF2B5EF4-FFF2-40B4-BE49-F238E27FC236}">
                  <a16:creationId xmlns:a16="http://schemas.microsoft.com/office/drawing/2014/main" id="{49BE307D-474E-411F-8F2C-0AB3B4C1945D}"/>
                </a:ext>
              </a:extLst>
            </p:cNvPr>
            <p:cNvGrpSpPr>
              <a:grpSpLocks noChangeAspect="1"/>
            </p:cNvGrpSpPr>
            <p:nvPr/>
          </p:nvGrpSpPr>
          <p:grpSpPr>
            <a:xfrm>
              <a:off x="2845763" y="2228220"/>
              <a:ext cx="476015" cy="457200"/>
              <a:chOff x="4568825" y="-1119187"/>
              <a:chExt cx="803275" cy="771524"/>
            </a:xfrm>
            <a:solidFill>
              <a:schemeClr val="tx2"/>
            </a:solidFill>
          </p:grpSpPr>
          <p:sp>
            <p:nvSpPr>
              <p:cNvPr id="93" name="Freeform 10">
                <a:extLst>
                  <a:ext uri="{FF2B5EF4-FFF2-40B4-BE49-F238E27FC236}">
                    <a16:creationId xmlns:a16="http://schemas.microsoft.com/office/drawing/2014/main" id="{F319AD7E-C7FC-4998-A257-35701E2E1B2E}"/>
                  </a:ext>
                </a:extLst>
              </p:cNvPr>
              <p:cNvSpPr>
                <a:spLocks/>
              </p:cNvSpPr>
              <p:nvPr/>
            </p:nvSpPr>
            <p:spPr bwMode="auto">
              <a:xfrm>
                <a:off x="4594225" y="-1119187"/>
                <a:ext cx="777875" cy="768349"/>
              </a:xfrm>
              <a:custGeom>
                <a:avLst/>
                <a:gdLst>
                  <a:gd name="T0" fmla="*/ 109 w 206"/>
                  <a:gd name="T1" fmla="*/ 180 h 201"/>
                  <a:gd name="T2" fmla="*/ 113 w 206"/>
                  <a:gd name="T3" fmla="*/ 176 h 201"/>
                  <a:gd name="T4" fmla="*/ 120 w 206"/>
                  <a:gd name="T5" fmla="*/ 181 h 201"/>
                  <a:gd name="T6" fmla="*/ 167 w 206"/>
                  <a:gd name="T7" fmla="*/ 188 h 201"/>
                  <a:gd name="T8" fmla="*/ 195 w 206"/>
                  <a:gd name="T9" fmla="*/ 165 h 201"/>
                  <a:gd name="T10" fmla="*/ 195 w 206"/>
                  <a:gd name="T11" fmla="*/ 153 h 201"/>
                  <a:gd name="T12" fmla="*/ 162 w 206"/>
                  <a:gd name="T13" fmla="*/ 127 h 201"/>
                  <a:gd name="T14" fmla="*/ 153 w 206"/>
                  <a:gd name="T15" fmla="*/ 129 h 201"/>
                  <a:gd name="T16" fmla="*/ 134 w 206"/>
                  <a:gd name="T17" fmla="*/ 145 h 201"/>
                  <a:gd name="T18" fmla="*/ 157 w 206"/>
                  <a:gd name="T19" fmla="*/ 153 h 201"/>
                  <a:gd name="T20" fmla="*/ 151 w 206"/>
                  <a:gd name="T21" fmla="*/ 158 h 201"/>
                  <a:gd name="T22" fmla="*/ 110 w 206"/>
                  <a:gd name="T23" fmla="*/ 139 h 201"/>
                  <a:gd name="T24" fmla="*/ 67 w 206"/>
                  <a:gd name="T25" fmla="*/ 96 h 201"/>
                  <a:gd name="T26" fmla="*/ 48 w 206"/>
                  <a:gd name="T27" fmla="*/ 62 h 201"/>
                  <a:gd name="T28" fmla="*/ 48 w 206"/>
                  <a:gd name="T29" fmla="*/ 54 h 201"/>
                  <a:gd name="T30" fmla="*/ 54 w 206"/>
                  <a:gd name="T31" fmla="*/ 54 h 201"/>
                  <a:gd name="T32" fmla="*/ 60 w 206"/>
                  <a:gd name="T33" fmla="*/ 73 h 201"/>
                  <a:gd name="T34" fmla="*/ 79 w 206"/>
                  <a:gd name="T35" fmla="*/ 51 h 201"/>
                  <a:gd name="T36" fmla="*/ 78 w 206"/>
                  <a:gd name="T37" fmla="*/ 42 h 201"/>
                  <a:gd name="T38" fmla="*/ 57 w 206"/>
                  <a:gd name="T39" fmla="*/ 15 h 201"/>
                  <a:gd name="T40" fmla="*/ 36 w 206"/>
                  <a:gd name="T41" fmla="*/ 15 h 201"/>
                  <a:gd name="T42" fmla="*/ 28 w 206"/>
                  <a:gd name="T43" fmla="*/ 23 h 201"/>
                  <a:gd name="T44" fmla="*/ 21 w 206"/>
                  <a:gd name="T45" fmla="*/ 78 h 201"/>
                  <a:gd name="T46" fmla="*/ 29 w 206"/>
                  <a:gd name="T47" fmla="*/ 91 h 201"/>
                  <a:gd name="T48" fmla="*/ 26 w 206"/>
                  <a:gd name="T49" fmla="*/ 95 h 201"/>
                  <a:gd name="T50" fmla="*/ 22 w 206"/>
                  <a:gd name="T51" fmla="*/ 94 h 201"/>
                  <a:gd name="T52" fmla="*/ 24 w 206"/>
                  <a:gd name="T53" fmla="*/ 17 h 201"/>
                  <a:gd name="T54" fmla="*/ 34 w 206"/>
                  <a:gd name="T55" fmla="*/ 7 h 201"/>
                  <a:gd name="T56" fmla="*/ 56 w 206"/>
                  <a:gd name="T57" fmla="*/ 5 h 201"/>
                  <a:gd name="T58" fmla="*/ 86 w 206"/>
                  <a:gd name="T59" fmla="*/ 42 h 201"/>
                  <a:gd name="T60" fmla="*/ 81 w 206"/>
                  <a:gd name="T61" fmla="*/ 59 h 201"/>
                  <a:gd name="T62" fmla="*/ 69 w 206"/>
                  <a:gd name="T63" fmla="*/ 72 h 201"/>
                  <a:gd name="T64" fmla="*/ 71 w 206"/>
                  <a:gd name="T65" fmla="*/ 88 h 201"/>
                  <a:gd name="T66" fmla="*/ 117 w 206"/>
                  <a:gd name="T67" fmla="*/ 135 h 201"/>
                  <a:gd name="T68" fmla="*/ 139 w 206"/>
                  <a:gd name="T69" fmla="*/ 134 h 201"/>
                  <a:gd name="T70" fmla="*/ 147 w 206"/>
                  <a:gd name="T71" fmla="*/ 125 h 201"/>
                  <a:gd name="T72" fmla="*/ 165 w 206"/>
                  <a:gd name="T73" fmla="*/ 120 h 201"/>
                  <a:gd name="T74" fmla="*/ 201 w 206"/>
                  <a:gd name="T75" fmla="*/ 149 h 201"/>
                  <a:gd name="T76" fmla="*/ 201 w 206"/>
                  <a:gd name="T77" fmla="*/ 169 h 201"/>
                  <a:gd name="T78" fmla="*/ 164 w 206"/>
                  <a:gd name="T79" fmla="*/ 197 h 201"/>
                  <a:gd name="T80" fmla="*/ 109 w 206"/>
                  <a:gd name="T81" fmla="*/ 18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01">
                    <a:moveTo>
                      <a:pt x="109" y="180"/>
                    </a:moveTo>
                    <a:cubicBezTo>
                      <a:pt x="110" y="178"/>
                      <a:pt x="110" y="177"/>
                      <a:pt x="113" y="176"/>
                    </a:cubicBezTo>
                    <a:cubicBezTo>
                      <a:pt x="116" y="176"/>
                      <a:pt x="118" y="179"/>
                      <a:pt x="120" y="181"/>
                    </a:cubicBezTo>
                    <a:cubicBezTo>
                      <a:pt x="135" y="190"/>
                      <a:pt x="150" y="195"/>
                      <a:pt x="167" y="188"/>
                    </a:cubicBezTo>
                    <a:cubicBezTo>
                      <a:pt x="179" y="183"/>
                      <a:pt x="187" y="174"/>
                      <a:pt x="195" y="165"/>
                    </a:cubicBezTo>
                    <a:cubicBezTo>
                      <a:pt x="198" y="162"/>
                      <a:pt x="197" y="157"/>
                      <a:pt x="195" y="153"/>
                    </a:cubicBezTo>
                    <a:cubicBezTo>
                      <a:pt x="186" y="141"/>
                      <a:pt x="174" y="134"/>
                      <a:pt x="162" y="127"/>
                    </a:cubicBezTo>
                    <a:cubicBezTo>
                      <a:pt x="158" y="125"/>
                      <a:pt x="155" y="126"/>
                      <a:pt x="153" y="129"/>
                    </a:cubicBezTo>
                    <a:cubicBezTo>
                      <a:pt x="148" y="136"/>
                      <a:pt x="143" y="142"/>
                      <a:pt x="134" y="145"/>
                    </a:cubicBezTo>
                    <a:cubicBezTo>
                      <a:pt x="141" y="150"/>
                      <a:pt x="150" y="149"/>
                      <a:pt x="157" y="153"/>
                    </a:cubicBezTo>
                    <a:cubicBezTo>
                      <a:pt x="156" y="158"/>
                      <a:pt x="154" y="159"/>
                      <a:pt x="151" y="158"/>
                    </a:cubicBezTo>
                    <a:cubicBezTo>
                      <a:pt x="135" y="156"/>
                      <a:pt x="121" y="150"/>
                      <a:pt x="110" y="139"/>
                    </a:cubicBezTo>
                    <a:cubicBezTo>
                      <a:pt x="96" y="124"/>
                      <a:pt x="81" y="110"/>
                      <a:pt x="67" y="96"/>
                    </a:cubicBezTo>
                    <a:cubicBezTo>
                      <a:pt x="58" y="86"/>
                      <a:pt x="51" y="75"/>
                      <a:pt x="48" y="62"/>
                    </a:cubicBezTo>
                    <a:cubicBezTo>
                      <a:pt x="48" y="60"/>
                      <a:pt x="47" y="57"/>
                      <a:pt x="48" y="54"/>
                    </a:cubicBezTo>
                    <a:cubicBezTo>
                      <a:pt x="50" y="52"/>
                      <a:pt x="51" y="52"/>
                      <a:pt x="54" y="54"/>
                    </a:cubicBezTo>
                    <a:cubicBezTo>
                      <a:pt x="56" y="60"/>
                      <a:pt x="56" y="67"/>
                      <a:pt x="60" y="73"/>
                    </a:cubicBezTo>
                    <a:cubicBezTo>
                      <a:pt x="63" y="62"/>
                      <a:pt x="72" y="57"/>
                      <a:pt x="79" y="51"/>
                    </a:cubicBezTo>
                    <a:cubicBezTo>
                      <a:pt x="80" y="47"/>
                      <a:pt x="80" y="44"/>
                      <a:pt x="78" y="42"/>
                    </a:cubicBezTo>
                    <a:cubicBezTo>
                      <a:pt x="72" y="32"/>
                      <a:pt x="66" y="23"/>
                      <a:pt x="57" y="15"/>
                    </a:cubicBezTo>
                    <a:cubicBezTo>
                      <a:pt x="49" y="7"/>
                      <a:pt x="44" y="7"/>
                      <a:pt x="36" y="15"/>
                    </a:cubicBezTo>
                    <a:cubicBezTo>
                      <a:pt x="33" y="18"/>
                      <a:pt x="31" y="20"/>
                      <a:pt x="28" y="23"/>
                    </a:cubicBezTo>
                    <a:cubicBezTo>
                      <a:pt x="13" y="39"/>
                      <a:pt x="10" y="58"/>
                      <a:pt x="21" y="78"/>
                    </a:cubicBezTo>
                    <a:cubicBezTo>
                      <a:pt x="23" y="82"/>
                      <a:pt x="26" y="87"/>
                      <a:pt x="29" y="91"/>
                    </a:cubicBezTo>
                    <a:cubicBezTo>
                      <a:pt x="29" y="94"/>
                      <a:pt x="27" y="95"/>
                      <a:pt x="26" y="95"/>
                    </a:cubicBezTo>
                    <a:cubicBezTo>
                      <a:pt x="24" y="96"/>
                      <a:pt x="23" y="95"/>
                      <a:pt x="22" y="94"/>
                    </a:cubicBezTo>
                    <a:cubicBezTo>
                      <a:pt x="4" y="69"/>
                      <a:pt x="0" y="41"/>
                      <a:pt x="24" y="17"/>
                    </a:cubicBezTo>
                    <a:cubicBezTo>
                      <a:pt x="27" y="14"/>
                      <a:pt x="30" y="10"/>
                      <a:pt x="34" y="7"/>
                    </a:cubicBezTo>
                    <a:cubicBezTo>
                      <a:pt x="40" y="1"/>
                      <a:pt x="49" y="0"/>
                      <a:pt x="56" y="5"/>
                    </a:cubicBezTo>
                    <a:cubicBezTo>
                      <a:pt x="70" y="14"/>
                      <a:pt x="79" y="27"/>
                      <a:pt x="86" y="42"/>
                    </a:cubicBezTo>
                    <a:cubicBezTo>
                      <a:pt x="89" y="48"/>
                      <a:pt x="87" y="53"/>
                      <a:pt x="81" y="59"/>
                    </a:cubicBezTo>
                    <a:cubicBezTo>
                      <a:pt x="77" y="63"/>
                      <a:pt x="71" y="66"/>
                      <a:pt x="69" y="72"/>
                    </a:cubicBezTo>
                    <a:cubicBezTo>
                      <a:pt x="66" y="78"/>
                      <a:pt x="66" y="84"/>
                      <a:pt x="71" y="88"/>
                    </a:cubicBezTo>
                    <a:cubicBezTo>
                      <a:pt x="86" y="104"/>
                      <a:pt x="101" y="120"/>
                      <a:pt x="117" y="135"/>
                    </a:cubicBezTo>
                    <a:cubicBezTo>
                      <a:pt x="123" y="141"/>
                      <a:pt x="132" y="140"/>
                      <a:pt x="139" y="134"/>
                    </a:cubicBezTo>
                    <a:cubicBezTo>
                      <a:pt x="142" y="131"/>
                      <a:pt x="144" y="128"/>
                      <a:pt x="147" y="125"/>
                    </a:cubicBezTo>
                    <a:cubicBezTo>
                      <a:pt x="153" y="118"/>
                      <a:pt x="158" y="116"/>
                      <a:pt x="165" y="120"/>
                    </a:cubicBezTo>
                    <a:cubicBezTo>
                      <a:pt x="179" y="127"/>
                      <a:pt x="191" y="136"/>
                      <a:pt x="201" y="149"/>
                    </a:cubicBezTo>
                    <a:cubicBezTo>
                      <a:pt x="205" y="155"/>
                      <a:pt x="206" y="163"/>
                      <a:pt x="201" y="169"/>
                    </a:cubicBezTo>
                    <a:cubicBezTo>
                      <a:pt x="191" y="181"/>
                      <a:pt x="180" y="192"/>
                      <a:pt x="164" y="197"/>
                    </a:cubicBezTo>
                    <a:cubicBezTo>
                      <a:pt x="147" y="201"/>
                      <a:pt x="120" y="193"/>
                      <a:pt x="109"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1">
                <a:extLst>
                  <a:ext uri="{FF2B5EF4-FFF2-40B4-BE49-F238E27FC236}">
                    <a16:creationId xmlns:a16="http://schemas.microsoft.com/office/drawing/2014/main" id="{5F24E647-EF7C-426F-91B5-FAAA18BCD9F8}"/>
                  </a:ext>
                </a:extLst>
              </p:cNvPr>
              <p:cNvSpPr>
                <a:spLocks noEditPoints="1"/>
              </p:cNvSpPr>
              <p:nvPr/>
            </p:nvSpPr>
            <p:spPr bwMode="auto">
              <a:xfrm>
                <a:off x="4568825" y="-679450"/>
                <a:ext cx="328613" cy="3317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68 w 87"/>
                  <a:gd name="T11" fmla="*/ 42 h 87"/>
                  <a:gd name="T12" fmla="*/ 44 w 87"/>
                  <a:gd name="T13" fmla="*/ 66 h 87"/>
                  <a:gd name="T14" fmla="*/ 19 w 87"/>
                  <a:gd name="T15" fmla="*/ 42 h 87"/>
                  <a:gd name="T16" fmla="*/ 25 w 87"/>
                  <a:gd name="T17" fmla="*/ 36 h 87"/>
                  <a:gd name="T18" fmla="*/ 39 w 87"/>
                  <a:gd name="T19" fmla="*/ 52 h 87"/>
                  <a:gd name="T20" fmla="*/ 39 w 87"/>
                  <a:gd name="T21" fmla="*/ 7 h 87"/>
                  <a:gd name="T22" fmla="*/ 7 w 87"/>
                  <a:gd name="T23" fmla="*/ 7 h 87"/>
                  <a:gd name="T24" fmla="*/ 7 w 87"/>
                  <a:gd name="T25" fmla="*/ 80 h 87"/>
                  <a:gd name="T26" fmla="*/ 79 w 87"/>
                  <a:gd name="T27" fmla="*/ 80 h 87"/>
                  <a:gd name="T28" fmla="*/ 79 w 87"/>
                  <a:gd name="T29" fmla="*/ 7 h 87"/>
                  <a:gd name="T30" fmla="*/ 47 w 87"/>
                  <a:gd name="T31" fmla="*/ 7 h 87"/>
                  <a:gd name="T32" fmla="*/ 47 w 87"/>
                  <a:gd name="T33" fmla="*/ 53 h 87"/>
                  <a:gd name="T34" fmla="*/ 61 w 87"/>
                  <a:gd name="T35" fmla="*/ 36 h 87"/>
                  <a:gd name="T36" fmla="*/ 68 w 87"/>
                  <a:gd name="T37"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87" y="87"/>
                    </a:moveTo>
                    <a:cubicBezTo>
                      <a:pt x="58" y="87"/>
                      <a:pt x="29" y="87"/>
                      <a:pt x="0" y="87"/>
                    </a:cubicBezTo>
                    <a:cubicBezTo>
                      <a:pt x="0" y="58"/>
                      <a:pt x="0" y="29"/>
                      <a:pt x="0" y="0"/>
                    </a:cubicBezTo>
                    <a:cubicBezTo>
                      <a:pt x="29" y="0"/>
                      <a:pt x="58" y="0"/>
                      <a:pt x="87" y="0"/>
                    </a:cubicBezTo>
                    <a:cubicBezTo>
                      <a:pt x="87" y="29"/>
                      <a:pt x="87" y="58"/>
                      <a:pt x="87" y="87"/>
                    </a:cubicBezTo>
                    <a:close/>
                    <a:moveTo>
                      <a:pt x="68" y="42"/>
                    </a:moveTo>
                    <a:cubicBezTo>
                      <a:pt x="59" y="50"/>
                      <a:pt x="51" y="58"/>
                      <a:pt x="44" y="66"/>
                    </a:cubicBezTo>
                    <a:cubicBezTo>
                      <a:pt x="36" y="58"/>
                      <a:pt x="28" y="50"/>
                      <a:pt x="19" y="42"/>
                    </a:cubicBezTo>
                    <a:cubicBezTo>
                      <a:pt x="21" y="40"/>
                      <a:pt x="22" y="39"/>
                      <a:pt x="25" y="36"/>
                    </a:cubicBezTo>
                    <a:cubicBezTo>
                      <a:pt x="30" y="41"/>
                      <a:pt x="35" y="46"/>
                      <a:pt x="39" y="52"/>
                    </a:cubicBezTo>
                    <a:cubicBezTo>
                      <a:pt x="39" y="37"/>
                      <a:pt x="39" y="22"/>
                      <a:pt x="39" y="7"/>
                    </a:cubicBezTo>
                    <a:cubicBezTo>
                      <a:pt x="28" y="7"/>
                      <a:pt x="18" y="7"/>
                      <a:pt x="7" y="7"/>
                    </a:cubicBezTo>
                    <a:cubicBezTo>
                      <a:pt x="7" y="31"/>
                      <a:pt x="7" y="55"/>
                      <a:pt x="7" y="80"/>
                    </a:cubicBezTo>
                    <a:cubicBezTo>
                      <a:pt x="31" y="80"/>
                      <a:pt x="55" y="80"/>
                      <a:pt x="79" y="80"/>
                    </a:cubicBezTo>
                    <a:cubicBezTo>
                      <a:pt x="79" y="55"/>
                      <a:pt x="79" y="31"/>
                      <a:pt x="79" y="7"/>
                    </a:cubicBezTo>
                    <a:cubicBezTo>
                      <a:pt x="68" y="7"/>
                      <a:pt x="58" y="7"/>
                      <a:pt x="47" y="7"/>
                    </a:cubicBezTo>
                    <a:cubicBezTo>
                      <a:pt x="47" y="22"/>
                      <a:pt x="47" y="37"/>
                      <a:pt x="47" y="53"/>
                    </a:cubicBezTo>
                    <a:cubicBezTo>
                      <a:pt x="52" y="47"/>
                      <a:pt x="57" y="42"/>
                      <a:pt x="61" y="36"/>
                    </a:cubicBezTo>
                    <a:cubicBezTo>
                      <a:pt x="64" y="39"/>
                      <a:pt x="66" y="40"/>
                      <a:pt x="6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2">
                <a:extLst>
                  <a:ext uri="{FF2B5EF4-FFF2-40B4-BE49-F238E27FC236}">
                    <a16:creationId xmlns:a16="http://schemas.microsoft.com/office/drawing/2014/main" id="{1F436F46-1569-4858-BCB9-E919D0FD43D3}"/>
                  </a:ext>
                </a:extLst>
              </p:cNvPr>
              <p:cNvSpPr>
                <a:spLocks/>
              </p:cNvSpPr>
              <p:nvPr/>
            </p:nvSpPr>
            <p:spPr bwMode="auto">
              <a:xfrm>
                <a:off x="4941888" y="-993775"/>
                <a:ext cx="169863" cy="168275"/>
              </a:xfrm>
              <a:custGeom>
                <a:avLst/>
                <a:gdLst>
                  <a:gd name="T0" fmla="*/ 39 w 45"/>
                  <a:gd name="T1" fmla="*/ 0 h 44"/>
                  <a:gd name="T2" fmla="*/ 7 w 45"/>
                  <a:gd name="T3" fmla="*/ 30 h 44"/>
                  <a:gd name="T4" fmla="*/ 9 w 45"/>
                  <a:gd name="T5" fmla="*/ 9 h 44"/>
                  <a:gd name="T6" fmla="*/ 1 w 45"/>
                  <a:gd name="T7" fmla="*/ 9 h 44"/>
                  <a:gd name="T8" fmla="*/ 0 w 45"/>
                  <a:gd name="T9" fmla="*/ 43 h 44"/>
                  <a:gd name="T10" fmla="*/ 34 w 45"/>
                  <a:gd name="T11" fmla="*/ 44 h 44"/>
                  <a:gd name="T12" fmla="*/ 34 w 45"/>
                  <a:gd name="T13" fmla="*/ 35 h 44"/>
                  <a:gd name="T14" fmla="*/ 12 w 45"/>
                  <a:gd name="T15" fmla="*/ 36 h 44"/>
                  <a:gd name="T16" fmla="*/ 45 w 45"/>
                  <a:gd name="T17" fmla="*/ 6 h 44"/>
                  <a:gd name="T18" fmla="*/ 39 w 45"/>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39" y="0"/>
                    </a:moveTo>
                    <a:cubicBezTo>
                      <a:pt x="29" y="10"/>
                      <a:pt x="18" y="20"/>
                      <a:pt x="7" y="30"/>
                    </a:cubicBezTo>
                    <a:cubicBezTo>
                      <a:pt x="8" y="23"/>
                      <a:pt x="8" y="16"/>
                      <a:pt x="9" y="9"/>
                    </a:cubicBezTo>
                    <a:cubicBezTo>
                      <a:pt x="5" y="9"/>
                      <a:pt x="3" y="9"/>
                      <a:pt x="1" y="9"/>
                    </a:cubicBezTo>
                    <a:cubicBezTo>
                      <a:pt x="1" y="20"/>
                      <a:pt x="0" y="32"/>
                      <a:pt x="0" y="43"/>
                    </a:cubicBezTo>
                    <a:cubicBezTo>
                      <a:pt x="11" y="43"/>
                      <a:pt x="22" y="43"/>
                      <a:pt x="34" y="44"/>
                    </a:cubicBezTo>
                    <a:cubicBezTo>
                      <a:pt x="34" y="41"/>
                      <a:pt x="34" y="39"/>
                      <a:pt x="34" y="35"/>
                    </a:cubicBezTo>
                    <a:cubicBezTo>
                      <a:pt x="27" y="36"/>
                      <a:pt x="20" y="36"/>
                      <a:pt x="12" y="36"/>
                    </a:cubicBezTo>
                    <a:cubicBezTo>
                      <a:pt x="23" y="26"/>
                      <a:pt x="34" y="16"/>
                      <a:pt x="45" y="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3">
                <a:extLst>
                  <a:ext uri="{FF2B5EF4-FFF2-40B4-BE49-F238E27FC236}">
                    <a16:creationId xmlns:a16="http://schemas.microsoft.com/office/drawing/2014/main" id="{377285D2-B105-4BA8-BC5B-1503DA729C70}"/>
                  </a:ext>
                </a:extLst>
              </p:cNvPr>
              <p:cNvSpPr>
                <a:spLocks/>
              </p:cNvSpPr>
              <p:nvPr/>
            </p:nvSpPr>
            <p:spPr bwMode="auto">
              <a:xfrm>
                <a:off x="5070475" y="-847725"/>
                <a:ext cx="169863" cy="168275"/>
              </a:xfrm>
              <a:custGeom>
                <a:avLst/>
                <a:gdLst>
                  <a:gd name="T0" fmla="*/ 40 w 45"/>
                  <a:gd name="T1" fmla="*/ 0 h 44"/>
                  <a:gd name="T2" fmla="*/ 8 w 45"/>
                  <a:gd name="T3" fmla="*/ 30 h 44"/>
                  <a:gd name="T4" fmla="*/ 9 w 45"/>
                  <a:gd name="T5" fmla="*/ 9 h 44"/>
                  <a:gd name="T6" fmla="*/ 1 w 45"/>
                  <a:gd name="T7" fmla="*/ 9 h 44"/>
                  <a:gd name="T8" fmla="*/ 0 w 45"/>
                  <a:gd name="T9" fmla="*/ 43 h 44"/>
                  <a:gd name="T10" fmla="*/ 34 w 45"/>
                  <a:gd name="T11" fmla="*/ 44 h 44"/>
                  <a:gd name="T12" fmla="*/ 34 w 45"/>
                  <a:gd name="T13" fmla="*/ 36 h 44"/>
                  <a:gd name="T14" fmla="*/ 12 w 45"/>
                  <a:gd name="T15" fmla="*/ 36 h 44"/>
                  <a:gd name="T16" fmla="*/ 45 w 45"/>
                  <a:gd name="T17" fmla="*/ 6 h 44"/>
                  <a:gd name="T18" fmla="*/ 40 w 45"/>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0" y="0"/>
                    </a:moveTo>
                    <a:cubicBezTo>
                      <a:pt x="29" y="10"/>
                      <a:pt x="18" y="20"/>
                      <a:pt x="8" y="30"/>
                    </a:cubicBezTo>
                    <a:cubicBezTo>
                      <a:pt x="8" y="23"/>
                      <a:pt x="9" y="16"/>
                      <a:pt x="9" y="9"/>
                    </a:cubicBezTo>
                    <a:cubicBezTo>
                      <a:pt x="5" y="9"/>
                      <a:pt x="3" y="9"/>
                      <a:pt x="1" y="9"/>
                    </a:cubicBezTo>
                    <a:cubicBezTo>
                      <a:pt x="1" y="21"/>
                      <a:pt x="1" y="32"/>
                      <a:pt x="0" y="43"/>
                    </a:cubicBezTo>
                    <a:cubicBezTo>
                      <a:pt x="11" y="43"/>
                      <a:pt x="22" y="44"/>
                      <a:pt x="34" y="44"/>
                    </a:cubicBezTo>
                    <a:cubicBezTo>
                      <a:pt x="34" y="41"/>
                      <a:pt x="34" y="39"/>
                      <a:pt x="34" y="36"/>
                    </a:cubicBezTo>
                    <a:cubicBezTo>
                      <a:pt x="27" y="36"/>
                      <a:pt x="20" y="36"/>
                      <a:pt x="12" y="36"/>
                    </a:cubicBezTo>
                    <a:cubicBezTo>
                      <a:pt x="24" y="26"/>
                      <a:pt x="34" y="16"/>
                      <a:pt x="45" y="6"/>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7" name="TextBox 96">
            <a:extLst>
              <a:ext uri="{FF2B5EF4-FFF2-40B4-BE49-F238E27FC236}">
                <a16:creationId xmlns:a16="http://schemas.microsoft.com/office/drawing/2014/main" id="{50EB7A5C-E14C-40D1-AAE3-5EF25B02F035}"/>
              </a:ext>
            </a:extLst>
          </p:cNvPr>
          <p:cNvSpPr txBox="1"/>
          <p:nvPr/>
        </p:nvSpPr>
        <p:spPr>
          <a:xfrm>
            <a:off x="4763980" y="3854071"/>
            <a:ext cx="3119432" cy="548640"/>
          </a:xfrm>
          <a:prstGeom prst="rect">
            <a:avLst/>
          </a:prstGeom>
          <a:solidFill>
            <a:schemeClr val="accent3"/>
          </a:solidFill>
          <a:ln>
            <a:noFill/>
          </a:ln>
        </p:spPr>
        <p:txBody>
          <a:bodyPr wrap="square" lIns="0" tIns="0" rIns="0" bIns="0" rtlCol="0" anchor="ctr" anchorCtr="1">
            <a:noAutofit/>
          </a:bodyPr>
          <a:lstStyle/>
          <a:p>
            <a:pPr algn="ctr">
              <a:lnSpc>
                <a:spcPct val="110000"/>
              </a:lnSpc>
            </a:pPr>
            <a:r>
              <a:rPr lang="en-US" sz="1400" dirty="0">
                <a:solidFill>
                  <a:schemeClr val="bg1"/>
                </a:solidFill>
                <a:latin typeface="+mj-lt"/>
              </a:rPr>
              <a:t>Palette for contact </a:t>
            </a:r>
            <a:br>
              <a:rPr lang="en-US" sz="1400" dirty="0">
                <a:solidFill>
                  <a:schemeClr val="bg1"/>
                </a:solidFill>
                <a:latin typeface="+mj-lt"/>
              </a:rPr>
            </a:br>
            <a:r>
              <a:rPr lang="en-US" sz="1400" dirty="0">
                <a:solidFill>
                  <a:schemeClr val="bg1"/>
                </a:solidFill>
                <a:latin typeface="+mj-lt"/>
              </a:rPr>
              <a:t>Centre transformation </a:t>
            </a:r>
          </a:p>
        </p:txBody>
      </p:sp>
      <p:sp>
        <p:nvSpPr>
          <p:cNvPr id="98" name="TextBox 97">
            <a:extLst>
              <a:ext uri="{FF2B5EF4-FFF2-40B4-BE49-F238E27FC236}">
                <a16:creationId xmlns:a16="http://schemas.microsoft.com/office/drawing/2014/main" id="{DEAF49A6-F1E2-4D84-9C56-6E22534C8785}"/>
              </a:ext>
            </a:extLst>
          </p:cNvPr>
          <p:cNvSpPr txBox="1"/>
          <p:nvPr/>
        </p:nvSpPr>
        <p:spPr>
          <a:xfrm>
            <a:off x="4763980" y="4468224"/>
            <a:ext cx="3291840" cy="96641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kumimoji="0" lang="en-US" sz="1200" b="0" u="none" strike="noStrike" kern="1200" cap="none" spc="0" normalizeH="0" baseline="0" noProof="0" dirty="0">
                <a:ln>
                  <a:noFill/>
                </a:ln>
                <a:solidFill>
                  <a:srgbClr val="000000"/>
                </a:solidFill>
                <a:effectLst/>
                <a:uLnTx/>
                <a:uFillTx/>
                <a:latin typeface="+mj-lt"/>
              </a:rPr>
              <a:t>Deflect contacts from humans</a:t>
            </a:r>
            <a:r>
              <a:rPr kumimoji="0" lang="en-US" sz="1200" b="0" u="none" strike="noStrike" kern="1200" cap="none" spc="0" normalizeH="0" noProof="0" dirty="0">
                <a:ln>
                  <a:noFill/>
                </a:ln>
                <a:solidFill>
                  <a:srgbClr val="000000"/>
                </a:solidFill>
                <a:effectLst/>
                <a:uLnTx/>
                <a:uFillTx/>
                <a:latin typeface="+mj-lt"/>
              </a:rPr>
              <a:t> to digital channels</a:t>
            </a:r>
            <a:endParaRPr lang="en-US" sz="1200" noProof="0" dirty="0">
              <a:solidFill>
                <a:srgbClr val="000000"/>
              </a:solidFill>
              <a:latin typeface="+mj-lt"/>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kern="0" dirty="0" smtClean="0">
                <a:solidFill>
                  <a:srgbClr val="000000"/>
                </a:solidFill>
                <a:latin typeface="Calibri Light" panose="020F0302020204030204"/>
                <a:hlinkClick r:id="rId5" action="ppaction://hlinksldjump"/>
              </a:rPr>
              <a:t>Webchat &amp; Email  Translation solution</a:t>
            </a:r>
            <a:endParaRPr lang="en-US" sz="1200" kern="0" dirty="0">
              <a:solidFill>
                <a:srgbClr val="000000"/>
              </a:solidFill>
              <a:latin typeface="Calibri Light" panose="020F0302020204030204"/>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lang="en-US" sz="1200" kern="0" dirty="0">
                <a:solidFill>
                  <a:srgbClr val="000000"/>
                </a:solidFill>
                <a:latin typeface="Calibri Light" panose="020F0302020204030204"/>
                <a:hlinkClick r:id="rId6" action="ppaction://hlinksldjump"/>
              </a:rPr>
              <a:t>EXL Email Solution</a:t>
            </a:r>
            <a:endParaRPr lang="en-US" sz="1200" kern="0" dirty="0">
              <a:solidFill>
                <a:srgbClr val="000000"/>
              </a:solidFill>
              <a:latin typeface="Calibri Light" panose="020F0302020204030204"/>
            </a:endParaRPr>
          </a:p>
          <a:p>
            <a:pPr marL="285750" indent="-285750" defTabSz="914400">
              <a:lnSpc>
                <a:spcPct val="110000"/>
              </a:lnSpc>
              <a:spcBef>
                <a:spcPts val="200"/>
              </a:spcBef>
              <a:spcAft>
                <a:spcPts val="200"/>
              </a:spcAft>
              <a:buClr>
                <a:schemeClr val="accent1"/>
              </a:buClr>
              <a:buFont typeface="Calibri Light" panose="020F0302020204030204" pitchFamily="34" charset="0"/>
              <a:buChar char="–"/>
              <a:defRPr/>
            </a:pPr>
            <a:r>
              <a:rPr kumimoji="0" lang="en-GB" sz="1200" b="0" i="0" u="none" strike="noStrike" kern="0" cap="none" spc="0" normalizeH="0" baseline="0" noProof="0" dirty="0">
                <a:ln>
                  <a:noFill/>
                </a:ln>
                <a:solidFill>
                  <a:srgbClr val="000000"/>
                </a:solidFill>
                <a:effectLst/>
                <a:uLnTx/>
                <a:uFillTx/>
                <a:latin typeface="Calibri Light" panose="020F0302020204030204"/>
                <a:hlinkClick r:id="rId7" action="ppaction://hlinksldjump"/>
              </a:rPr>
              <a:t>EXL EXELIA.AI</a:t>
            </a:r>
            <a:r>
              <a:rPr kumimoji="0" lang="en-GB" sz="1200" b="0" i="0" u="none" strike="noStrike" kern="0" cap="none" spc="0" normalizeH="0" baseline="30000" noProof="0" dirty="0">
                <a:ln>
                  <a:noFill/>
                </a:ln>
                <a:solidFill>
                  <a:srgbClr val="000000"/>
                </a:solidFill>
                <a:effectLst/>
                <a:uLnTx/>
                <a:uFillTx/>
                <a:hlinkClick r:id="rId7" action="ppaction://hlinksldjump"/>
              </a:rPr>
              <a:t>TM</a:t>
            </a:r>
            <a:r>
              <a:rPr lang="en-US" sz="1200" dirty="0">
                <a:solidFill>
                  <a:srgbClr val="000000"/>
                </a:solidFill>
                <a:latin typeface="+mj-lt"/>
                <a:hlinkClick r:id="rId7" action="ppaction://hlinksldjump"/>
              </a:rPr>
              <a:t> - voice and chat automation</a:t>
            </a:r>
            <a:endParaRPr kumimoji="0" lang="en-GB" sz="1200" b="0" i="0" u="none" strike="noStrike" kern="0" cap="none" spc="0" normalizeH="0" baseline="30000" noProof="0" dirty="0">
              <a:ln>
                <a:noFill/>
              </a:ln>
              <a:solidFill>
                <a:srgbClr val="000000"/>
              </a:solidFill>
              <a:effectLst/>
              <a:uLnTx/>
              <a:uFillTx/>
            </a:endParaRPr>
          </a:p>
        </p:txBody>
      </p:sp>
      <p:sp>
        <p:nvSpPr>
          <p:cNvPr id="99" name="Rectangle 98">
            <a:extLst>
              <a:ext uri="{FF2B5EF4-FFF2-40B4-BE49-F238E27FC236}">
                <a16:creationId xmlns:a16="http://schemas.microsoft.com/office/drawing/2014/main" id="{A883E1E6-25F9-4F9A-8B21-92951906EB9F}"/>
              </a:ext>
            </a:extLst>
          </p:cNvPr>
          <p:cNvSpPr/>
          <p:nvPr/>
        </p:nvSpPr>
        <p:spPr>
          <a:xfrm>
            <a:off x="5170999" y="3428768"/>
            <a:ext cx="2091577" cy="485927"/>
          </a:xfrm>
          <a:prstGeom prst="rect">
            <a:avLst/>
          </a:prstGeom>
          <a:noFill/>
          <a:ln w="12700" cap="flat" cmpd="sng" algn="ctr">
            <a:noFill/>
            <a:prstDash val="solid"/>
            <a:miter lim="800000"/>
          </a:ln>
          <a:effectLst/>
        </p:spPr>
        <p:txBody>
          <a:bodyPr rtlCol="0" anchor="ctr"/>
          <a:lstStyle/>
          <a:p>
            <a:pPr algn="ctr"/>
            <a:r>
              <a:rPr lang="en-US" sz="1600" b="1" kern="0" dirty="0">
                <a:solidFill>
                  <a:schemeClr val="accent1"/>
                </a:solidFill>
                <a:latin typeface="+mj-lt"/>
                <a:cs typeface="Arial" panose="020B0604020202020204" pitchFamily="34" charset="0"/>
              </a:rPr>
              <a:t>Contacts handling</a:t>
            </a:r>
            <a:endParaRPr kumimoji="0" lang="en-IN" sz="1600" b="1"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100" name="Group 99">
            <a:extLst>
              <a:ext uri="{FF2B5EF4-FFF2-40B4-BE49-F238E27FC236}">
                <a16:creationId xmlns:a16="http://schemas.microsoft.com/office/drawing/2014/main" id="{7B5CD967-E6F3-4E0A-984D-3946A3171EB2}"/>
              </a:ext>
            </a:extLst>
          </p:cNvPr>
          <p:cNvGrpSpPr/>
          <p:nvPr/>
        </p:nvGrpSpPr>
        <p:grpSpPr>
          <a:xfrm>
            <a:off x="5520209" y="2267948"/>
            <a:ext cx="1132226" cy="1048174"/>
            <a:chOff x="6558162" y="2228220"/>
            <a:chExt cx="1132226" cy="1048174"/>
          </a:xfrm>
        </p:grpSpPr>
        <p:sp>
          <p:nvSpPr>
            <p:cNvPr id="102" name="TextBox 101">
              <a:extLst>
                <a:ext uri="{FF2B5EF4-FFF2-40B4-BE49-F238E27FC236}">
                  <a16:creationId xmlns:a16="http://schemas.microsoft.com/office/drawing/2014/main" id="{A5724ED8-C0B8-4F7D-9416-616AC5502AB1}"/>
                </a:ext>
              </a:extLst>
            </p:cNvPr>
            <p:cNvSpPr txBox="1"/>
            <p:nvPr/>
          </p:nvSpPr>
          <p:spPr>
            <a:xfrm>
              <a:off x="6558162" y="2791646"/>
              <a:ext cx="1132226" cy="484748"/>
            </a:xfrm>
            <a:prstGeom prst="rect">
              <a:avLst/>
            </a:prstGeom>
            <a:noFill/>
          </p:spPr>
          <p:txBody>
            <a:bodyPr wrap="square" lIns="0" tIns="0" rIns="0" bIns="0" rtlCol="0">
              <a:spAutoFit/>
            </a:bodyPr>
            <a:lstStyle/>
            <a:p>
              <a:pPr algn="ctr"/>
              <a:r>
                <a:rPr lang="en-US" sz="1050" b="1" dirty="0">
                  <a:solidFill>
                    <a:schemeClr val="tx2"/>
                  </a:solidFill>
                  <a:latin typeface="+mj-lt"/>
                </a:rPr>
                <a:t>Deflect contacts to digital</a:t>
              </a:r>
              <a:br>
                <a:rPr lang="en-US" sz="1050" b="1" dirty="0">
                  <a:solidFill>
                    <a:schemeClr val="tx2"/>
                  </a:solidFill>
                  <a:latin typeface="+mj-lt"/>
                </a:rPr>
              </a:br>
              <a:r>
                <a:rPr lang="en-US" sz="1050" b="1" dirty="0">
                  <a:solidFill>
                    <a:schemeClr val="tx2"/>
                  </a:solidFill>
                  <a:latin typeface="+mj-lt"/>
                </a:rPr>
                <a:t> channels</a:t>
              </a:r>
            </a:p>
          </p:txBody>
        </p:sp>
        <p:grpSp>
          <p:nvGrpSpPr>
            <p:cNvPr id="103" name="Group 102">
              <a:extLst>
                <a:ext uri="{FF2B5EF4-FFF2-40B4-BE49-F238E27FC236}">
                  <a16:creationId xmlns:a16="http://schemas.microsoft.com/office/drawing/2014/main" id="{F011F5F4-0CFF-4691-9FE5-BF1B87AF3A4E}"/>
                </a:ext>
              </a:extLst>
            </p:cNvPr>
            <p:cNvGrpSpPr>
              <a:grpSpLocks noChangeAspect="1"/>
            </p:cNvGrpSpPr>
            <p:nvPr/>
          </p:nvGrpSpPr>
          <p:grpSpPr>
            <a:xfrm>
              <a:off x="6897100" y="2228220"/>
              <a:ext cx="454350" cy="457200"/>
              <a:chOff x="5738813" y="-1111250"/>
              <a:chExt cx="758825" cy="763587"/>
            </a:xfrm>
            <a:solidFill>
              <a:schemeClr val="tx2"/>
            </a:solidFill>
          </p:grpSpPr>
          <p:sp>
            <p:nvSpPr>
              <p:cNvPr id="104" name="Freeform 14">
                <a:extLst>
                  <a:ext uri="{FF2B5EF4-FFF2-40B4-BE49-F238E27FC236}">
                    <a16:creationId xmlns:a16="http://schemas.microsoft.com/office/drawing/2014/main" id="{8776290A-FA99-4469-BF31-DF41EB6A7C14}"/>
                  </a:ext>
                </a:extLst>
              </p:cNvPr>
              <p:cNvSpPr>
                <a:spLocks/>
              </p:cNvSpPr>
              <p:nvPr/>
            </p:nvSpPr>
            <p:spPr bwMode="auto">
              <a:xfrm>
                <a:off x="5743575" y="-703263"/>
                <a:ext cx="754063" cy="211137"/>
              </a:xfrm>
              <a:custGeom>
                <a:avLst/>
                <a:gdLst>
                  <a:gd name="T0" fmla="*/ 59 w 200"/>
                  <a:gd name="T1" fmla="*/ 49 h 55"/>
                  <a:gd name="T2" fmla="*/ 67 w 200"/>
                  <a:gd name="T3" fmla="*/ 41 h 55"/>
                  <a:gd name="T4" fmla="*/ 52 w 200"/>
                  <a:gd name="T5" fmla="*/ 26 h 55"/>
                  <a:gd name="T6" fmla="*/ 44 w 200"/>
                  <a:gd name="T7" fmla="*/ 7 h 55"/>
                  <a:gd name="T8" fmla="*/ 0 w 200"/>
                  <a:gd name="T9" fmla="*/ 7 h 55"/>
                  <a:gd name="T10" fmla="*/ 1 w 200"/>
                  <a:gd name="T11" fmla="*/ 1 h 55"/>
                  <a:gd name="T12" fmla="*/ 6 w 200"/>
                  <a:gd name="T13" fmla="*/ 1 h 55"/>
                  <a:gd name="T14" fmla="*/ 43 w 200"/>
                  <a:gd name="T15" fmla="*/ 1 h 55"/>
                  <a:gd name="T16" fmla="*/ 50 w 200"/>
                  <a:gd name="T17" fmla="*/ 6 h 55"/>
                  <a:gd name="T18" fmla="*/ 92 w 200"/>
                  <a:gd name="T19" fmla="*/ 44 h 55"/>
                  <a:gd name="T20" fmla="*/ 149 w 200"/>
                  <a:gd name="T21" fmla="*/ 7 h 55"/>
                  <a:gd name="T22" fmla="*/ 152 w 200"/>
                  <a:gd name="T23" fmla="*/ 1 h 55"/>
                  <a:gd name="T24" fmla="*/ 199 w 200"/>
                  <a:gd name="T25" fmla="*/ 1 h 55"/>
                  <a:gd name="T26" fmla="*/ 200 w 200"/>
                  <a:gd name="T27" fmla="*/ 3 h 55"/>
                  <a:gd name="T28" fmla="*/ 200 w 200"/>
                  <a:gd name="T29" fmla="*/ 5 h 55"/>
                  <a:gd name="T30" fmla="*/ 194 w 200"/>
                  <a:gd name="T31" fmla="*/ 7 h 55"/>
                  <a:gd name="T32" fmla="*/ 156 w 200"/>
                  <a:gd name="T33" fmla="*/ 7 h 55"/>
                  <a:gd name="T34" fmla="*/ 153 w 200"/>
                  <a:gd name="T35" fmla="*/ 16 h 55"/>
                  <a:gd name="T36" fmla="*/ 164 w 200"/>
                  <a:gd name="T37" fmla="*/ 25 h 55"/>
                  <a:gd name="T38" fmla="*/ 198 w 200"/>
                  <a:gd name="T39" fmla="*/ 25 h 55"/>
                  <a:gd name="T40" fmla="*/ 199 w 200"/>
                  <a:gd name="T41" fmla="*/ 31 h 55"/>
                  <a:gd name="T42" fmla="*/ 190 w 200"/>
                  <a:gd name="T43" fmla="*/ 31 h 55"/>
                  <a:gd name="T44" fmla="*/ 178 w 200"/>
                  <a:gd name="T45" fmla="*/ 31 h 55"/>
                  <a:gd name="T46" fmla="*/ 150 w 200"/>
                  <a:gd name="T47" fmla="*/ 21 h 55"/>
                  <a:gd name="T48" fmla="*/ 116 w 200"/>
                  <a:gd name="T49" fmla="*/ 48 h 55"/>
                  <a:gd name="T50" fmla="*/ 73 w 200"/>
                  <a:gd name="T51" fmla="*/ 44 h 55"/>
                  <a:gd name="T52" fmla="*/ 62 w 200"/>
                  <a:gd name="T53" fmla="*/ 55 h 55"/>
                  <a:gd name="T54" fmla="*/ 2 w 200"/>
                  <a:gd name="T55" fmla="*/ 55 h 55"/>
                  <a:gd name="T56" fmla="*/ 0 w 200"/>
                  <a:gd name="T57" fmla="*/ 51 h 55"/>
                  <a:gd name="T58" fmla="*/ 6 w 200"/>
                  <a:gd name="T59" fmla="*/ 49 h 55"/>
                  <a:gd name="T60" fmla="*/ 59 w 200"/>
                  <a:gd name="T6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55">
                    <a:moveTo>
                      <a:pt x="59" y="49"/>
                    </a:moveTo>
                    <a:cubicBezTo>
                      <a:pt x="62" y="46"/>
                      <a:pt x="65" y="44"/>
                      <a:pt x="67" y="41"/>
                    </a:cubicBezTo>
                    <a:cubicBezTo>
                      <a:pt x="62" y="36"/>
                      <a:pt x="57" y="32"/>
                      <a:pt x="52" y="26"/>
                    </a:cubicBezTo>
                    <a:cubicBezTo>
                      <a:pt x="48" y="20"/>
                      <a:pt x="46" y="14"/>
                      <a:pt x="44" y="7"/>
                    </a:cubicBezTo>
                    <a:cubicBezTo>
                      <a:pt x="29" y="7"/>
                      <a:pt x="15" y="7"/>
                      <a:pt x="0" y="7"/>
                    </a:cubicBezTo>
                    <a:cubicBezTo>
                      <a:pt x="0" y="4"/>
                      <a:pt x="0" y="3"/>
                      <a:pt x="1" y="1"/>
                    </a:cubicBezTo>
                    <a:cubicBezTo>
                      <a:pt x="2" y="0"/>
                      <a:pt x="4" y="1"/>
                      <a:pt x="6" y="1"/>
                    </a:cubicBezTo>
                    <a:cubicBezTo>
                      <a:pt x="18" y="1"/>
                      <a:pt x="31" y="1"/>
                      <a:pt x="43" y="1"/>
                    </a:cubicBezTo>
                    <a:cubicBezTo>
                      <a:pt x="47" y="0"/>
                      <a:pt x="49" y="2"/>
                      <a:pt x="50" y="6"/>
                    </a:cubicBezTo>
                    <a:cubicBezTo>
                      <a:pt x="56" y="27"/>
                      <a:pt x="70" y="40"/>
                      <a:pt x="92" y="44"/>
                    </a:cubicBezTo>
                    <a:cubicBezTo>
                      <a:pt x="117" y="48"/>
                      <a:pt x="143" y="32"/>
                      <a:pt x="149" y="7"/>
                    </a:cubicBezTo>
                    <a:cubicBezTo>
                      <a:pt x="150" y="5"/>
                      <a:pt x="150" y="3"/>
                      <a:pt x="152" y="1"/>
                    </a:cubicBezTo>
                    <a:cubicBezTo>
                      <a:pt x="167" y="1"/>
                      <a:pt x="183" y="1"/>
                      <a:pt x="199" y="1"/>
                    </a:cubicBezTo>
                    <a:cubicBezTo>
                      <a:pt x="199" y="2"/>
                      <a:pt x="200" y="2"/>
                      <a:pt x="200" y="3"/>
                    </a:cubicBezTo>
                    <a:cubicBezTo>
                      <a:pt x="200" y="4"/>
                      <a:pt x="200" y="5"/>
                      <a:pt x="200" y="5"/>
                    </a:cubicBezTo>
                    <a:cubicBezTo>
                      <a:pt x="198" y="7"/>
                      <a:pt x="196" y="7"/>
                      <a:pt x="194" y="7"/>
                    </a:cubicBezTo>
                    <a:cubicBezTo>
                      <a:pt x="182" y="7"/>
                      <a:pt x="169" y="7"/>
                      <a:pt x="156" y="7"/>
                    </a:cubicBezTo>
                    <a:cubicBezTo>
                      <a:pt x="155" y="10"/>
                      <a:pt x="154" y="13"/>
                      <a:pt x="153" y="16"/>
                    </a:cubicBezTo>
                    <a:cubicBezTo>
                      <a:pt x="157" y="19"/>
                      <a:pt x="161" y="22"/>
                      <a:pt x="164" y="25"/>
                    </a:cubicBezTo>
                    <a:cubicBezTo>
                      <a:pt x="176" y="25"/>
                      <a:pt x="187" y="25"/>
                      <a:pt x="198" y="25"/>
                    </a:cubicBezTo>
                    <a:cubicBezTo>
                      <a:pt x="200" y="28"/>
                      <a:pt x="200" y="28"/>
                      <a:pt x="199" y="31"/>
                    </a:cubicBezTo>
                    <a:cubicBezTo>
                      <a:pt x="196" y="32"/>
                      <a:pt x="193" y="31"/>
                      <a:pt x="190" y="31"/>
                    </a:cubicBezTo>
                    <a:cubicBezTo>
                      <a:pt x="186" y="31"/>
                      <a:pt x="182" y="31"/>
                      <a:pt x="178" y="31"/>
                    </a:cubicBezTo>
                    <a:cubicBezTo>
                      <a:pt x="167" y="32"/>
                      <a:pt x="157" y="31"/>
                      <a:pt x="150" y="21"/>
                    </a:cubicBezTo>
                    <a:cubicBezTo>
                      <a:pt x="142" y="35"/>
                      <a:pt x="131" y="44"/>
                      <a:pt x="116" y="48"/>
                    </a:cubicBezTo>
                    <a:cubicBezTo>
                      <a:pt x="101" y="53"/>
                      <a:pt x="87" y="51"/>
                      <a:pt x="73" y="44"/>
                    </a:cubicBezTo>
                    <a:cubicBezTo>
                      <a:pt x="69" y="48"/>
                      <a:pt x="66" y="52"/>
                      <a:pt x="62" y="55"/>
                    </a:cubicBezTo>
                    <a:cubicBezTo>
                      <a:pt x="42" y="55"/>
                      <a:pt x="22" y="55"/>
                      <a:pt x="2" y="55"/>
                    </a:cubicBezTo>
                    <a:cubicBezTo>
                      <a:pt x="0" y="54"/>
                      <a:pt x="0" y="52"/>
                      <a:pt x="0" y="51"/>
                    </a:cubicBezTo>
                    <a:cubicBezTo>
                      <a:pt x="2" y="49"/>
                      <a:pt x="4" y="49"/>
                      <a:pt x="6" y="49"/>
                    </a:cubicBezTo>
                    <a:cubicBezTo>
                      <a:pt x="24" y="49"/>
                      <a:pt x="41" y="49"/>
                      <a:pt x="5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5">
                <a:extLst>
                  <a:ext uri="{FF2B5EF4-FFF2-40B4-BE49-F238E27FC236}">
                    <a16:creationId xmlns:a16="http://schemas.microsoft.com/office/drawing/2014/main" id="{4C4A82DB-5842-4A75-9EF0-E935C953C5DB}"/>
                  </a:ext>
                </a:extLst>
              </p:cNvPr>
              <p:cNvSpPr>
                <a:spLocks noEditPoints="1"/>
              </p:cNvSpPr>
              <p:nvPr/>
            </p:nvSpPr>
            <p:spPr bwMode="auto">
              <a:xfrm>
                <a:off x="5743575" y="-966788"/>
                <a:ext cx="468313" cy="206375"/>
              </a:xfrm>
              <a:custGeom>
                <a:avLst/>
                <a:gdLst>
                  <a:gd name="T0" fmla="*/ 123 w 124"/>
                  <a:gd name="T1" fmla="*/ 9 h 54"/>
                  <a:gd name="T2" fmla="*/ 118 w 124"/>
                  <a:gd name="T3" fmla="*/ 13 h 54"/>
                  <a:gd name="T4" fmla="*/ 78 w 124"/>
                  <a:gd name="T5" fmla="*/ 15 h 54"/>
                  <a:gd name="T6" fmla="*/ 51 w 124"/>
                  <a:gd name="T7" fmla="*/ 46 h 54"/>
                  <a:gd name="T8" fmla="*/ 48 w 124"/>
                  <a:gd name="T9" fmla="*/ 54 h 54"/>
                  <a:gd name="T10" fmla="*/ 22 w 124"/>
                  <a:gd name="T11" fmla="*/ 54 h 54"/>
                  <a:gd name="T12" fmla="*/ 21 w 124"/>
                  <a:gd name="T13" fmla="*/ 34 h 54"/>
                  <a:gd name="T14" fmla="*/ 15 w 124"/>
                  <a:gd name="T15" fmla="*/ 19 h 54"/>
                  <a:gd name="T16" fmla="*/ 26 w 124"/>
                  <a:gd name="T17" fmla="*/ 12 h 54"/>
                  <a:gd name="T18" fmla="*/ 36 w 124"/>
                  <a:gd name="T19" fmla="*/ 20 h 54"/>
                  <a:gd name="T20" fmla="*/ 28 w 124"/>
                  <a:gd name="T21" fmla="*/ 33 h 54"/>
                  <a:gd name="T22" fmla="*/ 28 w 124"/>
                  <a:gd name="T23" fmla="*/ 47 h 54"/>
                  <a:gd name="T24" fmla="*/ 44 w 124"/>
                  <a:gd name="T25" fmla="*/ 47 h 54"/>
                  <a:gd name="T26" fmla="*/ 67 w 124"/>
                  <a:gd name="T27" fmla="*/ 14 h 54"/>
                  <a:gd name="T28" fmla="*/ 59 w 124"/>
                  <a:gd name="T29" fmla="*/ 6 h 54"/>
                  <a:gd name="T30" fmla="*/ 0 w 124"/>
                  <a:gd name="T31" fmla="*/ 5 h 54"/>
                  <a:gd name="T32" fmla="*/ 1 w 124"/>
                  <a:gd name="T33" fmla="*/ 0 h 54"/>
                  <a:gd name="T34" fmla="*/ 62 w 124"/>
                  <a:gd name="T35" fmla="*/ 0 h 54"/>
                  <a:gd name="T36" fmla="*/ 73 w 124"/>
                  <a:gd name="T37" fmla="*/ 11 h 54"/>
                  <a:gd name="T38" fmla="*/ 107 w 124"/>
                  <a:gd name="T39" fmla="*/ 4 h 54"/>
                  <a:gd name="T40" fmla="*/ 123 w 124"/>
                  <a:gd name="T41" fmla="*/ 9 h 54"/>
                  <a:gd name="T42" fmla="*/ 30 w 124"/>
                  <a:gd name="T43" fmla="*/ 23 h 54"/>
                  <a:gd name="T44" fmla="*/ 25 w 124"/>
                  <a:gd name="T45" fmla="*/ 18 h 54"/>
                  <a:gd name="T46" fmla="*/ 20 w 124"/>
                  <a:gd name="T47" fmla="*/ 23 h 54"/>
                  <a:gd name="T48" fmla="*/ 25 w 124"/>
                  <a:gd name="T49" fmla="*/ 27 h 54"/>
                  <a:gd name="T50" fmla="*/ 30 w 124"/>
                  <a:gd name="T5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54">
                    <a:moveTo>
                      <a:pt x="123" y="9"/>
                    </a:moveTo>
                    <a:cubicBezTo>
                      <a:pt x="124" y="14"/>
                      <a:pt x="122" y="15"/>
                      <a:pt x="118" y="13"/>
                    </a:cubicBezTo>
                    <a:cubicBezTo>
                      <a:pt x="104" y="8"/>
                      <a:pt x="91" y="9"/>
                      <a:pt x="78" y="15"/>
                    </a:cubicBezTo>
                    <a:cubicBezTo>
                      <a:pt x="64" y="22"/>
                      <a:pt x="56" y="32"/>
                      <a:pt x="51" y="46"/>
                    </a:cubicBezTo>
                    <a:cubicBezTo>
                      <a:pt x="50" y="48"/>
                      <a:pt x="50" y="51"/>
                      <a:pt x="48" y="54"/>
                    </a:cubicBezTo>
                    <a:cubicBezTo>
                      <a:pt x="40" y="54"/>
                      <a:pt x="31" y="54"/>
                      <a:pt x="22" y="54"/>
                    </a:cubicBezTo>
                    <a:cubicBezTo>
                      <a:pt x="21" y="47"/>
                      <a:pt x="22" y="40"/>
                      <a:pt x="21" y="34"/>
                    </a:cubicBezTo>
                    <a:cubicBezTo>
                      <a:pt x="15" y="29"/>
                      <a:pt x="13" y="25"/>
                      <a:pt x="15" y="19"/>
                    </a:cubicBezTo>
                    <a:cubicBezTo>
                      <a:pt x="16" y="14"/>
                      <a:pt x="21" y="12"/>
                      <a:pt x="26" y="12"/>
                    </a:cubicBezTo>
                    <a:cubicBezTo>
                      <a:pt x="30" y="12"/>
                      <a:pt x="35" y="16"/>
                      <a:pt x="36" y="20"/>
                    </a:cubicBezTo>
                    <a:cubicBezTo>
                      <a:pt x="37" y="26"/>
                      <a:pt x="35" y="30"/>
                      <a:pt x="28" y="33"/>
                    </a:cubicBezTo>
                    <a:cubicBezTo>
                      <a:pt x="28" y="38"/>
                      <a:pt x="28" y="43"/>
                      <a:pt x="28" y="47"/>
                    </a:cubicBezTo>
                    <a:cubicBezTo>
                      <a:pt x="33" y="47"/>
                      <a:pt x="38" y="47"/>
                      <a:pt x="44" y="47"/>
                    </a:cubicBezTo>
                    <a:cubicBezTo>
                      <a:pt x="47" y="34"/>
                      <a:pt x="55" y="23"/>
                      <a:pt x="67" y="14"/>
                    </a:cubicBezTo>
                    <a:cubicBezTo>
                      <a:pt x="65" y="11"/>
                      <a:pt x="62" y="9"/>
                      <a:pt x="59" y="6"/>
                    </a:cubicBezTo>
                    <a:cubicBezTo>
                      <a:pt x="40" y="6"/>
                      <a:pt x="20" y="6"/>
                      <a:pt x="0" y="5"/>
                    </a:cubicBezTo>
                    <a:cubicBezTo>
                      <a:pt x="0" y="3"/>
                      <a:pt x="0" y="1"/>
                      <a:pt x="1" y="0"/>
                    </a:cubicBezTo>
                    <a:cubicBezTo>
                      <a:pt x="21" y="0"/>
                      <a:pt x="41" y="0"/>
                      <a:pt x="62" y="0"/>
                    </a:cubicBezTo>
                    <a:cubicBezTo>
                      <a:pt x="65" y="3"/>
                      <a:pt x="69" y="7"/>
                      <a:pt x="73" y="11"/>
                    </a:cubicBezTo>
                    <a:cubicBezTo>
                      <a:pt x="84" y="5"/>
                      <a:pt x="95" y="3"/>
                      <a:pt x="107" y="4"/>
                    </a:cubicBezTo>
                    <a:cubicBezTo>
                      <a:pt x="113" y="5"/>
                      <a:pt x="118" y="7"/>
                      <a:pt x="123" y="9"/>
                    </a:cubicBezTo>
                    <a:close/>
                    <a:moveTo>
                      <a:pt x="30" y="23"/>
                    </a:moveTo>
                    <a:cubicBezTo>
                      <a:pt x="29" y="20"/>
                      <a:pt x="28" y="18"/>
                      <a:pt x="25" y="18"/>
                    </a:cubicBezTo>
                    <a:cubicBezTo>
                      <a:pt x="22" y="18"/>
                      <a:pt x="20" y="20"/>
                      <a:pt x="20" y="23"/>
                    </a:cubicBezTo>
                    <a:cubicBezTo>
                      <a:pt x="20" y="26"/>
                      <a:pt x="22" y="27"/>
                      <a:pt x="25" y="27"/>
                    </a:cubicBezTo>
                    <a:cubicBezTo>
                      <a:pt x="28" y="27"/>
                      <a:pt x="29" y="25"/>
                      <a:pt x="3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6">
                <a:extLst>
                  <a:ext uri="{FF2B5EF4-FFF2-40B4-BE49-F238E27FC236}">
                    <a16:creationId xmlns:a16="http://schemas.microsoft.com/office/drawing/2014/main" id="{2CD471C9-7163-4C08-B19F-FF5700375E29}"/>
                  </a:ext>
                </a:extLst>
              </p:cNvPr>
              <p:cNvSpPr>
                <a:spLocks/>
              </p:cNvSpPr>
              <p:nvPr/>
            </p:nvSpPr>
            <p:spPr bwMode="auto">
              <a:xfrm>
                <a:off x="5738813" y="-1111250"/>
                <a:ext cx="758825" cy="90487"/>
              </a:xfrm>
              <a:custGeom>
                <a:avLst/>
                <a:gdLst>
                  <a:gd name="T0" fmla="*/ 200 w 201"/>
                  <a:gd name="T1" fmla="*/ 18 h 24"/>
                  <a:gd name="T2" fmla="*/ 199 w 201"/>
                  <a:gd name="T3" fmla="*/ 23 h 24"/>
                  <a:gd name="T4" fmla="*/ 177 w 201"/>
                  <a:gd name="T5" fmla="*/ 23 h 24"/>
                  <a:gd name="T6" fmla="*/ 143 w 201"/>
                  <a:gd name="T7" fmla="*/ 13 h 24"/>
                  <a:gd name="T8" fmla="*/ 120 w 201"/>
                  <a:gd name="T9" fmla="*/ 6 h 24"/>
                  <a:gd name="T10" fmla="*/ 56 w 201"/>
                  <a:gd name="T11" fmla="*/ 6 h 24"/>
                  <a:gd name="T12" fmla="*/ 46 w 201"/>
                  <a:gd name="T13" fmla="*/ 17 h 24"/>
                  <a:gd name="T14" fmla="*/ 5 w 201"/>
                  <a:gd name="T15" fmla="*/ 17 h 24"/>
                  <a:gd name="T16" fmla="*/ 2 w 201"/>
                  <a:gd name="T17" fmla="*/ 11 h 24"/>
                  <a:gd name="T18" fmla="*/ 43 w 201"/>
                  <a:gd name="T19" fmla="*/ 11 h 24"/>
                  <a:gd name="T20" fmla="*/ 53 w 201"/>
                  <a:gd name="T21" fmla="*/ 0 h 24"/>
                  <a:gd name="T22" fmla="*/ 58 w 201"/>
                  <a:gd name="T23" fmla="*/ 0 h 24"/>
                  <a:gd name="T24" fmla="*/ 131 w 201"/>
                  <a:gd name="T25" fmla="*/ 0 h 24"/>
                  <a:gd name="T26" fmla="*/ 139 w 201"/>
                  <a:gd name="T27" fmla="*/ 2 h 24"/>
                  <a:gd name="T28" fmla="*/ 158 w 201"/>
                  <a:gd name="T29" fmla="*/ 15 h 24"/>
                  <a:gd name="T30" fmla="*/ 164 w 201"/>
                  <a:gd name="T31" fmla="*/ 17 h 24"/>
                  <a:gd name="T32" fmla="*/ 195 w 201"/>
                  <a:gd name="T33" fmla="*/ 17 h 24"/>
                  <a:gd name="T34" fmla="*/ 200 w 201"/>
                  <a:gd name="T3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4">
                    <a:moveTo>
                      <a:pt x="200" y="18"/>
                    </a:moveTo>
                    <a:cubicBezTo>
                      <a:pt x="201" y="19"/>
                      <a:pt x="201" y="21"/>
                      <a:pt x="199" y="23"/>
                    </a:cubicBezTo>
                    <a:cubicBezTo>
                      <a:pt x="192" y="23"/>
                      <a:pt x="185" y="22"/>
                      <a:pt x="177" y="23"/>
                    </a:cubicBezTo>
                    <a:cubicBezTo>
                      <a:pt x="164" y="24"/>
                      <a:pt x="153" y="21"/>
                      <a:pt x="143" y="13"/>
                    </a:cubicBezTo>
                    <a:cubicBezTo>
                      <a:pt x="137" y="7"/>
                      <a:pt x="129" y="6"/>
                      <a:pt x="120" y="6"/>
                    </a:cubicBezTo>
                    <a:cubicBezTo>
                      <a:pt x="99" y="6"/>
                      <a:pt x="78" y="6"/>
                      <a:pt x="56" y="6"/>
                    </a:cubicBezTo>
                    <a:cubicBezTo>
                      <a:pt x="53" y="9"/>
                      <a:pt x="49" y="13"/>
                      <a:pt x="46" y="17"/>
                    </a:cubicBezTo>
                    <a:cubicBezTo>
                      <a:pt x="32" y="17"/>
                      <a:pt x="18" y="17"/>
                      <a:pt x="5" y="17"/>
                    </a:cubicBezTo>
                    <a:cubicBezTo>
                      <a:pt x="1" y="17"/>
                      <a:pt x="0" y="15"/>
                      <a:pt x="2" y="11"/>
                    </a:cubicBezTo>
                    <a:cubicBezTo>
                      <a:pt x="16" y="11"/>
                      <a:pt x="29" y="11"/>
                      <a:pt x="43" y="11"/>
                    </a:cubicBezTo>
                    <a:cubicBezTo>
                      <a:pt x="46" y="7"/>
                      <a:pt x="50" y="4"/>
                      <a:pt x="53" y="0"/>
                    </a:cubicBezTo>
                    <a:cubicBezTo>
                      <a:pt x="55" y="0"/>
                      <a:pt x="56" y="0"/>
                      <a:pt x="58" y="0"/>
                    </a:cubicBezTo>
                    <a:cubicBezTo>
                      <a:pt x="82" y="0"/>
                      <a:pt x="106" y="0"/>
                      <a:pt x="131" y="0"/>
                    </a:cubicBezTo>
                    <a:cubicBezTo>
                      <a:pt x="134" y="0"/>
                      <a:pt x="136" y="1"/>
                      <a:pt x="139" y="2"/>
                    </a:cubicBezTo>
                    <a:cubicBezTo>
                      <a:pt x="145" y="7"/>
                      <a:pt x="152" y="11"/>
                      <a:pt x="158" y="15"/>
                    </a:cubicBezTo>
                    <a:cubicBezTo>
                      <a:pt x="160" y="16"/>
                      <a:pt x="162" y="17"/>
                      <a:pt x="164" y="17"/>
                    </a:cubicBezTo>
                    <a:cubicBezTo>
                      <a:pt x="175" y="17"/>
                      <a:pt x="185" y="17"/>
                      <a:pt x="195" y="17"/>
                    </a:cubicBezTo>
                    <a:cubicBezTo>
                      <a:pt x="197" y="17"/>
                      <a:pt x="198" y="17"/>
                      <a:pt x="20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7">
                <a:extLst>
                  <a:ext uri="{FF2B5EF4-FFF2-40B4-BE49-F238E27FC236}">
                    <a16:creationId xmlns:a16="http://schemas.microsoft.com/office/drawing/2014/main" id="{112ECB39-609F-45FF-AA34-5D6C0F8BFB25}"/>
                  </a:ext>
                </a:extLst>
              </p:cNvPr>
              <p:cNvSpPr>
                <a:spLocks/>
              </p:cNvSpPr>
              <p:nvPr/>
            </p:nvSpPr>
            <p:spPr bwMode="auto">
              <a:xfrm>
                <a:off x="5738813" y="-438150"/>
                <a:ext cx="758825" cy="90487"/>
              </a:xfrm>
              <a:custGeom>
                <a:avLst/>
                <a:gdLst>
                  <a:gd name="T0" fmla="*/ 53 w 201"/>
                  <a:gd name="T1" fmla="*/ 24 h 24"/>
                  <a:gd name="T2" fmla="*/ 43 w 201"/>
                  <a:gd name="T3" fmla="*/ 13 h 24"/>
                  <a:gd name="T4" fmla="*/ 2 w 201"/>
                  <a:gd name="T5" fmla="*/ 13 h 24"/>
                  <a:gd name="T6" fmla="*/ 5 w 201"/>
                  <a:gd name="T7" fmla="*/ 7 h 24"/>
                  <a:gd name="T8" fmla="*/ 46 w 201"/>
                  <a:gd name="T9" fmla="*/ 7 h 24"/>
                  <a:gd name="T10" fmla="*/ 56 w 201"/>
                  <a:gd name="T11" fmla="*/ 18 h 24"/>
                  <a:gd name="T12" fmla="*/ 115 w 201"/>
                  <a:gd name="T13" fmla="*/ 18 h 24"/>
                  <a:gd name="T14" fmla="*/ 148 w 201"/>
                  <a:gd name="T15" fmla="*/ 8 h 24"/>
                  <a:gd name="T16" fmla="*/ 171 w 201"/>
                  <a:gd name="T17" fmla="*/ 1 h 24"/>
                  <a:gd name="T18" fmla="*/ 199 w 201"/>
                  <a:gd name="T19" fmla="*/ 1 h 24"/>
                  <a:gd name="T20" fmla="*/ 200 w 201"/>
                  <a:gd name="T21" fmla="*/ 6 h 24"/>
                  <a:gd name="T22" fmla="*/ 195 w 201"/>
                  <a:gd name="T23" fmla="*/ 7 h 24"/>
                  <a:gd name="T24" fmla="*/ 164 w 201"/>
                  <a:gd name="T25" fmla="*/ 7 h 24"/>
                  <a:gd name="T26" fmla="*/ 158 w 201"/>
                  <a:gd name="T27" fmla="*/ 8 h 24"/>
                  <a:gd name="T28" fmla="*/ 138 w 201"/>
                  <a:gd name="T29" fmla="*/ 22 h 24"/>
                  <a:gd name="T30" fmla="*/ 133 w 201"/>
                  <a:gd name="T31" fmla="*/ 24 h 24"/>
                  <a:gd name="T32" fmla="*/ 53 w 201"/>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24">
                    <a:moveTo>
                      <a:pt x="53" y="24"/>
                    </a:moveTo>
                    <a:cubicBezTo>
                      <a:pt x="50" y="20"/>
                      <a:pt x="46" y="17"/>
                      <a:pt x="43" y="13"/>
                    </a:cubicBezTo>
                    <a:cubicBezTo>
                      <a:pt x="29" y="13"/>
                      <a:pt x="15" y="13"/>
                      <a:pt x="2" y="13"/>
                    </a:cubicBezTo>
                    <a:cubicBezTo>
                      <a:pt x="0" y="8"/>
                      <a:pt x="1" y="7"/>
                      <a:pt x="5" y="7"/>
                    </a:cubicBezTo>
                    <a:cubicBezTo>
                      <a:pt x="18" y="7"/>
                      <a:pt x="32" y="7"/>
                      <a:pt x="46" y="7"/>
                    </a:cubicBezTo>
                    <a:cubicBezTo>
                      <a:pt x="49" y="10"/>
                      <a:pt x="52" y="14"/>
                      <a:pt x="56" y="18"/>
                    </a:cubicBezTo>
                    <a:cubicBezTo>
                      <a:pt x="76" y="18"/>
                      <a:pt x="95" y="17"/>
                      <a:pt x="115" y="18"/>
                    </a:cubicBezTo>
                    <a:cubicBezTo>
                      <a:pt x="127" y="19"/>
                      <a:pt x="138" y="16"/>
                      <a:pt x="148" y="8"/>
                    </a:cubicBezTo>
                    <a:cubicBezTo>
                      <a:pt x="155" y="2"/>
                      <a:pt x="162" y="0"/>
                      <a:pt x="171" y="1"/>
                    </a:cubicBezTo>
                    <a:cubicBezTo>
                      <a:pt x="181" y="1"/>
                      <a:pt x="190" y="1"/>
                      <a:pt x="199" y="1"/>
                    </a:cubicBezTo>
                    <a:cubicBezTo>
                      <a:pt x="201" y="3"/>
                      <a:pt x="201" y="4"/>
                      <a:pt x="200" y="6"/>
                    </a:cubicBezTo>
                    <a:cubicBezTo>
                      <a:pt x="199" y="7"/>
                      <a:pt x="197" y="7"/>
                      <a:pt x="195" y="7"/>
                    </a:cubicBezTo>
                    <a:cubicBezTo>
                      <a:pt x="185" y="7"/>
                      <a:pt x="174" y="7"/>
                      <a:pt x="164" y="7"/>
                    </a:cubicBezTo>
                    <a:cubicBezTo>
                      <a:pt x="162" y="7"/>
                      <a:pt x="160" y="7"/>
                      <a:pt x="158" y="8"/>
                    </a:cubicBezTo>
                    <a:cubicBezTo>
                      <a:pt x="152" y="13"/>
                      <a:pt x="145" y="17"/>
                      <a:pt x="138" y="22"/>
                    </a:cubicBezTo>
                    <a:cubicBezTo>
                      <a:pt x="136" y="23"/>
                      <a:pt x="135" y="24"/>
                      <a:pt x="133" y="24"/>
                    </a:cubicBezTo>
                    <a:cubicBezTo>
                      <a:pt x="106" y="24"/>
                      <a:pt x="80" y="24"/>
                      <a:pt x="5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8">
                <a:extLst>
                  <a:ext uri="{FF2B5EF4-FFF2-40B4-BE49-F238E27FC236}">
                    <a16:creationId xmlns:a16="http://schemas.microsoft.com/office/drawing/2014/main" id="{F6B6B791-F3E3-43AE-95CF-E94173B11B7A}"/>
                  </a:ext>
                </a:extLst>
              </p:cNvPr>
              <p:cNvSpPr>
                <a:spLocks noEditPoints="1"/>
              </p:cNvSpPr>
              <p:nvPr/>
            </p:nvSpPr>
            <p:spPr bwMode="auto">
              <a:xfrm>
                <a:off x="6007100" y="-1069975"/>
                <a:ext cx="490538" cy="127000"/>
              </a:xfrm>
              <a:custGeom>
                <a:avLst/>
                <a:gdLst>
                  <a:gd name="T0" fmla="*/ 22 w 130"/>
                  <a:gd name="T1" fmla="*/ 9 h 33"/>
                  <a:gd name="T2" fmla="*/ 56 w 130"/>
                  <a:gd name="T3" fmla="*/ 9 h 33"/>
                  <a:gd name="T4" fmla="*/ 62 w 130"/>
                  <a:gd name="T5" fmla="*/ 11 h 33"/>
                  <a:gd name="T6" fmla="*/ 82 w 130"/>
                  <a:gd name="T7" fmla="*/ 24 h 33"/>
                  <a:gd name="T8" fmla="*/ 89 w 130"/>
                  <a:gd name="T9" fmla="*/ 26 h 33"/>
                  <a:gd name="T10" fmla="*/ 124 w 130"/>
                  <a:gd name="T11" fmla="*/ 26 h 33"/>
                  <a:gd name="T12" fmla="*/ 129 w 130"/>
                  <a:gd name="T13" fmla="*/ 27 h 33"/>
                  <a:gd name="T14" fmla="*/ 129 w 130"/>
                  <a:gd name="T15" fmla="*/ 32 h 33"/>
                  <a:gd name="T16" fmla="*/ 125 w 130"/>
                  <a:gd name="T17" fmla="*/ 32 h 33"/>
                  <a:gd name="T18" fmla="*/ 87 w 130"/>
                  <a:gd name="T19" fmla="*/ 32 h 33"/>
                  <a:gd name="T20" fmla="*/ 80 w 130"/>
                  <a:gd name="T21" fmla="*/ 30 h 33"/>
                  <a:gd name="T22" fmla="*/ 62 w 130"/>
                  <a:gd name="T23" fmla="*/ 18 h 33"/>
                  <a:gd name="T24" fmla="*/ 52 w 130"/>
                  <a:gd name="T25" fmla="*/ 15 h 33"/>
                  <a:gd name="T26" fmla="*/ 22 w 130"/>
                  <a:gd name="T27" fmla="*/ 15 h 33"/>
                  <a:gd name="T28" fmla="*/ 8 w 130"/>
                  <a:gd name="T29" fmla="*/ 23 h 33"/>
                  <a:gd name="T30" fmla="*/ 0 w 130"/>
                  <a:gd name="T31" fmla="*/ 12 h 33"/>
                  <a:gd name="T32" fmla="*/ 8 w 130"/>
                  <a:gd name="T33" fmla="*/ 2 h 33"/>
                  <a:gd name="T34" fmla="*/ 22 w 130"/>
                  <a:gd name="T35" fmla="*/ 9 h 33"/>
                  <a:gd name="T36" fmla="*/ 15 w 130"/>
                  <a:gd name="T37" fmla="*/ 10 h 33"/>
                  <a:gd name="T38" fmla="*/ 6 w 130"/>
                  <a:gd name="T39" fmla="*/ 12 h 33"/>
                  <a:gd name="T40" fmla="*/ 10 w 130"/>
                  <a:gd name="T41" fmla="*/ 17 h 33"/>
                  <a:gd name="T42" fmla="*/ 15 w 130"/>
                  <a:gd name="T43" fmla="*/ 14 h 33"/>
                  <a:gd name="T44" fmla="*/ 15 w 130"/>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33">
                    <a:moveTo>
                      <a:pt x="22" y="9"/>
                    </a:moveTo>
                    <a:cubicBezTo>
                      <a:pt x="33" y="9"/>
                      <a:pt x="45" y="9"/>
                      <a:pt x="56" y="9"/>
                    </a:cubicBezTo>
                    <a:cubicBezTo>
                      <a:pt x="58" y="9"/>
                      <a:pt x="60" y="10"/>
                      <a:pt x="62" y="11"/>
                    </a:cubicBezTo>
                    <a:cubicBezTo>
                      <a:pt x="69" y="16"/>
                      <a:pt x="76" y="20"/>
                      <a:pt x="82" y="24"/>
                    </a:cubicBezTo>
                    <a:cubicBezTo>
                      <a:pt x="84" y="26"/>
                      <a:pt x="86" y="26"/>
                      <a:pt x="89" y="26"/>
                    </a:cubicBezTo>
                    <a:cubicBezTo>
                      <a:pt x="100" y="26"/>
                      <a:pt x="112" y="26"/>
                      <a:pt x="124" y="26"/>
                    </a:cubicBezTo>
                    <a:cubicBezTo>
                      <a:pt x="126" y="26"/>
                      <a:pt x="127" y="26"/>
                      <a:pt x="129" y="27"/>
                    </a:cubicBezTo>
                    <a:cubicBezTo>
                      <a:pt x="130" y="28"/>
                      <a:pt x="130" y="30"/>
                      <a:pt x="129" y="32"/>
                    </a:cubicBezTo>
                    <a:cubicBezTo>
                      <a:pt x="128" y="33"/>
                      <a:pt x="126" y="32"/>
                      <a:pt x="125" y="32"/>
                    </a:cubicBezTo>
                    <a:cubicBezTo>
                      <a:pt x="112" y="32"/>
                      <a:pt x="99" y="32"/>
                      <a:pt x="87" y="32"/>
                    </a:cubicBezTo>
                    <a:cubicBezTo>
                      <a:pt x="84" y="32"/>
                      <a:pt x="82" y="32"/>
                      <a:pt x="80" y="30"/>
                    </a:cubicBezTo>
                    <a:cubicBezTo>
                      <a:pt x="74" y="26"/>
                      <a:pt x="68" y="22"/>
                      <a:pt x="62" y="18"/>
                    </a:cubicBezTo>
                    <a:cubicBezTo>
                      <a:pt x="59" y="16"/>
                      <a:pt x="56" y="15"/>
                      <a:pt x="52" y="15"/>
                    </a:cubicBezTo>
                    <a:cubicBezTo>
                      <a:pt x="42" y="15"/>
                      <a:pt x="32" y="15"/>
                      <a:pt x="22" y="15"/>
                    </a:cubicBezTo>
                    <a:cubicBezTo>
                      <a:pt x="18" y="22"/>
                      <a:pt x="13" y="24"/>
                      <a:pt x="8" y="23"/>
                    </a:cubicBezTo>
                    <a:cubicBezTo>
                      <a:pt x="3" y="21"/>
                      <a:pt x="0" y="17"/>
                      <a:pt x="0" y="12"/>
                    </a:cubicBezTo>
                    <a:cubicBezTo>
                      <a:pt x="0" y="7"/>
                      <a:pt x="4" y="3"/>
                      <a:pt x="8" y="2"/>
                    </a:cubicBezTo>
                    <a:cubicBezTo>
                      <a:pt x="14" y="0"/>
                      <a:pt x="18" y="2"/>
                      <a:pt x="22" y="9"/>
                    </a:cubicBezTo>
                    <a:close/>
                    <a:moveTo>
                      <a:pt x="15" y="10"/>
                    </a:moveTo>
                    <a:cubicBezTo>
                      <a:pt x="11" y="6"/>
                      <a:pt x="9" y="7"/>
                      <a:pt x="6" y="12"/>
                    </a:cubicBezTo>
                    <a:cubicBezTo>
                      <a:pt x="6" y="14"/>
                      <a:pt x="8" y="16"/>
                      <a:pt x="10" y="17"/>
                    </a:cubicBezTo>
                    <a:cubicBezTo>
                      <a:pt x="12" y="17"/>
                      <a:pt x="14" y="16"/>
                      <a:pt x="15" y="14"/>
                    </a:cubicBezTo>
                    <a:cubicBezTo>
                      <a:pt x="16" y="13"/>
                      <a:pt x="16" y="11"/>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9">
                <a:extLst>
                  <a:ext uri="{FF2B5EF4-FFF2-40B4-BE49-F238E27FC236}">
                    <a16:creationId xmlns:a16="http://schemas.microsoft.com/office/drawing/2014/main" id="{D4805348-43B7-4335-B5BF-8315D1625A24}"/>
                  </a:ext>
                </a:extLst>
              </p:cNvPr>
              <p:cNvSpPr>
                <a:spLocks noEditPoints="1"/>
              </p:cNvSpPr>
              <p:nvPr/>
            </p:nvSpPr>
            <p:spPr bwMode="auto">
              <a:xfrm>
                <a:off x="6007100" y="-511175"/>
                <a:ext cx="490538" cy="122237"/>
              </a:xfrm>
              <a:custGeom>
                <a:avLst/>
                <a:gdLst>
                  <a:gd name="T0" fmla="*/ 22 w 130"/>
                  <a:gd name="T1" fmla="*/ 23 h 32"/>
                  <a:gd name="T2" fmla="*/ 8 w 130"/>
                  <a:gd name="T3" fmla="*/ 30 h 32"/>
                  <a:gd name="T4" fmla="*/ 0 w 130"/>
                  <a:gd name="T5" fmla="*/ 20 h 32"/>
                  <a:gd name="T6" fmla="*/ 8 w 130"/>
                  <a:gd name="T7" fmla="*/ 9 h 32"/>
                  <a:gd name="T8" fmla="*/ 22 w 130"/>
                  <a:gd name="T9" fmla="*/ 16 h 32"/>
                  <a:gd name="T10" fmla="*/ 57 w 130"/>
                  <a:gd name="T11" fmla="*/ 16 h 32"/>
                  <a:gd name="T12" fmla="*/ 80 w 130"/>
                  <a:gd name="T13" fmla="*/ 1 h 32"/>
                  <a:gd name="T14" fmla="*/ 84 w 130"/>
                  <a:gd name="T15" fmla="*/ 0 h 32"/>
                  <a:gd name="T16" fmla="*/ 128 w 130"/>
                  <a:gd name="T17" fmla="*/ 0 h 32"/>
                  <a:gd name="T18" fmla="*/ 129 w 130"/>
                  <a:gd name="T19" fmla="*/ 4 h 32"/>
                  <a:gd name="T20" fmla="*/ 124 w 130"/>
                  <a:gd name="T21" fmla="*/ 5 h 32"/>
                  <a:gd name="T22" fmla="*/ 88 w 130"/>
                  <a:gd name="T23" fmla="*/ 5 h 32"/>
                  <a:gd name="T24" fmla="*/ 82 w 130"/>
                  <a:gd name="T25" fmla="*/ 7 h 32"/>
                  <a:gd name="T26" fmla="*/ 62 w 130"/>
                  <a:gd name="T27" fmla="*/ 21 h 32"/>
                  <a:gd name="T28" fmla="*/ 56 w 130"/>
                  <a:gd name="T29" fmla="*/ 23 h 32"/>
                  <a:gd name="T30" fmla="*/ 22 w 130"/>
                  <a:gd name="T31" fmla="*/ 23 h 32"/>
                  <a:gd name="T32" fmla="*/ 15 w 130"/>
                  <a:gd name="T33" fmla="*/ 17 h 32"/>
                  <a:gd name="T34" fmla="*/ 6 w 130"/>
                  <a:gd name="T35" fmla="*/ 19 h 32"/>
                  <a:gd name="T36" fmla="*/ 10 w 130"/>
                  <a:gd name="T37" fmla="*/ 24 h 32"/>
                  <a:gd name="T38" fmla="*/ 15 w 130"/>
                  <a:gd name="T39" fmla="*/ 22 h 32"/>
                  <a:gd name="T40" fmla="*/ 15 w 130"/>
                  <a:gd name="T4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32">
                    <a:moveTo>
                      <a:pt x="22" y="23"/>
                    </a:moveTo>
                    <a:cubicBezTo>
                      <a:pt x="18" y="29"/>
                      <a:pt x="14" y="32"/>
                      <a:pt x="8" y="30"/>
                    </a:cubicBezTo>
                    <a:cubicBezTo>
                      <a:pt x="3" y="29"/>
                      <a:pt x="0" y="25"/>
                      <a:pt x="0" y="20"/>
                    </a:cubicBezTo>
                    <a:cubicBezTo>
                      <a:pt x="0" y="15"/>
                      <a:pt x="3" y="10"/>
                      <a:pt x="8" y="9"/>
                    </a:cubicBezTo>
                    <a:cubicBezTo>
                      <a:pt x="14" y="8"/>
                      <a:pt x="18" y="10"/>
                      <a:pt x="22" y="16"/>
                    </a:cubicBezTo>
                    <a:cubicBezTo>
                      <a:pt x="34" y="16"/>
                      <a:pt x="45" y="16"/>
                      <a:pt x="57" y="16"/>
                    </a:cubicBezTo>
                    <a:cubicBezTo>
                      <a:pt x="65" y="11"/>
                      <a:pt x="73" y="6"/>
                      <a:pt x="80" y="1"/>
                    </a:cubicBezTo>
                    <a:cubicBezTo>
                      <a:pt x="82" y="0"/>
                      <a:pt x="83" y="0"/>
                      <a:pt x="84" y="0"/>
                    </a:cubicBezTo>
                    <a:cubicBezTo>
                      <a:pt x="99" y="0"/>
                      <a:pt x="114" y="0"/>
                      <a:pt x="128" y="0"/>
                    </a:cubicBezTo>
                    <a:cubicBezTo>
                      <a:pt x="130" y="1"/>
                      <a:pt x="130" y="3"/>
                      <a:pt x="129" y="4"/>
                    </a:cubicBezTo>
                    <a:cubicBezTo>
                      <a:pt x="128" y="6"/>
                      <a:pt x="126" y="5"/>
                      <a:pt x="124" y="5"/>
                    </a:cubicBezTo>
                    <a:cubicBezTo>
                      <a:pt x="112" y="6"/>
                      <a:pt x="100" y="6"/>
                      <a:pt x="88" y="5"/>
                    </a:cubicBezTo>
                    <a:cubicBezTo>
                      <a:pt x="86" y="5"/>
                      <a:pt x="84" y="6"/>
                      <a:pt x="82" y="7"/>
                    </a:cubicBezTo>
                    <a:cubicBezTo>
                      <a:pt x="76" y="12"/>
                      <a:pt x="69" y="16"/>
                      <a:pt x="62" y="21"/>
                    </a:cubicBezTo>
                    <a:cubicBezTo>
                      <a:pt x="60" y="22"/>
                      <a:pt x="58" y="23"/>
                      <a:pt x="56" y="23"/>
                    </a:cubicBezTo>
                    <a:cubicBezTo>
                      <a:pt x="44" y="23"/>
                      <a:pt x="33" y="23"/>
                      <a:pt x="22" y="23"/>
                    </a:cubicBezTo>
                    <a:close/>
                    <a:moveTo>
                      <a:pt x="15" y="17"/>
                    </a:moveTo>
                    <a:cubicBezTo>
                      <a:pt x="11" y="14"/>
                      <a:pt x="9" y="14"/>
                      <a:pt x="6" y="19"/>
                    </a:cubicBezTo>
                    <a:cubicBezTo>
                      <a:pt x="7" y="21"/>
                      <a:pt x="7" y="23"/>
                      <a:pt x="10" y="24"/>
                    </a:cubicBezTo>
                    <a:cubicBezTo>
                      <a:pt x="12" y="25"/>
                      <a:pt x="14" y="24"/>
                      <a:pt x="15" y="22"/>
                    </a:cubicBezTo>
                    <a:cubicBezTo>
                      <a:pt x="16" y="20"/>
                      <a:pt x="16" y="19"/>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0">
                <a:extLst>
                  <a:ext uri="{FF2B5EF4-FFF2-40B4-BE49-F238E27FC236}">
                    <a16:creationId xmlns:a16="http://schemas.microsoft.com/office/drawing/2014/main" id="{7CBEB72F-93B1-495A-A272-C21296685EC7}"/>
                  </a:ext>
                </a:extLst>
              </p:cNvPr>
              <p:cNvSpPr>
                <a:spLocks noEditPoints="1"/>
              </p:cNvSpPr>
              <p:nvPr/>
            </p:nvSpPr>
            <p:spPr bwMode="auto">
              <a:xfrm>
                <a:off x="6248400" y="-896938"/>
                <a:ext cx="201613" cy="141287"/>
              </a:xfrm>
              <a:custGeom>
                <a:avLst/>
                <a:gdLst>
                  <a:gd name="T0" fmla="*/ 44 w 53"/>
                  <a:gd name="T1" fmla="*/ 23 h 37"/>
                  <a:gd name="T2" fmla="*/ 44 w 53"/>
                  <a:gd name="T3" fmla="*/ 35 h 37"/>
                  <a:gd name="T4" fmla="*/ 17 w 53"/>
                  <a:gd name="T5" fmla="*/ 35 h 37"/>
                  <a:gd name="T6" fmla="*/ 0 w 53"/>
                  <a:gd name="T7" fmla="*/ 5 h 37"/>
                  <a:gd name="T8" fmla="*/ 3 w 53"/>
                  <a:gd name="T9" fmla="*/ 0 h 37"/>
                  <a:gd name="T10" fmla="*/ 22 w 53"/>
                  <a:gd name="T11" fmla="*/ 29 h 37"/>
                  <a:gd name="T12" fmla="*/ 37 w 53"/>
                  <a:gd name="T13" fmla="*/ 29 h 37"/>
                  <a:gd name="T14" fmla="*/ 38 w 53"/>
                  <a:gd name="T15" fmla="*/ 24 h 37"/>
                  <a:gd name="T16" fmla="*/ 30 w 53"/>
                  <a:gd name="T17" fmla="*/ 10 h 37"/>
                  <a:gd name="T18" fmla="*/ 40 w 53"/>
                  <a:gd name="T19" fmla="*/ 2 h 37"/>
                  <a:gd name="T20" fmla="*/ 51 w 53"/>
                  <a:gd name="T21" fmla="*/ 9 h 37"/>
                  <a:gd name="T22" fmla="*/ 44 w 53"/>
                  <a:gd name="T23" fmla="*/ 23 h 37"/>
                  <a:gd name="T24" fmla="*/ 41 w 53"/>
                  <a:gd name="T25" fmla="*/ 17 h 37"/>
                  <a:gd name="T26" fmla="*/ 45 w 53"/>
                  <a:gd name="T27" fmla="*/ 13 h 37"/>
                  <a:gd name="T28" fmla="*/ 41 w 53"/>
                  <a:gd name="T29" fmla="*/ 8 h 37"/>
                  <a:gd name="T30" fmla="*/ 36 w 53"/>
                  <a:gd name="T31" fmla="*/ 12 h 37"/>
                  <a:gd name="T32" fmla="*/ 41 w 53"/>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37">
                    <a:moveTo>
                      <a:pt x="44" y="23"/>
                    </a:moveTo>
                    <a:cubicBezTo>
                      <a:pt x="44" y="27"/>
                      <a:pt x="45" y="31"/>
                      <a:pt x="44" y="35"/>
                    </a:cubicBezTo>
                    <a:cubicBezTo>
                      <a:pt x="41" y="36"/>
                      <a:pt x="22" y="37"/>
                      <a:pt x="17" y="35"/>
                    </a:cubicBezTo>
                    <a:cubicBezTo>
                      <a:pt x="14" y="24"/>
                      <a:pt x="9" y="13"/>
                      <a:pt x="0" y="5"/>
                    </a:cubicBezTo>
                    <a:cubicBezTo>
                      <a:pt x="0" y="1"/>
                      <a:pt x="0" y="1"/>
                      <a:pt x="3" y="0"/>
                    </a:cubicBezTo>
                    <a:cubicBezTo>
                      <a:pt x="13" y="7"/>
                      <a:pt x="18" y="18"/>
                      <a:pt x="22" y="29"/>
                    </a:cubicBezTo>
                    <a:cubicBezTo>
                      <a:pt x="27" y="29"/>
                      <a:pt x="32" y="29"/>
                      <a:pt x="37" y="29"/>
                    </a:cubicBezTo>
                    <a:cubicBezTo>
                      <a:pt x="38" y="27"/>
                      <a:pt x="38" y="25"/>
                      <a:pt x="38" y="24"/>
                    </a:cubicBezTo>
                    <a:cubicBezTo>
                      <a:pt x="31" y="20"/>
                      <a:pt x="29" y="16"/>
                      <a:pt x="30" y="10"/>
                    </a:cubicBezTo>
                    <a:cubicBezTo>
                      <a:pt x="31" y="5"/>
                      <a:pt x="35" y="2"/>
                      <a:pt x="40" y="2"/>
                    </a:cubicBezTo>
                    <a:cubicBezTo>
                      <a:pt x="45" y="1"/>
                      <a:pt x="50" y="5"/>
                      <a:pt x="51" y="9"/>
                    </a:cubicBezTo>
                    <a:cubicBezTo>
                      <a:pt x="53" y="15"/>
                      <a:pt x="51" y="19"/>
                      <a:pt x="44" y="23"/>
                    </a:cubicBezTo>
                    <a:close/>
                    <a:moveTo>
                      <a:pt x="41" y="17"/>
                    </a:moveTo>
                    <a:cubicBezTo>
                      <a:pt x="43" y="17"/>
                      <a:pt x="45" y="16"/>
                      <a:pt x="45" y="13"/>
                    </a:cubicBezTo>
                    <a:cubicBezTo>
                      <a:pt x="45" y="10"/>
                      <a:pt x="44" y="8"/>
                      <a:pt x="41" y="8"/>
                    </a:cubicBezTo>
                    <a:cubicBezTo>
                      <a:pt x="38" y="8"/>
                      <a:pt x="36" y="9"/>
                      <a:pt x="36" y="12"/>
                    </a:cubicBezTo>
                    <a:cubicBezTo>
                      <a:pt x="36" y="15"/>
                      <a:pt x="38" y="17"/>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1">
                <a:extLst>
                  <a:ext uri="{FF2B5EF4-FFF2-40B4-BE49-F238E27FC236}">
                    <a16:creationId xmlns:a16="http://schemas.microsoft.com/office/drawing/2014/main" id="{63CAC7C1-A435-47B4-9715-B6A048470EE8}"/>
                  </a:ext>
                </a:extLst>
              </p:cNvPr>
              <p:cNvSpPr>
                <a:spLocks/>
              </p:cNvSpPr>
              <p:nvPr/>
            </p:nvSpPr>
            <p:spPr bwMode="auto">
              <a:xfrm>
                <a:off x="5738813" y="-465138"/>
                <a:ext cx="254000" cy="65087"/>
              </a:xfrm>
              <a:custGeom>
                <a:avLst/>
                <a:gdLst>
                  <a:gd name="T0" fmla="*/ 67 w 67"/>
                  <a:gd name="T1" fmla="*/ 15 h 17"/>
                  <a:gd name="T2" fmla="*/ 63 w 67"/>
                  <a:gd name="T3" fmla="*/ 17 h 17"/>
                  <a:gd name="T4" fmla="*/ 52 w 67"/>
                  <a:gd name="T5" fmla="*/ 6 h 17"/>
                  <a:gd name="T6" fmla="*/ 3 w 67"/>
                  <a:gd name="T7" fmla="*/ 6 h 17"/>
                  <a:gd name="T8" fmla="*/ 2 w 67"/>
                  <a:gd name="T9" fmla="*/ 0 h 17"/>
                  <a:gd name="T10" fmla="*/ 7 w 67"/>
                  <a:gd name="T11" fmla="*/ 0 h 17"/>
                  <a:gd name="T12" fmla="*/ 51 w 67"/>
                  <a:gd name="T13" fmla="*/ 0 h 17"/>
                  <a:gd name="T14" fmla="*/ 58 w 67"/>
                  <a:gd name="T15" fmla="*/ 3 h 17"/>
                  <a:gd name="T16" fmla="*/ 65 w 67"/>
                  <a:gd name="T17" fmla="*/ 10 h 17"/>
                  <a:gd name="T18" fmla="*/ 67 w 6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7">
                    <a:moveTo>
                      <a:pt x="67" y="15"/>
                    </a:moveTo>
                    <a:cubicBezTo>
                      <a:pt x="66" y="16"/>
                      <a:pt x="65" y="17"/>
                      <a:pt x="63" y="17"/>
                    </a:cubicBezTo>
                    <a:cubicBezTo>
                      <a:pt x="60" y="14"/>
                      <a:pt x="57" y="10"/>
                      <a:pt x="52" y="6"/>
                    </a:cubicBezTo>
                    <a:cubicBezTo>
                      <a:pt x="36" y="6"/>
                      <a:pt x="19" y="6"/>
                      <a:pt x="3" y="6"/>
                    </a:cubicBezTo>
                    <a:cubicBezTo>
                      <a:pt x="0" y="4"/>
                      <a:pt x="0" y="2"/>
                      <a:pt x="2" y="0"/>
                    </a:cubicBezTo>
                    <a:cubicBezTo>
                      <a:pt x="3" y="0"/>
                      <a:pt x="5" y="0"/>
                      <a:pt x="7" y="0"/>
                    </a:cubicBezTo>
                    <a:cubicBezTo>
                      <a:pt x="21" y="0"/>
                      <a:pt x="36" y="0"/>
                      <a:pt x="51" y="0"/>
                    </a:cubicBezTo>
                    <a:cubicBezTo>
                      <a:pt x="54" y="0"/>
                      <a:pt x="56" y="1"/>
                      <a:pt x="58" y="3"/>
                    </a:cubicBezTo>
                    <a:cubicBezTo>
                      <a:pt x="60" y="5"/>
                      <a:pt x="63" y="8"/>
                      <a:pt x="65" y="10"/>
                    </a:cubicBezTo>
                    <a:cubicBezTo>
                      <a:pt x="66" y="12"/>
                      <a:pt x="67" y="13"/>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2">
                <a:extLst>
                  <a:ext uri="{FF2B5EF4-FFF2-40B4-BE49-F238E27FC236}">
                    <a16:creationId xmlns:a16="http://schemas.microsoft.com/office/drawing/2014/main" id="{BCA5317E-311F-40D4-9F22-9F08957C4B50}"/>
                  </a:ext>
                </a:extLst>
              </p:cNvPr>
              <p:cNvSpPr>
                <a:spLocks/>
              </p:cNvSpPr>
              <p:nvPr/>
            </p:nvSpPr>
            <p:spPr bwMode="auto">
              <a:xfrm>
                <a:off x="5743575" y="-1058863"/>
                <a:ext cx="252413" cy="69850"/>
              </a:xfrm>
              <a:custGeom>
                <a:avLst/>
                <a:gdLst>
                  <a:gd name="T0" fmla="*/ 1 w 67"/>
                  <a:gd name="T1" fmla="*/ 16 h 18"/>
                  <a:gd name="T2" fmla="*/ 1 w 67"/>
                  <a:gd name="T3" fmla="*/ 11 h 18"/>
                  <a:gd name="T4" fmla="*/ 51 w 67"/>
                  <a:gd name="T5" fmla="*/ 11 h 18"/>
                  <a:gd name="T6" fmla="*/ 63 w 67"/>
                  <a:gd name="T7" fmla="*/ 0 h 18"/>
                  <a:gd name="T8" fmla="*/ 65 w 67"/>
                  <a:gd name="T9" fmla="*/ 6 h 18"/>
                  <a:gd name="T10" fmla="*/ 64 w 67"/>
                  <a:gd name="T11" fmla="*/ 7 h 18"/>
                  <a:gd name="T12" fmla="*/ 41 w 67"/>
                  <a:gd name="T13" fmla="*/ 17 h 18"/>
                  <a:gd name="T14" fmla="*/ 6 w 67"/>
                  <a:gd name="T15" fmla="*/ 17 h 18"/>
                  <a:gd name="T16" fmla="*/ 1 w 67"/>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8">
                    <a:moveTo>
                      <a:pt x="1" y="16"/>
                    </a:moveTo>
                    <a:cubicBezTo>
                      <a:pt x="0" y="15"/>
                      <a:pt x="0" y="13"/>
                      <a:pt x="1" y="11"/>
                    </a:cubicBezTo>
                    <a:cubicBezTo>
                      <a:pt x="18" y="11"/>
                      <a:pt x="34" y="11"/>
                      <a:pt x="51" y="11"/>
                    </a:cubicBezTo>
                    <a:cubicBezTo>
                      <a:pt x="55" y="7"/>
                      <a:pt x="58" y="2"/>
                      <a:pt x="63" y="0"/>
                    </a:cubicBezTo>
                    <a:cubicBezTo>
                      <a:pt x="67" y="2"/>
                      <a:pt x="67" y="3"/>
                      <a:pt x="65" y="6"/>
                    </a:cubicBezTo>
                    <a:cubicBezTo>
                      <a:pt x="64" y="6"/>
                      <a:pt x="64" y="7"/>
                      <a:pt x="64" y="7"/>
                    </a:cubicBezTo>
                    <a:cubicBezTo>
                      <a:pt x="58" y="15"/>
                      <a:pt x="51" y="18"/>
                      <a:pt x="41" y="17"/>
                    </a:cubicBezTo>
                    <a:cubicBezTo>
                      <a:pt x="29" y="16"/>
                      <a:pt x="17" y="17"/>
                      <a:pt x="6" y="17"/>
                    </a:cubicBezTo>
                    <a:cubicBezTo>
                      <a:pt x="4" y="17"/>
                      <a:pt x="2" y="17"/>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
                <a:extLst>
                  <a:ext uri="{FF2B5EF4-FFF2-40B4-BE49-F238E27FC236}">
                    <a16:creationId xmlns:a16="http://schemas.microsoft.com/office/drawing/2014/main" id="{7148A865-5867-49A1-B049-90EFFDC6FF36}"/>
                  </a:ext>
                </a:extLst>
              </p:cNvPr>
              <p:cNvSpPr>
                <a:spLocks noEditPoints="1"/>
              </p:cNvSpPr>
              <p:nvPr/>
            </p:nvSpPr>
            <p:spPr bwMode="auto">
              <a:xfrm>
                <a:off x="5984875" y="-885825"/>
                <a:ext cx="238125" cy="274637"/>
              </a:xfrm>
              <a:custGeom>
                <a:avLst/>
                <a:gdLst>
                  <a:gd name="T0" fmla="*/ 22 w 63"/>
                  <a:gd name="T1" fmla="*/ 40 h 72"/>
                  <a:gd name="T2" fmla="*/ 12 w 63"/>
                  <a:gd name="T3" fmla="*/ 23 h 72"/>
                  <a:gd name="T4" fmla="*/ 17 w 63"/>
                  <a:gd name="T5" fmla="*/ 8 h 72"/>
                  <a:gd name="T6" fmla="*/ 46 w 63"/>
                  <a:gd name="T7" fmla="*/ 8 h 72"/>
                  <a:gd name="T8" fmla="*/ 51 w 63"/>
                  <a:gd name="T9" fmla="*/ 25 h 72"/>
                  <a:gd name="T10" fmla="*/ 41 w 63"/>
                  <a:gd name="T11" fmla="*/ 40 h 72"/>
                  <a:gd name="T12" fmla="*/ 46 w 63"/>
                  <a:gd name="T13" fmla="*/ 42 h 72"/>
                  <a:gd name="T14" fmla="*/ 60 w 63"/>
                  <a:gd name="T15" fmla="*/ 59 h 72"/>
                  <a:gd name="T16" fmla="*/ 62 w 63"/>
                  <a:gd name="T17" fmla="*/ 67 h 72"/>
                  <a:gd name="T18" fmla="*/ 63 w 63"/>
                  <a:gd name="T19" fmla="*/ 69 h 72"/>
                  <a:gd name="T20" fmla="*/ 61 w 63"/>
                  <a:gd name="T21" fmla="*/ 72 h 72"/>
                  <a:gd name="T22" fmla="*/ 58 w 63"/>
                  <a:gd name="T23" fmla="*/ 70 h 72"/>
                  <a:gd name="T24" fmla="*/ 54 w 63"/>
                  <a:gd name="T25" fmla="*/ 55 h 72"/>
                  <a:gd name="T26" fmla="*/ 34 w 63"/>
                  <a:gd name="T27" fmla="*/ 43 h 72"/>
                  <a:gd name="T28" fmla="*/ 5 w 63"/>
                  <a:gd name="T29" fmla="*/ 62 h 72"/>
                  <a:gd name="T30" fmla="*/ 4 w 63"/>
                  <a:gd name="T31" fmla="*/ 69 h 72"/>
                  <a:gd name="T32" fmla="*/ 2 w 63"/>
                  <a:gd name="T33" fmla="*/ 72 h 72"/>
                  <a:gd name="T34" fmla="*/ 0 w 63"/>
                  <a:gd name="T35" fmla="*/ 69 h 72"/>
                  <a:gd name="T36" fmla="*/ 4 w 63"/>
                  <a:gd name="T37" fmla="*/ 54 h 72"/>
                  <a:gd name="T38" fmla="*/ 22 w 63"/>
                  <a:gd name="T39" fmla="*/ 40 h 72"/>
                  <a:gd name="T40" fmla="*/ 22 w 63"/>
                  <a:gd name="T41" fmla="*/ 40 h 72"/>
                  <a:gd name="T42" fmla="*/ 31 w 63"/>
                  <a:gd name="T43" fmla="*/ 38 h 72"/>
                  <a:gd name="T44" fmla="*/ 47 w 63"/>
                  <a:gd name="T45" fmla="*/ 22 h 72"/>
                  <a:gd name="T46" fmla="*/ 31 w 63"/>
                  <a:gd name="T47" fmla="*/ 6 h 72"/>
                  <a:gd name="T48" fmla="*/ 16 w 63"/>
                  <a:gd name="T49" fmla="*/ 22 h 72"/>
                  <a:gd name="T50" fmla="*/ 31 w 63"/>
                  <a:gd name="T51" fmla="*/ 3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72">
                    <a:moveTo>
                      <a:pt x="22" y="40"/>
                    </a:moveTo>
                    <a:cubicBezTo>
                      <a:pt x="16" y="36"/>
                      <a:pt x="12" y="30"/>
                      <a:pt x="12" y="23"/>
                    </a:cubicBezTo>
                    <a:cubicBezTo>
                      <a:pt x="11" y="17"/>
                      <a:pt x="13" y="13"/>
                      <a:pt x="17" y="8"/>
                    </a:cubicBezTo>
                    <a:cubicBezTo>
                      <a:pt x="25" y="0"/>
                      <a:pt x="38" y="0"/>
                      <a:pt x="46" y="8"/>
                    </a:cubicBezTo>
                    <a:cubicBezTo>
                      <a:pt x="50" y="13"/>
                      <a:pt x="52" y="19"/>
                      <a:pt x="51" y="25"/>
                    </a:cubicBezTo>
                    <a:cubicBezTo>
                      <a:pt x="50" y="32"/>
                      <a:pt x="46" y="36"/>
                      <a:pt x="41" y="40"/>
                    </a:cubicBezTo>
                    <a:cubicBezTo>
                      <a:pt x="43" y="40"/>
                      <a:pt x="44" y="41"/>
                      <a:pt x="46" y="42"/>
                    </a:cubicBezTo>
                    <a:cubicBezTo>
                      <a:pt x="53" y="46"/>
                      <a:pt x="58" y="52"/>
                      <a:pt x="60" y="59"/>
                    </a:cubicBezTo>
                    <a:cubicBezTo>
                      <a:pt x="61" y="62"/>
                      <a:pt x="62" y="64"/>
                      <a:pt x="62" y="67"/>
                    </a:cubicBezTo>
                    <a:cubicBezTo>
                      <a:pt x="63" y="68"/>
                      <a:pt x="63" y="69"/>
                      <a:pt x="63" y="69"/>
                    </a:cubicBezTo>
                    <a:cubicBezTo>
                      <a:pt x="63" y="71"/>
                      <a:pt x="62" y="72"/>
                      <a:pt x="61" y="72"/>
                    </a:cubicBezTo>
                    <a:cubicBezTo>
                      <a:pt x="59" y="72"/>
                      <a:pt x="59" y="71"/>
                      <a:pt x="58" y="70"/>
                    </a:cubicBezTo>
                    <a:cubicBezTo>
                      <a:pt x="58" y="65"/>
                      <a:pt x="56" y="60"/>
                      <a:pt x="54" y="55"/>
                    </a:cubicBezTo>
                    <a:cubicBezTo>
                      <a:pt x="50" y="48"/>
                      <a:pt x="43" y="44"/>
                      <a:pt x="34" y="43"/>
                    </a:cubicBezTo>
                    <a:cubicBezTo>
                      <a:pt x="21" y="41"/>
                      <a:pt x="9" y="50"/>
                      <a:pt x="5" y="62"/>
                    </a:cubicBezTo>
                    <a:cubicBezTo>
                      <a:pt x="5" y="65"/>
                      <a:pt x="4" y="67"/>
                      <a:pt x="4" y="69"/>
                    </a:cubicBezTo>
                    <a:cubicBezTo>
                      <a:pt x="4" y="71"/>
                      <a:pt x="3" y="72"/>
                      <a:pt x="2" y="72"/>
                    </a:cubicBezTo>
                    <a:cubicBezTo>
                      <a:pt x="1" y="71"/>
                      <a:pt x="0" y="70"/>
                      <a:pt x="0" y="69"/>
                    </a:cubicBezTo>
                    <a:cubicBezTo>
                      <a:pt x="0" y="64"/>
                      <a:pt x="1" y="59"/>
                      <a:pt x="4" y="54"/>
                    </a:cubicBezTo>
                    <a:cubicBezTo>
                      <a:pt x="8" y="47"/>
                      <a:pt x="14" y="42"/>
                      <a:pt x="22" y="40"/>
                    </a:cubicBezTo>
                    <a:cubicBezTo>
                      <a:pt x="22" y="40"/>
                      <a:pt x="22" y="40"/>
                      <a:pt x="22" y="40"/>
                    </a:cubicBezTo>
                    <a:close/>
                    <a:moveTo>
                      <a:pt x="31" y="38"/>
                    </a:moveTo>
                    <a:cubicBezTo>
                      <a:pt x="40" y="38"/>
                      <a:pt x="47" y="31"/>
                      <a:pt x="47" y="22"/>
                    </a:cubicBezTo>
                    <a:cubicBezTo>
                      <a:pt x="47" y="13"/>
                      <a:pt x="40" y="6"/>
                      <a:pt x="31" y="6"/>
                    </a:cubicBezTo>
                    <a:cubicBezTo>
                      <a:pt x="23" y="6"/>
                      <a:pt x="16" y="13"/>
                      <a:pt x="16" y="22"/>
                    </a:cubicBezTo>
                    <a:cubicBezTo>
                      <a:pt x="16" y="31"/>
                      <a:pt x="23"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4">
                <a:extLst>
                  <a:ext uri="{FF2B5EF4-FFF2-40B4-BE49-F238E27FC236}">
                    <a16:creationId xmlns:a16="http://schemas.microsoft.com/office/drawing/2014/main" id="{21C0DF67-098D-4D0D-BF19-C9F9BE3EC77B}"/>
                  </a:ext>
                </a:extLst>
              </p:cNvPr>
              <p:cNvSpPr>
                <a:spLocks/>
              </p:cNvSpPr>
              <p:nvPr/>
            </p:nvSpPr>
            <p:spPr bwMode="auto">
              <a:xfrm>
                <a:off x="6176963" y="-763588"/>
                <a:ext cx="87313" cy="14287"/>
              </a:xfrm>
              <a:custGeom>
                <a:avLst/>
                <a:gdLst>
                  <a:gd name="T0" fmla="*/ 11 w 23"/>
                  <a:gd name="T1" fmla="*/ 4 h 4"/>
                  <a:gd name="T2" fmla="*/ 2 w 23"/>
                  <a:gd name="T3" fmla="*/ 4 h 4"/>
                  <a:gd name="T4" fmla="*/ 0 w 23"/>
                  <a:gd name="T5" fmla="*/ 2 h 4"/>
                  <a:gd name="T6" fmla="*/ 2 w 23"/>
                  <a:gd name="T7" fmla="*/ 0 h 4"/>
                  <a:gd name="T8" fmla="*/ 9 w 23"/>
                  <a:gd name="T9" fmla="*/ 0 h 4"/>
                  <a:gd name="T10" fmla="*/ 20 w 23"/>
                  <a:gd name="T11" fmla="*/ 0 h 4"/>
                  <a:gd name="T12" fmla="*/ 22 w 23"/>
                  <a:gd name="T13" fmla="*/ 3 h 4"/>
                  <a:gd name="T14" fmla="*/ 20 w 23"/>
                  <a:gd name="T15" fmla="*/ 4 h 4"/>
                  <a:gd name="T16" fmla="*/ 11 w 2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11" y="4"/>
                    </a:moveTo>
                    <a:cubicBezTo>
                      <a:pt x="8" y="4"/>
                      <a:pt x="5" y="4"/>
                      <a:pt x="2" y="4"/>
                    </a:cubicBezTo>
                    <a:cubicBezTo>
                      <a:pt x="1" y="4"/>
                      <a:pt x="0" y="4"/>
                      <a:pt x="0" y="2"/>
                    </a:cubicBezTo>
                    <a:cubicBezTo>
                      <a:pt x="0" y="1"/>
                      <a:pt x="1" y="0"/>
                      <a:pt x="2" y="0"/>
                    </a:cubicBezTo>
                    <a:cubicBezTo>
                      <a:pt x="4" y="0"/>
                      <a:pt x="7" y="0"/>
                      <a:pt x="9" y="0"/>
                    </a:cubicBezTo>
                    <a:cubicBezTo>
                      <a:pt x="13" y="0"/>
                      <a:pt x="17" y="0"/>
                      <a:pt x="20" y="0"/>
                    </a:cubicBezTo>
                    <a:cubicBezTo>
                      <a:pt x="22" y="0"/>
                      <a:pt x="23" y="2"/>
                      <a:pt x="22" y="3"/>
                    </a:cubicBezTo>
                    <a:cubicBezTo>
                      <a:pt x="22" y="4"/>
                      <a:pt x="21" y="4"/>
                      <a:pt x="20" y="4"/>
                    </a:cubicBezTo>
                    <a:cubicBezTo>
                      <a:pt x="17" y="4"/>
                      <a:pt x="14"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5">
                <a:extLst>
                  <a:ext uri="{FF2B5EF4-FFF2-40B4-BE49-F238E27FC236}">
                    <a16:creationId xmlns:a16="http://schemas.microsoft.com/office/drawing/2014/main" id="{AC1B5922-0562-4829-BC80-1CB00DFC4644}"/>
                  </a:ext>
                </a:extLst>
              </p:cNvPr>
              <p:cNvSpPr>
                <a:spLocks/>
              </p:cNvSpPr>
              <p:nvPr/>
            </p:nvSpPr>
            <p:spPr bwMode="auto">
              <a:xfrm>
                <a:off x="6192838" y="-817563"/>
                <a:ext cx="71438" cy="19050"/>
              </a:xfrm>
              <a:custGeom>
                <a:avLst/>
                <a:gdLst>
                  <a:gd name="T0" fmla="*/ 9 w 19"/>
                  <a:gd name="T1" fmla="*/ 0 h 5"/>
                  <a:gd name="T2" fmla="*/ 17 w 19"/>
                  <a:gd name="T3" fmla="*/ 0 h 5"/>
                  <a:gd name="T4" fmla="*/ 19 w 19"/>
                  <a:gd name="T5" fmla="*/ 2 h 5"/>
                  <a:gd name="T6" fmla="*/ 17 w 19"/>
                  <a:gd name="T7" fmla="*/ 4 h 5"/>
                  <a:gd name="T8" fmla="*/ 16 w 19"/>
                  <a:gd name="T9" fmla="*/ 5 h 5"/>
                  <a:gd name="T10" fmla="*/ 2 w 19"/>
                  <a:gd name="T11" fmla="*/ 5 h 5"/>
                  <a:gd name="T12" fmla="*/ 0 w 19"/>
                  <a:gd name="T13" fmla="*/ 3 h 5"/>
                  <a:gd name="T14" fmla="*/ 2 w 19"/>
                  <a:gd name="T15" fmla="*/ 0 h 5"/>
                  <a:gd name="T16" fmla="*/ 3 w 19"/>
                  <a:gd name="T17" fmla="*/ 0 h 5"/>
                  <a:gd name="T18" fmla="*/ 9 w 19"/>
                  <a:gd name="T19" fmla="*/ 0 h 5"/>
                  <a:gd name="T20" fmla="*/ 9 w 19"/>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5">
                    <a:moveTo>
                      <a:pt x="9" y="0"/>
                    </a:moveTo>
                    <a:cubicBezTo>
                      <a:pt x="12" y="0"/>
                      <a:pt x="14" y="0"/>
                      <a:pt x="17" y="0"/>
                    </a:cubicBezTo>
                    <a:cubicBezTo>
                      <a:pt x="18" y="0"/>
                      <a:pt x="18" y="1"/>
                      <a:pt x="19" y="2"/>
                    </a:cubicBezTo>
                    <a:cubicBezTo>
                      <a:pt x="19" y="3"/>
                      <a:pt x="18" y="4"/>
                      <a:pt x="17" y="4"/>
                    </a:cubicBezTo>
                    <a:cubicBezTo>
                      <a:pt x="17" y="5"/>
                      <a:pt x="17" y="5"/>
                      <a:pt x="16" y="5"/>
                    </a:cubicBezTo>
                    <a:cubicBezTo>
                      <a:pt x="12" y="5"/>
                      <a:pt x="7" y="5"/>
                      <a:pt x="2" y="5"/>
                    </a:cubicBezTo>
                    <a:cubicBezTo>
                      <a:pt x="1" y="5"/>
                      <a:pt x="0" y="4"/>
                      <a:pt x="0" y="3"/>
                    </a:cubicBezTo>
                    <a:cubicBezTo>
                      <a:pt x="0" y="2"/>
                      <a:pt x="1" y="1"/>
                      <a:pt x="2" y="0"/>
                    </a:cubicBezTo>
                    <a:cubicBezTo>
                      <a:pt x="2" y="0"/>
                      <a:pt x="2" y="0"/>
                      <a:pt x="3" y="0"/>
                    </a:cubicBezTo>
                    <a:cubicBezTo>
                      <a:pt x="5" y="0"/>
                      <a:pt x="7"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6">
                <a:extLst>
                  <a:ext uri="{FF2B5EF4-FFF2-40B4-BE49-F238E27FC236}">
                    <a16:creationId xmlns:a16="http://schemas.microsoft.com/office/drawing/2014/main" id="{98C59527-AA1E-4071-A2F5-BE7C294AEAA2}"/>
                  </a:ext>
                </a:extLst>
              </p:cNvPr>
              <p:cNvSpPr>
                <a:spLocks/>
              </p:cNvSpPr>
              <p:nvPr/>
            </p:nvSpPr>
            <p:spPr bwMode="auto">
              <a:xfrm>
                <a:off x="6215063" y="-709613"/>
                <a:ext cx="49213" cy="14287"/>
              </a:xfrm>
              <a:custGeom>
                <a:avLst/>
                <a:gdLst>
                  <a:gd name="T0" fmla="*/ 6 w 13"/>
                  <a:gd name="T1" fmla="*/ 0 h 4"/>
                  <a:gd name="T2" fmla="*/ 10 w 13"/>
                  <a:gd name="T3" fmla="*/ 0 h 4"/>
                  <a:gd name="T4" fmla="*/ 13 w 13"/>
                  <a:gd name="T5" fmla="*/ 2 h 4"/>
                  <a:gd name="T6" fmla="*/ 10 w 13"/>
                  <a:gd name="T7" fmla="*/ 4 h 4"/>
                  <a:gd name="T8" fmla="*/ 2 w 13"/>
                  <a:gd name="T9" fmla="*/ 4 h 4"/>
                  <a:gd name="T10" fmla="*/ 0 w 13"/>
                  <a:gd name="T11" fmla="*/ 2 h 4"/>
                  <a:gd name="T12" fmla="*/ 2 w 13"/>
                  <a:gd name="T13" fmla="*/ 0 h 4"/>
                  <a:gd name="T14" fmla="*/ 2 w 13"/>
                  <a:gd name="T15" fmla="*/ 0 h 4"/>
                  <a:gd name="T16" fmla="*/ 6 w 1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6" y="0"/>
                    </a:moveTo>
                    <a:cubicBezTo>
                      <a:pt x="8" y="0"/>
                      <a:pt x="9" y="0"/>
                      <a:pt x="10" y="0"/>
                    </a:cubicBezTo>
                    <a:cubicBezTo>
                      <a:pt x="12" y="0"/>
                      <a:pt x="13" y="1"/>
                      <a:pt x="13" y="2"/>
                    </a:cubicBezTo>
                    <a:cubicBezTo>
                      <a:pt x="13" y="3"/>
                      <a:pt x="12" y="4"/>
                      <a:pt x="10" y="4"/>
                    </a:cubicBezTo>
                    <a:cubicBezTo>
                      <a:pt x="8" y="4"/>
                      <a:pt x="5" y="4"/>
                      <a:pt x="2" y="4"/>
                    </a:cubicBezTo>
                    <a:cubicBezTo>
                      <a:pt x="1" y="4"/>
                      <a:pt x="0" y="3"/>
                      <a:pt x="0" y="2"/>
                    </a:cubicBezTo>
                    <a:cubicBezTo>
                      <a:pt x="0" y="1"/>
                      <a:pt x="1" y="0"/>
                      <a:pt x="2" y="0"/>
                    </a:cubicBezTo>
                    <a:cubicBezTo>
                      <a:pt x="2" y="0"/>
                      <a:pt x="2" y="0"/>
                      <a:pt x="2" y="0"/>
                    </a:cubicBezTo>
                    <a:cubicBezTo>
                      <a:pt x="3"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7" name="Rounded Rectangle 35">
            <a:extLst>
              <a:ext uri="{FF2B5EF4-FFF2-40B4-BE49-F238E27FC236}">
                <a16:creationId xmlns:a16="http://schemas.microsoft.com/office/drawing/2014/main" id="{7D145796-73E1-452B-8831-1E6AE6E80404}"/>
              </a:ext>
            </a:extLst>
          </p:cNvPr>
          <p:cNvSpPr/>
          <p:nvPr/>
        </p:nvSpPr>
        <p:spPr>
          <a:xfrm>
            <a:off x="174408" y="696011"/>
            <a:ext cx="11696770" cy="719059"/>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ounded Rectangle 36">
            <a:extLst>
              <a:ext uri="{FF2B5EF4-FFF2-40B4-BE49-F238E27FC236}">
                <a16:creationId xmlns:a16="http://schemas.microsoft.com/office/drawing/2014/main" id="{CD9FDC3B-0FC7-44CF-A7F1-BBBBEC06A7FE}"/>
              </a:ext>
            </a:extLst>
          </p:cNvPr>
          <p:cNvSpPr/>
          <p:nvPr/>
        </p:nvSpPr>
        <p:spPr>
          <a:xfrm>
            <a:off x="2763326" y="483324"/>
            <a:ext cx="6260754" cy="2900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1"/>
                </a:solidFill>
              </a:rPr>
              <a:t>Key Challenges in Ekaterra Customer Line Operations</a:t>
            </a:r>
          </a:p>
        </p:txBody>
      </p:sp>
      <p:sp>
        <p:nvSpPr>
          <p:cNvPr id="119" name="Isosceles Triangle 118">
            <a:extLst>
              <a:ext uri="{FF2B5EF4-FFF2-40B4-BE49-F238E27FC236}">
                <a16:creationId xmlns:a16="http://schemas.microsoft.com/office/drawing/2014/main" id="{58348B8A-DA13-4F25-B9DC-69A2B30DEE67}"/>
              </a:ext>
            </a:extLst>
          </p:cNvPr>
          <p:cNvSpPr/>
          <p:nvPr/>
        </p:nvSpPr>
        <p:spPr>
          <a:xfrm flipV="1">
            <a:off x="726024" y="1491567"/>
            <a:ext cx="10187797" cy="378937"/>
          </a:xfrm>
          <a:prstGeom prst="triangle">
            <a:avLst>
              <a:gd name="adj" fmla="val 52362"/>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sz="1400" dirty="0">
              <a:solidFill>
                <a:schemeClr val="bg1"/>
              </a:solidFill>
            </a:endParaRPr>
          </a:p>
        </p:txBody>
      </p:sp>
      <p:sp>
        <p:nvSpPr>
          <p:cNvPr id="120" name="TextBox 119">
            <a:extLst>
              <a:ext uri="{FF2B5EF4-FFF2-40B4-BE49-F238E27FC236}">
                <a16:creationId xmlns:a16="http://schemas.microsoft.com/office/drawing/2014/main" id="{6C0F92B4-BAB9-4239-83C2-BB015A34282F}"/>
              </a:ext>
            </a:extLst>
          </p:cNvPr>
          <p:cNvSpPr txBox="1"/>
          <p:nvPr/>
        </p:nvSpPr>
        <p:spPr>
          <a:xfrm>
            <a:off x="895868" y="834211"/>
            <a:ext cx="1876999" cy="523220"/>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Thick human contact Centre Operations</a:t>
            </a:r>
          </a:p>
        </p:txBody>
      </p:sp>
      <p:sp>
        <p:nvSpPr>
          <p:cNvPr id="121" name="TextBox 120">
            <a:extLst>
              <a:ext uri="{FF2B5EF4-FFF2-40B4-BE49-F238E27FC236}">
                <a16:creationId xmlns:a16="http://schemas.microsoft.com/office/drawing/2014/main" id="{1B2F3DD6-24E2-400F-8A3C-73C8C09E46FB}"/>
              </a:ext>
            </a:extLst>
          </p:cNvPr>
          <p:cNvSpPr txBox="1"/>
          <p:nvPr/>
        </p:nvSpPr>
        <p:spPr>
          <a:xfrm>
            <a:off x="3462451" y="880803"/>
            <a:ext cx="1876999"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Broken customer journeys</a:t>
            </a:r>
          </a:p>
        </p:txBody>
      </p:sp>
      <p:sp>
        <p:nvSpPr>
          <p:cNvPr id="122" name="TextBox 121">
            <a:extLst>
              <a:ext uri="{FF2B5EF4-FFF2-40B4-BE49-F238E27FC236}">
                <a16:creationId xmlns:a16="http://schemas.microsoft.com/office/drawing/2014/main" id="{5E31329D-DD17-4065-BFBE-AC2AC47AA354}"/>
              </a:ext>
            </a:extLst>
          </p:cNvPr>
          <p:cNvSpPr txBox="1"/>
          <p:nvPr/>
        </p:nvSpPr>
        <p:spPr>
          <a:xfrm>
            <a:off x="5934383" y="871202"/>
            <a:ext cx="1530005"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Low Digital Penetration</a:t>
            </a:r>
          </a:p>
        </p:txBody>
      </p:sp>
      <p:sp>
        <p:nvSpPr>
          <p:cNvPr id="123" name="TextBox 122">
            <a:extLst>
              <a:ext uri="{FF2B5EF4-FFF2-40B4-BE49-F238E27FC236}">
                <a16:creationId xmlns:a16="http://schemas.microsoft.com/office/drawing/2014/main" id="{32640AB2-65D6-4705-BA1E-A860AB97E054}"/>
              </a:ext>
            </a:extLst>
          </p:cNvPr>
          <p:cNvSpPr txBox="1"/>
          <p:nvPr/>
        </p:nvSpPr>
        <p:spPr>
          <a:xfrm>
            <a:off x="8167022" y="839143"/>
            <a:ext cx="1202135"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Legacy systems </a:t>
            </a:r>
          </a:p>
        </p:txBody>
      </p:sp>
      <p:sp>
        <p:nvSpPr>
          <p:cNvPr id="124" name="TextBox 123">
            <a:extLst>
              <a:ext uri="{FF2B5EF4-FFF2-40B4-BE49-F238E27FC236}">
                <a16:creationId xmlns:a16="http://schemas.microsoft.com/office/drawing/2014/main" id="{08046D20-08BA-473D-8884-6B96E5CEBC03}"/>
              </a:ext>
            </a:extLst>
          </p:cNvPr>
          <p:cNvSpPr txBox="1"/>
          <p:nvPr/>
        </p:nvSpPr>
        <p:spPr>
          <a:xfrm>
            <a:off x="9943292" y="826029"/>
            <a:ext cx="1876999" cy="43241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r>
              <a:rPr lang="en-US" sz="1400" dirty="0">
                <a:solidFill>
                  <a:schemeClr val="tx2"/>
                </a:solidFill>
                <a:latin typeface="+mj-lt"/>
              </a:rPr>
              <a:t>Lack of Multilingual support capability</a:t>
            </a:r>
          </a:p>
        </p:txBody>
      </p:sp>
      <p:sp>
        <p:nvSpPr>
          <p:cNvPr id="125" name="Freeform 5">
            <a:extLst>
              <a:ext uri="{FF2B5EF4-FFF2-40B4-BE49-F238E27FC236}">
                <a16:creationId xmlns:a16="http://schemas.microsoft.com/office/drawing/2014/main" id="{F71D7B22-C589-4DF9-AED7-0786BB5E947A}"/>
              </a:ext>
            </a:extLst>
          </p:cNvPr>
          <p:cNvSpPr>
            <a:spLocks noEditPoints="1"/>
          </p:cNvSpPr>
          <p:nvPr/>
        </p:nvSpPr>
        <p:spPr bwMode="auto">
          <a:xfrm>
            <a:off x="7683534" y="909230"/>
            <a:ext cx="338138" cy="305693"/>
          </a:xfrm>
          <a:custGeom>
            <a:avLst/>
            <a:gdLst>
              <a:gd name="T0" fmla="*/ 0 w 200"/>
              <a:gd name="T1" fmla="*/ 36 h 220"/>
              <a:gd name="T2" fmla="*/ 0 w 200"/>
              <a:gd name="T3" fmla="*/ 88 h 220"/>
              <a:gd name="T4" fmla="*/ 0 w 200"/>
              <a:gd name="T5" fmla="*/ 184 h 220"/>
              <a:gd name="T6" fmla="*/ 200 w 200"/>
              <a:gd name="T7" fmla="*/ 184 h 220"/>
              <a:gd name="T8" fmla="*/ 200 w 200"/>
              <a:gd name="T9" fmla="*/ 88 h 220"/>
              <a:gd name="T10" fmla="*/ 200 w 200"/>
              <a:gd name="T11" fmla="*/ 36 h 220"/>
              <a:gd name="T12" fmla="*/ 191 w 200"/>
              <a:gd name="T13" fmla="*/ 139 h 220"/>
              <a:gd name="T14" fmla="*/ 186 w 200"/>
              <a:gd name="T15" fmla="*/ 144 h 220"/>
              <a:gd name="T16" fmla="*/ 179 w 200"/>
              <a:gd name="T17" fmla="*/ 148 h 220"/>
              <a:gd name="T18" fmla="*/ 170 w 200"/>
              <a:gd name="T19" fmla="*/ 153 h 220"/>
              <a:gd name="T20" fmla="*/ 126 w 200"/>
              <a:gd name="T21" fmla="*/ 163 h 220"/>
              <a:gd name="T22" fmla="*/ 100 w 200"/>
              <a:gd name="T23" fmla="*/ 164 h 220"/>
              <a:gd name="T24" fmla="*/ 74 w 200"/>
              <a:gd name="T25" fmla="*/ 163 h 220"/>
              <a:gd name="T26" fmla="*/ 30 w 200"/>
              <a:gd name="T27" fmla="*/ 153 h 220"/>
              <a:gd name="T28" fmla="*/ 21 w 200"/>
              <a:gd name="T29" fmla="*/ 148 h 220"/>
              <a:gd name="T30" fmla="*/ 14 w 200"/>
              <a:gd name="T31" fmla="*/ 144 h 220"/>
              <a:gd name="T32" fmla="*/ 9 w 200"/>
              <a:gd name="T33" fmla="*/ 139 h 220"/>
              <a:gd name="T34" fmla="*/ 8 w 200"/>
              <a:gd name="T35" fmla="*/ 133 h 220"/>
              <a:gd name="T36" fmla="*/ 11 w 200"/>
              <a:gd name="T37" fmla="*/ 104 h 220"/>
              <a:gd name="T38" fmla="*/ 192 w 200"/>
              <a:gd name="T39" fmla="*/ 101 h 220"/>
              <a:gd name="T40" fmla="*/ 192 w 200"/>
              <a:gd name="T41" fmla="*/ 136 h 220"/>
              <a:gd name="T42" fmla="*/ 192 w 200"/>
              <a:gd name="T43" fmla="*/ 86 h 220"/>
              <a:gd name="T44" fmla="*/ 190 w 200"/>
              <a:gd name="T45" fmla="*/ 92 h 220"/>
              <a:gd name="T46" fmla="*/ 184 w 200"/>
              <a:gd name="T47" fmla="*/ 97 h 220"/>
              <a:gd name="T48" fmla="*/ 176 w 200"/>
              <a:gd name="T49" fmla="*/ 102 h 220"/>
              <a:gd name="T50" fmla="*/ 136 w 200"/>
              <a:gd name="T51" fmla="*/ 113 h 220"/>
              <a:gd name="T52" fmla="*/ 119 w 200"/>
              <a:gd name="T53" fmla="*/ 115 h 220"/>
              <a:gd name="T54" fmla="*/ 90 w 200"/>
              <a:gd name="T55" fmla="*/ 116 h 220"/>
              <a:gd name="T56" fmla="*/ 72 w 200"/>
              <a:gd name="T57" fmla="*/ 115 h 220"/>
              <a:gd name="T58" fmla="*/ 30 w 200"/>
              <a:gd name="T59" fmla="*/ 105 h 220"/>
              <a:gd name="T60" fmla="*/ 20 w 200"/>
              <a:gd name="T61" fmla="*/ 100 h 220"/>
              <a:gd name="T62" fmla="*/ 13 w 200"/>
              <a:gd name="T63" fmla="*/ 95 h 220"/>
              <a:gd name="T64" fmla="*/ 9 w 200"/>
              <a:gd name="T65" fmla="*/ 89 h 220"/>
              <a:gd name="T66" fmla="*/ 8 w 200"/>
              <a:gd name="T67" fmla="*/ 83 h 220"/>
              <a:gd name="T68" fmla="*/ 14 w 200"/>
              <a:gd name="T69" fmla="*/ 58 h 220"/>
              <a:gd name="T70" fmla="*/ 25 w 200"/>
              <a:gd name="T71" fmla="*/ 64 h 220"/>
              <a:gd name="T72" fmla="*/ 39 w 200"/>
              <a:gd name="T73" fmla="*/ 68 h 220"/>
              <a:gd name="T74" fmla="*/ 56 w 200"/>
              <a:gd name="T75" fmla="*/ 72 h 220"/>
              <a:gd name="T76" fmla="*/ 76 w 200"/>
              <a:gd name="T77" fmla="*/ 75 h 220"/>
              <a:gd name="T78" fmla="*/ 100 w 200"/>
              <a:gd name="T79" fmla="*/ 76 h 220"/>
              <a:gd name="T80" fmla="*/ 124 w 200"/>
              <a:gd name="T81" fmla="*/ 75 h 220"/>
              <a:gd name="T82" fmla="*/ 144 w 200"/>
              <a:gd name="T83" fmla="*/ 72 h 220"/>
              <a:gd name="T84" fmla="*/ 161 w 200"/>
              <a:gd name="T85" fmla="*/ 68 h 220"/>
              <a:gd name="T86" fmla="*/ 175 w 200"/>
              <a:gd name="T87" fmla="*/ 64 h 220"/>
              <a:gd name="T88" fmla="*/ 186 w 200"/>
              <a:gd name="T89" fmla="*/ 58 h 220"/>
              <a:gd name="T90" fmla="*/ 100 w 200"/>
              <a:gd name="T91" fmla="*/ 8 h 220"/>
              <a:gd name="T92" fmla="*/ 100 w 200"/>
              <a:gd name="T93" fmla="*/ 8 h 220"/>
              <a:gd name="T94" fmla="*/ 8 w 200"/>
              <a:gd name="T95" fmla="*/ 183 h 220"/>
              <a:gd name="T96" fmla="*/ 11 w 200"/>
              <a:gd name="T97" fmla="*/ 152 h 220"/>
              <a:gd name="T98" fmla="*/ 192 w 200"/>
              <a:gd name="T99" fmla="*/ 1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20">
                <a:moveTo>
                  <a:pt x="199" y="34"/>
                </a:moveTo>
                <a:cubicBezTo>
                  <a:pt x="195" y="17"/>
                  <a:pt x="160" y="0"/>
                  <a:pt x="100" y="0"/>
                </a:cubicBezTo>
                <a:cubicBezTo>
                  <a:pt x="40" y="0"/>
                  <a:pt x="5" y="17"/>
                  <a:pt x="1" y="34"/>
                </a:cubicBezTo>
                <a:cubicBezTo>
                  <a:pt x="0" y="35"/>
                  <a:pt x="0" y="35"/>
                  <a:pt x="0" y="36"/>
                </a:cubicBezTo>
                <a:cubicBezTo>
                  <a:pt x="0" y="38"/>
                  <a:pt x="0" y="38"/>
                  <a:pt x="0" y="38"/>
                </a:cubicBezTo>
                <a:cubicBezTo>
                  <a:pt x="0" y="84"/>
                  <a:pt x="0" y="84"/>
                  <a:pt x="0" y="84"/>
                </a:cubicBezTo>
                <a:cubicBezTo>
                  <a:pt x="0" y="86"/>
                  <a:pt x="0" y="86"/>
                  <a:pt x="0" y="86"/>
                </a:cubicBezTo>
                <a:cubicBezTo>
                  <a:pt x="0" y="88"/>
                  <a:pt x="0" y="88"/>
                  <a:pt x="0" y="88"/>
                </a:cubicBezTo>
                <a:cubicBezTo>
                  <a:pt x="0" y="132"/>
                  <a:pt x="0" y="132"/>
                  <a:pt x="0" y="132"/>
                </a:cubicBezTo>
                <a:cubicBezTo>
                  <a:pt x="0" y="134"/>
                  <a:pt x="0" y="134"/>
                  <a:pt x="0" y="134"/>
                </a:cubicBezTo>
                <a:cubicBezTo>
                  <a:pt x="0" y="136"/>
                  <a:pt x="0" y="136"/>
                  <a:pt x="0" y="136"/>
                </a:cubicBezTo>
                <a:cubicBezTo>
                  <a:pt x="0" y="184"/>
                  <a:pt x="0" y="184"/>
                  <a:pt x="0" y="184"/>
                </a:cubicBezTo>
                <a:cubicBezTo>
                  <a:pt x="0" y="185"/>
                  <a:pt x="0" y="185"/>
                  <a:pt x="0" y="186"/>
                </a:cubicBezTo>
                <a:cubicBezTo>
                  <a:pt x="5" y="205"/>
                  <a:pt x="47" y="220"/>
                  <a:pt x="100" y="220"/>
                </a:cubicBezTo>
                <a:cubicBezTo>
                  <a:pt x="152" y="220"/>
                  <a:pt x="195" y="205"/>
                  <a:pt x="200" y="186"/>
                </a:cubicBezTo>
                <a:cubicBezTo>
                  <a:pt x="200" y="185"/>
                  <a:pt x="200" y="185"/>
                  <a:pt x="200" y="184"/>
                </a:cubicBezTo>
                <a:cubicBezTo>
                  <a:pt x="200" y="136"/>
                  <a:pt x="200" y="136"/>
                  <a:pt x="200" y="136"/>
                </a:cubicBezTo>
                <a:cubicBezTo>
                  <a:pt x="200" y="134"/>
                  <a:pt x="200" y="134"/>
                  <a:pt x="200" y="134"/>
                </a:cubicBezTo>
                <a:cubicBezTo>
                  <a:pt x="200" y="132"/>
                  <a:pt x="200" y="132"/>
                  <a:pt x="200" y="132"/>
                </a:cubicBezTo>
                <a:cubicBezTo>
                  <a:pt x="200" y="88"/>
                  <a:pt x="200" y="88"/>
                  <a:pt x="200" y="88"/>
                </a:cubicBezTo>
                <a:cubicBezTo>
                  <a:pt x="200" y="86"/>
                  <a:pt x="200" y="86"/>
                  <a:pt x="200" y="86"/>
                </a:cubicBezTo>
                <a:cubicBezTo>
                  <a:pt x="200" y="84"/>
                  <a:pt x="200" y="84"/>
                  <a:pt x="200" y="84"/>
                </a:cubicBezTo>
                <a:cubicBezTo>
                  <a:pt x="200" y="38"/>
                  <a:pt x="200" y="38"/>
                  <a:pt x="200" y="38"/>
                </a:cubicBezTo>
                <a:cubicBezTo>
                  <a:pt x="200" y="36"/>
                  <a:pt x="200" y="36"/>
                  <a:pt x="200" y="36"/>
                </a:cubicBezTo>
                <a:cubicBezTo>
                  <a:pt x="200" y="35"/>
                  <a:pt x="200" y="35"/>
                  <a:pt x="199" y="34"/>
                </a:cubicBezTo>
                <a:close/>
                <a:moveTo>
                  <a:pt x="192" y="136"/>
                </a:moveTo>
                <a:cubicBezTo>
                  <a:pt x="192" y="136"/>
                  <a:pt x="191" y="137"/>
                  <a:pt x="191" y="137"/>
                </a:cubicBezTo>
                <a:cubicBezTo>
                  <a:pt x="191" y="138"/>
                  <a:pt x="191" y="138"/>
                  <a:pt x="191" y="139"/>
                </a:cubicBezTo>
                <a:cubicBezTo>
                  <a:pt x="190" y="139"/>
                  <a:pt x="190" y="140"/>
                  <a:pt x="190" y="140"/>
                </a:cubicBezTo>
                <a:cubicBezTo>
                  <a:pt x="189" y="140"/>
                  <a:pt x="189" y="141"/>
                  <a:pt x="189" y="141"/>
                </a:cubicBezTo>
                <a:cubicBezTo>
                  <a:pt x="188" y="142"/>
                  <a:pt x="188" y="142"/>
                  <a:pt x="187" y="143"/>
                </a:cubicBezTo>
                <a:cubicBezTo>
                  <a:pt x="187" y="143"/>
                  <a:pt x="187" y="143"/>
                  <a:pt x="186" y="144"/>
                </a:cubicBezTo>
                <a:cubicBezTo>
                  <a:pt x="186" y="144"/>
                  <a:pt x="185" y="145"/>
                  <a:pt x="184" y="145"/>
                </a:cubicBezTo>
                <a:cubicBezTo>
                  <a:pt x="184" y="146"/>
                  <a:pt x="184" y="146"/>
                  <a:pt x="183" y="146"/>
                </a:cubicBezTo>
                <a:cubicBezTo>
                  <a:pt x="182" y="147"/>
                  <a:pt x="181" y="147"/>
                  <a:pt x="180" y="148"/>
                </a:cubicBezTo>
                <a:cubicBezTo>
                  <a:pt x="180" y="148"/>
                  <a:pt x="180" y="148"/>
                  <a:pt x="179" y="148"/>
                </a:cubicBezTo>
                <a:cubicBezTo>
                  <a:pt x="178" y="149"/>
                  <a:pt x="177" y="150"/>
                  <a:pt x="176" y="150"/>
                </a:cubicBezTo>
                <a:cubicBezTo>
                  <a:pt x="176" y="151"/>
                  <a:pt x="175" y="151"/>
                  <a:pt x="175" y="151"/>
                </a:cubicBezTo>
                <a:cubicBezTo>
                  <a:pt x="174" y="151"/>
                  <a:pt x="172" y="152"/>
                  <a:pt x="170" y="153"/>
                </a:cubicBezTo>
                <a:cubicBezTo>
                  <a:pt x="170" y="153"/>
                  <a:pt x="170" y="153"/>
                  <a:pt x="170" y="153"/>
                </a:cubicBezTo>
                <a:cubicBezTo>
                  <a:pt x="161" y="156"/>
                  <a:pt x="150" y="159"/>
                  <a:pt x="136" y="161"/>
                </a:cubicBezTo>
                <a:cubicBezTo>
                  <a:pt x="136" y="161"/>
                  <a:pt x="136" y="161"/>
                  <a:pt x="136" y="162"/>
                </a:cubicBezTo>
                <a:cubicBezTo>
                  <a:pt x="133" y="162"/>
                  <a:pt x="131" y="162"/>
                  <a:pt x="128" y="163"/>
                </a:cubicBezTo>
                <a:cubicBezTo>
                  <a:pt x="127" y="163"/>
                  <a:pt x="127" y="163"/>
                  <a:pt x="126" y="163"/>
                </a:cubicBezTo>
                <a:cubicBezTo>
                  <a:pt x="124" y="163"/>
                  <a:pt x="121" y="163"/>
                  <a:pt x="119" y="163"/>
                </a:cubicBezTo>
                <a:cubicBezTo>
                  <a:pt x="118" y="163"/>
                  <a:pt x="117" y="163"/>
                  <a:pt x="115" y="164"/>
                </a:cubicBezTo>
                <a:cubicBezTo>
                  <a:pt x="114" y="164"/>
                  <a:pt x="112" y="164"/>
                  <a:pt x="110" y="164"/>
                </a:cubicBezTo>
                <a:cubicBezTo>
                  <a:pt x="107" y="164"/>
                  <a:pt x="103" y="164"/>
                  <a:pt x="100" y="164"/>
                </a:cubicBezTo>
                <a:cubicBezTo>
                  <a:pt x="97" y="164"/>
                  <a:pt x="93" y="164"/>
                  <a:pt x="90" y="164"/>
                </a:cubicBezTo>
                <a:cubicBezTo>
                  <a:pt x="88" y="164"/>
                  <a:pt x="86" y="164"/>
                  <a:pt x="85" y="164"/>
                </a:cubicBezTo>
                <a:cubicBezTo>
                  <a:pt x="83" y="163"/>
                  <a:pt x="82" y="163"/>
                  <a:pt x="81" y="163"/>
                </a:cubicBezTo>
                <a:cubicBezTo>
                  <a:pt x="79" y="163"/>
                  <a:pt x="76" y="163"/>
                  <a:pt x="74" y="163"/>
                </a:cubicBezTo>
                <a:cubicBezTo>
                  <a:pt x="73" y="163"/>
                  <a:pt x="73" y="163"/>
                  <a:pt x="72" y="163"/>
                </a:cubicBezTo>
                <a:cubicBezTo>
                  <a:pt x="69" y="162"/>
                  <a:pt x="67" y="162"/>
                  <a:pt x="64" y="161"/>
                </a:cubicBezTo>
                <a:cubicBezTo>
                  <a:pt x="64" y="161"/>
                  <a:pt x="64" y="161"/>
                  <a:pt x="64" y="161"/>
                </a:cubicBezTo>
                <a:cubicBezTo>
                  <a:pt x="50" y="159"/>
                  <a:pt x="39" y="156"/>
                  <a:pt x="30" y="153"/>
                </a:cubicBezTo>
                <a:cubicBezTo>
                  <a:pt x="30" y="153"/>
                  <a:pt x="30" y="153"/>
                  <a:pt x="30" y="153"/>
                </a:cubicBezTo>
                <a:cubicBezTo>
                  <a:pt x="28" y="152"/>
                  <a:pt x="26" y="151"/>
                  <a:pt x="25" y="151"/>
                </a:cubicBezTo>
                <a:cubicBezTo>
                  <a:pt x="25" y="151"/>
                  <a:pt x="24" y="150"/>
                  <a:pt x="24" y="150"/>
                </a:cubicBezTo>
                <a:cubicBezTo>
                  <a:pt x="23" y="150"/>
                  <a:pt x="22" y="149"/>
                  <a:pt x="21" y="148"/>
                </a:cubicBezTo>
                <a:cubicBezTo>
                  <a:pt x="20" y="148"/>
                  <a:pt x="20" y="148"/>
                  <a:pt x="20" y="148"/>
                </a:cubicBezTo>
                <a:cubicBezTo>
                  <a:pt x="19" y="147"/>
                  <a:pt x="18" y="147"/>
                  <a:pt x="17" y="146"/>
                </a:cubicBezTo>
                <a:cubicBezTo>
                  <a:pt x="16" y="146"/>
                  <a:pt x="16" y="146"/>
                  <a:pt x="16" y="145"/>
                </a:cubicBezTo>
                <a:cubicBezTo>
                  <a:pt x="15" y="145"/>
                  <a:pt x="14" y="144"/>
                  <a:pt x="14" y="144"/>
                </a:cubicBezTo>
                <a:cubicBezTo>
                  <a:pt x="13" y="143"/>
                  <a:pt x="13" y="143"/>
                  <a:pt x="13" y="143"/>
                </a:cubicBezTo>
                <a:cubicBezTo>
                  <a:pt x="12" y="142"/>
                  <a:pt x="12" y="142"/>
                  <a:pt x="11" y="141"/>
                </a:cubicBezTo>
                <a:cubicBezTo>
                  <a:pt x="11" y="141"/>
                  <a:pt x="11" y="140"/>
                  <a:pt x="10" y="140"/>
                </a:cubicBezTo>
                <a:cubicBezTo>
                  <a:pt x="10" y="140"/>
                  <a:pt x="10" y="139"/>
                  <a:pt x="9" y="139"/>
                </a:cubicBezTo>
                <a:cubicBezTo>
                  <a:pt x="9" y="138"/>
                  <a:pt x="9" y="138"/>
                  <a:pt x="9" y="137"/>
                </a:cubicBezTo>
                <a:cubicBezTo>
                  <a:pt x="9" y="137"/>
                  <a:pt x="8" y="136"/>
                  <a:pt x="8" y="136"/>
                </a:cubicBezTo>
                <a:cubicBezTo>
                  <a:pt x="8" y="135"/>
                  <a:pt x="8" y="135"/>
                  <a:pt x="8" y="134"/>
                </a:cubicBezTo>
                <a:cubicBezTo>
                  <a:pt x="8" y="134"/>
                  <a:pt x="8" y="133"/>
                  <a:pt x="8" y="133"/>
                </a:cubicBezTo>
                <a:cubicBezTo>
                  <a:pt x="8" y="132"/>
                  <a:pt x="8" y="131"/>
                  <a:pt x="8" y="131"/>
                </a:cubicBezTo>
                <a:cubicBezTo>
                  <a:pt x="8" y="101"/>
                  <a:pt x="8" y="101"/>
                  <a:pt x="8" y="101"/>
                </a:cubicBezTo>
                <a:cubicBezTo>
                  <a:pt x="8" y="101"/>
                  <a:pt x="8" y="101"/>
                  <a:pt x="8" y="101"/>
                </a:cubicBezTo>
                <a:cubicBezTo>
                  <a:pt x="9" y="102"/>
                  <a:pt x="10" y="103"/>
                  <a:pt x="11" y="104"/>
                </a:cubicBezTo>
                <a:cubicBezTo>
                  <a:pt x="26" y="115"/>
                  <a:pt x="56" y="124"/>
                  <a:pt x="100" y="124"/>
                </a:cubicBezTo>
                <a:cubicBezTo>
                  <a:pt x="143" y="124"/>
                  <a:pt x="174" y="115"/>
                  <a:pt x="189" y="104"/>
                </a:cubicBezTo>
                <a:cubicBezTo>
                  <a:pt x="190" y="103"/>
                  <a:pt x="191" y="102"/>
                  <a:pt x="192" y="101"/>
                </a:cubicBezTo>
                <a:cubicBezTo>
                  <a:pt x="192" y="101"/>
                  <a:pt x="192" y="101"/>
                  <a:pt x="192" y="101"/>
                </a:cubicBezTo>
                <a:cubicBezTo>
                  <a:pt x="192" y="131"/>
                  <a:pt x="192" y="131"/>
                  <a:pt x="192" y="131"/>
                </a:cubicBezTo>
                <a:cubicBezTo>
                  <a:pt x="192" y="131"/>
                  <a:pt x="192" y="132"/>
                  <a:pt x="192" y="133"/>
                </a:cubicBezTo>
                <a:cubicBezTo>
                  <a:pt x="192" y="133"/>
                  <a:pt x="192" y="134"/>
                  <a:pt x="192" y="134"/>
                </a:cubicBezTo>
                <a:cubicBezTo>
                  <a:pt x="192" y="135"/>
                  <a:pt x="192" y="135"/>
                  <a:pt x="192" y="136"/>
                </a:cubicBezTo>
                <a:close/>
                <a:moveTo>
                  <a:pt x="192" y="53"/>
                </a:moveTo>
                <a:cubicBezTo>
                  <a:pt x="192" y="83"/>
                  <a:pt x="192" y="83"/>
                  <a:pt x="192" y="83"/>
                </a:cubicBezTo>
                <a:cubicBezTo>
                  <a:pt x="192" y="83"/>
                  <a:pt x="192" y="84"/>
                  <a:pt x="192" y="85"/>
                </a:cubicBezTo>
                <a:cubicBezTo>
                  <a:pt x="192" y="85"/>
                  <a:pt x="192" y="86"/>
                  <a:pt x="192" y="86"/>
                </a:cubicBezTo>
                <a:cubicBezTo>
                  <a:pt x="192" y="87"/>
                  <a:pt x="192" y="87"/>
                  <a:pt x="192" y="88"/>
                </a:cubicBezTo>
                <a:cubicBezTo>
                  <a:pt x="192" y="88"/>
                  <a:pt x="191" y="89"/>
                  <a:pt x="191" y="89"/>
                </a:cubicBezTo>
                <a:cubicBezTo>
                  <a:pt x="191" y="90"/>
                  <a:pt x="191" y="90"/>
                  <a:pt x="191" y="91"/>
                </a:cubicBezTo>
                <a:cubicBezTo>
                  <a:pt x="190" y="91"/>
                  <a:pt x="190" y="92"/>
                  <a:pt x="190" y="92"/>
                </a:cubicBezTo>
                <a:cubicBezTo>
                  <a:pt x="189" y="92"/>
                  <a:pt x="189" y="93"/>
                  <a:pt x="189" y="93"/>
                </a:cubicBezTo>
                <a:cubicBezTo>
                  <a:pt x="188" y="94"/>
                  <a:pt x="188" y="94"/>
                  <a:pt x="187" y="95"/>
                </a:cubicBezTo>
                <a:cubicBezTo>
                  <a:pt x="187" y="95"/>
                  <a:pt x="187" y="95"/>
                  <a:pt x="186" y="96"/>
                </a:cubicBezTo>
                <a:cubicBezTo>
                  <a:pt x="186" y="96"/>
                  <a:pt x="185" y="97"/>
                  <a:pt x="184" y="97"/>
                </a:cubicBezTo>
                <a:cubicBezTo>
                  <a:pt x="184" y="98"/>
                  <a:pt x="184" y="98"/>
                  <a:pt x="183" y="98"/>
                </a:cubicBezTo>
                <a:cubicBezTo>
                  <a:pt x="182" y="99"/>
                  <a:pt x="181" y="99"/>
                  <a:pt x="180" y="100"/>
                </a:cubicBezTo>
                <a:cubicBezTo>
                  <a:pt x="180" y="100"/>
                  <a:pt x="180" y="100"/>
                  <a:pt x="179" y="100"/>
                </a:cubicBezTo>
                <a:cubicBezTo>
                  <a:pt x="178" y="101"/>
                  <a:pt x="177" y="102"/>
                  <a:pt x="176" y="102"/>
                </a:cubicBezTo>
                <a:cubicBezTo>
                  <a:pt x="176" y="103"/>
                  <a:pt x="175" y="103"/>
                  <a:pt x="175" y="103"/>
                </a:cubicBezTo>
                <a:cubicBezTo>
                  <a:pt x="174" y="103"/>
                  <a:pt x="172" y="104"/>
                  <a:pt x="170" y="105"/>
                </a:cubicBezTo>
                <a:cubicBezTo>
                  <a:pt x="170" y="105"/>
                  <a:pt x="170" y="105"/>
                  <a:pt x="170" y="105"/>
                </a:cubicBezTo>
                <a:cubicBezTo>
                  <a:pt x="161" y="108"/>
                  <a:pt x="150" y="111"/>
                  <a:pt x="136" y="113"/>
                </a:cubicBezTo>
                <a:cubicBezTo>
                  <a:pt x="136" y="113"/>
                  <a:pt x="136" y="113"/>
                  <a:pt x="136" y="114"/>
                </a:cubicBezTo>
                <a:cubicBezTo>
                  <a:pt x="133" y="114"/>
                  <a:pt x="131" y="114"/>
                  <a:pt x="128" y="115"/>
                </a:cubicBezTo>
                <a:cubicBezTo>
                  <a:pt x="127" y="115"/>
                  <a:pt x="127" y="115"/>
                  <a:pt x="126" y="115"/>
                </a:cubicBezTo>
                <a:cubicBezTo>
                  <a:pt x="124" y="115"/>
                  <a:pt x="121" y="115"/>
                  <a:pt x="119" y="115"/>
                </a:cubicBezTo>
                <a:cubicBezTo>
                  <a:pt x="118" y="115"/>
                  <a:pt x="117" y="115"/>
                  <a:pt x="115" y="116"/>
                </a:cubicBezTo>
                <a:cubicBezTo>
                  <a:pt x="114" y="116"/>
                  <a:pt x="112" y="116"/>
                  <a:pt x="110" y="116"/>
                </a:cubicBezTo>
                <a:cubicBezTo>
                  <a:pt x="107" y="116"/>
                  <a:pt x="103" y="116"/>
                  <a:pt x="100" y="116"/>
                </a:cubicBezTo>
                <a:cubicBezTo>
                  <a:pt x="97" y="116"/>
                  <a:pt x="93" y="116"/>
                  <a:pt x="90" y="116"/>
                </a:cubicBezTo>
                <a:cubicBezTo>
                  <a:pt x="88" y="116"/>
                  <a:pt x="86" y="116"/>
                  <a:pt x="85" y="116"/>
                </a:cubicBezTo>
                <a:cubicBezTo>
                  <a:pt x="83" y="115"/>
                  <a:pt x="82" y="115"/>
                  <a:pt x="81" y="115"/>
                </a:cubicBezTo>
                <a:cubicBezTo>
                  <a:pt x="79" y="115"/>
                  <a:pt x="76" y="115"/>
                  <a:pt x="74" y="115"/>
                </a:cubicBezTo>
                <a:cubicBezTo>
                  <a:pt x="73" y="115"/>
                  <a:pt x="73" y="115"/>
                  <a:pt x="72" y="115"/>
                </a:cubicBezTo>
                <a:cubicBezTo>
                  <a:pt x="69" y="114"/>
                  <a:pt x="67" y="114"/>
                  <a:pt x="64" y="113"/>
                </a:cubicBezTo>
                <a:cubicBezTo>
                  <a:pt x="64" y="113"/>
                  <a:pt x="64" y="113"/>
                  <a:pt x="64" y="113"/>
                </a:cubicBezTo>
                <a:cubicBezTo>
                  <a:pt x="50" y="111"/>
                  <a:pt x="39" y="108"/>
                  <a:pt x="30" y="105"/>
                </a:cubicBezTo>
                <a:cubicBezTo>
                  <a:pt x="30" y="105"/>
                  <a:pt x="30" y="105"/>
                  <a:pt x="30" y="105"/>
                </a:cubicBezTo>
                <a:cubicBezTo>
                  <a:pt x="28" y="104"/>
                  <a:pt x="26" y="103"/>
                  <a:pt x="25" y="103"/>
                </a:cubicBezTo>
                <a:cubicBezTo>
                  <a:pt x="25" y="103"/>
                  <a:pt x="24" y="102"/>
                  <a:pt x="24" y="102"/>
                </a:cubicBezTo>
                <a:cubicBezTo>
                  <a:pt x="23" y="102"/>
                  <a:pt x="22" y="101"/>
                  <a:pt x="21" y="100"/>
                </a:cubicBezTo>
                <a:cubicBezTo>
                  <a:pt x="20" y="100"/>
                  <a:pt x="20" y="100"/>
                  <a:pt x="20" y="100"/>
                </a:cubicBezTo>
                <a:cubicBezTo>
                  <a:pt x="19" y="99"/>
                  <a:pt x="18" y="99"/>
                  <a:pt x="17" y="98"/>
                </a:cubicBezTo>
                <a:cubicBezTo>
                  <a:pt x="16" y="98"/>
                  <a:pt x="16" y="98"/>
                  <a:pt x="16" y="97"/>
                </a:cubicBezTo>
                <a:cubicBezTo>
                  <a:pt x="15" y="97"/>
                  <a:pt x="14" y="96"/>
                  <a:pt x="14" y="96"/>
                </a:cubicBezTo>
                <a:cubicBezTo>
                  <a:pt x="13" y="95"/>
                  <a:pt x="13" y="95"/>
                  <a:pt x="13" y="95"/>
                </a:cubicBezTo>
                <a:cubicBezTo>
                  <a:pt x="12" y="94"/>
                  <a:pt x="12" y="94"/>
                  <a:pt x="11" y="93"/>
                </a:cubicBezTo>
                <a:cubicBezTo>
                  <a:pt x="11" y="93"/>
                  <a:pt x="11" y="92"/>
                  <a:pt x="10" y="92"/>
                </a:cubicBezTo>
                <a:cubicBezTo>
                  <a:pt x="10" y="92"/>
                  <a:pt x="10" y="91"/>
                  <a:pt x="9" y="91"/>
                </a:cubicBezTo>
                <a:cubicBezTo>
                  <a:pt x="9" y="90"/>
                  <a:pt x="9" y="90"/>
                  <a:pt x="9" y="89"/>
                </a:cubicBezTo>
                <a:cubicBezTo>
                  <a:pt x="9" y="89"/>
                  <a:pt x="8" y="88"/>
                  <a:pt x="8" y="88"/>
                </a:cubicBezTo>
                <a:cubicBezTo>
                  <a:pt x="8" y="87"/>
                  <a:pt x="8" y="87"/>
                  <a:pt x="8" y="86"/>
                </a:cubicBezTo>
                <a:cubicBezTo>
                  <a:pt x="8" y="86"/>
                  <a:pt x="8" y="85"/>
                  <a:pt x="8" y="85"/>
                </a:cubicBezTo>
                <a:cubicBezTo>
                  <a:pt x="8" y="84"/>
                  <a:pt x="8" y="83"/>
                  <a:pt x="8" y="83"/>
                </a:cubicBezTo>
                <a:cubicBezTo>
                  <a:pt x="8" y="53"/>
                  <a:pt x="8" y="53"/>
                  <a:pt x="8" y="53"/>
                </a:cubicBezTo>
                <a:cubicBezTo>
                  <a:pt x="8" y="54"/>
                  <a:pt x="9" y="54"/>
                  <a:pt x="10" y="54"/>
                </a:cubicBezTo>
                <a:cubicBezTo>
                  <a:pt x="10" y="55"/>
                  <a:pt x="10" y="55"/>
                  <a:pt x="10" y="55"/>
                </a:cubicBezTo>
                <a:cubicBezTo>
                  <a:pt x="12" y="56"/>
                  <a:pt x="13" y="57"/>
                  <a:pt x="14" y="58"/>
                </a:cubicBezTo>
                <a:cubicBezTo>
                  <a:pt x="15" y="58"/>
                  <a:pt x="15" y="58"/>
                  <a:pt x="15" y="59"/>
                </a:cubicBezTo>
                <a:cubicBezTo>
                  <a:pt x="16" y="59"/>
                  <a:pt x="18" y="60"/>
                  <a:pt x="19" y="61"/>
                </a:cubicBezTo>
                <a:cubicBezTo>
                  <a:pt x="19" y="61"/>
                  <a:pt x="20" y="61"/>
                  <a:pt x="20" y="61"/>
                </a:cubicBezTo>
                <a:cubicBezTo>
                  <a:pt x="22" y="62"/>
                  <a:pt x="23" y="63"/>
                  <a:pt x="25" y="64"/>
                </a:cubicBezTo>
                <a:cubicBezTo>
                  <a:pt x="25" y="64"/>
                  <a:pt x="26" y="64"/>
                  <a:pt x="26" y="64"/>
                </a:cubicBezTo>
                <a:cubicBezTo>
                  <a:pt x="28" y="65"/>
                  <a:pt x="30" y="66"/>
                  <a:pt x="32" y="66"/>
                </a:cubicBezTo>
                <a:cubicBezTo>
                  <a:pt x="32" y="66"/>
                  <a:pt x="33" y="67"/>
                  <a:pt x="34" y="67"/>
                </a:cubicBezTo>
                <a:cubicBezTo>
                  <a:pt x="35" y="67"/>
                  <a:pt x="37" y="68"/>
                  <a:pt x="39" y="68"/>
                </a:cubicBezTo>
                <a:cubicBezTo>
                  <a:pt x="39" y="69"/>
                  <a:pt x="40" y="69"/>
                  <a:pt x="41" y="69"/>
                </a:cubicBezTo>
                <a:cubicBezTo>
                  <a:pt x="43" y="70"/>
                  <a:pt x="45" y="70"/>
                  <a:pt x="48" y="71"/>
                </a:cubicBezTo>
                <a:cubicBezTo>
                  <a:pt x="48" y="71"/>
                  <a:pt x="49" y="71"/>
                  <a:pt x="49" y="71"/>
                </a:cubicBezTo>
                <a:cubicBezTo>
                  <a:pt x="51" y="72"/>
                  <a:pt x="53" y="72"/>
                  <a:pt x="56" y="72"/>
                </a:cubicBezTo>
                <a:cubicBezTo>
                  <a:pt x="57" y="73"/>
                  <a:pt x="57" y="73"/>
                  <a:pt x="58" y="73"/>
                </a:cubicBezTo>
                <a:cubicBezTo>
                  <a:pt x="61" y="73"/>
                  <a:pt x="63" y="74"/>
                  <a:pt x="65" y="74"/>
                </a:cubicBezTo>
                <a:cubicBezTo>
                  <a:pt x="66" y="74"/>
                  <a:pt x="66" y="74"/>
                  <a:pt x="67" y="74"/>
                </a:cubicBezTo>
                <a:cubicBezTo>
                  <a:pt x="70" y="74"/>
                  <a:pt x="73" y="75"/>
                  <a:pt x="76" y="75"/>
                </a:cubicBezTo>
                <a:cubicBezTo>
                  <a:pt x="77" y="75"/>
                  <a:pt x="78" y="75"/>
                  <a:pt x="79" y="75"/>
                </a:cubicBezTo>
                <a:cubicBezTo>
                  <a:pt x="81" y="75"/>
                  <a:pt x="84" y="76"/>
                  <a:pt x="86" y="76"/>
                </a:cubicBezTo>
                <a:cubicBezTo>
                  <a:pt x="87" y="76"/>
                  <a:pt x="88" y="76"/>
                  <a:pt x="89" y="76"/>
                </a:cubicBezTo>
                <a:cubicBezTo>
                  <a:pt x="93" y="76"/>
                  <a:pt x="96" y="76"/>
                  <a:pt x="100" y="76"/>
                </a:cubicBezTo>
                <a:cubicBezTo>
                  <a:pt x="104" y="76"/>
                  <a:pt x="107" y="76"/>
                  <a:pt x="111" y="76"/>
                </a:cubicBezTo>
                <a:cubicBezTo>
                  <a:pt x="112" y="76"/>
                  <a:pt x="113" y="76"/>
                  <a:pt x="114" y="76"/>
                </a:cubicBezTo>
                <a:cubicBezTo>
                  <a:pt x="116" y="76"/>
                  <a:pt x="119" y="75"/>
                  <a:pt x="121" y="75"/>
                </a:cubicBezTo>
                <a:cubicBezTo>
                  <a:pt x="122" y="75"/>
                  <a:pt x="123" y="75"/>
                  <a:pt x="124" y="75"/>
                </a:cubicBezTo>
                <a:cubicBezTo>
                  <a:pt x="127" y="75"/>
                  <a:pt x="130" y="74"/>
                  <a:pt x="133" y="74"/>
                </a:cubicBezTo>
                <a:cubicBezTo>
                  <a:pt x="134" y="74"/>
                  <a:pt x="134" y="74"/>
                  <a:pt x="135" y="74"/>
                </a:cubicBezTo>
                <a:cubicBezTo>
                  <a:pt x="137" y="74"/>
                  <a:pt x="139" y="73"/>
                  <a:pt x="142" y="73"/>
                </a:cubicBezTo>
                <a:cubicBezTo>
                  <a:pt x="143" y="73"/>
                  <a:pt x="143" y="73"/>
                  <a:pt x="144" y="72"/>
                </a:cubicBezTo>
                <a:cubicBezTo>
                  <a:pt x="147" y="72"/>
                  <a:pt x="149" y="72"/>
                  <a:pt x="151" y="71"/>
                </a:cubicBezTo>
                <a:cubicBezTo>
                  <a:pt x="151" y="71"/>
                  <a:pt x="152" y="71"/>
                  <a:pt x="152" y="71"/>
                </a:cubicBezTo>
                <a:cubicBezTo>
                  <a:pt x="155" y="70"/>
                  <a:pt x="157" y="70"/>
                  <a:pt x="159" y="69"/>
                </a:cubicBezTo>
                <a:cubicBezTo>
                  <a:pt x="160" y="69"/>
                  <a:pt x="161" y="69"/>
                  <a:pt x="161" y="68"/>
                </a:cubicBezTo>
                <a:cubicBezTo>
                  <a:pt x="163" y="68"/>
                  <a:pt x="165" y="67"/>
                  <a:pt x="166" y="67"/>
                </a:cubicBezTo>
                <a:cubicBezTo>
                  <a:pt x="167" y="67"/>
                  <a:pt x="168" y="66"/>
                  <a:pt x="168" y="66"/>
                </a:cubicBezTo>
                <a:cubicBezTo>
                  <a:pt x="170" y="66"/>
                  <a:pt x="172" y="65"/>
                  <a:pt x="174" y="64"/>
                </a:cubicBezTo>
                <a:cubicBezTo>
                  <a:pt x="174" y="64"/>
                  <a:pt x="175" y="64"/>
                  <a:pt x="175" y="64"/>
                </a:cubicBezTo>
                <a:cubicBezTo>
                  <a:pt x="177" y="63"/>
                  <a:pt x="178" y="62"/>
                  <a:pt x="180" y="61"/>
                </a:cubicBezTo>
                <a:cubicBezTo>
                  <a:pt x="180" y="61"/>
                  <a:pt x="181" y="61"/>
                  <a:pt x="181" y="61"/>
                </a:cubicBezTo>
                <a:cubicBezTo>
                  <a:pt x="182" y="60"/>
                  <a:pt x="184" y="59"/>
                  <a:pt x="185" y="59"/>
                </a:cubicBezTo>
                <a:cubicBezTo>
                  <a:pt x="185" y="58"/>
                  <a:pt x="185" y="58"/>
                  <a:pt x="186" y="58"/>
                </a:cubicBezTo>
                <a:cubicBezTo>
                  <a:pt x="187" y="57"/>
                  <a:pt x="188" y="56"/>
                  <a:pt x="190" y="55"/>
                </a:cubicBezTo>
                <a:cubicBezTo>
                  <a:pt x="190" y="55"/>
                  <a:pt x="190" y="55"/>
                  <a:pt x="190" y="54"/>
                </a:cubicBezTo>
                <a:cubicBezTo>
                  <a:pt x="191" y="54"/>
                  <a:pt x="192" y="54"/>
                  <a:pt x="192" y="53"/>
                </a:cubicBezTo>
                <a:close/>
                <a:moveTo>
                  <a:pt x="100" y="8"/>
                </a:moveTo>
                <a:cubicBezTo>
                  <a:pt x="154" y="8"/>
                  <a:pt x="192" y="24"/>
                  <a:pt x="192" y="38"/>
                </a:cubicBezTo>
                <a:cubicBezTo>
                  <a:pt x="192" y="52"/>
                  <a:pt x="154" y="68"/>
                  <a:pt x="100" y="68"/>
                </a:cubicBezTo>
                <a:cubicBezTo>
                  <a:pt x="46" y="68"/>
                  <a:pt x="8" y="52"/>
                  <a:pt x="8" y="38"/>
                </a:cubicBezTo>
                <a:cubicBezTo>
                  <a:pt x="8" y="24"/>
                  <a:pt x="46" y="8"/>
                  <a:pt x="100" y="8"/>
                </a:cubicBezTo>
                <a:close/>
                <a:moveTo>
                  <a:pt x="192" y="183"/>
                </a:moveTo>
                <a:cubicBezTo>
                  <a:pt x="192" y="183"/>
                  <a:pt x="192" y="183"/>
                  <a:pt x="192" y="183"/>
                </a:cubicBezTo>
                <a:cubicBezTo>
                  <a:pt x="190" y="197"/>
                  <a:pt x="152" y="212"/>
                  <a:pt x="100" y="212"/>
                </a:cubicBezTo>
                <a:cubicBezTo>
                  <a:pt x="48" y="212"/>
                  <a:pt x="10" y="197"/>
                  <a:pt x="8" y="183"/>
                </a:cubicBezTo>
                <a:cubicBezTo>
                  <a:pt x="8" y="183"/>
                  <a:pt x="8" y="183"/>
                  <a:pt x="8" y="183"/>
                </a:cubicBezTo>
                <a:cubicBezTo>
                  <a:pt x="8" y="149"/>
                  <a:pt x="8" y="149"/>
                  <a:pt x="8" y="149"/>
                </a:cubicBezTo>
                <a:cubicBezTo>
                  <a:pt x="8" y="149"/>
                  <a:pt x="8" y="149"/>
                  <a:pt x="8" y="149"/>
                </a:cubicBezTo>
                <a:cubicBezTo>
                  <a:pt x="9" y="150"/>
                  <a:pt x="10" y="151"/>
                  <a:pt x="11" y="152"/>
                </a:cubicBezTo>
                <a:cubicBezTo>
                  <a:pt x="26" y="163"/>
                  <a:pt x="56" y="172"/>
                  <a:pt x="100" y="172"/>
                </a:cubicBezTo>
                <a:cubicBezTo>
                  <a:pt x="143" y="172"/>
                  <a:pt x="174" y="163"/>
                  <a:pt x="189" y="152"/>
                </a:cubicBezTo>
                <a:cubicBezTo>
                  <a:pt x="190" y="151"/>
                  <a:pt x="191" y="150"/>
                  <a:pt x="192" y="149"/>
                </a:cubicBezTo>
                <a:cubicBezTo>
                  <a:pt x="192" y="149"/>
                  <a:pt x="192" y="149"/>
                  <a:pt x="192" y="149"/>
                </a:cubicBezTo>
                <a:lnTo>
                  <a:pt x="192" y="1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6" name="Group 36">
            <a:extLst>
              <a:ext uri="{FF2B5EF4-FFF2-40B4-BE49-F238E27FC236}">
                <a16:creationId xmlns:a16="http://schemas.microsoft.com/office/drawing/2014/main" id="{891F3195-F425-4C96-9CF7-1D99EC59CA1C}"/>
              </a:ext>
            </a:extLst>
          </p:cNvPr>
          <p:cNvGrpSpPr>
            <a:grpSpLocks noChangeAspect="1"/>
          </p:cNvGrpSpPr>
          <p:nvPr/>
        </p:nvGrpSpPr>
        <p:grpSpPr bwMode="auto">
          <a:xfrm>
            <a:off x="2934779" y="856454"/>
            <a:ext cx="377851" cy="379164"/>
            <a:chOff x="1847" y="816"/>
            <a:chExt cx="288" cy="289"/>
          </a:xfrm>
          <a:solidFill>
            <a:schemeClr val="tx1"/>
          </a:solidFill>
        </p:grpSpPr>
        <p:sp>
          <p:nvSpPr>
            <p:cNvPr id="127" name="Freeform 37">
              <a:extLst>
                <a:ext uri="{FF2B5EF4-FFF2-40B4-BE49-F238E27FC236}">
                  <a16:creationId xmlns:a16="http://schemas.microsoft.com/office/drawing/2014/main" id="{D85BC357-3788-4AF1-829C-7315BD2598BF}"/>
                </a:ext>
              </a:extLst>
            </p:cNvPr>
            <p:cNvSpPr>
              <a:spLocks noEditPoints="1"/>
            </p:cNvSpPr>
            <p:nvPr/>
          </p:nvSpPr>
          <p:spPr bwMode="auto">
            <a:xfrm>
              <a:off x="1847" y="816"/>
              <a:ext cx="288" cy="289"/>
            </a:xfrm>
            <a:custGeom>
              <a:avLst/>
              <a:gdLst>
                <a:gd name="T0" fmla="*/ 1778 w 2048"/>
                <a:gd name="T1" fmla="*/ 6 h 2054"/>
                <a:gd name="T2" fmla="*/ 1668 w 2048"/>
                <a:gd name="T3" fmla="*/ 326 h 2054"/>
                <a:gd name="T4" fmla="*/ 747 w 2048"/>
                <a:gd name="T5" fmla="*/ 358 h 2054"/>
                <a:gd name="T6" fmla="*/ 597 w 2048"/>
                <a:gd name="T7" fmla="*/ 438 h 2054"/>
                <a:gd name="T8" fmla="*/ 439 w 2048"/>
                <a:gd name="T9" fmla="*/ 326 h 2054"/>
                <a:gd name="T10" fmla="*/ 380 w 2048"/>
                <a:gd name="T11" fmla="*/ 116 h 2054"/>
                <a:gd name="T12" fmla="*/ 234 w 2048"/>
                <a:gd name="T13" fmla="*/ 12 h 2054"/>
                <a:gd name="T14" fmla="*/ 0 w 2048"/>
                <a:gd name="T15" fmla="*/ 1704 h 2054"/>
                <a:gd name="T16" fmla="*/ 1168 w 2048"/>
                <a:gd name="T17" fmla="*/ 2054 h 2054"/>
                <a:gd name="T18" fmla="*/ 1326 w 2048"/>
                <a:gd name="T19" fmla="*/ 1942 h 2054"/>
                <a:gd name="T20" fmla="*/ 1477 w 2048"/>
                <a:gd name="T21" fmla="*/ 2022 h 2054"/>
                <a:gd name="T22" fmla="*/ 1698 w 2048"/>
                <a:gd name="T23" fmla="*/ 2054 h 2054"/>
                <a:gd name="T24" fmla="*/ 1907 w 2048"/>
                <a:gd name="T25" fmla="*/ 1948 h 2054"/>
                <a:gd name="T26" fmla="*/ 1698 w 2048"/>
                <a:gd name="T27" fmla="*/ 1994 h 2054"/>
                <a:gd name="T28" fmla="*/ 1519 w 2048"/>
                <a:gd name="T29" fmla="*/ 1979 h 2054"/>
                <a:gd name="T30" fmla="*/ 1284 w 2048"/>
                <a:gd name="T31" fmla="*/ 1899 h 2054"/>
                <a:gd name="T32" fmla="*/ 1168 w 2048"/>
                <a:gd name="T33" fmla="*/ 1994 h 2054"/>
                <a:gd name="T34" fmla="*/ 60 w 2048"/>
                <a:gd name="T35" fmla="*/ 1704 h 2054"/>
                <a:gd name="T36" fmla="*/ 380 w 2048"/>
                <a:gd name="T37" fmla="*/ 1313 h 2054"/>
                <a:gd name="T38" fmla="*/ 350 w 2048"/>
                <a:gd name="T39" fmla="*/ 1079 h 2054"/>
                <a:gd name="T40" fmla="*/ 320 w 2048"/>
                <a:gd name="T41" fmla="*/ 1313 h 2054"/>
                <a:gd name="T42" fmla="*/ 60 w 2048"/>
                <a:gd name="T43" fmla="*/ 1509 h 2054"/>
                <a:gd name="T44" fmla="*/ 254 w 2048"/>
                <a:gd name="T45" fmla="*/ 69 h 2054"/>
                <a:gd name="T46" fmla="*/ 320 w 2048"/>
                <a:gd name="T47" fmla="*/ 116 h 2054"/>
                <a:gd name="T48" fmla="*/ 350 w 2048"/>
                <a:gd name="T49" fmla="*/ 1019 h 2054"/>
                <a:gd name="T50" fmla="*/ 380 w 2048"/>
                <a:gd name="T51" fmla="*/ 386 h 2054"/>
                <a:gd name="T52" fmla="*/ 474 w 2048"/>
                <a:gd name="T53" fmla="*/ 401 h 2054"/>
                <a:gd name="T54" fmla="*/ 632 w 2048"/>
                <a:gd name="T55" fmla="*/ 513 h 2054"/>
                <a:gd name="T56" fmla="*/ 790 w 2048"/>
                <a:gd name="T57" fmla="*/ 401 h 2054"/>
                <a:gd name="T58" fmla="*/ 1668 w 2048"/>
                <a:gd name="T59" fmla="*/ 386 h 2054"/>
                <a:gd name="T60" fmla="*/ 1700 w 2048"/>
                <a:gd name="T61" fmla="*/ 853 h 2054"/>
                <a:gd name="T62" fmla="*/ 1795 w 2048"/>
                <a:gd name="T63" fmla="*/ 968 h 2054"/>
                <a:gd name="T64" fmla="*/ 1700 w 2048"/>
                <a:gd name="T65" fmla="*/ 1083 h 2054"/>
                <a:gd name="T66" fmla="*/ 1668 w 2048"/>
                <a:gd name="T67" fmla="*/ 1313 h 2054"/>
                <a:gd name="T68" fmla="*/ 1988 w 2048"/>
                <a:gd name="T69" fmla="*/ 1704 h 2054"/>
                <a:gd name="T70" fmla="*/ 1946 w 2048"/>
                <a:gd name="T71" fmla="*/ 1909 h 2054"/>
                <a:gd name="T72" fmla="*/ 1987 w 2048"/>
                <a:gd name="T73" fmla="*/ 1901 h 2054"/>
                <a:gd name="T74" fmla="*/ 2048 w 2048"/>
                <a:gd name="T75" fmla="*/ 343 h 2054"/>
                <a:gd name="T76" fmla="*/ 1768 w 2048"/>
                <a:gd name="T77" fmla="*/ 1361 h 2054"/>
                <a:gd name="T78" fmla="*/ 1728 w 2048"/>
                <a:gd name="T79" fmla="*/ 1161 h 2054"/>
                <a:gd name="T80" fmla="*/ 1823 w 2048"/>
                <a:gd name="T81" fmla="*/ 1046 h 2054"/>
                <a:gd name="T82" fmla="*/ 1743 w 2048"/>
                <a:gd name="T83" fmla="*/ 810 h 2054"/>
                <a:gd name="T84" fmla="*/ 1728 w 2048"/>
                <a:gd name="T85" fmla="*/ 116 h 2054"/>
                <a:gd name="T86" fmla="*/ 1794 w 2048"/>
                <a:gd name="T87" fmla="*/ 69 h 2054"/>
                <a:gd name="T88" fmla="*/ 1988 w 2048"/>
                <a:gd name="T89" fmla="*/ 1509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4">
                  <a:moveTo>
                    <a:pt x="1814" y="12"/>
                  </a:moveTo>
                  <a:cubicBezTo>
                    <a:pt x="1802" y="8"/>
                    <a:pt x="1790" y="6"/>
                    <a:pt x="1778" y="6"/>
                  </a:cubicBezTo>
                  <a:cubicBezTo>
                    <a:pt x="1717" y="6"/>
                    <a:pt x="1668" y="56"/>
                    <a:pt x="1668" y="116"/>
                  </a:cubicBezTo>
                  <a:cubicBezTo>
                    <a:pt x="1668" y="326"/>
                    <a:pt x="1668" y="326"/>
                    <a:pt x="1668" y="326"/>
                  </a:cubicBezTo>
                  <a:cubicBezTo>
                    <a:pt x="825" y="326"/>
                    <a:pt x="825" y="326"/>
                    <a:pt x="825" y="326"/>
                  </a:cubicBezTo>
                  <a:cubicBezTo>
                    <a:pt x="796" y="326"/>
                    <a:pt x="768" y="338"/>
                    <a:pt x="747" y="358"/>
                  </a:cubicBezTo>
                  <a:cubicBezTo>
                    <a:pt x="667" y="438"/>
                    <a:pt x="667" y="438"/>
                    <a:pt x="667" y="438"/>
                  </a:cubicBezTo>
                  <a:cubicBezTo>
                    <a:pt x="648" y="458"/>
                    <a:pt x="616" y="458"/>
                    <a:pt x="597" y="438"/>
                  </a:cubicBezTo>
                  <a:cubicBezTo>
                    <a:pt x="517" y="358"/>
                    <a:pt x="517" y="358"/>
                    <a:pt x="517" y="358"/>
                  </a:cubicBezTo>
                  <a:cubicBezTo>
                    <a:pt x="496" y="338"/>
                    <a:pt x="468" y="326"/>
                    <a:pt x="439" y="326"/>
                  </a:cubicBezTo>
                  <a:cubicBezTo>
                    <a:pt x="380" y="326"/>
                    <a:pt x="380" y="326"/>
                    <a:pt x="380" y="326"/>
                  </a:cubicBezTo>
                  <a:cubicBezTo>
                    <a:pt x="380" y="116"/>
                    <a:pt x="380" y="116"/>
                    <a:pt x="380" y="116"/>
                  </a:cubicBezTo>
                  <a:cubicBezTo>
                    <a:pt x="380" y="81"/>
                    <a:pt x="363" y="47"/>
                    <a:pt x="334" y="26"/>
                  </a:cubicBezTo>
                  <a:cubicBezTo>
                    <a:pt x="304" y="6"/>
                    <a:pt x="268" y="0"/>
                    <a:pt x="234" y="12"/>
                  </a:cubicBezTo>
                  <a:cubicBezTo>
                    <a:pt x="94" y="61"/>
                    <a:pt x="0" y="194"/>
                    <a:pt x="0" y="343"/>
                  </a:cubicBezTo>
                  <a:cubicBezTo>
                    <a:pt x="0" y="1704"/>
                    <a:pt x="0" y="1704"/>
                    <a:pt x="0" y="1704"/>
                  </a:cubicBezTo>
                  <a:cubicBezTo>
                    <a:pt x="0" y="1897"/>
                    <a:pt x="157" y="2054"/>
                    <a:pt x="350" y="2054"/>
                  </a:cubicBezTo>
                  <a:cubicBezTo>
                    <a:pt x="1168" y="2054"/>
                    <a:pt x="1168" y="2054"/>
                    <a:pt x="1168" y="2054"/>
                  </a:cubicBezTo>
                  <a:cubicBezTo>
                    <a:pt x="1198" y="2054"/>
                    <a:pt x="1225" y="2043"/>
                    <a:pt x="1246" y="2022"/>
                  </a:cubicBezTo>
                  <a:cubicBezTo>
                    <a:pt x="1326" y="1942"/>
                    <a:pt x="1326" y="1942"/>
                    <a:pt x="1326" y="1942"/>
                  </a:cubicBezTo>
                  <a:cubicBezTo>
                    <a:pt x="1346" y="1922"/>
                    <a:pt x="1377" y="1922"/>
                    <a:pt x="1397" y="1942"/>
                  </a:cubicBezTo>
                  <a:cubicBezTo>
                    <a:pt x="1477" y="2022"/>
                    <a:pt x="1477" y="2022"/>
                    <a:pt x="1477" y="2022"/>
                  </a:cubicBezTo>
                  <a:cubicBezTo>
                    <a:pt x="1498" y="2043"/>
                    <a:pt x="1525" y="2054"/>
                    <a:pt x="1555" y="2054"/>
                  </a:cubicBezTo>
                  <a:cubicBezTo>
                    <a:pt x="1698" y="2054"/>
                    <a:pt x="1698" y="2054"/>
                    <a:pt x="1698" y="2054"/>
                  </a:cubicBezTo>
                  <a:cubicBezTo>
                    <a:pt x="1771" y="2054"/>
                    <a:pt x="1841" y="2032"/>
                    <a:pt x="1900" y="1990"/>
                  </a:cubicBezTo>
                  <a:cubicBezTo>
                    <a:pt x="1913" y="1980"/>
                    <a:pt x="1917" y="1962"/>
                    <a:pt x="1907" y="1948"/>
                  </a:cubicBezTo>
                  <a:cubicBezTo>
                    <a:pt x="1898" y="1935"/>
                    <a:pt x="1879" y="1931"/>
                    <a:pt x="1865" y="1941"/>
                  </a:cubicBezTo>
                  <a:cubicBezTo>
                    <a:pt x="1816" y="1976"/>
                    <a:pt x="1758" y="1994"/>
                    <a:pt x="1698" y="1994"/>
                  </a:cubicBezTo>
                  <a:cubicBezTo>
                    <a:pt x="1555" y="1994"/>
                    <a:pt x="1555" y="1994"/>
                    <a:pt x="1555" y="1994"/>
                  </a:cubicBezTo>
                  <a:cubicBezTo>
                    <a:pt x="1541" y="1994"/>
                    <a:pt x="1529" y="1989"/>
                    <a:pt x="1519" y="1979"/>
                  </a:cubicBezTo>
                  <a:cubicBezTo>
                    <a:pt x="1439" y="1899"/>
                    <a:pt x="1439" y="1899"/>
                    <a:pt x="1439" y="1899"/>
                  </a:cubicBezTo>
                  <a:cubicBezTo>
                    <a:pt x="1396" y="1856"/>
                    <a:pt x="1327" y="1856"/>
                    <a:pt x="1284" y="1899"/>
                  </a:cubicBezTo>
                  <a:cubicBezTo>
                    <a:pt x="1204" y="1979"/>
                    <a:pt x="1204" y="1979"/>
                    <a:pt x="1204" y="1979"/>
                  </a:cubicBezTo>
                  <a:cubicBezTo>
                    <a:pt x="1194" y="1989"/>
                    <a:pt x="1182" y="1994"/>
                    <a:pt x="1168" y="1994"/>
                  </a:cubicBezTo>
                  <a:cubicBezTo>
                    <a:pt x="350" y="1994"/>
                    <a:pt x="350" y="1994"/>
                    <a:pt x="350" y="1994"/>
                  </a:cubicBezTo>
                  <a:cubicBezTo>
                    <a:pt x="190" y="1994"/>
                    <a:pt x="60" y="1864"/>
                    <a:pt x="60" y="1704"/>
                  </a:cubicBezTo>
                  <a:cubicBezTo>
                    <a:pt x="60" y="1567"/>
                    <a:pt x="157" y="1447"/>
                    <a:pt x="292" y="1420"/>
                  </a:cubicBezTo>
                  <a:cubicBezTo>
                    <a:pt x="343" y="1409"/>
                    <a:pt x="380" y="1364"/>
                    <a:pt x="380" y="1313"/>
                  </a:cubicBezTo>
                  <a:cubicBezTo>
                    <a:pt x="380" y="1109"/>
                    <a:pt x="380" y="1109"/>
                    <a:pt x="380" y="1109"/>
                  </a:cubicBezTo>
                  <a:cubicBezTo>
                    <a:pt x="380" y="1092"/>
                    <a:pt x="367" y="1079"/>
                    <a:pt x="350" y="1079"/>
                  </a:cubicBezTo>
                  <a:cubicBezTo>
                    <a:pt x="333" y="1079"/>
                    <a:pt x="320" y="1092"/>
                    <a:pt x="320" y="1109"/>
                  </a:cubicBezTo>
                  <a:cubicBezTo>
                    <a:pt x="320" y="1313"/>
                    <a:pt x="320" y="1313"/>
                    <a:pt x="320" y="1313"/>
                  </a:cubicBezTo>
                  <a:cubicBezTo>
                    <a:pt x="320" y="1336"/>
                    <a:pt x="303" y="1356"/>
                    <a:pt x="280" y="1361"/>
                  </a:cubicBezTo>
                  <a:cubicBezTo>
                    <a:pt x="188" y="1380"/>
                    <a:pt x="110" y="1435"/>
                    <a:pt x="60" y="1509"/>
                  </a:cubicBezTo>
                  <a:cubicBezTo>
                    <a:pt x="60" y="343"/>
                    <a:pt x="60" y="343"/>
                    <a:pt x="60" y="343"/>
                  </a:cubicBezTo>
                  <a:cubicBezTo>
                    <a:pt x="60" y="220"/>
                    <a:pt x="138" y="110"/>
                    <a:pt x="254" y="69"/>
                  </a:cubicBezTo>
                  <a:cubicBezTo>
                    <a:pt x="269" y="64"/>
                    <a:pt x="286" y="66"/>
                    <a:pt x="299" y="75"/>
                  </a:cubicBezTo>
                  <a:cubicBezTo>
                    <a:pt x="312" y="85"/>
                    <a:pt x="320" y="100"/>
                    <a:pt x="320" y="116"/>
                  </a:cubicBezTo>
                  <a:cubicBezTo>
                    <a:pt x="320" y="989"/>
                    <a:pt x="320" y="989"/>
                    <a:pt x="320" y="989"/>
                  </a:cubicBezTo>
                  <a:cubicBezTo>
                    <a:pt x="320" y="1005"/>
                    <a:pt x="333" y="1019"/>
                    <a:pt x="350" y="1019"/>
                  </a:cubicBezTo>
                  <a:cubicBezTo>
                    <a:pt x="367" y="1019"/>
                    <a:pt x="380" y="1005"/>
                    <a:pt x="380" y="989"/>
                  </a:cubicBezTo>
                  <a:cubicBezTo>
                    <a:pt x="380" y="386"/>
                    <a:pt x="380" y="386"/>
                    <a:pt x="380" y="386"/>
                  </a:cubicBezTo>
                  <a:cubicBezTo>
                    <a:pt x="439" y="386"/>
                    <a:pt x="439" y="386"/>
                    <a:pt x="439" y="386"/>
                  </a:cubicBezTo>
                  <a:cubicBezTo>
                    <a:pt x="452" y="386"/>
                    <a:pt x="465" y="391"/>
                    <a:pt x="474" y="401"/>
                  </a:cubicBezTo>
                  <a:cubicBezTo>
                    <a:pt x="554" y="481"/>
                    <a:pt x="554" y="481"/>
                    <a:pt x="554" y="481"/>
                  </a:cubicBezTo>
                  <a:cubicBezTo>
                    <a:pt x="576" y="502"/>
                    <a:pt x="604" y="513"/>
                    <a:pt x="632" y="513"/>
                  </a:cubicBezTo>
                  <a:cubicBezTo>
                    <a:pt x="660" y="513"/>
                    <a:pt x="688" y="502"/>
                    <a:pt x="710" y="481"/>
                  </a:cubicBezTo>
                  <a:cubicBezTo>
                    <a:pt x="790" y="401"/>
                    <a:pt x="790" y="401"/>
                    <a:pt x="790" y="401"/>
                  </a:cubicBezTo>
                  <a:cubicBezTo>
                    <a:pt x="799" y="391"/>
                    <a:pt x="812" y="386"/>
                    <a:pt x="825" y="386"/>
                  </a:cubicBezTo>
                  <a:cubicBezTo>
                    <a:pt x="1668" y="386"/>
                    <a:pt x="1668" y="386"/>
                    <a:pt x="1668" y="386"/>
                  </a:cubicBezTo>
                  <a:cubicBezTo>
                    <a:pt x="1668" y="775"/>
                    <a:pt x="1668" y="775"/>
                    <a:pt x="1668" y="775"/>
                  </a:cubicBezTo>
                  <a:cubicBezTo>
                    <a:pt x="1668" y="804"/>
                    <a:pt x="1679" y="832"/>
                    <a:pt x="1700" y="853"/>
                  </a:cubicBezTo>
                  <a:cubicBezTo>
                    <a:pt x="1780" y="933"/>
                    <a:pt x="1780" y="933"/>
                    <a:pt x="1780" y="933"/>
                  </a:cubicBezTo>
                  <a:cubicBezTo>
                    <a:pt x="1790" y="942"/>
                    <a:pt x="1795" y="955"/>
                    <a:pt x="1795" y="968"/>
                  </a:cubicBezTo>
                  <a:cubicBezTo>
                    <a:pt x="1795" y="981"/>
                    <a:pt x="1790" y="994"/>
                    <a:pt x="1780" y="1003"/>
                  </a:cubicBezTo>
                  <a:cubicBezTo>
                    <a:pt x="1700" y="1083"/>
                    <a:pt x="1700" y="1083"/>
                    <a:pt x="1700" y="1083"/>
                  </a:cubicBezTo>
                  <a:cubicBezTo>
                    <a:pt x="1679" y="1104"/>
                    <a:pt x="1668" y="1132"/>
                    <a:pt x="1668" y="1161"/>
                  </a:cubicBezTo>
                  <a:cubicBezTo>
                    <a:pt x="1668" y="1313"/>
                    <a:pt x="1668" y="1313"/>
                    <a:pt x="1668" y="1313"/>
                  </a:cubicBezTo>
                  <a:cubicBezTo>
                    <a:pt x="1668" y="1364"/>
                    <a:pt x="1705" y="1409"/>
                    <a:pt x="1756" y="1420"/>
                  </a:cubicBezTo>
                  <a:cubicBezTo>
                    <a:pt x="1891" y="1447"/>
                    <a:pt x="1988" y="1567"/>
                    <a:pt x="1988" y="1704"/>
                  </a:cubicBezTo>
                  <a:cubicBezTo>
                    <a:pt x="1988" y="1762"/>
                    <a:pt x="1971" y="1819"/>
                    <a:pt x="1938" y="1867"/>
                  </a:cubicBezTo>
                  <a:cubicBezTo>
                    <a:pt x="1929" y="1881"/>
                    <a:pt x="1932" y="1899"/>
                    <a:pt x="1946" y="1909"/>
                  </a:cubicBezTo>
                  <a:cubicBezTo>
                    <a:pt x="1951" y="1912"/>
                    <a:pt x="1957" y="1914"/>
                    <a:pt x="1963" y="1914"/>
                  </a:cubicBezTo>
                  <a:cubicBezTo>
                    <a:pt x="1972" y="1914"/>
                    <a:pt x="1982" y="1909"/>
                    <a:pt x="1987" y="1901"/>
                  </a:cubicBezTo>
                  <a:cubicBezTo>
                    <a:pt x="2027" y="1843"/>
                    <a:pt x="2048" y="1775"/>
                    <a:pt x="2048" y="1704"/>
                  </a:cubicBezTo>
                  <a:cubicBezTo>
                    <a:pt x="2048" y="343"/>
                    <a:pt x="2048" y="343"/>
                    <a:pt x="2048" y="343"/>
                  </a:cubicBezTo>
                  <a:cubicBezTo>
                    <a:pt x="2048" y="194"/>
                    <a:pt x="1954" y="61"/>
                    <a:pt x="1814" y="12"/>
                  </a:cubicBezTo>
                  <a:close/>
                  <a:moveTo>
                    <a:pt x="1768" y="1361"/>
                  </a:moveTo>
                  <a:cubicBezTo>
                    <a:pt x="1745" y="1356"/>
                    <a:pt x="1728" y="1336"/>
                    <a:pt x="1728" y="1313"/>
                  </a:cubicBezTo>
                  <a:cubicBezTo>
                    <a:pt x="1728" y="1161"/>
                    <a:pt x="1728" y="1161"/>
                    <a:pt x="1728" y="1161"/>
                  </a:cubicBezTo>
                  <a:cubicBezTo>
                    <a:pt x="1728" y="1148"/>
                    <a:pt x="1733" y="1135"/>
                    <a:pt x="1743" y="1126"/>
                  </a:cubicBezTo>
                  <a:cubicBezTo>
                    <a:pt x="1823" y="1046"/>
                    <a:pt x="1823" y="1046"/>
                    <a:pt x="1823" y="1046"/>
                  </a:cubicBezTo>
                  <a:cubicBezTo>
                    <a:pt x="1866" y="1003"/>
                    <a:pt x="1866" y="933"/>
                    <a:pt x="1823" y="890"/>
                  </a:cubicBezTo>
                  <a:cubicBezTo>
                    <a:pt x="1743" y="810"/>
                    <a:pt x="1743" y="810"/>
                    <a:pt x="1743" y="810"/>
                  </a:cubicBezTo>
                  <a:cubicBezTo>
                    <a:pt x="1733" y="801"/>
                    <a:pt x="1728" y="788"/>
                    <a:pt x="1728" y="775"/>
                  </a:cubicBezTo>
                  <a:cubicBezTo>
                    <a:pt x="1728" y="116"/>
                    <a:pt x="1728" y="116"/>
                    <a:pt x="1728" y="116"/>
                  </a:cubicBezTo>
                  <a:cubicBezTo>
                    <a:pt x="1728" y="89"/>
                    <a:pt x="1750" y="66"/>
                    <a:pt x="1778" y="66"/>
                  </a:cubicBezTo>
                  <a:cubicBezTo>
                    <a:pt x="1783" y="66"/>
                    <a:pt x="1789" y="67"/>
                    <a:pt x="1794" y="69"/>
                  </a:cubicBezTo>
                  <a:cubicBezTo>
                    <a:pt x="1910" y="110"/>
                    <a:pt x="1988" y="220"/>
                    <a:pt x="1988" y="343"/>
                  </a:cubicBezTo>
                  <a:cubicBezTo>
                    <a:pt x="1988" y="1509"/>
                    <a:pt x="1988" y="1509"/>
                    <a:pt x="1988" y="1509"/>
                  </a:cubicBezTo>
                  <a:cubicBezTo>
                    <a:pt x="1938" y="1435"/>
                    <a:pt x="1860" y="1380"/>
                    <a:pt x="1768" y="13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8">
              <a:extLst>
                <a:ext uri="{FF2B5EF4-FFF2-40B4-BE49-F238E27FC236}">
                  <a16:creationId xmlns:a16="http://schemas.microsoft.com/office/drawing/2014/main" id="{4F227FA0-FA28-455E-B463-496A1ED0B76C}"/>
                </a:ext>
              </a:extLst>
            </p:cNvPr>
            <p:cNvSpPr>
              <a:spLocks noEditPoints="1"/>
            </p:cNvSpPr>
            <p:nvPr/>
          </p:nvSpPr>
          <p:spPr bwMode="auto">
            <a:xfrm>
              <a:off x="1922" y="899"/>
              <a:ext cx="42" cy="42"/>
            </a:xfrm>
            <a:custGeom>
              <a:avLst/>
              <a:gdLst>
                <a:gd name="T0" fmla="*/ 300 w 300"/>
                <a:gd name="T1" fmla="*/ 150 h 300"/>
                <a:gd name="T2" fmla="*/ 150 w 300"/>
                <a:gd name="T3" fmla="*/ 0 h 300"/>
                <a:gd name="T4" fmla="*/ 0 w 300"/>
                <a:gd name="T5" fmla="*/ 150 h 300"/>
                <a:gd name="T6" fmla="*/ 150 w 300"/>
                <a:gd name="T7" fmla="*/ 300 h 300"/>
                <a:gd name="T8" fmla="*/ 300 w 300"/>
                <a:gd name="T9" fmla="*/ 150 h 300"/>
                <a:gd name="T10" fmla="*/ 150 w 300"/>
                <a:gd name="T11" fmla="*/ 240 h 300"/>
                <a:gd name="T12" fmla="*/ 60 w 300"/>
                <a:gd name="T13" fmla="*/ 150 h 300"/>
                <a:gd name="T14" fmla="*/ 150 w 300"/>
                <a:gd name="T15" fmla="*/ 60 h 300"/>
                <a:gd name="T16" fmla="*/ 240 w 300"/>
                <a:gd name="T17" fmla="*/ 150 h 300"/>
                <a:gd name="T18" fmla="*/ 150 w 300"/>
                <a:gd name="T19" fmla="*/ 2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300" y="150"/>
                  </a:moveTo>
                  <a:cubicBezTo>
                    <a:pt x="300" y="68"/>
                    <a:pt x="233" y="0"/>
                    <a:pt x="150" y="0"/>
                  </a:cubicBezTo>
                  <a:cubicBezTo>
                    <a:pt x="67" y="0"/>
                    <a:pt x="0" y="68"/>
                    <a:pt x="0" y="150"/>
                  </a:cubicBezTo>
                  <a:cubicBezTo>
                    <a:pt x="0" y="233"/>
                    <a:pt x="67" y="300"/>
                    <a:pt x="150" y="300"/>
                  </a:cubicBezTo>
                  <a:cubicBezTo>
                    <a:pt x="233" y="300"/>
                    <a:pt x="300" y="233"/>
                    <a:pt x="300" y="150"/>
                  </a:cubicBezTo>
                  <a:close/>
                  <a:moveTo>
                    <a:pt x="150" y="240"/>
                  </a:moveTo>
                  <a:cubicBezTo>
                    <a:pt x="100" y="240"/>
                    <a:pt x="60" y="200"/>
                    <a:pt x="60" y="150"/>
                  </a:cubicBezTo>
                  <a:cubicBezTo>
                    <a:pt x="60" y="101"/>
                    <a:pt x="100" y="60"/>
                    <a:pt x="150" y="60"/>
                  </a:cubicBezTo>
                  <a:cubicBezTo>
                    <a:pt x="200" y="60"/>
                    <a:pt x="240" y="101"/>
                    <a:pt x="240" y="150"/>
                  </a:cubicBezTo>
                  <a:cubicBezTo>
                    <a:pt x="240" y="200"/>
                    <a:pt x="200" y="240"/>
                    <a:pt x="15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9">
              <a:extLst>
                <a:ext uri="{FF2B5EF4-FFF2-40B4-BE49-F238E27FC236}">
                  <a16:creationId xmlns:a16="http://schemas.microsoft.com/office/drawing/2014/main" id="{E797FA68-21E1-4ED6-AFD0-1BEE3F42E5FB}"/>
                </a:ext>
              </a:extLst>
            </p:cNvPr>
            <p:cNvSpPr>
              <a:spLocks/>
            </p:cNvSpPr>
            <p:nvPr/>
          </p:nvSpPr>
          <p:spPr bwMode="auto">
            <a:xfrm>
              <a:off x="2029" y="995"/>
              <a:ext cx="32" cy="31"/>
            </a:xfrm>
            <a:custGeom>
              <a:avLst/>
              <a:gdLst>
                <a:gd name="T0" fmla="*/ 214 w 226"/>
                <a:gd name="T1" fmla="*/ 11 h 222"/>
                <a:gd name="T2" fmla="*/ 172 w 226"/>
                <a:gd name="T3" fmla="*/ 11 h 222"/>
                <a:gd name="T4" fmla="*/ 113 w 226"/>
                <a:gd name="T5" fmla="*/ 70 h 222"/>
                <a:gd name="T6" fmla="*/ 54 w 226"/>
                <a:gd name="T7" fmla="*/ 11 h 222"/>
                <a:gd name="T8" fmla="*/ 12 w 226"/>
                <a:gd name="T9" fmla="*/ 11 h 222"/>
                <a:gd name="T10" fmla="*/ 12 w 226"/>
                <a:gd name="T11" fmla="*/ 54 h 222"/>
                <a:gd name="T12" fmla="*/ 71 w 226"/>
                <a:gd name="T13" fmla="*/ 113 h 222"/>
                <a:gd name="T14" fmla="*/ 12 w 226"/>
                <a:gd name="T15" fmla="*/ 171 h 222"/>
                <a:gd name="T16" fmla="*/ 12 w 226"/>
                <a:gd name="T17" fmla="*/ 214 h 222"/>
                <a:gd name="T18" fmla="*/ 33 w 226"/>
                <a:gd name="T19" fmla="*/ 222 h 222"/>
                <a:gd name="T20" fmla="*/ 54 w 226"/>
                <a:gd name="T21" fmla="*/ 214 h 222"/>
                <a:gd name="T22" fmla="*/ 113 w 226"/>
                <a:gd name="T23" fmla="*/ 155 h 222"/>
                <a:gd name="T24" fmla="*/ 172 w 226"/>
                <a:gd name="T25" fmla="*/ 214 h 222"/>
                <a:gd name="T26" fmla="*/ 193 w 226"/>
                <a:gd name="T27" fmla="*/ 222 h 222"/>
                <a:gd name="T28" fmla="*/ 214 w 226"/>
                <a:gd name="T29" fmla="*/ 214 h 222"/>
                <a:gd name="T30" fmla="*/ 214 w 226"/>
                <a:gd name="T31" fmla="*/ 171 h 222"/>
                <a:gd name="T32" fmla="*/ 155 w 226"/>
                <a:gd name="T33" fmla="*/ 113 h 222"/>
                <a:gd name="T34" fmla="*/ 214 w 226"/>
                <a:gd name="T35" fmla="*/ 54 h 222"/>
                <a:gd name="T36" fmla="*/ 214 w 226"/>
                <a:gd name="T37" fmla="*/ 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22">
                  <a:moveTo>
                    <a:pt x="214" y="11"/>
                  </a:moveTo>
                  <a:cubicBezTo>
                    <a:pt x="202" y="0"/>
                    <a:pt x="183" y="0"/>
                    <a:pt x="172" y="11"/>
                  </a:cubicBezTo>
                  <a:cubicBezTo>
                    <a:pt x="113" y="70"/>
                    <a:pt x="113" y="70"/>
                    <a:pt x="113" y="70"/>
                  </a:cubicBezTo>
                  <a:cubicBezTo>
                    <a:pt x="54" y="11"/>
                    <a:pt x="54" y="11"/>
                    <a:pt x="54" y="11"/>
                  </a:cubicBezTo>
                  <a:cubicBezTo>
                    <a:pt x="42" y="0"/>
                    <a:pt x="23" y="0"/>
                    <a:pt x="12" y="11"/>
                  </a:cubicBezTo>
                  <a:cubicBezTo>
                    <a:pt x="0" y="23"/>
                    <a:pt x="0" y="42"/>
                    <a:pt x="12" y="54"/>
                  </a:cubicBezTo>
                  <a:cubicBezTo>
                    <a:pt x="71" y="113"/>
                    <a:pt x="71" y="113"/>
                    <a:pt x="71" y="113"/>
                  </a:cubicBezTo>
                  <a:cubicBezTo>
                    <a:pt x="12" y="171"/>
                    <a:pt x="12" y="171"/>
                    <a:pt x="12" y="171"/>
                  </a:cubicBezTo>
                  <a:cubicBezTo>
                    <a:pt x="0" y="183"/>
                    <a:pt x="0" y="202"/>
                    <a:pt x="12" y="214"/>
                  </a:cubicBezTo>
                  <a:cubicBezTo>
                    <a:pt x="18" y="220"/>
                    <a:pt x="25" y="222"/>
                    <a:pt x="33" y="222"/>
                  </a:cubicBezTo>
                  <a:cubicBezTo>
                    <a:pt x="41" y="222"/>
                    <a:pt x="48" y="220"/>
                    <a:pt x="54" y="214"/>
                  </a:cubicBezTo>
                  <a:cubicBezTo>
                    <a:pt x="113" y="155"/>
                    <a:pt x="113" y="155"/>
                    <a:pt x="113" y="155"/>
                  </a:cubicBezTo>
                  <a:cubicBezTo>
                    <a:pt x="172" y="214"/>
                    <a:pt x="172" y="214"/>
                    <a:pt x="172" y="214"/>
                  </a:cubicBezTo>
                  <a:cubicBezTo>
                    <a:pt x="178" y="220"/>
                    <a:pt x="185" y="222"/>
                    <a:pt x="193" y="222"/>
                  </a:cubicBezTo>
                  <a:cubicBezTo>
                    <a:pt x="201" y="222"/>
                    <a:pt x="208" y="220"/>
                    <a:pt x="214" y="214"/>
                  </a:cubicBezTo>
                  <a:cubicBezTo>
                    <a:pt x="226" y="202"/>
                    <a:pt x="226" y="183"/>
                    <a:pt x="214" y="171"/>
                  </a:cubicBezTo>
                  <a:cubicBezTo>
                    <a:pt x="155" y="113"/>
                    <a:pt x="155" y="113"/>
                    <a:pt x="155" y="113"/>
                  </a:cubicBezTo>
                  <a:cubicBezTo>
                    <a:pt x="214" y="54"/>
                    <a:pt x="214" y="54"/>
                    <a:pt x="214" y="54"/>
                  </a:cubicBezTo>
                  <a:cubicBezTo>
                    <a:pt x="226" y="42"/>
                    <a:pt x="226" y="23"/>
                    <a:pt x="21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40">
              <a:extLst>
                <a:ext uri="{FF2B5EF4-FFF2-40B4-BE49-F238E27FC236}">
                  <a16:creationId xmlns:a16="http://schemas.microsoft.com/office/drawing/2014/main" id="{28870861-4F03-4F29-858E-8F84ABDF125B}"/>
                </a:ext>
              </a:extLst>
            </p:cNvPr>
            <p:cNvSpPr>
              <a:spLocks/>
            </p:cNvSpPr>
            <p:nvPr/>
          </p:nvSpPr>
          <p:spPr bwMode="auto">
            <a:xfrm>
              <a:off x="1978" y="916"/>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7"/>
                    <a:pt x="90" y="30"/>
                  </a:cubicBezTo>
                  <a:cubicBezTo>
                    <a:pt x="90" y="14"/>
                    <a:pt x="77" y="0"/>
                    <a:pt x="60"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1">
              <a:extLst>
                <a:ext uri="{FF2B5EF4-FFF2-40B4-BE49-F238E27FC236}">
                  <a16:creationId xmlns:a16="http://schemas.microsoft.com/office/drawing/2014/main" id="{C30052CA-815D-4ACE-BFA8-E05B59278479}"/>
                </a:ext>
              </a:extLst>
            </p:cNvPr>
            <p:cNvSpPr>
              <a:spLocks/>
            </p:cNvSpPr>
            <p:nvPr/>
          </p:nvSpPr>
          <p:spPr bwMode="auto">
            <a:xfrm>
              <a:off x="2041" y="930"/>
              <a:ext cx="10" cy="17"/>
            </a:xfrm>
            <a:custGeom>
              <a:avLst/>
              <a:gdLst>
                <a:gd name="T0" fmla="*/ 40 w 72"/>
                <a:gd name="T1" fmla="*/ 122 h 122"/>
                <a:gd name="T2" fmla="*/ 42 w 72"/>
                <a:gd name="T3" fmla="*/ 122 h 122"/>
                <a:gd name="T4" fmla="*/ 72 w 72"/>
                <a:gd name="T5" fmla="*/ 94 h 122"/>
                <a:gd name="T6" fmla="*/ 72 w 72"/>
                <a:gd name="T7" fmla="*/ 84 h 122"/>
                <a:gd name="T8" fmla="*/ 62 w 72"/>
                <a:gd name="T9" fmla="*/ 24 h 122"/>
                <a:gd name="T10" fmla="*/ 24 w 72"/>
                <a:gd name="T11" fmla="*/ 6 h 122"/>
                <a:gd name="T12" fmla="*/ 5 w 72"/>
                <a:gd name="T13" fmla="*/ 44 h 122"/>
                <a:gd name="T14" fmla="*/ 12 w 72"/>
                <a:gd name="T15" fmla="*/ 84 h 122"/>
                <a:gd name="T16" fmla="*/ 12 w 72"/>
                <a:gd name="T17" fmla="*/ 91 h 122"/>
                <a:gd name="T18" fmla="*/ 40 w 7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2">
                  <a:moveTo>
                    <a:pt x="40" y="122"/>
                  </a:moveTo>
                  <a:cubicBezTo>
                    <a:pt x="41" y="122"/>
                    <a:pt x="41" y="122"/>
                    <a:pt x="42" y="122"/>
                  </a:cubicBezTo>
                  <a:cubicBezTo>
                    <a:pt x="58" y="122"/>
                    <a:pt x="71" y="110"/>
                    <a:pt x="72" y="94"/>
                  </a:cubicBezTo>
                  <a:cubicBezTo>
                    <a:pt x="72" y="90"/>
                    <a:pt x="72" y="87"/>
                    <a:pt x="72" y="84"/>
                  </a:cubicBezTo>
                  <a:cubicBezTo>
                    <a:pt x="72" y="64"/>
                    <a:pt x="69" y="44"/>
                    <a:pt x="62" y="24"/>
                  </a:cubicBezTo>
                  <a:cubicBezTo>
                    <a:pt x="57" y="9"/>
                    <a:pt x="40" y="0"/>
                    <a:pt x="24" y="6"/>
                  </a:cubicBezTo>
                  <a:cubicBezTo>
                    <a:pt x="8" y="11"/>
                    <a:pt x="0" y="28"/>
                    <a:pt x="5" y="44"/>
                  </a:cubicBezTo>
                  <a:cubicBezTo>
                    <a:pt x="10" y="57"/>
                    <a:pt x="12" y="70"/>
                    <a:pt x="12" y="84"/>
                  </a:cubicBezTo>
                  <a:cubicBezTo>
                    <a:pt x="12" y="86"/>
                    <a:pt x="12" y="88"/>
                    <a:pt x="12" y="91"/>
                  </a:cubicBezTo>
                  <a:cubicBezTo>
                    <a:pt x="11" y="107"/>
                    <a:pt x="24" y="121"/>
                    <a:pt x="4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2">
              <a:extLst>
                <a:ext uri="{FF2B5EF4-FFF2-40B4-BE49-F238E27FC236}">
                  <a16:creationId xmlns:a16="http://schemas.microsoft.com/office/drawing/2014/main" id="{7DDE0430-B9EA-4EB0-9E5B-98D87F11658E}"/>
                </a:ext>
              </a:extLst>
            </p:cNvPr>
            <p:cNvSpPr>
              <a:spLocks/>
            </p:cNvSpPr>
            <p:nvPr/>
          </p:nvSpPr>
          <p:spPr bwMode="auto">
            <a:xfrm>
              <a:off x="1999" y="916"/>
              <a:ext cx="16" cy="8"/>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5" y="0"/>
                    <a:pt x="89" y="0"/>
                  </a:cubicBezTo>
                  <a:cubicBezTo>
                    <a:pt x="30" y="0"/>
                    <a:pt x="30" y="0"/>
                    <a:pt x="30" y="0"/>
                  </a:cubicBezTo>
                  <a:cubicBezTo>
                    <a:pt x="13" y="0"/>
                    <a:pt x="0" y="14"/>
                    <a:pt x="0" y="30"/>
                  </a:cubicBezTo>
                  <a:cubicBezTo>
                    <a:pt x="0" y="47"/>
                    <a:pt x="13" y="60"/>
                    <a:pt x="30" y="60"/>
                  </a:cubicBezTo>
                  <a:cubicBezTo>
                    <a:pt x="89" y="60"/>
                    <a:pt x="89" y="60"/>
                    <a:pt x="89" y="60"/>
                  </a:cubicBezTo>
                  <a:cubicBezTo>
                    <a:pt x="105"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3">
              <a:extLst>
                <a:ext uri="{FF2B5EF4-FFF2-40B4-BE49-F238E27FC236}">
                  <a16:creationId xmlns:a16="http://schemas.microsoft.com/office/drawing/2014/main" id="{06CB5F9A-9429-44E9-8A23-9379CF22926D}"/>
                </a:ext>
              </a:extLst>
            </p:cNvPr>
            <p:cNvSpPr>
              <a:spLocks/>
            </p:cNvSpPr>
            <p:nvPr/>
          </p:nvSpPr>
          <p:spPr bwMode="auto">
            <a:xfrm>
              <a:off x="2005" y="959"/>
              <a:ext cx="16" cy="9"/>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6" y="0"/>
                    <a:pt x="89" y="0"/>
                  </a:cubicBez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44">
              <a:extLst>
                <a:ext uri="{FF2B5EF4-FFF2-40B4-BE49-F238E27FC236}">
                  <a16:creationId xmlns:a16="http://schemas.microsoft.com/office/drawing/2014/main" id="{23D2263C-4626-4E00-B379-5C052A581233}"/>
                </a:ext>
              </a:extLst>
            </p:cNvPr>
            <p:cNvSpPr>
              <a:spLocks/>
            </p:cNvSpPr>
            <p:nvPr/>
          </p:nvSpPr>
          <p:spPr bwMode="auto">
            <a:xfrm>
              <a:off x="2023" y="916"/>
              <a:ext cx="17" cy="11"/>
            </a:xfrm>
            <a:custGeom>
              <a:avLst/>
              <a:gdLst>
                <a:gd name="T0" fmla="*/ 88 w 122"/>
                <a:gd name="T1" fmla="*/ 78 h 78"/>
                <a:gd name="T2" fmla="*/ 114 w 122"/>
                <a:gd name="T3" fmla="*/ 62 h 78"/>
                <a:gd name="T4" fmla="*/ 102 w 122"/>
                <a:gd name="T5" fmla="*/ 21 h 78"/>
                <a:gd name="T6" fmla="*/ 35 w 122"/>
                <a:gd name="T7" fmla="*/ 1 h 78"/>
                <a:gd name="T8" fmla="*/ 2 w 122"/>
                <a:gd name="T9" fmla="*/ 28 h 78"/>
                <a:gd name="T10" fmla="*/ 29 w 122"/>
                <a:gd name="T11" fmla="*/ 61 h 78"/>
                <a:gd name="T12" fmla="*/ 74 w 122"/>
                <a:gd name="T13" fmla="*/ 74 h 78"/>
                <a:gd name="T14" fmla="*/ 88 w 122"/>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8">
                  <a:moveTo>
                    <a:pt x="88" y="78"/>
                  </a:moveTo>
                  <a:cubicBezTo>
                    <a:pt x="99" y="78"/>
                    <a:pt x="109" y="72"/>
                    <a:pt x="114" y="62"/>
                  </a:cubicBezTo>
                  <a:cubicBezTo>
                    <a:pt x="122" y="47"/>
                    <a:pt x="116" y="29"/>
                    <a:pt x="102" y="21"/>
                  </a:cubicBezTo>
                  <a:cubicBezTo>
                    <a:pt x="81" y="10"/>
                    <a:pt x="58" y="4"/>
                    <a:pt x="35" y="1"/>
                  </a:cubicBezTo>
                  <a:cubicBezTo>
                    <a:pt x="18" y="0"/>
                    <a:pt x="3" y="12"/>
                    <a:pt x="2" y="28"/>
                  </a:cubicBezTo>
                  <a:cubicBezTo>
                    <a:pt x="0" y="45"/>
                    <a:pt x="12" y="59"/>
                    <a:pt x="29" y="61"/>
                  </a:cubicBezTo>
                  <a:cubicBezTo>
                    <a:pt x="45" y="62"/>
                    <a:pt x="60" y="67"/>
                    <a:pt x="74" y="74"/>
                  </a:cubicBezTo>
                  <a:cubicBezTo>
                    <a:pt x="78" y="77"/>
                    <a:pt x="83" y="78"/>
                    <a:pt x="8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5">
              <a:extLst>
                <a:ext uri="{FF2B5EF4-FFF2-40B4-BE49-F238E27FC236}">
                  <a16:creationId xmlns:a16="http://schemas.microsoft.com/office/drawing/2014/main" id="{1D45D0AB-6B80-4E86-82EB-80DC05B0CA13}"/>
                </a:ext>
              </a:extLst>
            </p:cNvPr>
            <p:cNvSpPr>
              <a:spLocks/>
            </p:cNvSpPr>
            <p:nvPr/>
          </p:nvSpPr>
          <p:spPr bwMode="auto">
            <a:xfrm>
              <a:off x="2029" y="953"/>
              <a:ext cx="16" cy="13"/>
            </a:xfrm>
            <a:custGeom>
              <a:avLst/>
              <a:gdLst>
                <a:gd name="T0" fmla="*/ 34 w 116"/>
                <a:gd name="T1" fmla="*/ 95 h 95"/>
                <a:gd name="T2" fmla="*/ 45 w 116"/>
                <a:gd name="T3" fmla="*/ 93 h 95"/>
                <a:gd name="T4" fmla="*/ 103 w 116"/>
                <a:gd name="T5" fmla="*/ 55 h 95"/>
                <a:gd name="T6" fmla="*/ 105 w 116"/>
                <a:gd name="T7" fmla="*/ 13 h 95"/>
                <a:gd name="T8" fmla="*/ 62 w 116"/>
                <a:gd name="T9" fmla="*/ 12 h 95"/>
                <a:gd name="T10" fmla="*/ 22 w 116"/>
                <a:gd name="T11" fmla="*/ 37 h 95"/>
                <a:gd name="T12" fmla="*/ 6 w 116"/>
                <a:gd name="T13" fmla="*/ 76 h 95"/>
                <a:gd name="T14" fmla="*/ 34 w 116"/>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5">
                  <a:moveTo>
                    <a:pt x="34" y="95"/>
                  </a:moveTo>
                  <a:cubicBezTo>
                    <a:pt x="37" y="95"/>
                    <a:pt x="41" y="94"/>
                    <a:pt x="45" y="93"/>
                  </a:cubicBezTo>
                  <a:cubicBezTo>
                    <a:pt x="67" y="84"/>
                    <a:pt x="86" y="72"/>
                    <a:pt x="103" y="55"/>
                  </a:cubicBezTo>
                  <a:cubicBezTo>
                    <a:pt x="115" y="44"/>
                    <a:pt x="116" y="25"/>
                    <a:pt x="105" y="13"/>
                  </a:cubicBezTo>
                  <a:cubicBezTo>
                    <a:pt x="93" y="1"/>
                    <a:pt x="74" y="0"/>
                    <a:pt x="62" y="12"/>
                  </a:cubicBezTo>
                  <a:cubicBezTo>
                    <a:pt x="51" y="23"/>
                    <a:pt x="37" y="31"/>
                    <a:pt x="22" y="37"/>
                  </a:cubicBezTo>
                  <a:cubicBezTo>
                    <a:pt x="7" y="43"/>
                    <a:pt x="0" y="61"/>
                    <a:pt x="6" y="76"/>
                  </a:cubicBezTo>
                  <a:cubicBezTo>
                    <a:pt x="10" y="88"/>
                    <a:pt x="22" y="95"/>
                    <a:pt x="3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46">
              <a:extLst>
                <a:ext uri="{FF2B5EF4-FFF2-40B4-BE49-F238E27FC236}">
                  <a16:creationId xmlns:a16="http://schemas.microsoft.com/office/drawing/2014/main" id="{D8948F27-E482-47C2-83BF-3E43C6D69DDC}"/>
                </a:ext>
              </a:extLst>
            </p:cNvPr>
            <p:cNvSpPr>
              <a:spLocks/>
            </p:cNvSpPr>
            <p:nvPr/>
          </p:nvSpPr>
          <p:spPr bwMode="auto">
            <a:xfrm>
              <a:off x="1960" y="1055"/>
              <a:ext cx="17" cy="12"/>
            </a:xfrm>
            <a:custGeom>
              <a:avLst/>
              <a:gdLst>
                <a:gd name="T0" fmla="*/ 33 w 121"/>
                <a:gd name="T1" fmla="*/ 89 h 89"/>
                <a:gd name="T2" fmla="*/ 41 w 121"/>
                <a:gd name="T3" fmla="*/ 88 h 89"/>
                <a:gd name="T4" fmla="*/ 103 w 121"/>
                <a:gd name="T5" fmla="*/ 59 h 89"/>
                <a:gd name="T6" fmla="*/ 111 w 121"/>
                <a:gd name="T7" fmla="*/ 18 h 89"/>
                <a:gd name="T8" fmla="*/ 70 w 121"/>
                <a:gd name="T9" fmla="*/ 10 h 89"/>
                <a:gd name="T10" fmla="*/ 25 w 121"/>
                <a:gd name="T11" fmla="*/ 30 h 89"/>
                <a:gd name="T12" fmla="*/ 4 w 121"/>
                <a:gd name="T13" fmla="*/ 67 h 89"/>
                <a:gd name="T14" fmla="*/ 33 w 121"/>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9">
                  <a:moveTo>
                    <a:pt x="33" y="89"/>
                  </a:moveTo>
                  <a:cubicBezTo>
                    <a:pt x="36" y="89"/>
                    <a:pt x="39" y="89"/>
                    <a:pt x="41" y="88"/>
                  </a:cubicBezTo>
                  <a:cubicBezTo>
                    <a:pt x="63" y="82"/>
                    <a:pt x="84" y="72"/>
                    <a:pt x="103" y="59"/>
                  </a:cubicBezTo>
                  <a:cubicBezTo>
                    <a:pt x="117" y="50"/>
                    <a:pt x="121" y="31"/>
                    <a:pt x="111" y="18"/>
                  </a:cubicBezTo>
                  <a:cubicBezTo>
                    <a:pt x="102" y="4"/>
                    <a:pt x="83" y="0"/>
                    <a:pt x="70" y="10"/>
                  </a:cubicBezTo>
                  <a:cubicBezTo>
                    <a:pt x="56" y="19"/>
                    <a:pt x="41" y="26"/>
                    <a:pt x="25" y="30"/>
                  </a:cubicBezTo>
                  <a:cubicBezTo>
                    <a:pt x="9" y="35"/>
                    <a:pt x="0" y="51"/>
                    <a:pt x="4" y="67"/>
                  </a:cubicBezTo>
                  <a:cubicBezTo>
                    <a:pt x="8" y="80"/>
                    <a:pt x="20"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7">
              <a:extLst>
                <a:ext uri="{FF2B5EF4-FFF2-40B4-BE49-F238E27FC236}">
                  <a16:creationId xmlns:a16="http://schemas.microsoft.com/office/drawing/2014/main" id="{22E71E68-7A06-4941-8024-41AB79008E42}"/>
                </a:ext>
              </a:extLst>
            </p:cNvPr>
            <p:cNvSpPr>
              <a:spLocks/>
            </p:cNvSpPr>
            <p:nvPr/>
          </p:nvSpPr>
          <p:spPr bwMode="auto">
            <a:xfrm>
              <a:off x="1955" y="959"/>
              <a:ext cx="17" cy="9"/>
            </a:xfrm>
            <a:custGeom>
              <a:avLst/>
              <a:gdLst>
                <a:gd name="T0" fmla="*/ 30 w 118"/>
                <a:gd name="T1" fmla="*/ 60 h 60"/>
                <a:gd name="T2" fmla="*/ 88 w 118"/>
                <a:gd name="T3" fmla="*/ 60 h 60"/>
                <a:gd name="T4" fmla="*/ 118 w 118"/>
                <a:gd name="T5" fmla="*/ 30 h 60"/>
                <a:gd name="T6" fmla="*/ 88 w 118"/>
                <a:gd name="T7" fmla="*/ 0 h 60"/>
                <a:gd name="T8" fmla="*/ 30 w 118"/>
                <a:gd name="T9" fmla="*/ 0 h 60"/>
                <a:gd name="T10" fmla="*/ 0 w 118"/>
                <a:gd name="T11" fmla="*/ 30 h 60"/>
                <a:gd name="T12" fmla="*/ 30 w 11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18" h="60">
                  <a:moveTo>
                    <a:pt x="30" y="60"/>
                  </a:moveTo>
                  <a:cubicBezTo>
                    <a:pt x="88" y="60"/>
                    <a:pt x="88" y="60"/>
                    <a:pt x="88" y="60"/>
                  </a:cubicBezTo>
                  <a:cubicBezTo>
                    <a:pt x="105" y="60"/>
                    <a:pt x="118" y="47"/>
                    <a:pt x="118" y="30"/>
                  </a:cubicBezTo>
                  <a:cubicBezTo>
                    <a:pt x="118" y="14"/>
                    <a:pt x="105" y="0"/>
                    <a:pt x="88"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8">
              <a:extLst>
                <a:ext uri="{FF2B5EF4-FFF2-40B4-BE49-F238E27FC236}">
                  <a16:creationId xmlns:a16="http://schemas.microsoft.com/office/drawing/2014/main" id="{E14B85B2-194C-4B75-B96E-F9E478904E27}"/>
                </a:ext>
              </a:extLst>
            </p:cNvPr>
            <p:cNvSpPr>
              <a:spLocks/>
            </p:cNvSpPr>
            <p:nvPr/>
          </p:nvSpPr>
          <p:spPr bwMode="auto">
            <a:xfrm>
              <a:off x="1936" y="1053"/>
              <a:ext cx="17" cy="14"/>
            </a:xfrm>
            <a:custGeom>
              <a:avLst/>
              <a:gdLst>
                <a:gd name="T0" fmla="*/ 15 w 118"/>
                <a:gd name="T1" fmla="*/ 57 h 93"/>
                <a:gd name="T2" fmla="*/ 74 w 118"/>
                <a:gd name="T3" fmla="*/ 91 h 93"/>
                <a:gd name="T4" fmla="*/ 84 w 118"/>
                <a:gd name="T5" fmla="*/ 93 h 93"/>
                <a:gd name="T6" fmla="*/ 112 w 118"/>
                <a:gd name="T7" fmla="*/ 74 h 93"/>
                <a:gd name="T8" fmla="*/ 95 w 118"/>
                <a:gd name="T9" fmla="*/ 35 h 93"/>
                <a:gd name="T10" fmla="*/ 52 w 118"/>
                <a:gd name="T11" fmla="*/ 10 h 93"/>
                <a:gd name="T12" fmla="*/ 10 w 118"/>
                <a:gd name="T13" fmla="*/ 15 h 93"/>
                <a:gd name="T14" fmla="*/ 15 w 118"/>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93">
                  <a:moveTo>
                    <a:pt x="15" y="57"/>
                  </a:moveTo>
                  <a:cubicBezTo>
                    <a:pt x="32" y="72"/>
                    <a:pt x="52" y="83"/>
                    <a:pt x="74" y="91"/>
                  </a:cubicBezTo>
                  <a:cubicBezTo>
                    <a:pt x="77" y="92"/>
                    <a:pt x="81" y="93"/>
                    <a:pt x="84" y="93"/>
                  </a:cubicBezTo>
                  <a:cubicBezTo>
                    <a:pt x="96" y="93"/>
                    <a:pt x="108" y="86"/>
                    <a:pt x="112" y="74"/>
                  </a:cubicBezTo>
                  <a:cubicBezTo>
                    <a:pt x="118" y="58"/>
                    <a:pt x="110" y="41"/>
                    <a:pt x="95" y="35"/>
                  </a:cubicBezTo>
                  <a:cubicBezTo>
                    <a:pt x="80" y="29"/>
                    <a:pt x="65" y="21"/>
                    <a:pt x="52" y="10"/>
                  </a:cubicBezTo>
                  <a:cubicBezTo>
                    <a:pt x="39" y="0"/>
                    <a:pt x="20" y="2"/>
                    <a:pt x="10" y="15"/>
                  </a:cubicBezTo>
                  <a:cubicBezTo>
                    <a:pt x="0" y="28"/>
                    <a:pt x="2" y="47"/>
                    <a:pt x="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49">
              <a:extLst>
                <a:ext uri="{FF2B5EF4-FFF2-40B4-BE49-F238E27FC236}">
                  <a16:creationId xmlns:a16="http://schemas.microsoft.com/office/drawing/2014/main" id="{EF52C3E4-E084-4F51-AC4E-69AED6AD6ADC}"/>
                </a:ext>
              </a:extLst>
            </p:cNvPr>
            <p:cNvSpPr>
              <a:spLocks/>
            </p:cNvSpPr>
            <p:nvPr/>
          </p:nvSpPr>
          <p:spPr bwMode="auto">
            <a:xfrm>
              <a:off x="1977" y="1034"/>
              <a:ext cx="11" cy="17"/>
            </a:xfrm>
            <a:custGeom>
              <a:avLst/>
              <a:gdLst>
                <a:gd name="T0" fmla="*/ 24 w 75"/>
                <a:gd name="T1" fmla="*/ 115 h 117"/>
                <a:gd name="T2" fmla="*/ 34 w 75"/>
                <a:gd name="T3" fmla="*/ 117 h 117"/>
                <a:gd name="T4" fmla="*/ 62 w 75"/>
                <a:gd name="T5" fmla="*/ 97 h 117"/>
                <a:gd name="T6" fmla="*/ 75 w 75"/>
                <a:gd name="T7" fmla="*/ 31 h 117"/>
                <a:gd name="T8" fmla="*/ 46 w 75"/>
                <a:gd name="T9" fmla="*/ 0 h 117"/>
                <a:gd name="T10" fmla="*/ 45 w 75"/>
                <a:gd name="T11" fmla="*/ 0 h 117"/>
                <a:gd name="T12" fmla="*/ 15 w 75"/>
                <a:gd name="T13" fmla="*/ 29 h 117"/>
                <a:gd name="T14" fmla="*/ 6 w 75"/>
                <a:gd name="T15" fmla="*/ 77 h 117"/>
                <a:gd name="T16" fmla="*/ 24 w 75"/>
                <a:gd name="T17"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17">
                  <a:moveTo>
                    <a:pt x="24" y="115"/>
                  </a:moveTo>
                  <a:cubicBezTo>
                    <a:pt x="27" y="117"/>
                    <a:pt x="31" y="117"/>
                    <a:pt x="34" y="117"/>
                  </a:cubicBezTo>
                  <a:cubicBezTo>
                    <a:pt x="46" y="117"/>
                    <a:pt x="58" y="110"/>
                    <a:pt x="62" y="97"/>
                  </a:cubicBezTo>
                  <a:cubicBezTo>
                    <a:pt x="70" y="76"/>
                    <a:pt x="74" y="53"/>
                    <a:pt x="75" y="31"/>
                  </a:cubicBezTo>
                  <a:cubicBezTo>
                    <a:pt x="75" y="14"/>
                    <a:pt x="62" y="0"/>
                    <a:pt x="46" y="0"/>
                  </a:cubicBezTo>
                  <a:cubicBezTo>
                    <a:pt x="46" y="0"/>
                    <a:pt x="45" y="0"/>
                    <a:pt x="45" y="0"/>
                  </a:cubicBezTo>
                  <a:cubicBezTo>
                    <a:pt x="29" y="0"/>
                    <a:pt x="15" y="12"/>
                    <a:pt x="15" y="29"/>
                  </a:cubicBezTo>
                  <a:cubicBezTo>
                    <a:pt x="14" y="45"/>
                    <a:pt x="11" y="62"/>
                    <a:pt x="6" y="77"/>
                  </a:cubicBezTo>
                  <a:cubicBezTo>
                    <a:pt x="0" y="93"/>
                    <a:pt x="8" y="110"/>
                    <a:pt x="2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50">
              <a:extLst>
                <a:ext uri="{FF2B5EF4-FFF2-40B4-BE49-F238E27FC236}">
                  <a16:creationId xmlns:a16="http://schemas.microsoft.com/office/drawing/2014/main" id="{C899FDCC-7FC1-469F-A002-6D5829D80CA4}"/>
                </a:ext>
              </a:extLst>
            </p:cNvPr>
            <p:cNvSpPr>
              <a:spLocks/>
            </p:cNvSpPr>
            <p:nvPr/>
          </p:nvSpPr>
          <p:spPr bwMode="auto">
            <a:xfrm>
              <a:off x="1927" y="982"/>
              <a:ext cx="9" cy="17"/>
            </a:xfrm>
            <a:custGeom>
              <a:avLst/>
              <a:gdLst>
                <a:gd name="T0" fmla="*/ 30 w 60"/>
                <a:gd name="T1" fmla="*/ 119 h 119"/>
                <a:gd name="T2" fmla="*/ 60 w 60"/>
                <a:gd name="T3" fmla="*/ 89 h 119"/>
                <a:gd name="T4" fmla="*/ 60 w 60"/>
                <a:gd name="T5" fmla="*/ 30 h 119"/>
                <a:gd name="T6" fmla="*/ 30 w 60"/>
                <a:gd name="T7" fmla="*/ 0 h 119"/>
                <a:gd name="T8" fmla="*/ 0 w 60"/>
                <a:gd name="T9" fmla="*/ 30 h 119"/>
                <a:gd name="T10" fmla="*/ 0 w 60"/>
                <a:gd name="T11" fmla="*/ 89 h 119"/>
                <a:gd name="T12" fmla="*/ 30 w 60"/>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60" h="119">
                  <a:moveTo>
                    <a:pt x="30" y="119"/>
                  </a:moveTo>
                  <a:cubicBezTo>
                    <a:pt x="47" y="119"/>
                    <a:pt x="60" y="105"/>
                    <a:pt x="60" y="89"/>
                  </a:cubicBezTo>
                  <a:cubicBezTo>
                    <a:pt x="60" y="30"/>
                    <a:pt x="60" y="30"/>
                    <a:pt x="60" y="30"/>
                  </a:cubicBezTo>
                  <a:cubicBezTo>
                    <a:pt x="60" y="13"/>
                    <a:pt x="47" y="0"/>
                    <a:pt x="30" y="0"/>
                  </a:cubicBezTo>
                  <a:cubicBezTo>
                    <a:pt x="13" y="0"/>
                    <a:pt x="0" y="13"/>
                    <a:pt x="0" y="30"/>
                  </a:cubicBezTo>
                  <a:cubicBezTo>
                    <a:pt x="0" y="89"/>
                    <a:pt x="0" y="89"/>
                    <a:pt x="0" y="89"/>
                  </a:cubicBezTo>
                  <a:cubicBezTo>
                    <a:pt x="0" y="105"/>
                    <a:pt x="13" y="119"/>
                    <a:pt x="3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51">
              <a:extLst>
                <a:ext uri="{FF2B5EF4-FFF2-40B4-BE49-F238E27FC236}">
                  <a16:creationId xmlns:a16="http://schemas.microsoft.com/office/drawing/2014/main" id="{1AD2141A-1F63-4F3F-AB54-E0C17D2BF0BA}"/>
                </a:ext>
              </a:extLst>
            </p:cNvPr>
            <p:cNvSpPr>
              <a:spLocks/>
            </p:cNvSpPr>
            <p:nvPr/>
          </p:nvSpPr>
          <p:spPr bwMode="auto">
            <a:xfrm>
              <a:off x="1927" y="1007"/>
              <a:ext cx="9" cy="17"/>
            </a:xfrm>
            <a:custGeom>
              <a:avLst/>
              <a:gdLst>
                <a:gd name="T0" fmla="*/ 0 w 60"/>
                <a:gd name="T1" fmla="*/ 88 h 118"/>
                <a:gd name="T2" fmla="*/ 30 w 60"/>
                <a:gd name="T3" fmla="*/ 118 h 118"/>
                <a:gd name="T4" fmla="*/ 60 w 60"/>
                <a:gd name="T5" fmla="*/ 88 h 118"/>
                <a:gd name="T6" fmla="*/ 60 w 60"/>
                <a:gd name="T7" fmla="*/ 30 h 118"/>
                <a:gd name="T8" fmla="*/ 30 w 60"/>
                <a:gd name="T9" fmla="*/ 0 h 118"/>
                <a:gd name="T10" fmla="*/ 0 w 60"/>
                <a:gd name="T11" fmla="*/ 30 h 118"/>
                <a:gd name="T12" fmla="*/ 0 w 60"/>
                <a:gd name="T13" fmla="*/ 88 h 118"/>
              </a:gdLst>
              <a:ahLst/>
              <a:cxnLst>
                <a:cxn ang="0">
                  <a:pos x="T0" y="T1"/>
                </a:cxn>
                <a:cxn ang="0">
                  <a:pos x="T2" y="T3"/>
                </a:cxn>
                <a:cxn ang="0">
                  <a:pos x="T4" y="T5"/>
                </a:cxn>
                <a:cxn ang="0">
                  <a:pos x="T6" y="T7"/>
                </a:cxn>
                <a:cxn ang="0">
                  <a:pos x="T8" y="T9"/>
                </a:cxn>
                <a:cxn ang="0">
                  <a:pos x="T10" y="T11"/>
                </a:cxn>
                <a:cxn ang="0">
                  <a:pos x="T12" y="T13"/>
                </a:cxn>
              </a:cxnLst>
              <a:rect l="0" t="0" r="r" b="b"/>
              <a:pathLst>
                <a:path w="60" h="118">
                  <a:moveTo>
                    <a:pt x="0" y="88"/>
                  </a:moveTo>
                  <a:cubicBezTo>
                    <a:pt x="0" y="105"/>
                    <a:pt x="13" y="118"/>
                    <a:pt x="30" y="118"/>
                  </a:cubicBezTo>
                  <a:cubicBezTo>
                    <a:pt x="47" y="118"/>
                    <a:pt x="60" y="105"/>
                    <a:pt x="60" y="88"/>
                  </a:cubicBezTo>
                  <a:cubicBezTo>
                    <a:pt x="60" y="30"/>
                    <a:pt x="60" y="30"/>
                    <a:pt x="60" y="30"/>
                  </a:cubicBezTo>
                  <a:cubicBezTo>
                    <a:pt x="60" y="13"/>
                    <a:pt x="47" y="0"/>
                    <a:pt x="30" y="0"/>
                  </a:cubicBezTo>
                  <a:cubicBezTo>
                    <a:pt x="13" y="0"/>
                    <a:pt x="0" y="13"/>
                    <a:pt x="0" y="3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52">
              <a:extLst>
                <a:ext uri="{FF2B5EF4-FFF2-40B4-BE49-F238E27FC236}">
                  <a16:creationId xmlns:a16="http://schemas.microsoft.com/office/drawing/2014/main" id="{237E0E73-F534-4393-A551-1F0496FBEAF4}"/>
                </a:ext>
              </a:extLst>
            </p:cNvPr>
            <p:cNvSpPr>
              <a:spLocks/>
            </p:cNvSpPr>
            <p:nvPr/>
          </p:nvSpPr>
          <p:spPr bwMode="auto">
            <a:xfrm>
              <a:off x="1932" y="961"/>
              <a:ext cx="16" cy="15"/>
            </a:xfrm>
            <a:custGeom>
              <a:avLst/>
              <a:gdLst>
                <a:gd name="T0" fmla="*/ 57 w 114"/>
                <a:gd name="T1" fmla="*/ 90 h 101"/>
                <a:gd name="T2" fmla="*/ 94 w 114"/>
                <a:gd name="T3" fmla="*/ 61 h 101"/>
                <a:gd name="T4" fmla="*/ 106 w 114"/>
                <a:gd name="T5" fmla="*/ 20 h 101"/>
                <a:gd name="T6" fmla="*/ 66 w 114"/>
                <a:gd name="T7" fmla="*/ 8 h 101"/>
                <a:gd name="T8" fmla="*/ 11 w 114"/>
                <a:gd name="T9" fmla="*/ 51 h 101"/>
                <a:gd name="T10" fmla="*/ 15 w 114"/>
                <a:gd name="T11" fmla="*/ 94 h 101"/>
                <a:gd name="T12" fmla="*/ 34 w 114"/>
                <a:gd name="T13" fmla="*/ 101 h 101"/>
                <a:gd name="T14" fmla="*/ 57 w 114"/>
                <a:gd name="T15" fmla="*/ 9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1">
                  <a:moveTo>
                    <a:pt x="57" y="90"/>
                  </a:moveTo>
                  <a:cubicBezTo>
                    <a:pt x="67" y="78"/>
                    <a:pt x="80" y="68"/>
                    <a:pt x="94" y="61"/>
                  </a:cubicBezTo>
                  <a:cubicBezTo>
                    <a:pt x="108" y="53"/>
                    <a:pt x="114" y="35"/>
                    <a:pt x="106" y="20"/>
                  </a:cubicBezTo>
                  <a:cubicBezTo>
                    <a:pt x="98" y="5"/>
                    <a:pt x="80" y="0"/>
                    <a:pt x="66" y="8"/>
                  </a:cubicBezTo>
                  <a:cubicBezTo>
                    <a:pt x="45" y="19"/>
                    <a:pt x="26" y="33"/>
                    <a:pt x="11" y="51"/>
                  </a:cubicBezTo>
                  <a:cubicBezTo>
                    <a:pt x="0" y="64"/>
                    <a:pt x="2" y="83"/>
                    <a:pt x="15" y="94"/>
                  </a:cubicBezTo>
                  <a:cubicBezTo>
                    <a:pt x="20" y="98"/>
                    <a:pt x="27" y="101"/>
                    <a:pt x="34" y="101"/>
                  </a:cubicBezTo>
                  <a:cubicBezTo>
                    <a:pt x="42" y="101"/>
                    <a:pt x="51" y="97"/>
                    <a:pt x="5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53">
              <a:extLst>
                <a:ext uri="{FF2B5EF4-FFF2-40B4-BE49-F238E27FC236}">
                  <a16:creationId xmlns:a16="http://schemas.microsoft.com/office/drawing/2014/main" id="{73801CF8-1BE3-4E3F-9B16-3871F0B1A9CF}"/>
                </a:ext>
              </a:extLst>
            </p:cNvPr>
            <p:cNvSpPr>
              <a:spLocks/>
            </p:cNvSpPr>
            <p:nvPr/>
          </p:nvSpPr>
          <p:spPr bwMode="auto">
            <a:xfrm>
              <a:off x="1927" y="1032"/>
              <a:ext cx="10" cy="17"/>
            </a:xfrm>
            <a:custGeom>
              <a:avLst/>
              <a:gdLst>
                <a:gd name="T0" fmla="*/ 0 w 69"/>
                <a:gd name="T1" fmla="*/ 41 h 119"/>
                <a:gd name="T2" fmla="*/ 7 w 69"/>
                <a:gd name="T3" fmla="*/ 96 h 119"/>
                <a:gd name="T4" fmla="*/ 36 w 69"/>
                <a:gd name="T5" fmla="*/ 119 h 119"/>
                <a:gd name="T6" fmla="*/ 44 w 69"/>
                <a:gd name="T7" fmla="*/ 118 h 119"/>
                <a:gd name="T8" fmla="*/ 65 w 69"/>
                <a:gd name="T9" fmla="*/ 81 h 119"/>
                <a:gd name="T10" fmla="*/ 60 w 69"/>
                <a:gd name="T11" fmla="*/ 41 h 119"/>
                <a:gd name="T12" fmla="*/ 60 w 69"/>
                <a:gd name="T13" fmla="*/ 30 h 119"/>
                <a:gd name="T14" fmla="*/ 30 w 69"/>
                <a:gd name="T15" fmla="*/ 0 h 119"/>
                <a:gd name="T16" fmla="*/ 0 w 69"/>
                <a:gd name="T17" fmla="*/ 30 h 119"/>
                <a:gd name="T18" fmla="*/ 0 w 69"/>
                <a:gd name="T19" fmla="*/ 4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19">
                  <a:moveTo>
                    <a:pt x="0" y="41"/>
                  </a:moveTo>
                  <a:cubicBezTo>
                    <a:pt x="0" y="60"/>
                    <a:pt x="2" y="78"/>
                    <a:pt x="7" y="96"/>
                  </a:cubicBezTo>
                  <a:cubicBezTo>
                    <a:pt x="11" y="110"/>
                    <a:pt x="23" y="119"/>
                    <a:pt x="36" y="119"/>
                  </a:cubicBezTo>
                  <a:cubicBezTo>
                    <a:pt x="39" y="119"/>
                    <a:pt x="41" y="118"/>
                    <a:pt x="44" y="118"/>
                  </a:cubicBezTo>
                  <a:cubicBezTo>
                    <a:pt x="60" y="113"/>
                    <a:pt x="69" y="97"/>
                    <a:pt x="65" y="81"/>
                  </a:cubicBezTo>
                  <a:cubicBezTo>
                    <a:pt x="62" y="68"/>
                    <a:pt x="60" y="54"/>
                    <a:pt x="60" y="41"/>
                  </a:cubicBezTo>
                  <a:cubicBezTo>
                    <a:pt x="60" y="30"/>
                    <a:pt x="60" y="30"/>
                    <a:pt x="60" y="30"/>
                  </a:cubicBezTo>
                  <a:cubicBezTo>
                    <a:pt x="60" y="14"/>
                    <a:pt x="47" y="0"/>
                    <a:pt x="30" y="0"/>
                  </a:cubicBezTo>
                  <a:cubicBezTo>
                    <a:pt x="13" y="0"/>
                    <a:pt x="0" y="14"/>
                    <a:pt x="0" y="30"/>
                  </a:cubicBez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54">
              <a:extLst>
                <a:ext uri="{FF2B5EF4-FFF2-40B4-BE49-F238E27FC236}">
                  <a16:creationId xmlns:a16="http://schemas.microsoft.com/office/drawing/2014/main" id="{AE49269A-AB9F-41EF-AF7E-C793DC0A172F}"/>
                </a:ext>
              </a:extLst>
            </p:cNvPr>
            <p:cNvSpPr>
              <a:spLocks/>
            </p:cNvSpPr>
            <p:nvPr/>
          </p:nvSpPr>
          <p:spPr bwMode="auto">
            <a:xfrm>
              <a:off x="1980" y="959"/>
              <a:ext cx="16" cy="9"/>
            </a:xfrm>
            <a:custGeom>
              <a:avLst/>
              <a:gdLst>
                <a:gd name="T0" fmla="*/ 89 w 119"/>
                <a:gd name="T1" fmla="*/ 0 h 60"/>
                <a:gd name="T2" fmla="*/ 30 w 119"/>
                <a:gd name="T3" fmla="*/ 0 h 60"/>
                <a:gd name="T4" fmla="*/ 0 w 119"/>
                <a:gd name="T5" fmla="*/ 30 h 60"/>
                <a:gd name="T6" fmla="*/ 30 w 119"/>
                <a:gd name="T7" fmla="*/ 60 h 60"/>
                <a:gd name="T8" fmla="*/ 89 w 119"/>
                <a:gd name="T9" fmla="*/ 60 h 60"/>
                <a:gd name="T10" fmla="*/ 119 w 119"/>
                <a:gd name="T11" fmla="*/ 30 h 60"/>
                <a:gd name="T12" fmla="*/ 89 w 1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89" y="0"/>
                  </a:move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ubicBezTo>
                    <a:pt x="119" y="14"/>
                    <a:pt x="106" y="0"/>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55">
              <a:extLst>
                <a:ext uri="{FF2B5EF4-FFF2-40B4-BE49-F238E27FC236}">
                  <a16:creationId xmlns:a16="http://schemas.microsoft.com/office/drawing/2014/main" id="{3B4C7680-EF92-4B1F-BF3B-7A70D62BE8C7}"/>
                </a:ext>
              </a:extLst>
            </p:cNvPr>
            <p:cNvSpPr>
              <a:spLocks/>
            </p:cNvSpPr>
            <p:nvPr/>
          </p:nvSpPr>
          <p:spPr bwMode="auto">
            <a:xfrm>
              <a:off x="1981" y="1011"/>
              <a:ext cx="15" cy="16"/>
            </a:xfrm>
            <a:custGeom>
              <a:avLst/>
              <a:gdLst>
                <a:gd name="T0" fmla="*/ 61 w 105"/>
                <a:gd name="T1" fmla="*/ 93 h 109"/>
                <a:gd name="T2" fmla="*/ 91 w 105"/>
                <a:gd name="T3" fmla="*/ 57 h 109"/>
                <a:gd name="T4" fmla="*/ 95 w 105"/>
                <a:gd name="T5" fmla="*/ 14 h 109"/>
                <a:gd name="T6" fmla="*/ 52 w 105"/>
                <a:gd name="T7" fmla="*/ 11 h 109"/>
                <a:gd name="T8" fmla="*/ 8 w 105"/>
                <a:gd name="T9" fmla="*/ 65 h 109"/>
                <a:gd name="T10" fmla="*/ 20 w 105"/>
                <a:gd name="T11" fmla="*/ 105 h 109"/>
                <a:gd name="T12" fmla="*/ 35 w 105"/>
                <a:gd name="T13" fmla="*/ 109 h 109"/>
                <a:gd name="T14" fmla="*/ 61 w 105"/>
                <a:gd name="T15" fmla="*/ 9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9">
                  <a:moveTo>
                    <a:pt x="61" y="93"/>
                  </a:moveTo>
                  <a:cubicBezTo>
                    <a:pt x="69" y="79"/>
                    <a:pt x="79" y="67"/>
                    <a:pt x="91" y="57"/>
                  </a:cubicBezTo>
                  <a:cubicBezTo>
                    <a:pt x="104" y="46"/>
                    <a:pt x="105" y="27"/>
                    <a:pt x="95" y="14"/>
                  </a:cubicBezTo>
                  <a:cubicBezTo>
                    <a:pt x="84" y="2"/>
                    <a:pt x="65" y="0"/>
                    <a:pt x="52" y="11"/>
                  </a:cubicBezTo>
                  <a:cubicBezTo>
                    <a:pt x="34" y="26"/>
                    <a:pt x="19" y="44"/>
                    <a:pt x="8" y="65"/>
                  </a:cubicBezTo>
                  <a:cubicBezTo>
                    <a:pt x="0" y="79"/>
                    <a:pt x="6" y="97"/>
                    <a:pt x="20" y="105"/>
                  </a:cubicBezTo>
                  <a:cubicBezTo>
                    <a:pt x="25" y="108"/>
                    <a:pt x="30" y="109"/>
                    <a:pt x="35" y="109"/>
                  </a:cubicBezTo>
                  <a:cubicBezTo>
                    <a:pt x="45" y="109"/>
                    <a:pt x="56" y="103"/>
                    <a:pt x="6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56">
              <a:extLst>
                <a:ext uri="{FF2B5EF4-FFF2-40B4-BE49-F238E27FC236}">
                  <a16:creationId xmlns:a16="http://schemas.microsoft.com/office/drawing/2014/main" id="{B8B88905-DCB0-4931-BAC4-5D2EA17D04FD}"/>
                </a:ext>
              </a:extLst>
            </p:cNvPr>
            <p:cNvSpPr>
              <a:spLocks/>
            </p:cNvSpPr>
            <p:nvPr/>
          </p:nvSpPr>
          <p:spPr bwMode="auto">
            <a:xfrm>
              <a:off x="2003" y="1007"/>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6"/>
                    <a:pt x="90" y="30"/>
                  </a:cubicBezTo>
                  <a:cubicBezTo>
                    <a:pt x="90" y="13"/>
                    <a:pt x="77" y="0"/>
                    <a:pt x="60" y="0"/>
                  </a:cubicBezTo>
                  <a:cubicBezTo>
                    <a:pt x="30" y="0"/>
                    <a:pt x="30" y="0"/>
                    <a:pt x="30" y="0"/>
                  </a:cubicBezTo>
                  <a:cubicBezTo>
                    <a:pt x="13" y="0"/>
                    <a:pt x="0" y="13"/>
                    <a:pt x="0" y="30"/>
                  </a:cubicBezTo>
                  <a:cubicBezTo>
                    <a:pt x="0" y="46"/>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48" name="Picture 2" descr="Set of icons human thick, thin, fat, body size, degree of obesity, vector  of the proportions of the body from thin to fat, the concept of losing  Stock Vector Image &amp; Art -">
            <a:extLst>
              <a:ext uri="{FF2B5EF4-FFF2-40B4-BE49-F238E27FC236}">
                <a16:creationId xmlns:a16="http://schemas.microsoft.com/office/drawing/2014/main" id="{7E96DAAA-2575-41C5-9333-B7351874560D}"/>
              </a:ext>
            </a:extLst>
          </p:cNvPr>
          <p:cNvPicPr>
            <a:picLocks noChangeAspect="1" noChangeArrowheads="1"/>
          </p:cNvPicPr>
          <p:nvPr/>
        </p:nvPicPr>
        <p:blipFill rotWithShape="1">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artisticCrisscrossEtching/>
                    </a14:imgEffect>
                  </a14:imgLayer>
                </a14:imgProps>
              </a:ext>
              <a:ext uri="{28A0092B-C50C-407E-A947-70E740481C1C}">
                <a14:useLocalDpi xmlns:a14="http://schemas.microsoft.com/office/drawing/2010/main" val="0"/>
              </a:ext>
            </a:extLst>
          </a:blip>
          <a:srcRect b="7162"/>
          <a:stretch/>
        </p:blipFill>
        <p:spPr bwMode="auto">
          <a:xfrm>
            <a:off x="386612" y="897714"/>
            <a:ext cx="307700" cy="30540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Penetration Icon Stock Illustrations – 913 Penetration Icon Stock  Illustrations, Vectors &amp;amp; Clipart - Dreamstime">
            <a:extLst>
              <a:ext uri="{FF2B5EF4-FFF2-40B4-BE49-F238E27FC236}">
                <a16:creationId xmlns:a16="http://schemas.microsoft.com/office/drawing/2014/main" id="{FD012B15-89A9-4532-8FA6-B043B0F5B715}"/>
              </a:ext>
            </a:extLst>
          </p:cNvPr>
          <p:cNvPicPr>
            <a:picLocks noChangeAspect="1" noChangeArrowheads="1"/>
          </p:cNvPicPr>
          <p:nvPr/>
        </p:nvPicPr>
        <p:blipFill rotWithShape="1">
          <a:blip r:embed="rId10">
            <a:clrChange>
              <a:clrFrom>
                <a:srgbClr val="F6F3F3"/>
              </a:clrFrom>
              <a:clrTo>
                <a:srgbClr val="F6F3F3">
                  <a:alpha val="0"/>
                </a:srgbClr>
              </a:clrTo>
            </a:clrChange>
            <a:duotone>
              <a:schemeClr val="accent1">
                <a:shade val="45000"/>
                <a:satMod val="135000"/>
              </a:schemeClr>
              <a:prstClr val="white"/>
            </a:duotone>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69734" t="52293" b="3601"/>
          <a:stretch/>
        </p:blipFill>
        <p:spPr bwMode="auto">
          <a:xfrm>
            <a:off x="5459160" y="910869"/>
            <a:ext cx="324851" cy="35563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Bad Customer Service Vector Images (over 1,700)">
            <a:extLst>
              <a:ext uri="{FF2B5EF4-FFF2-40B4-BE49-F238E27FC236}">
                <a16:creationId xmlns:a16="http://schemas.microsoft.com/office/drawing/2014/main" id="{CCF339F8-F7E0-493D-B376-B9A35224BD3E}"/>
              </a:ext>
            </a:extLst>
          </p:cNvPr>
          <p:cNvPicPr>
            <a:picLocks noChangeAspect="1" noChangeArrowheads="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97392" y="672696"/>
            <a:ext cx="669459" cy="703085"/>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805EF1B1-44BD-4D9C-AB76-C1165D72215B}"/>
              </a:ext>
            </a:extLst>
          </p:cNvPr>
          <p:cNvSpPr txBox="1"/>
          <p:nvPr/>
        </p:nvSpPr>
        <p:spPr>
          <a:xfrm>
            <a:off x="2895104" y="1460769"/>
            <a:ext cx="6177280" cy="279796"/>
          </a:xfrm>
          <a:prstGeom prst="rect">
            <a:avLst/>
          </a:prstGeom>
          <a:noFill/>
        </p:spPr>
        <p:txBody>
          <a:bodyPr wrap="square">
            <a:spAutoFit/>
          </a:bodyPr>
          <a:lstStyle/>
          <a:p>
            <a:pPr algn="ctr"/>
            <a:r>
              <a:rPr lang="en-GB" sz="1600" b="1" dirty="0">
                <a:solidFill>
                  <a:schemeClr val="bg1"/>
                </a:solidFill>
              </a:rPr>
              <a:t>EXL’s Solution  - how are we transforming</a:t>
            </a:r>
          </a:p>
        </p:txBody>
      </p:sp>
      <p:sp>
        <p:nvSpPr>
          <p:cNvPr id="152" name="TextBox 151">
            <a:extLst>
              <a:ext uri="{FF2B5EF4-FFF2-40B4-BE49-F238E27FC236}">
                <a16:creationId xmlns:a16="http://schemas.microsoft.com/office/drawing/2014/main" id="{0B5ABA2A-E1EC-4D13-B340-C086C6894E51}"/>
              </a:ext>
            </a:extLst>
          </p:cNvPr>
          <p:cNvSpPr txBox="1"/>
          <p:nvPr/>
        </p:nvSpPr>
        <p:spPr>
          <a:xfrm>
            <a:off x="444828" y="5698117"/>
            <a:ext cx="11274552" cy="424232"/>
          </a:xfrm>
          <a:prstGeom prst="rect">
            <a:avLst/>
          </a:prstGeom>
          <a:solidFill>
            <a:srgbClr val="F0F0F0"/>
          </a:solidFill>
        </p:spPr>
        <p:txBody>
          <a:bodyPr wrap="square" anchor="ctr">
            <a:noAutofit/>
          </a:bodyPr>
          <a:lstStyle/>
          <a:p>
            <a:pPr algn="ctr"/>
            <a:r>
              <a:rPr lang="en-US" sz="2800" b="1" dirty="0">
                <a:solidFill>
                  <a:schemeClr val="tx2"/>
                </a:solidFill>
                <a:latin typeface="+mj-lt"/>
              </a:rPr>
              <a:t>CRM</a:t>
            </a:r>
          </a:p>
        </p:txBody>
      </p:sp>
      <p:grpSp>
        <p:nvGrpSpPr>
          <p:cNvPr id="153" name="Group 152"/>
          <p:cNvGrpSpPr/>
          <p:nvPr/>
        </p:nvGrpSpPr>
        <p:grpSpPr>
          <a:xfrm>
            <a:off x="259062" y="6177708"/>
            <a:ext cx="6507216" cy="549555"/>
            <a:chOff x="107821" y="3173272"/>
            <a:chExt cx="5922029" cy="415801"/>
          </a:xfrm>
        </p:grpSpPr>
        <p:grpSp>
          <p:nvGrpSpPr>
            <p:cNvPr id="154" name="Group 153"/>
            <p:cNvGrpSpPr/>
            <p:nvPr/>
          </p:nvGrpSpPr>
          <p:grpSpPr>
            <a:xfrm>
              <a:off x="107821" y="3173379"/>
              <a:ext cx="1785194" cy="399779"/>
              <a:chOff x="-117736" y="3277762"/>
              <a:chExt cx="1785194" cy="399779"/>
            </a:xfrm>
          </p:grpSpPr>
          <p:sp>
            <p:nvSpPr>
              <p:cNvPr id="161" name="TextBox 160">
                <a:extLst>
                  <a:ext uri="{FF2B5EF4-FFF2-40B4-BE49-F238E27FC236}">
                    <a16:creationId xmlns:a16="http://schemas.microsoft.com/office/drawing/2014/main" id="{1952305A-0479-43F7-B241-0F1900644902}"/>
                  </a:ext>
                </a:extLst>
              </p:cNvPr>
              <p:cNvSpPr txBox="1"/>
              <p:nvPr/>
            </p:nvSpPr>
            <p:spPr>
              <a:xfrm>
                <a:off x="148298" y="3277762"/>
                <a:ext cx="870932"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&gt; 30 - 35%</a:t>
                </a:r>
              </a:p>
            </p:txBody>
          </p:sp>
          <p:sp>
            <p:nvSpPr>
              <p:cNvPr id="162" name="TextBox 161">
                <a:extLst>
                  <a:ext uri="{FF2B5EF4-FFF2-40B4-BE49-F238E27FC236}">
                    <a16:creationId xmlns:a16="http://schemas.microsoft.com/office/drawing/2014/main" id="{1952305A-0479-43F7-B241-0F1900644902}"/>
                  </a:ext>
                </a:extLst>
              </p:cNvPr>
              <p:cNvSpPr txBox="1"/>
              <p:nvPr/>
            </p:nvSpPr>
            <p:spPr>
              <a:xfrm>
                <a:off x="-117736" y="3492875"/>
                <a:ext cx="1785194" cy="18466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Productivity improvement</a:t>
                </a:r>
              </a:p>
            </p:txBody>
          </p:sp>
        </p:grpSp>
        <p:grpSp>
          <p:nvGrpSpPr>
            <p:cNvPr id="155" name="Group 154"/>
            <p:cNvGrpSpPr/>
            <p:nvPr/>
          </p:nvGrpSpPr>
          <p:grpSpPr>
            <a:xfrm>
              <a:off x="1893607" y="3178371"/>
              <a:ext cx="2589838" cy="378692"/>
              <a:chOff x="2089175" y="3282754"/>
              <a:chExt cx="2589838" cy="378692"/>
            </a:xfrm>
          </p:grpSpPr>
          <p:sp>
            <p:nvSpPr>
              <p:cNvPr id="159" name="TextBox 158">
                <a:extLst>
                  <a:ext uri="{FF2B5EF4-FFF2-40B4-BE49-F238E27FC236}">
                    <a16:creationId xmlns:a16="http://schemas.microsoft.com/office/drawing/2014/main" id="{1952305A-0479-43F7-B241-0F1900644902}"/>
                  </a:ext>
                </a:extLst>
              </p:cNvPr>
              <p:cNvSpPr txBox="1"/>
              <p:nvPr/>
            </p:nvSpPr>
            <p:spPr>
              <a:xfrm>
                <a:off x="2759346" y="3282754"/>
                <a:ext cx="722129"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10 - 15%</a:t>
                </a:r>
              </a:p>
            </p:txBody>
          </p:sp>
          <p:sp>
            <p:nvSpPr>
              <p:cNvPr id="160" name="TextBox 159">
                <a:extLst>
                  <a:ext uri="{FF2B5EF4-FFF2-40B4-BE49-F238E27FC236}">
                    <a16:creationId xmlns:a16="http://schemas.microsoft.com/office/drawing/2014/main" id="{1952305A-0479-43F7-B241-0F1900644902}"/>
                  </a:ext>
                </a:extLst>
              </p:cNvPr>
              <p:cNvSpPr txBox="1"/>
              <p:nvPr/>
            </p:nvSpPr>
            <p:spPr>
              <a:xfrm>
                <a:off x="2089175" y="3508970"/>
                <a:ext cx="2589838" cy="15247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Elimination of inbound voice contacts</a:t>
                </a:r>
              </a:p>
            </p:txBody>
          </p:sp>
        </p:grpSp>
        <p:grpSp>
          <p:nvGrpSpPr>
            <p:cNvPr id="156" name="Group 155"/>
            <p:cNvGrpSpPr/>
            <p:nvPr/>
          </p:nvGrpSpPr>
          <p:grpSpPr>
            <a:xfrm>
              <a:off x="4383930" y="3173272"/>
              <a:ext cx="1645920" cy="415801"/>
              <a:chOff x="4387170" y="3277655"/>
              <a:chExt cx="1645920" cy="415801"/>
            </a:xfrm>
          </p:grpSpPr>
          <p:sp>
            <p:nvSpPr>
              <p:cNvPr id="157" name="TextBox 156">
                <a:extLst>
                  <a:ext uri="{FF2B5EF4-FFF2-40B4-BE49-F238E27FC236}">
                    <a16:creationId xmlns:a16="http://schemas.microsoft.com/office/drawing/2014/main" id="{1952305A-0479-43F7-B241-0F1900644902}"/>
                  </a:ext>
                </a:extLst>
              </p:cNvPr>
              <p:cNvSpPr txBox="1"/>
              <p:nvPr/>
            </p:nvSpPr>
            <p:spPr>
              <a:xfrm>
                <a:off x="4581273" y="3277655"/>
                <a:ext cx="719212" cy="209581"/>
              </a:xfrm>
              <a:prstGeom prst="rect">
                <a:avLst/>
              </a:prstGeom>
              <a:noFill/>
              <a:ln w="25400">
                <a:noFill/>
              </a:ln>
            </p:spPr>
            <p:txBody>
              <a:bodyPr wrap="none" lIns="0" tIns="0" rIns="0" bIns="0" rtlCol="0">
                <a:spAutoFit/>
              </a:bodyPr>
              <a:lstStyle>
                <a:defPPr>
                  <a:defRPr lang="en-US"/>
                </a:defPPr>
                <a:lvl1pPr marR="0" lvl="0" defTabSz="914400" fontAlgn="auto">
                  <a:lnSpc>
                    <a:spcPct val="100000"/>
                  </a:lnSpc>
                  <a:spcBef>
                    <a:spcPts val="3000"/>
                  </a:spcBef>
                  <a:buClr>
                    <a:schemeClr val="accent1">
                      <a:lumMod val="75000"/>
                    </a:schemeClr>
                  </a:buClr>
                  <a:buSzTx/>
                  <a:tabLst/>
                  <a:defRPr sz="2800">
                    <a:solidFill>
                      <a:schemeClr val="accent1"/>
                    </a:solidFill>
                    <a:latin typeface="+mj-lt"/>
                  </a:defRPr>
                </a:lvl1pPr>
              </a:lstStyle>
              <a:p>
                <a:r>
                  <a:rPr lang="en-US" sz="1800" b="1" dirty="0"/>
                  <a:t>~5 - 10%</a:t>
                </a:r>
              </a:p>
            </p:txBody>
          </p:sp>
          <p:sp>
            <p:nvSpPr>
              <p:cNvPr id="158" name="TextBox 157">
                <a:extLst>
                  <a:ext uri="{FF2B5EF4-FFF2-40B4-BE49-F238E27FC236}">
                    <a16:creationId xmlns:a16="http://schemas.microsoft.com/office/drawing/2014/main" id="{1952305A-0479-43F7-B241-0F1900644902}"/>
                  </a:ext>
                </a:extLst>
              </p:cNvPr>
              <p:cNvSpPr txBox="1"/>
              <p:nvPr/>
            </p:nvSpPr>
            <p:spPr>
              <a:xfrm>
                <a:off x="4387170" y="3508790"/>
                <a:ext cx="1645920" cy="184666"/>
              </a:xfrm>
              <a:prstGeom prst="rect">
                <a:avLst/>
              </a:prstGeom>
              <a:noFill/>
              <a:ln w="25400">
                <a:noFill/>
              </a:ln>
            </p:spPr>
            <p:txBody>
              <a:bodyPr wrap="square" lIns="0" tIns="0" rIns="0" bIns="0" rtlCol="0">
                <a:noAutofit/>
              </a:bodyPr>
              <a:lstStyle>
                <a:defPPr>
                  <a:defRPr lang="en-US"/>
                </a:defPPr>
                <a:lvl1pPr marR="0" lvl="0" defTabSz="914400" fontAlgn="auto">
                  <a:lnSpc>
                    <a:spcPct val="100000"/>
                  </a:lnSpc>
                  <a:spcBef>
                    <a:spcPts val="3000"/>
                  </a:spcBef>
                  <a:buClr>
                    <a:schemeClr val="accent1">
                      <a:lumMod val="75000"/>
                    </a:schemeClr>
                  </a:buClr>
                  <a:buSzTx/>
                  <a:tabLst/>
                  <a:defRPr sz="1400">
                    <a:solidFill>
                      <a:schemeClr val="tx2"/>
                    </a:solidFill>
                    <a:latin typeface="+mj-lt"/>
                  </a:defRPr>
                </a:lvl1pPr>
              </a:lstStyle>
              <a:p>
                <a:r>
                  <a:rPr lang="en-US" sz="1200" b="1" dirty="0">
                    <a:latin typeface="+mn-lt"/>
                  </a:rPr>
                  <a:t>Improvement in NPS</a:t>
                </a:r>
              </a:p>
            </p:txBody>
          </p:sp>
        </p:grpSp>
      </p:grpSp>
      <p:cxnSp>
        <p:nvCxnSpPr>
          <p:cNvPr id="19" name="Elbow Connector 18"/>
          <p:cNvCxnSpPr>
            <a:stCxn id="152" idx="1"/>
            <a:endCxn id="10" idx="1"/>
          </p:cNvCxnSpPr>
          <p:nvPr/>
        </p:nvCxnSpPr>
        <p:spPr>
          <a:xfrm rot="10800000" flipH="1">
            <a:off x="444827" y="2815353"/>
            <a:ext cx="1371873" cy="3094881"/>
          </a:xfrm>
          <a:prstGeom prst="bentConnector3">
            <a:avLst>
              <a:gd name="adj1" fmla="val -16663"/>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3377608" y="2805286"/>
            <a:ext cx="2103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8" name="Straight Arrow Connector 167"/>
          <p:cNvCxnSpPr/>
          <p:nvPr/>
        </p:nvCxnSpPr>
        <p:spPr>
          <a:xfrm>
            <a:off x="7308226" y="2805286"/>
            <a:ext cx="2103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165" idx="3"/>
            <a:endCxn id="152" idx="3"/>
          </p:cNvCxnSpPr>
          <p:nvPr/>
        </p:nvCxnSpPr>
        <p:spPr>
          <a:xfrm>
            <a:off x="11228426" y="2795859"/>
            <a:ext cx="490954" cy="3114374"/>
          </a:xfrm>
          <a:prstGeom prst="bentConnector3">
            <a:avLst>
              <a:gd name="adj1" fmla="val 1465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2120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Embedding Analytics to drive Ekaterra Intelligence</a:t>
            </a:r>
          </a:p>
        </p:txBody>
      </p:sp>
      <p:sp>
        <p:nvSpPr>
          <p:cNvPr id="32" name="Oval 31">
            <a:extLst>
              <a:ext uri="{FF2B5EF4-FFF2-40B4-BE49-F238E27FC236}">
                <a16:creationId xmlns:a16="http://schemas.microsoft.com/office/drawing/2014/main" id="{CDC54C7E-21E2-4666-BC81-C9E735AF0F03}"/>
              </a:ext>
            </a:extLst>
          </p:cNvPr>
          <p:cNvSpPr/>
          <p:nvPr/>
        </p:nvSpPr>
        <p:spPr>
          <a:xfrm>
            <a:off x="2468483" y="1426730"/>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Parallelogram 32">
            <a:extLst>
              <a:ext uri="{FF2B5EF4-FFF2-40B4-BE49-F238E27FC236}">
                <a16:creationId xmlns:a16="http://schemas.microsoft.com/office/drawing/2014/main" id="{3BA4DCE4-3637-4161-82C3-4BDA190A66B8}"/>
              </a:ext>
            </a:extLst>
          </p:cNvPr>
          <p:cNvSpPr/>
          <p:nvPr/>
        </p:nvSpPr>
        <p:spPr>
          <a:xfrm>
            <a:off x="211846" y="1195417"/>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Customer data</a:t>
            </a:r>
          </a:p>
        </p:txBody>
      </p:sp>
      <p:cxnSp>
        <p:nvCxnSpPr>
          <p:cNvPr id="34" name="Connector: Elbow 50">
            <a:extLst>
              <a:ext uri="{FF2B5EF4-FFF2-40B4-BE49-F238E27FC236}">
                <a16:creationId xmlns:a16="http://schemas.microsoft.com/office/drawing/2014/main" id="{C9348596-2E73-4B64-AF0A-0CC163077DCD}"/>
              </a:ext>
            </a:extLst>
          </p:cNvPr>
          <p:cNvCxnSpPr>
            <a:cxnSpLocks/>
            <a:stCxn id="32" idx="0"/>
            <a:endCxn id="33" idx="2"/>
          </p:cNvCxnSpPr>
          <p:nvPr/>
        </p:nvCxnSpPr>
        <p:spPr>
          <a:xfrm rot="16200000" flipV="1">
            <a:off x="2284005" y="1043096"/>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712A7EF-48EE-41A1-900F-CAB4C3F9EF32}"/>
              </a:ext>
            </a:extLst>
          </p:cNvPr>
          <p:cNvSpPr/>
          <p:nvPr/>
        </p:nvSpPr>
        <p:spPr>
          <a:xfrm>
            <a:off x="2468483" y="2076383"/>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Parallelogram 35">
            <a:extLst>
              <a:ext uri="{FF2B5EF4-FFF2-40B4-BE49-F238E27FC236}">
                <a16:creationId xmlns:a16="http://schemas.microsoft.com/office/drawing/2014/main" id="{CBCAF964-F044-467D-A419-4DE12002C376}"/>
              </a:ext>
            </a:extLst>
          </p:cNvPr>
          <p:cNvSpPr/>
          <p:nvPr/>
        </p:nvSpPr>
        <p:spPr>
          <a:xfrm>
            <a:off x="211846" y="1845070"/>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Contact data</a:t>
            </a:r>
          </a:p>
        </p:txBody>
      </p:sp>
      <p:cxnSp>
        <p:nvCxnSpPr>
          <p:cNvPr id="37" name="Connector: Elbow 55">
            <a:extLst>
              <a:ext uri="{FF2B5EF4-FFF2-40B4-BE49-F238E27FC236}">
                <a16:creationId xmlns:a16="http://schemas.microsoft.com/office/drawing/2014/main" id="{42DD9FFC-68BF-49CE-BBEA-04E4EC534BC8}"/>
              </a:ext>
            </a:extLst>
          </p:cNvPr>
          <p:cNvCxnSpPr>
            <a:stCxn id="35" idx="0"/>
            <a:endCxn id="36" idx="2"/>
          </p:cNvCxnSpPr>
          <p:nvPr/>
        </p:nvCxnSpPr>
        <p:spPr>
          <a:xfrm rot="16200000" flipV="1">
            <a:off x="2284005" y="1692749"/>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6D8FEAC-457A-48C3-82A9-C78FC1F7D0D5}"/>
              </a:ext>
            </a:extLst>
          </p:cNvPr>
          <p:cNvSpPr/>
          <p:nvPr/>
        </p:nvSpPr>
        <p:spPr>
          <a:xfrm>
            <a:off x="2468483" y="2726036"/>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Parallelogram 38">
            <a:extLst>
              <a:ext uri="{FF2B5EF4-FFF2-40B4-BE49-F238E27FC236}">
                <a16:creationId xmlns:a16="http://schemas.microsoft.com/office/drawing/2014/main" id="{E01925AC-4798-4081-B84E-2B6E90F9E624}"/>
              </a:ext>
            </a:extLst>
          </p:cNvPr>
          <p:cNvSpPr/>
          <p:nvPr/>
        </p:nvSpPr>
        <p:spPr>
          <a:xfrm>
            <a:off x="211846" y="2494722"/>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Exceptions data</a:t>
            </a:r>
          </a:p>
        </p:txBody>
      </p:sp>
      <p:cxnSp>
        <p:nvCxnSpPr>
          <p:cNvPr id="40" name="Connector: Elbow 59">
            <a:extLst>
              <a:ext uri="{FF2B5EF4-FFF2-40B4-BE49-F238E27FC236}">
                <a16:creationId xmlns:a16="http://schemas.microsoft.com/office/drawing/2014/main" id="{070FA51E-31CE-45BD-BE2D-7BAE4953142D}"/>
              </a:ext>
            </a:extLst>
          </p:cNvPr>
          <p:cNvCxnSpPr>
            <a:stCxn id="38" idx="0"/>
            <a:endCxn id="39" idx="2"/>
          </p:cNvCxnSpPr>
          <p:nvPr/>
        </p:nvCxnSpPr>
        <p:spPr>
          <a:xfrm rot="16200000" flipV="1">
            <a:off x="2284005" y="2342402"/>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D2FF0FB-BAD7-4971-8209-1EBA12DD501C}"/>
              </a:ext>
            </a:extLst>
          </p:cNvPr>
          <p:cNvSpPr/>
          <p:nvPr/>
        </p:nvSpPr>
        <p:spPr>
          <a:xfrm>
            <a:off x="2468483" y="3374363"/>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Parallelogram 41">
            <a:extLst>
              <a:ext uri="{FF2B5EF4-FFF2-40B4-BE49-F238E27FC236}">
                <a16:creationId xmlns:a16="http://schemas.microsoft.com/office/drawing/2014/main" id="{A28771C4-D31E-4779-9762-4EE085B0F8C0}"/>
              </a:ext>
            </a:extLst>
          </p:cNvPr>
          <p:cNvSpPr/>
          <p:nvPr/>
        </p:nvSpPr>
        <p:spPr>
          <a:xfrm>
            <a:off x="211846" y="3144375"/>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Events data</a:t>
            </a:r>
          </a:p>
        </p:txBody>
      </p:sp>
      <p:cxnSp>
        <p:nvCxnSpPr>
          <p:cNvPr id="43" name="Connector: Elbow 63">
            <a:extLst>
              <a:ext uri="{FF2B5EF4-FFF2-40B4-BE49-F238E27FC236}">
                <a16:creationId xmlns:a16="http://schemas.microsoft.com/office/drawing/2014/main" id="{3D6AA412-744D-4205-BCCC-80E3451383EE}"/>
              </a:ext>
            </a:extLst>
          </p:cNvPr>
          <p:cNvCxnSpPr>
            <a:stCxn id="41" idx="0"/>
            <a:endCxn id="42" idx="2"/>
          </p:cNvCxnSpPr>
          <p:nvPr/>
        </p:nvCxnSpPr>
        <p:spPr>
          <a:xfrm rot="16200000" flipV="1">
            <a:off x="2284668" y="2991392"/>
            <a:ext cx="75482"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CBCAE1B-D6DB-4AC1-A268-45FEB31AE217}"/>
              </a:ext>
            </a:extLst>
          </p:cNvPr>
          <p:cNvSpPr/>
          <p:nvPr/>
        </p:nvSpPr>
        <p:spPr>
          <a:xfrm>
            <a:off x="2468483" y="4025341"/>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Parallelogram 44">
            <a:extLst>
              <a:ext uri="{FF2B5EF4-FFF2-40B4-BE49-F238E27FC236}">
                <a16:creationId xmlns:a16="http://schemas.microsoft.com/office/drawing/2014/main" id="{AB6CA1AF-ED36-4D60-8E2F-4A7619DECD52}"/>
              </a:ext>
            </a:extLst>
          </p:cNvPr>
          <p:cNvSpPr/>
          <p:nvPr/>
        </p:nvSpPr>
        <p:spPr>
          <a:xfrm>
            <a:off x="211846" y="3794028"/>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Sales data</a:t>
            </a:r>
          </a:p>
        </p:txBody>
      </p:sp>
      <p:cxnSp>
        <p:nvCxnSpPr>
          <p:cNvPr id="46" name="Connector: Elbow 67">
            <a:extLst>
              <a:ext uri="{FF2B5EF4-FFF2-40B4-BE49-F238E27FC236}">
                <a16:creationId xmlns:a16="http://schemas.microsoft.com/office/drawing/2014/main" id="{2A026782-8CE1-4156-9679-5D0C83B0D9F3}"/>
              </a:ext>
            </a:extLst>
          </p:cNvPr>
          <p:cNvCxnSpPr>
            <a:stCxn id="44" idx="0"/>
            <a:endCxn id="45" idx="2"/>
          </p:cNvCxnSpPr>
          <p:nvPr/>
        </p:nvCxnSpPr>
        <p:spPr>
          <a:xfrm rot="16200000" flipV="1">
            <a:off x="2284005" y="3641707"/>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59B9CC9-472B-46D0-B20E-6DF3DED2222C}"/>
              </a:ext>
            </a:extLst>
          </p:cNvPr>
          <p:cNvSpPr/>
          <p:nvPr/>
        </p:nvSpPr>
        <p:spPr>
          <a:xfrm>
            <a:off x="2468483" y="5324645"/>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Parallelogram 47">
            <a:extLst>
              <a:ext uri="{FF2B5EF4-FFF2-40B4-BE49-F238E27FC236}">
                <a16:creationId xmlns:a16="http://schemas.microsoft.com/office/drawing/2014/main" id="{CB61E4B8-98E7-456A-942B-3660097FD0B1}"/>
              </a:ext>
            </a:extLst>
          </p:cNvPr>
          <p:cNvSpPr/>
          <p:nvPr/>
        </p:nvSpPr>
        <p:spPr>
          <a:xfrm>
            <a:off x="211846" y="5093332"/>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Employee data</a:t>
            </a:r>
          </a:p>
        </p:txBody>
      </p:sp>
      <p:cxnSp>
        <p:nvCxnSpPr>
          <p:cNvPr id="49" name="Connector: Elbow 71">
            <a:extLst>
              <a:ext uri="{FF2B5EF4-FFF2-40B4-BE49-F238E27FC236}">
                <a16:creationId xmlns:a16="http://schemas.microsoft.com/office/drawing/2014/main" id="{DACB850C-989A-4632-B2EE-9A457D7AD068}"/>
              </a:ext>
            </a:extLst>
          </p:cNvPr>
          <p:cNvCxnSpPr>
            <a:stCxn id="47" idx="0"/>
            <a:endCxn id="48" idx="2"/>
          </p:cNvCxnSpPr>
          <p:nvPr/>
        </p:nvCxnSpPr>
        <p:spPr>
          <a:xfrm rot="16200000" flipV="1">
            <a:off x="2284005" y="4941011"/>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96B4E3BC-0F09-4EBB-B9E8-00020A394BC9}"/>
              </a:ext>
            </a:extLst>
          </p:cNvPr>
          <p:cNvSpPr/>
          <p:nvPr/>
        </p:nvSpPr>
        <p:spPr>
          <a:xfrm>
            <a:off x="2468483" y="4674994"/>
            <a:ext cx="398311" cy="383864"/>
          </a:xfrm>
          <a:prstGeom prst="ellipse">
            <a:avLst/>
          </a:prstGeom>
          <a:solidFill>
            <a:schemeClr val="accent5">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Parallelogram 50">
            <a:extLst>
              <a:ext uri="{FF2B5EF4-FFF2-40B4-BE49-F238E27FC236}">
                <a16:creationId xmlns:a16="http://schemas.microsoft.com/office/drawing/2014/main" id="{7B159927-69CC-4D81-BEF5-50C594F43BA2}"/>
              </a:ext>
            </a:extLst>
          </p:cNvPr>
          <p:cNvSpPr/>
          <p:nvPr/>
        </p:nvSpPr>
        <p:spPr>
          <a:xfrm>
            <a:off x="211846" y="4443681"/>
            <a:ext cx="1871363" cy="309013"/>
          </a:xfrm>
          <a:prstGeom prst="parallelogram">
            <a:avLst>
              <a:gd name="adj" fmla="val 6862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Survey data</a:t>
            </a:r>
          </a:p>
        </p:txBody>
      </p:sp>
      <p:cxnSp>
        <p:nvCxnSpPr>
          <p:cNvPr id="52" name="Connector: Elbow 75">
            <a:extLst>
              <a:ext uri="{FF2B5EF4-FFF2-40B4-BE49-F238E27FC236}">
                <a16:creationId xmlns:a16="http://schemas.microsoft.com/office/drawing/2014/main" id="{C615737A-4729-4AA2-A14E-96D84FBE1C22}"/>
              </a:ext>
            </a:extLst>
          </p:cNvPr>
          <p:cNvCxnSpPr>
            <a:stCxn id="50" idx="0"/>
            <a:endCxn id="51" idx="2"/>
          </p:cNvCxnSpPr>
          <p:nvPr/>
        </p:nvCxnSpPr>
        <p:spPr>
          <a:xfrm rot="16200000" flipV="1">
            <a:off x="2284005" y="4291360"/>
            <a:ext cx="76806" cy="690461"/>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ID" title="Icon of a person with three stacked lines of text to the right of them">
            <a:extLst>
              <a:ext uri="{FF2B5EF4-FFF2-40B4-BE49-F238E27FC236}">
                <a16:creationId xmlns:a16="http://schemas.microsoft.com/office/drawing/2014/main" id="{2FD68595-D98F-47C1-A2E4-0EA594CEE4B5}"/>
              </a:ext>
            </a:extLst>
          </p:cNvPr>
          <p:cNvSpPr>
            <a:spLocks noChangeAspect="1" noEditPoints="1"/>
          </p:cNvSpPr>
          <p:nvPr/>
        </p:nvSpPr>
        <p:spPr bwMode="auto">
          <a:xfrm>
            <a:off x="2538915" y="1551708"/>
            <a:ext cx="214639" cy="123958"/>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Rectangle 53">
            <a:extLst>
              <a:ext uri="{FF2B5EF4-FFF2-40B4-BE49-F238E27FC236}">
                <a16:creationId xmlns:a16="http://schemas.microsoft.com/office/drawing/2014/main" id="{7038A461-3744-4F8B-A20A-C392847E9A20}"/>
              </a:ext>
            </a:extLst>
          </p:cNvPr>
          <p:cNvSpPr/>
          <p:nvPr/>
        </p:nvSpPr>
        <p:spPr>
          <a:xfrm>
            <a:off x="3075801" y="3054680"/>
            <a:ext cx="904406" cy="81502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GB" sz="1050" dirty="0">
                <a:solidFill>
                  <a:schemeClr val="tx2"/>
                </a:solidFill>
              </a:rPr>
              <a:t>Integrated data signals</a:t>
            </a:r>
          </a:p>
        </p:txBody>
      </p:sp>
      <p:sp>
        <p:nvSpPr>
          <p:cNvPr id="55" name="heaphones_2" title="Icon of a headset with a microphone">
            <a:extLst>
              <a:ext uri="{FF2B5EF4-FFF2-40B4-BE49-F238E27FC236}">
                <a16:creationId xmlns:a16="http://schemas.microsoft.com/office/drawing/2014/main" id="{023EBD7C-0780-4D1A-B80C-E3013C0540E0}"/>
              </a:ext>
            </a:extLst>
          </p:cNvPr>
          <p:cNvSpPr>
            <a:spLocks noChangeAspect="1" noEditPoints="1"/>
          </p:cNvSpPr>
          <p:nvPr/>
        </p:nvSpPr>
        <p:spPr bwMode="auto">
          <a:xfrm>
            <a:off x="2578007" y="2161615"/>
            <a:ext cx="176747" cy="230249"/>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Warning_E7BA" title="Icon of a triangle with an exclaimation point inside">
            <a:extLst>
              <a:ext uri="{FF2B5EF4-FFF2-40B4-BE49-F238E27FC236}">
                <a16:creationId xmlns:a16="http://schemas.microsoft.com/office/drawing/2014/main" id="{20603A3B-32AA-4BF7-9ECF-99698D154DDE}"/>
              </a:ext>
            </a:extLst>
          </p:cNvPr>
          <p:cNvSpPr>
            <a:spLocks noChangeAspect="1" noEditPoints="1"/>
          </p:cNvSpPr>
          <p:nvPr/>
        </p:nvSpPr>
        <p:spPr bwMode="auto">
          <a:xfrm>
            <a:off x="2564191" y="2803779"/>
            <a:ext cx="212354" cy="21246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57" name="location_5" title="Icon of a pin">
            <a:extLst>
              <a:ext uri="{FF2B5EF4-FFF2-40B4-BE49-F238E27FC236}">
                <a16:creationId xmlns:a16="http://schemas.microsoft.com/office/drawing/2014/main" id="{190A6D59-EF5F-4CF9-831F-EB4E1C80E38B}"/>
              </a:ext>
            </a:extLst>
          </p:cNvPr>
          <p:cNvSpPr>
            <a:spLocks noChangeAspect="1" noEditPoints="1"/>
          </p:cNvSpPr>
          <p:nvPr/>
        </p:nvSpPr>
        <p:spPr bwMode="auto">
          <a:xfrm>
            <a:off x="2627657" y="3457957"/>
            <a:ext cx="67942" cy="191086"/>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9" name="tool" title="Icon of a skrewdriver and wrench">
            <a:extLst>
              <a:ext uri="{FF2B5EF4-FFF2-40B4-BE49-F238E27FC236}">
                <a16:creationId xmlns:a16="http://schemas.microsoft.com/office/drawing/2014/main" id="{C00FD281-30F1-42BA-8ABB-2D5195D5915D}"/>
              </a:ext>
            </a:extLst>
          </p:cNvPr>
          <p:cNvSpPr>
            <a:spLocks noChangeAspect="1" noEditPoints="1"/>
          </p:cNvSpPr>
          <p:nvPr/>
        </p:nvSpPr>
        <p:spPr bwMode="auto">
          <a:xfrm>
            <a:off x="2598513" y="4113420"/>
            <a:ext cx="141511" cy="19933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0" name="people_19" title="Icon of a person standing on a circle">
            <a:extLst>
              <a:ext uri="{FF2B5EF4-FFF2-40B4-BE49-F238E27FC236}">
                <a16:creationId xmlns:a16="http://schemas.microsoft.com/office/drawing/2014/main" id="{B3910720-A120-4B05-807A-C84763A5DEF6}"/>
              </a:ext>
            </a:extLst>
          </p:cNvPr>
          <p:cNvSpPr>
            <a:spLocks noChangeAspect="1" noEditPoints="1"/>
          </p:cNvSpPr>
          <p:nvPr/>
        </p:nvSpPr>
        <p:spPr bwMode="auto">
          <a:xfrm>
            <a:off x="2562582" y="5375790"/>
            <a:ext cx="204213" cy="264337"/>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solidFill>
            <a:schemeClr val="accent5">
              <a:lumMod val="75000"/>
            </a:schemeClr>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inancial_E7BB" title="Icon of a chart made of vertical lines with a line tracing the top of each, turning into an arrow pointing up">
            <a:extLst>
              <a:ext uri="{FF2B5EF4-FFF2-40B4-BE49-F238E27FC236}">
                <a16:creationId xmlns:a16="http://schemas.microsoft.com/office/drawing/2014/main" id="{A726C3CC-698F-4D0C-9E4D-647EA49367EA}"/>
              </a:ext>
            </a:extLst>
          </p:cNvPr>
          <p:cNvSpPr>
            <a:spLocks noChangeAspect="1" noEditPoints="1"/>
          </p:cNvSpPr>
          <p:nvPr/>
        </p:nvSpPr>
        <p:spPr bwMode="auto">
          <a:xfrm>
            <a:off x="2559108" y="4774551"/>
            <a:ext cx="217437" cy="1939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solidFill>
            <a:schemeClr val="accent5">
              <a:lumMod val="75000"/>
            </a:schemeClr>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cxnSp>
        <p:nvCxnSpPr>
          <p:cNvPr id="62" name="Connector: Elbow 128">
            <a:extLst>
              <a:ext uri="{FF2B5EF4-FFF2-40B4-BE49-F238E27FC236}">
                <a16:creationId xmlns:a16="http://schemas.microsoft.com/office/drawing/2014/main" id="{0F1A2E53-DCB2-42CB-914D-140334B03A87}"/>
              </a:ext>
            </a:extLst>
          </p:cNvPr>
          <p:cNvCxnSpPr>
            <a:stCxn id="32" idx="6"/>
            <a:endCxn id="54" idx="0"/>
          </p:cNvCxnSpPr>
          <p:nvPr/>
        </p:nvCxnSpPr>
        <p:spPr>
          <a:xfrm>
            <a:off x="2866794" y="1618662"/>
            <a:ext cx="661210" cy="1436018"/>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or: Elbow 130">
            <a:extLst>
              <a:ext uri="{FF2B5EF4-FFF2-40B4-BE49-F238E27FC236}">
                <a16:creationId xmlns:a16="http://schemas.microsoft.com/office/drawing/2014/main" id="{1EC334AD-083C-43FE-907F-344AF8DD6675}"/>
              </a:ext>
            </a:extLst>
          </p:cNvPr>
          <p:cNvCxnSpPr>
            <a:cxnSpLocks/>
            <a:stCxn id="35" idx="6"/>
            <a:endCxn id="54" idx="0"/>
          </p:cNvCxnSpPr>
          <p:nvPr/>
        </p:nvCxnSpPr>
        <p:spPr>
          <a:xfrm>
            <a:off x="2866794" y="2268315"/>
            <a:ext cx="661210" cy="786365"/>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Connector: Elbow 136">
            <a:extLst>
              <a:ext uri="{FF2B5EF4-FFF2-40B4-BE49-F238E27FC236}">
                <a16:creationId xmlns:a16="http://schemas.microsoft.com/office/drawing/2014/main" id="{2CE7F085-B41E-4D81-B083-D0517371978E}"/>
              </a:ext>
            </a:extLst>
          </p:cNvPr>
          <p:cNvCxnSpPr>
            <a:cxnSpLocks/>
            <a:stCxn id="44" idx="6"/>
            <a:endCxn id="54" idx="2"/>
          </p:cNvCxnSpPr>
          <p:nvPr/>
        </p:nvCxnSpPr>
        <p:spPr>
          <a:xfrm flipV="1">
            <a:off x="2866794" y="3869709"/>
            <a:ext cx="661210" cy="34756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Connector: Elbow 139">
            <a:extLst>
              <a:ext uri="{FF2B5EF4-FFF2-40B4-BE49-F238E27FC236}">
                <a16:creationId xmlns:a16="http://schemas.microsoft.com/office/drawing/2014/main" id="{0D8CFAE1-9213-4C3A-B678-CCF54BDDD130}"/>
              </a:ext>
            </a:extLst>
          </p:cNvPr>
          <p:cNvCxnSpPr>
            <a:cxnSpLocks/>
            <a:stCxn id="50" idx="6"/>
            <a:endCxn id="54" idx="2"/>
          </p:cNvCxnSpPr>
          <p:nvPr/>
        </p:nvCxnSpPr>
        <p:spPr>
          <a:xfrm flipV="1">
            <a:off x="2866794" y="3869709"/>
            <a:ext cx="661210" cy="997217"/>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Connector: Elbow 142">
            <a:extLst>
              <a:ext uri="{FF2B5EF4-FFF2-40B4-BE49-F238E27FC236}">
                <a16:creationId xmlns:a16="http://schemas.microsoft.com/office/drawing/2014/main" id="{2F8F085D-7B6C-41CC-B9FE-06C52FC11580}"/>
              </a:ext>
            </a:extLst>
          </p:cNvPr>
          <p:cNvCxnSpPr>
            <a:cxnSpLocks/>
            <a:stCxn id="47" idx="6"/>
            <a:endCxn id="54" idx="2"/>
          </p:cNvCxnSpPr>
          <p:nvPr/>
        </p:nvCxnSpPr>
        <p:spPr>
          <a:xfrm flipV="1">
            <a:off x="2866794" y="3869709"/>
            <a:ext cx="661210" cy="1646868"/>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0F71DA98-A0CB-4A89-BB27-67BCF9AD5F3A}"/>
              </a:ext>
            </a:extLst>
          </p:cNvPr>
          <p:cNvSpPr>
            <a:spLocks noChangeAspect="1" noEditPoints="1"/>
          </p:cNvSpPr>
          <p:nvPr/>
        </p:nvSpPr>
        <p:spPr bwMode="auto">
          <a:xfrm>
            <a:off x="3401151" y="3096441"/>
            <a:ext cx="295526" cy="3841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68" name="Straight Arrow Connector 67"/>
          <p:cNvCxnSpPr/>
          <p:nvPr/>
        </p:nvCxnSpPr>
        <p:spPr>
          <a:xfrm>
            <a:off x="4072337" y="3486600"/>
            <a:ext cx="13381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14519944-0BB7-43EE-B9FF-7309792622BC}"/>
              </a:ext>
            </a:extLst>
          </p:cNvPr>
          <p:cNvSpPr/>
          <p:nvPr/>
        </p:nvSpPr>
        <p:spPr>
          <a:xfrm>
            <a:off x="5631424" y="1426730"/>
            <a:ext cx="1204332" cy="4126201"/>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sp>
        <p:nvSpPr>
          <p:cNvPr id="70" name="Rectangle 69">
            <a:extLst>
              <a:ext uri="{FF2B5EF4-FFF2-40B4-BE49-F238E27FC236}">
                <a16:creationId xmlns:a16="http://schemas.microsoft.com/office/drawing/2014/main" id="{571AF156-1792-41F7-8E2F-26E21A2C251C}"/>
              </a:ext>
            </a:extLst>
          </p:cNvPr>
          <p:cNvSpPr/>
          <p:nvPr/>
        </p:nvSpPr>
        <p:spPr>
          <a:xfrm>
            <a:off x="4187396" y="1427533"/>
            <a:ext cx="1204332" cy="1817917"/>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sp>
        <p:nvSpPr>
          <p:cNvPr id="71" name="TextBox 70">
            <a:extLst>
              <a:ext uri="{FF2B5EF4-FFF2-40B4-BE49-F238E27FC236}">
                <a16:creationId xmlns:a16="http://schemas.microsoft.com/office/drawing/2014/main" id="{AD1BA1CF-8FEB-4113-9544-43ED4BE16FE0}"/>
              </a:ext>
            </a:extLst>
          </p:cNvPr>
          <p:cNvSpPr txBox="1"/>
          <p:nvPr/>
        </p:nvSpPr>
        <p:spPr>
          <a:xfrm>
            <a:off x="4232083" y="1955740"/>
            <a:ext cx="1138966" cy="369332"/>
          </a:xfrm>
          <a:prstGeom prst="rect">
            <a:avLst/>
          </a:prstGeom>
          <a:noFill/>
          <a:ln>
            <a:noFill/>
          </a:ln>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E2E Customer Journey Review</a:t>
            </a:r>
            <a:endParaRPr lang="en-GB" sz="900" dirty="0">
              <a:solidFill>
                <a:schemeClr val="tx2"/>
              </a:solidFill>
              <a:latin typeface="+mj-lt"/>
              <a:cs typeface="Calibri" panose="020F0502020204030204" pitchFamily="34" charset="0"/>
            </a:endParaRPr>
          </a:p>
        </p:txBody>
      </p:sp>
      <p:sp>
        <p:nvSpPr>
          <p:cNvPr id="72" name="TextBox 71">
            <a:extLst>
              <a:ext uri="{FF2B5EF4-FFF2-40B4-BE49-F238E27FC236}">
                <a16:creationId xmlns:a16="http://schemas.microsoft.com/office/drawing/2014/main" id="{4DD7DDBD-F173-4FCF-A637-87E96BF41F26}"/>
              </a:ext>
            </a:extLst>
          </p:cNvPr>
          <p:cNvSpPr txBox="1"/>
          <p:nvPr/>
        </p:nvSpPr>
        <p:spPr>
          <a:xfrm>
            <a:off x="4211897" y="2246481"/>
            <a:ext cx="1179831" cy="507831"/>
          </a:xfrm>
          <a:prstGeom prst="rect">
            <a:avLst/>
          </a:prstGeom>
          <a:noFill/>
          <a:ln>
            <a:noFill/>
          </a:ln>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Identify fallouts through data overlay &amp; RCA</a:t>
            </a:r>
            <a:endParaRPr lang="en-GB" sz="900" dirty="0">
              <a:solidFill>
                <a:schemeClr val="tx2"/>
              </a:solidFill>
              <a:latin typeface="+mj-lt"/>
              <a:cs typeface="Calibri" panose="020F0502020204030204" pitchFamily="34" charset="0"/>
            </a:endParaRPr>
          </a:p>
        </p:txBody>
      </p:sp>
      <p:sp>
        <p:nvSpPr>
          <p:cNvPr id="73" name="TextBox 72">
            <a:extLst>
              <a:ext uri="{FF2B5EF4-FFF2-40B4-BE49-F238E27FC236}">
                <a16:creationId xmlns:a16="http://schemas.microsoft.com/office/drawing/2014/main" id="{1BCF9E7B-B85A-4825-AAD7-2E744F89BC3B}"/>
              </a:ext>
            </a:extLst>
          </p:cNvPr>
          <p:cNvSpPr txBox="1"/>
          <p:nvPr/>
        </p:nvSpPr>
        <p:spPr>
          <a:xfrm>
            <a:off x="6174564" y="3310074"/>
            <a:ext cx="690026" cy="507831"/>
          </a:xfrm>
          <a:prstGeom prst="rect">
            <a:avLst/>
          </a:prstGeom>
          <a:noFill/>
        </p:spPr>
        <p:txBody>
          <a:bodyPr wrap="square" rtlCol="0">
            <a:spAutoFit/>
          </a:bodyPr>
          <a:lstStyle/>
          <a:p>
            <a:pPr algn="ctr"/>
            <a:r>
              <a:rPr lang="en-US" sz="900" dirty="0">
                <a:latin typeface="+mj-lt"/>
                <a:cs typeface="Calibri" panose="020F0502020204030204" pitchFamily="34" charset="0"/>
              </a:rPr>
              <a:t>Train</a:t>
            </a:r>
          </a:p>
          <a:p>
            <a:pPr algn="ctr"/>
            <a:r>
              <a:rPr lang="en-US" sz="900" dirty="0">
                <a:latin typeface="+mj-lt"/>
                <a:cs typeface="Calibri" panose="020F0502020204030204" pitchFamily="34" charset="0"/>
              </a:rPr>
              <a:t>Tune</a:t>
            </a:r>
          </a:p>
          <a:p>
            <a:pPr algn="ctr"/>
            <a:r>
              <a:rPr lang="en-US" sz="900" dirty="0">
                <a:latin typeface="+mj-lt"/>
                <a:cs typeface="Calibri" panose="020F0502020204030204" pitchFamily="34" charset="0"/>
              </a:rPr>
              <a:t>Test  </a:t>
            </a:r>
            <a:endParaRPr lang="en-GB" sz="900" dirty="0">
              <a:latin typeface="+mj-lt"/>
              <a:cs typeface="Calibri" panose="020F0502020204030204" pitchFamily="34" charset="0"/>
            </a:endParaRPr>
          </a:p>
        </p:txBody>
      </p:sp>
      <p:sp>
        <p:nvSpPr>
          <p:cNvPr id="74" name="TextBox 73">
            <a:extLst>
              <a:ext uri="{FF2B5EF4-FFF2-40B4-BE49-F238E27FC236}">
                <a16:creationId xmlns:a16="http://schemas.microsoft.com/office/drawing/2014/main" id="{94EC6EC3-AEC3-475D-8212-15E9C6BFB175}"/>
              </a:ext>
            </a:extLst>
          </p:cNvPr>
          <p:cNvSpPr txBox="1"/>
          <p:nvPr/>
        </p:nvSpPr>
        <p:spPr>
          <a:xfrm>
            <a:off x="4195390" y="3583538"/>
            <a:ext cx="1260377" cy="369332"/>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Customer Lifetime Value Model</a:t>
            </a:r>
            <a:endParaRPr lang="en-GB" sz="900" dirty="0">
              <a:solidFill>
                <a:schemeClr val="tx2"/>
              </a:solidFill>
              <a:latin typeface="+mj-lt"/>
              <a:cs typeface="Calibri" panose="020F0502020204030204" pitchFamily="34" charset="0"/>
            </a:endParaRPr>
          </a:p>
        </p:txBody>
      </p:sp>
      <p:sp>
        <p:nvSpPr>
          <p:cNvPr id="75" name="TextBox 74">
            <a:extLst>
              <a:ext uri="{FF2B5EF4-FFF2-40B4-BE49-F238E27FC236}">
                <a16:creationId xmlns:a16="http://schemas.microsoft.com/office/drawing/2014/main" id="{EF7F024A-B78E-4A93-9629-6D6C54BCE643}"/>
              </a:ext>
            </a:extLst>
          </p:cNvPr>
          <p:cNvSpPr txBox="1"/>
          <p:nvPr/>
        </p:nvSpPr>
        <p:spPr>
          <a:xfrm>
            <a:off x="5374532" y="4843932"/>
            <a:ext cx="1463112" cy="235898"/>
          </a:xfrm>
          <a:prstGeom prst="rect">
            <a:avLst/>
          </a:prstGeom>
          <a:noFill/>
        </p:spPr>
        <p:txBody>
          <a:bodyPr wrap="square" rtlCol="0">
            <a:spAutoFit/>
          </a:bodyPr>
          <a:lstStyle/>
          <a:p>
            <a:pPr algn="ctr"/>
            <a:r>
              <a:rPr lang="en-US" sz="900" dirty="0">
                <a:latin typeface="+mj-lt"/>
                <a:cs typeface="Calibri" panose="020F0502020204030204" pitchFamily="34" charset="0"/>
              </a:rPr>
              <a:t>Data scientists </a:t>
            </a:r>
            <a:endParaRPr lang="en-GB" sz="900" dirty="0">
              <a:latin typeface="+mj-lt"/>
              <a:cs typeface="Calibri" panose="020F0502020204030204" pitchFamily="34" charset="0"/>
            </a:endParaRPr>
          </a:p>
        </p:txBody>
      </p:sp>
      <p:sp>
        <p:nvSpPr>
          <p:cNvPr id="76" name="TextBox 75">
            <a:extLst>
              <a:ext uri="{FF2B5EF4-FFF2-40B4-BE49-F238E27FC236}">
                <a16:creationId xmlns:a16="http://schemas.microsoft.com/office/drawing/2014/main" id="{B0992ED9-923E-4167-9F20-3BD2F2C7BC29}"/>
              </a:ext>
            </a:extLst>
          </p:cNvPr>
          <p:cNvSpPr txBox="1"/>
          <p:nvPr/>
        </p:nvSpPr>
        <p:spPr>
          <a:xfrm>
            <a:off x="4184740" y="3896467"/>
            <a:ext cx="1160645" cy="230832"/>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NPS Simulators</a:t>
            </a:r>
            <a:endParaRPr lang="en-GB" sz="900" dirty="0">
              <a:solidFill>
                <a:schemeClr val="tx2"/>
              </a:solidFill>
              <a:latin typeface="+mj-lt"/>
              <a:cs typeface="Calibri" panose="020F0502020204030204" pitchFamily="34" charset="0"/>
            </a:endParaRPr>
          </a:p>
        </p:txBody>
      </p:sp>
      <p:sp>
        <p:nvSpPr>
          <p:cNvPr id="77" name="TextBox 76">
            <a:extLst>
              <a:ext uri="{FF2B5EF4-FFF2-40B4-BE49-F238E27FC236}">
                <a16:creationId xmlns:a16="http://schemas.microsoft.com/office/drawing/2014/main" id="{CC8DF9DD-2384-4412-AAEC-47341E57D48F}"/>
              </a:ext>
            </a:extLst>
          </p:cNvPr>
          <p:cNvSpPr txBox="1"/>
          <p:nvPr/>
        </p:nvSpPr>
        <p:spPr>
          <a:xfrm>
            <a:off x="4245080" y="3285456"/>
            <a:ext cx="1112652" cy="230832"/>
          </a:xfrm>
          <a:prstGeom prst="rect">
            <a:avLst/>
          </a:prstGeom>
          <a:noFill/>
        </p:spPr>
        <p:txBody>
          <a:bodyPr wrap="square" rtlCol="0">
            <a:spAutoFit/>
          </a:bodyPr>
          <a:lstStyle/>
          <a:p>
            <a:pPr algn="ctr"/>
            <a:r>
              <a:rPr lang="en-US" sz="900" i="1" dirty="0">
                <a:latin typeface="+mj-lt"/>
                <a:cs typeface="Calibri" panose="020F0502020204030204" pitchFamily="34" charset="0"/>
              </a:rPr>
              <a:t>MIA</a:t>
            </a:r>
          </a:p>
        </p:txBody>
      </p:sp>
      <p:sp>
        <p:nvSpPr>
          <p:cNvPr id="78" name="TextBox 77">
            <a:extLst>
              <a:ext uri="{FF2B5EF4-FFF2-40B4-BE49-F238E27FC236}">
                <a16:creationId xmlns:a16="http://schemas.microsoft.com/office/drawing/2014/main" id="{4DD7DDBD-F173-4FCF-A637-87E96BF41F26}"/>
              </a:ext>
            </a:extLst>
          </p:cNvPr>
          <p:cNvSpPr txBox="1"/>
          <p:nvPr/>
        </p:nvSpPr>
        <p:spPr>
          <a:xfrm>
            <a:off x="4224789" y="2738749"/>
            <a:ext cx="1179831" cy="523028"/>
          </a:xfrm>
          <a:prstGeom prst="rect">
            <a:avLst/>
          </a:prstGeom>
          <a:noFill/>
          <a:ln>
            <a:noFill/>
          </a:ln>
        </p:spPr>
        <p:txBody>
          <a:bodyPr wrap="square" rtlCol="0">
            <a:spAutoFit/>
          </a:bodyPr>
          <a:lstStyle/>
          <a:p>
            <a:pPr marL="171450" indent="-171450">
              <a:buFont typeface="Wingdings" panose="05000000000000000000" pitchFamily="2" charset="2"/>
              <a:buChar char="§"/>
            </a:pPr>
            <a:r>
              <a:rPr lang="en-GB" sz="900" dirty="0">
                <a:solidFill>
                  <a:schemeClr val="tx2"/>
                </a:solidFill>
                <a:latin typeface="+mj-lt"/>
                <a:cs typeface="Calibri" panose="020F0502020204030204" pitchFamily="34" charset="0"/>
              </a:rPr>
              <a:t>Identify the right lever for improvement </a:t>
            </a:r>
          </a:p>
        </p:txBody>
      </p:sp>
      <p:sp>
        <p:nvSpPr>
          <p:cNvPr id="79" name="TextBox 78">
            <a:extLst>
              <a:ext uri="{FF2B5EF4-FFF2-40B4-BE49-F238E27FC236}">
                <a16:creationId xmlns:a16="http://schemas.microsoft.com/office/drawing/2014/main" id="{B0992ED9-923E-4167-9F20-3BD2F2C7BC29}"/>
              </a:ext>
            </a:extLst>
          </p:cNvPr>
          <p:cNvSpPr txBox="1"/>
          <p:nvPr/>
        </p:nvSpPr>
        <p:spPr>
          <a:xfrm>
            <a:off x="4184224" y="4061111"/>
            <a:ext cx="993406" cy="230832"/>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Cost to Serve</a:t>
            </a:r>
            <a:endParaRPr lang="en-GB" sz="900" dirty="0">
              <a:solidFill>
                <a:schemeClr val="tx2"/>
              </a:solidFill>
              <a:latin typeface="+mj-lt"/>
              <a:cs typeface="Calibri" panose="020F0502020204030204" pitchFamily="34" charset="0"/>
            </a:endParaRPr>
          </a:p>
        </p:txBody>
      </p:sp>
      <p:sp>
        <p:nvSpPr>
          <p:cNvPr id="80" name="TextBox 79">
            <a:extLst>
              <a:ext uri="{FF2B5EF4-FFF2-40B4-BE49-F238E27FC236}">
                <a16:creationId xmlns:a16="http://schemas.microsoft.com/office/drawing/2014/main" id="{AD1BA1CF-8FEB-4113-9544-43ED4BE16FE0}"/>
              </a:ext>
            </a:extLst>
          </p:cNvPr>
          <p:cNvSpPr txBox="1"/>
          <p:nvPr/>
        </p:nvSpPr>
        <p:spPr>
          <a:xfrm>
            <a:off x="4232084" y="1777144"/>
            <a:ext cx="1094277" cy="230832"/>
          </a:xfrm>
          <a:prstGeom prst="rect">
            <a:avLst/>
          </a:prstGeom>
          <a:noFill/>
          <a:ln>
            <a:noFill/>
          </a:ln>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Sprint Planning</a:t>
            </a:r>
            <a:endParaRPr lang="en-GB" sz="900" dirty="0">
              <a:solidFill>
                <a:schemeClr val="tx2"/>
              </a:solidFill>
              <a:latin typeface="+mj-lt"/>
              <a:cs typeface="Calibri" panose="020F0502020204030204" pitchFamily="34" charset="0"/>
            </a:endParaRPr>
          </a:p>
        </p:txBody>
      </p:sp>
      <p:sp>
        <p:nvSpPr>
          <p:cNvPr id="81" name="Rectangle 80">
            <a:extLst>
              <a:ext uri="{FF2B5EF4-FFF2-40B4-BE49-F238E27FC236}">
                <a16:creationId xmlns:a16="http://schemas.microsoft.com/office/drawing/2014/main" id="{D3849525-9394-43BD-B5FC-FFAB6039C711}"/>
              </a:ext>
            </a:extLst>
          </p:cNvPr>
          <p:cNvSpPr/>
          <p:nvPr/>
        </p:nvSpPr>
        <p:spPr>
          <a:xfrm>
            <a:off x="3966142" y="3390578"/>
            <a:ext cx="148668" cy="1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sz="1000" dirty="0"/>
          </a:p>
        </p:txBody>
      </p:sp>
      <p:sp>
        <p:nvSpPr>
          <p:cNvPr id="82" name="TextBox 81">
            <a:extLst>
              <a:ext uri="{FF2B5EF4-FFF2-40B4-BE49-F238E27FC236}">
                <a16:creationId xmlns:a16="http://schemas.microsoft.com/office/drawing/2014/main" id="{CC8DF9DD-2384-4412-AAEC-47341E57D48F}"/>
              </a:ext>
            </a:extLst>
          </p:cNvPr>
          <p:cNvSpPr txBox="1"/>
          <p:nvPr/>
        </p:nvSpPr>
        <p:spPr>
          <a:xfrm>
            <a:off x="4251428" y="1464273"/>
            <a:ext cx="969233" cy="230832"/>
          </a:xfrm>
          <a:prstGeom prst="rect">
            <a:avLst/>
          </a:prstGeom>
          <a:noFill/>
        </p:spPr>
        <p:txBody>
          <a:bodyPr wrap="square" rtlCol="0">
            <a:spAutoFit/>
          </a:bodyPr>
          <a:lstStyle/>
          <a:p>
            <a:pPr algn="ctr"/>
            <a:r>
              <a:rPr lang="en-US" sz="900" i="1" dirty="0">
                <a:latin typeface="+mj-lt"/>
                <a:cs typeface="Calibri" panose="020F0502020204030204" pitchFamily="34" charset="0"/>
              </a:rPr>
              <a:t>Agile Delivery</a:t>
            </a:r>
          </a:p>
        </p:txBody>
      </p:sp>
      <p:pic>
        <p:nvPicPr>
          <p:cNvPr id="83" name="Picture 82"/>
          <p:cNvPicPr>
            <a:picLocks noChangeAspect="1"/>
          </p:cNvPicPr>
          <p:nvPr/>
        </p:nvPicPr>
        <p:blipFill>
          <a:blip r:embed="rId2">
            <a:biLevel thresh="25000"/>
          </a:blip>
          <a:stretch>
            <a:fillRect/>
          </a:stretch>
        </p:blipFill>
        <p:spPr>
          <a:xfrm>
            <a:off x="5873769" y="4461016"/>
            <a:ext cx="462366" cy="349450"/>
          </a:xfrm>
          <a:prstGeom prst="rect">
            <a:avLst/>
          </a:prstGeom>
        </p:spPr>
      </p:pic>
      <p:sp>
        <p:nvSpPr>
          <p:cNvPr id="84" name="Rectangle 83">
            <a:extLst>
              <a:ext uri="{FF2B5EF4-FFF2-40B4-BE49-F238E27FC236}">
                <a16:creationId xmlns:a16="http://schemas.microsoft.com/office/drawing/2014/main" id="{D3849525-9394-43BD-B5FC-FFAB6039C711}"/>
              </a:ext>
            </a:extLst>
          </p:cNvPr>
          <p:cNvSpPr/>
          <p:nvPr/>
        </p:nvSpPr>
        <p:spPr>
          <a:xfrm>
            <a:off x="6829428" y="3404391"/>
            <a:ext cx="148668" cy="1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sz="1000" dirty="0"/>
          </a:p>
        </p:txBody>
      </p:sp>
      <p:pic>
        <p:nvPicPr>
          <p:cNvPr id="85" name="Picture 84"/>
          <p:cNvPicPr>
            <a:picLocks noChangeAspect="1"/>
          </p:cNvPicPr>
          <p:nvPr/>
        </p:nvPicPr>
        <p:blipFill>
          <a:blip r:embed="rId3">
            <a:biLevel thresh="50000"/>
          </a:blip>
          <a:stretch>
            <a:fillRect/>
          </a:stretch>
        </p:blipFill>
        <p:spPr>
          <a:xfrm>
            <a:off x="5883027" y="3364985"/>
            <a:ext cx="467394" cy="388975"/>
          </a:xfrm>
          <a:prstGeom prst="rect">
            <a:avLst/>
          </a:prstGeom>
        </p:spPr>
      </p:pic>
      <p:pic>
        <p:nvPicPr>
          <p:cNvPr id="86" name="Picture 85"/>
          <p:cNvPicPr>
            <a:picLocks noChangeAspect="1"/>
          </p:cNvPicPr>
          <p:nvPr/>
        </p:nvPicPr>
        <p:blipFill>
          <a:blip r:embed="rId4">
            <a:biLevel thresh="25000"/>
          </a:blip>
          <a:stretch>
            <a:fillRect/>
          </a:stretch>
        </p:blipFill>
        <p:spPr>
          <a:xfrm>
            <a:off x="5328300" y="840100"/>
            <a:ext cx="546654" cy="532582"/>
          </a:xfrm>
          <a:prstGeom prst="rect">
            <a:avLst/>
          </a:prstGeom>
        </p:spPr>
      </p:pic>
      <p:pic>
        <p:nvPicPr>
          <p:cNvPr id="87" name="Picture 86"/>
          <p:cNvPicPr>
            <a:picLocks noChangeAspect="1"/>
          </p:cNvPicPr>
          <p:nvPr/>
        </p:nvPicPr>
        <p:blipFill>
          <a:blip r:embed="rId5">
            <a:biLevel thresh="25000"/>
          </a:blip>
          <a:stretch>
            <a:fillRect/>
          </a:stretch>
        </p:blipFill>
        <p:spPr>
          <a:xfrm>
            <a:off x="11094156" y="824005"/>
            <a:ext cx="448991" cy="522729"/>
          </a:xfrm>
          <a:prstGeom prst="rect">
            <a:avLst/>
          </a:prstGeom>
        </p:spPr>
      </p:pic>
      <p:sp>
        <p:nvSpPr>
          <p:cNvPr id="88" name="TextBox 87">
            <a:extLst>
              <a:ext uri="{FF2B5EF4-FFF2-40B4-BE49-F238E27FC236}">
                <a16:creationId xmlns:a16="http://schemas.microsoft.com/office/drawing/2014/main" id="{94EC6EC3-AEC3-475D-8212-15E9C6BFB175}"/>
              </a:ext>
            </a:extLst>
          </p:cNvPr>
          <p:cNvSpPr txBox="1"/>
          <p:nvPr/>
        </p:nvSpPr>
        <p:spPr>
          <a:xfrm>
            <a:off x="4183949" y="4217029"/>
            <a:ext cx="1187100" cy="369332"/>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chemeClr val="tx2"/>
                </a:solidFill>
                <a:latin typeface="+mj-lt"/>
                <a:cs typeface="Calibri" panose="020F0502020204030204" pitchFamily="34" charset="0"/>
              </a:rPr>
              <a:t>Compliance Assistance</a:t>
            </a:r>
            <a:endParaRPr lang="en-GB" sz="900" dirty="0">
              <a:solidFill>
                <a:schemeClr val="tx2"/>
              </a:solidFill>
              <a:latin typeface="+mj-lt"/>
              <a:cs typeface="Calibri" panose="020F0502020204030204" pitchFamily="34" charset="0"/>
            </a:endParaRPr>
          </a:p>
        </p:txBody>
      </p:sp>
      <p:sp>
        <p:nvSpPr>
          <p:cNvPr id="89" name="object 7"/>
          <p:cNvSpPr/>
          <p:nvPr/>
        </p:nvSpPr>
        <p:spPr>
          <a:xfrm>
            <a:off x="147348" y="5718770"/>
            <a:ext cx="11765880" cy="345836"/>
          </a:xfrm>
          <a:prstGeom prst="leftRightArrow">
            <a:avLst/>
          </a:prstGeom>
          <a:solidFill>
            <a:schemeClr val="accent1"/>
          </a:solidFill>
        </p:spPr>
        <p:txBody>
          <a:bodyPr wrap="square" lIns="0" tIns="0" rIns="0" bIns="0" rtlCol="0">
            <a:noAutofit/>
          </a:bodyPr>
          <a:lstStyle/>
          <a:p>
            <a:endParaRPr sz="1400" dirty="0">
              <a:solidFill>
                <a:srgbClr val="004EFF"/>
              </a:solidFill>
            </a:endParaRPr>
          </a:p>
        </p:txBody>
      </p:sp>
      <p:sp>
        <p:nvSpPr>
          <p:cNvPr id="90" name="Rectangle 89"/>
          <p:cNvSpPr/>
          <p:nvPr/>
        </p:nvSpPr>
        <p:spPr>
          <a:xfrm>
            <a:off x="868121" y="5738507"/>
            <a:ext cx="1678665" cy="230832"/>
          </a:xfrm>
          <a:prstGeom prst="rect">
            <a:avLst/>
          </a:prstGeom>
          <a:solidFill>
            <a:schemeClr val="bg1"/>
          </a:solidFill>
        </p:spPr>
        <p:txBody>
          <a:bodyPr wrap="none">
            <a:spAutoFit/>
          </a:bodyPr>
          <a:lstStyle/>
          <a:p>
            <a:pPr algn="ctr"/>
            <a:r>
              <a:rPr lang="en-US" sz="900" b="1" i="1" dirty="0"/>
              <a:t>Connected Data - Data CoE</a:t>
            </a:r>
            <a:endParaRPr lang="en-GB" sz="900" i="1" dirty="0"/>
          </a:p>
        </p:txBody>
      </p:sp>
      <p:sp>
        <p:nvSpPr>
          <p:cNvPr id="91" name="Rectangle 90"/>
          <p:cNvSpPr/>
          <p:nvPr/>
        </p:nvSpPr>
        <p:spPr>
          <a:xfrm>
            <a:off x="4693140" y="5738507"/>
            <a:ext cx="1902846" cy="230832"/>
          </a:xfrm>
          <a:prstGeom prst="rect">
            <a:avLst/>
          </a:prstGeom>
          <a:solidFill>
            <a:schemeClr val="bg1"/>
          </a:solidFill>
        </p:spPr>
        <p:txBody>
          <a:bodyPr wrap="square">
            <a:spAutoFit/>
          </a:bodyPr>
          <a:lstStyle/>
          <a:p>
            <a:pPr algn="ctr"/>
            <a:r>
              <a:rPr lang="en-US" sz="900" b="1" i="1" dirty="0"/>
              <a:t>Connected Insights  </a:t>
            </a:r>
            <a:endParaRPr lang="en-GB" sz="900" i="1" dirty="0"/>
          </a:p>
        </p:txBody>
      </p:sp>
      <p:sp>
        <p:nvSpPr>
          <p:cNvPr id="92" name="Rectangle 91"/>
          <p:cNvSpPr/>
          <p:nvPr/>
        </p:nvSpPr>
        <p:spPr>
          <a:xfrm>
            <a:off x="7535489" y="5738507"/>
            <a:ext cx="3173407" cy="230338"/>
          </a:xfrm>
          <a:prstGeom prst="rect">
            <a:avLst/>
          </a:prstGeom>
          <a:solidFill>
            <a:schemeClr val="bg1"/>
          </a:solidFill>
        </p:spPr>
        <p:txBody>
          <a:bodyPr wrap="square">
            <a:spAutoFit/>
          </a:bodyPr>
          <a:lstStyle/>
          <a:p>
            <a:pPr algn="ctr"/>
            <a:r>
              <a:rPr lang="en-US" sz="900" b="1" i="1" dirty="0"/>
              <a:t>Connected Operations &amp; Outcomes</a:t>
            </a:r>
            <a:endParaRPr lang="en-GB" sz="900" i="1" dirty="0"/>
          </a:p>
        </p:txBody>
      </p:sp>
      <p:sp>
        <p:nvSpPr>
          <p:cNvPr id="93" name="Rectangle 92">
            <a:extLst>
              <a:ext uri="{FF2B5EF4-FFF2-40B4-BE49-F238E27FC236}">
                <a16:creationId xmlns:a16="http://schemas.microsoft.com/office/drawing/2014/main" id="{2DF2C9E0-106F-4E8F-B330-35DB04E79D9B}"/>
              </a:ext>
            </a:extLst>
          </p:cNvPr>
          <p:cNvSpPr/>
          <p:nvPr/>
        </p:nvSpPr>
        <p:spPr>
          <a:xfrm>
            <a:off x="4192005" y="3261777"/>
            <a:ext cx="1204332" cy="1271985"/>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cxnSp>
        <p:nvCxnSpPr>
          <p:cNvPr id="94" name="Connector: Elbow 113">
            <a:extLst>
              <a:ext uri="{FF2B5EF4-FFF2-40B4-BE49-F238E27FC236}">
                <a16:creationId xmlns:a16="http://schemas.microsoft.com/office/drawing/2014/main" id="{12F80AC3-94A3-4FDB-BA80-F670697D92BB}"/>
              </a:ext>
            </a:extLst>
          </p:cNvPr>
          <p:cNvCxnSpPr>
            <a:stCxn id="38" idx="6"/>
            <a:endCxn id="54" idx="1"/>
          </p:cNvCxnSpPr>
          <p:nvPr/>
        </p:nvCxnSpPr>
        <p:spPr>
          <a:xfrm>
            <a:off x="2866794" y="2917968"/>
            <a:ext cx="209007" cy="544227"/>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Connector: Elbow 115">
            <a:extLst>
              <a:ext uri="{FF2B5EF4-FFF2-40B4-BE49-F238E27FC236}">
                <a16:creationId xmlns:a16="http://schemas.microsoft.com/office/drawing/2014/main" id="{FCDBACF5-9A0D-4620-B435-FF4BABFA23E5}"/>
              </a:ext>
            </a:extLst>
          </p:cNvPr>
          <p:cNvCxnSpPr>
            <a:stCxn id="41" idx="6"/>
            <a:endCxn id="54" idx="1"/>
          </p:cNvCxnSpPr>
          <p:nvPr/>
        </p:nvCxnSpPr>
        <p:spPr>
          <a:xfrm flipV="1">
            <a:off x="2866794" y="3462195"/>
            <a:ext cx="209007" cy="104100"/>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582F57A2-70A0-4211-BFC4-8F2EA39F27A5}"/>
              </a:ext>
            </a:extLst>
          </p:cNvPr>
          <p:cNvSpPr/>
          <p:nvPr/>
        </p:nvSpPr>
        <p:spPr>
          <a:xfrm>
            <a:off x="4187990" y="4569217"/>
            <a:ext cx="1216630" cy="983714"/>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sp>
        <p:nvSpPr>
          <p:cNvPr id="97" name="TextBox 96">
            <a:extLst>
              <a:ext uri="{FF2B5EF4-FFF2-40B4-BE49-F238E27FC236}">
                <a16:creationId xmlns:a16="http://schemas.microsoft.com/office/drawing/2014/main" id="{CBA19846-CD06-4A1A-8779-AB21D9A0C6FC}"/>
              </a:ext>
            </a:extLst>
          </p:cNvPr>
          <p:cNvSpPr txBox="1"/>
          <p:nvPr/>
        </p:nvSpPr>
        <p:spPr>
          <a:xfrm>
            <a:off x="4206155" y="4580687"/>
            <a:ext cx="1112652" cy="369332"/>
          </a:xfrm>
          <a:prstGeom prst="rect">
            <a:avLst/>
          </a:prstGeom>
          <a:noFill/>
        </p:spPr>
        <p:txBody>
          <a:bodyPr wrap="square" rtlCol="0">
            <a:spAutoFit/>
          </a:bodyPr>
          <a:lstStyle/>
          <a:p>
            <a:pPr algn="ctr"/>
            <a:r>
              <a:rPr lang="en-US" sz="900" i="1" dirty="0">
                <a:latin typeface="+mj-lt"/>
                <a:cs typeface="Calibri" panose="020F0502020204030204" pitchFamily="34" charset="0"/>
              </a:rPr>
              <a:t>Analytics Models &amp; Tools</a:t>
            </a:r>
          </a:p>
        </p:txBody>
      </p:sp>
      <p:sp>
        <p:nvSpPr>
          <p:cNvPr id="98" name="TextBox 97">
            <a:extLst>
              <a:ext uri="{FF2B5EF4-FFF2-40B4-BE49-F238E27FC236}">
                <a16:creationId xmlns:a16="http://schemas.microsoft.com/office/drawing/2014/main" id="{472BAB1C-7733-45AA-AB8C-42D39F5F9808}"/>
              </a:ext>
            </a:extLst>
          </p:cNvPr>
          <p:cNvSpPr txBox="1"/>
          <p:nvPr/>
        </p:nvSpPr>
        <p:spPr>
          <a:xfrm>
            <a:off x="4176765" y="4954594"/>
            <a:ext cx="1187100" cy="646331"/>
          </a:xfrm>
          <a:prstGeom prst="rect">
            <a:avLst/>
          </a:prstGeom>
          <a:noFill/>
        </p:spPr>
        <p:txBody>
          <a:bodyPr wrap="square" rtlCol="0">
            <a:spAutoFit/>
          </a:bodyPr>
          <a:lstStyle/>
          <a:p>
            <a:pPr marL="171450" indent="-171450">
              <a:buFont typeface="Wingdings" panose="05000000000000000000" pitchFamily="2" charset="2"/>
              <a:buChar char="§"/>
            </a:pPr>
            <a:r>
              <a:rPr lang="en-GB" sz="900" dirty="0">
                <a:solidFill>
                  <a:schemeClr val="tx2"/>
                </a:solidFill>
                <a:latin typeface="+mj-lt"/>
                <a:cs typeface="Calibri" panose="020F0502020204030204" pitchFamily="34" charset="0"/>
              </a:rPr>
              <a:t>Forecasting</a:t>
            </a:r>
          </a:p>
          <a:p>
            <a:pPr marL="171450" indent="-171450">
              <a:buFont typeface="Wingdings" panose="05000000000000000000" pitchFamily="2" charset="2"/>
              <a:buChar char="§"/>
            </a:pPr>
            <a:r>
              <a:rPr lang="en-GB" sz="900" dirty="0">
                <a:solidFill>
                  <a:schemeClr val="tx2"/>
                </a:solidFill>
                <a:latin typeface="+mj-lt"/>
                <a:cs typeface="Calibri" panose="020F0502020204030204" pitchFamily="34" charset="0"/>
              </a:rPr>
              <a:t>Text Analytics</a:t>
            </a:r>
          </a:p>
          <a:p>
            <a:pPr marL="171450" indent="-171450">
              <a:buFont typeface="Wingdings" panose="05000000000000000000" pitchFamily="2" charset="2"/>
              <a:buChar char="§"/>
            </a:pPr>
            <a:r>
              <a:rPr lang="en-GB" sz="900" dirty="0">
                <a:solidFill>
                  <a:schemeClr val="tx2"/>
                </a:solidFill>
                <a:latin typeface="+mj-lt"/>
                <a:cs typeface="Calibri" panose="020F0502020204030204" pitchFamily="34" charset="0"/>
              </a:rPr>
              <a:t>Deep Learning</a:t>
            </a:r>
          </a:p>
          <a:p>
            <a:pPr marL="171450" indent="-171450">
              <a:buFont typeface="Wingdings" panose="05000000000000000000" pitchFamily="2" charset="2"/>
              <a:buChar char="§"/>
            </a:pPr>
            <a:r>
              <a:rPr lang="en-GB" sz="900" dirty="0">
                <a:solidFill>
                  <a:schemeClr val="tx2"/>
                </a:solidFill>
                <a:latin typeface="+mj-lt"/>
                <a:cs typeface="Calibri" panose="020F0502020204030204" pitchFamily="34" charset="0"/>
              </a:rPr>
              <a:t>EXL Exelia.AI</a:t>
            </a:r>
          </a:p>
        </p:txBody>
      </p:sp>
      <p:pic>
        <p:nvPicPr>
          <p:cNvPr id="99" name="Picture 98" descr="Shape&#10;&#10;Description automatically generated with low confidence">
            <a:extLst>
              <a:ext uri="{FF2B5EF4-FFF2-40B4-BE49-F238E27FC236}">
                <a16:creationId xmlns:a16="http://schemas.microsoft.com/office/drawing/2014/main" id="{C0939471-E77F-4BF2-9547-D236CD8A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340" y="1892883"/>
            <a:ext cx="536411" cy="529789"/>
          </a:xfrm>
          <a:prstGeom prst="rect">
            <a:avLst/>
          </a:prstGeom>
        </p:spPr>
      </p:pic>
      <p:sp>
        <p:nvSpPr>
          <p:cNvPr id="100" name="TextBox 99">
            <a:extLst>
              <a:ext uri="{FF2B5EF4-FFF2-40B4-BE49-F238E27FC236}">
                <a16:creationId xmlns:a16="http://schemas.microsoft.com/office/drawing/2014/main" id="{A22ED541-6403-4093-B727-84DEC586D73E}"/>
              </a:ext>
            </a:extLst>
          </p:cNvPr>
          <p:cNvSpPr txBox="1"/>
          <p:nvPr/>
        </p:nvSpPr>
        <p:spPr>
          <a:xfrm>
            <a:off x="5648778" y="2412930"/>
            <a:ext cx="947208" cy="235898"/>
          </a:xfrm>
          <a:prstGeom prst="rect">
            <a:avLst/>
          </a:prstGeom>
          <a:noFill/>
        </p:spPr>
        <p:txBody>
          <a:bodyPr wrap="square" rtlCol="0">
            <a:spAutoFit/>
          </a:bodyPr>
          <a:lstStyle/>
          <a:p>
            <a:pPr algn="ctr"/>
            <a:r>
              <a:rPr lang="en-US" sz="900" dirty="0">
                <a:latin typeface="+mj-lt"/>
                <a:cs typeface="Calibri" panose="020F0502020204030204" pitchFamily="34" charset="0"/>
              </a:rPr>
              <a:t>Domain Experts </a:t>
            </a:r>
            <a:endParaRPr lang="en-GB" sz="900" dirty="0">
              <a:latin typeface="+mj-lt"/>
              <a:cs typeface="Calibri" panose="020F0502020204030204" pitchFamily="34" charset="0"/>
            </a:endParaRPr>
          </a:p>
        </p:txBody>
      </p:sp>
      <p:sp>
        <p:nvSpPr>
          <p:cNvPr id="101" name="Flowchart: Stored Data 100">
            <a:extLst>
              <a:ext uri="{FF2B5EF4-FFF2-40B4-BE49-F238E27FC236}">
                <a16:creationId xmlns:a16="http://schemas.microsoft.com/office/drawing/2014/main" id="{2F7B061B-9CF0-4E4B-AB9B-F2C682026D57}"/>
              </a:ext>
            </a:extLst>
          </p:cNvPr>
          <p:cNvSpPr/>
          <p:nvPr/>
        </p:nvSpPr>
        <p:spPr>
          <a:xfrm rot="10800000">
            <a:off x="5527857" y="1405464"/>
            <a:ext cx="45719" cy="4152037"/>
          </a:xfrm>
          <a:prstGeom prst="flowChartOnlineStorag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Arrow Connector 101">
            <a:extLst>
              <a:ext uri="{FF2B5EF4-FFF2-40B4-BE49-F238E27FC236}">
                <a16:creationId xmlns:a16="http://schemas.microsoft.com/office/drawing/2014/main" id="{38348ED7-D7F1-4732-8E62-969277CC2D91}"/>
              </a:ext>
            </a:extLst>
          </p:cNvPr>
          <p:cNvCxnSpPr>
            <a:cxnSpLocks/>
            <a:stCxn id="100" idx="2"/>
            <a:endCxn id="85" idx="0"/>
          </p:cNvCxnSpPr>
          <p:nvPr/>
        </p:nvCxnSpPr>
        <p:spPr>
          <a:xfrm flipH="1">
            <a:off x="6116724" y="2648828"/>
            <a:ext cx="5658" cy="71615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560F38F-4622-4901-A890-C966AF6AC588}"/>
              </a:ext>
            </a:extLst>
          </p:cNvPr>
          <p:cNvCxnSpPr>
            <a:cxnSpLocks/>
            <a:stCxn id="83" idx="0"/>
            <a:endCxn id="85" idx="2"/>
          </p:cNvCxnSpPr>
          <p:nvPr/>
        </p:nvCxnSpPr>
        <p:spPr>
          <a:xfrm flipV="1">
            <a:off x="6104952" y="3753960"/>
            <a:ext cx="11772" cy="70705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 name="Arrow: Left-Right 141">
            <a:extLst>
              <a:ext uri="{FF2B5EF4-FFF2-40B4-BE49-F238E27FC236}">
                <a16:creationId xmlns:a16="http://schemas.microsoft.com/office/drawing/2014/main" id="{59D9FF2D-032A-437D-BC03-3CEC608B0A4F}"/>
              </a:ext>
            </a:extLst>
          </p:cNvPr>
          <p:cNvSpPr/>
          <p:nvPr/>
        </p:nvSpPr>
        <p:spPr>
          <a:xfrm>
            <a:off x="5420776" y="3440813"/>
            <a:ext cx="307124" cy="113313"/>
          </a:xfrm>
          <a:prstGeom prst="leftRightArrow">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Arrow Connector 104">
            <a:extLst>
              <a:ext uri="{FF2B5EF4-FFF2-40B4-BE49-F238E27FC236}">
                <a16:creationId xmlns:a16="http://schemas.microsoft.com/office/drawing/2014/main" id="{C5D51E2E-61D1-48FD-B5F4-F425C4B01091}"/>
              </a:ext>
            </a:extLst>
          </p:cNvPr>
          <p:cNvCxnSpPr>
            <a:cxnSpLocks/>
            <a:endCxn id="108" idx="1"/>
          </p:cNvCxnSpPr>
          <p:nvPr/>
        </p:nvCxnSpPr>
        <p:spPr>
          <a:xfrm>
            <a:off x="10429948" y="3496614"/>
            <a:ext cx="278948" cy="91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7">
            <a:biLevel thresh="50000"/>
          </a:blip>
          <a:stretch>
            <a:fillRect/>
          </a:stretch>
        </p:blipFill>
        <p:spPr>
          <a:xfrm>
            <a:off x="8545212" y="891907"/>
            <a:ext cx="552353" cy="481541"/>
          </a:xfrm>
          <a:prstGeom prst="rect">
            <a:avLst/>
          </a:prstGeom>
        </p:spPr>
      </p:pic>
      <p:sp>
        <p:nvSpPr>
          <p:cNvPr id="107" name="Rectangle 106">
            <a:extLst>
              <a:ext uri="{FF2B5EF4-FFF2-40B4-BE49-F238E27FC236}">
                <a16:creationId xmlns:a16="http://schemas.microsoft.com/office/drawing/2014/main" id="{D3849525-9394-43BD-B5FC-FFAB6039C711}"/>
              </a:ext>
            </a:extLst>
          </p:cNvPr>
          <p:cNvSpPr/>
          <p:nvPr/>
        </p:nvSpPr>
        <p:spPr>
          <a:xfrm>
            <a:off x="10355341" y="3411348"/>
            <a:ext cx="148668" cy="1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sz="1000" dirty="0"/>
          </a:p>
        </p:txBody>
      </p:sp>
      <p:sp>
        <p:nvSpPr>
          <p:cNvPr id="108" name="Rectangle 107">
            <a:extLst>
              <a:ext uri="{FF2B5EF4-FFF2-40B4-BE49-F238E27FC236}">
                <a16:creationId xmlns:a16="http://schemas.microsoft.com/office/drawing/2014/main" id="{0F001B84-B0FA-413A-909C-2EA0D62DFC52}"/>
              </a:ext>
            </a:extLst>
          </p:cNvPr>
          <p:cNvSpPr/>
          <p:nvPr/>
        </p:nvSpPr>
        <p:spPr>
          <a:xfrm>
            <a:off x="10708896" y="1442131"/>
            <a:ext cx="1204332" cy="4110800"/>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pic>
        <p:nvPicPr>
          <p:cNvPr id="109" name="Picture 108" descr="Shape&#10;&#10;Description automatically generated with medium confidence">
            <a:extLst>
              <a:ext uri="{FF2B5EF4-FFF2-40B4-BE49-F238E27FC236}">
                <a16:creationId xmlns:a16="http://schemas.microsoft.com/office/drawing/2014/main" id="{64A9C5D9-E76A-464F-A315-4EBA3D3F8E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6246" y="1571216"/>
            <a:ext cx="538490" cy="503262"/>
          </a:xfrm>
          <a:prstGeom prst="rect">
            <a:avLst/>
          </a:prstGeom>
        </p:spPr>
      </p:pic>
      <p:sp>
        <p:nvSpPr>
          <p:cNvPr id="110" name="TextBox 109">
            <a:extLst>
              <a:ext uri="{FF2B5EF4-FFF2-40B4-BE49-F238E27FC236}">
                <a16:creationId xmlns:a16="http://schemas.microsoft.com/office/drawing/2014/main" id="{5E00967E-5AE2-49B3-B780-26BB316B6A39}"/>
              </a:ext>
            </a:extLst>
          </p:cNvPr>
          <p:cNvSpPr txBox="1"/>
          <p:nvPr/>
        </p:nvSpPr>
        <p:spPr>
          <a:xfrm>
            <a:off x="10637407" y="2104470"/>
            <a:ext cx="1369973" cy="430887"/>
          </a:xfrm>
          <a:prstGeom prst="rect">
            <a:avLst/>
          </a:prstGeom>
          <a:noFill/>
        </p:spPr>
        <p:txBody>
          <a:bodyPr wrap="square" rtlCol="0">
            <a:spAutoFit/>
          </a:bodyPr>
          <a:lstStyle/>
          <a:p>
            <a:pPr algn="ctr"/>
            <a:r>
              <a:rPr lang="en-US" sz="1100" b="1" dirty="0">
                <a:latin typeface="+mj-lt"/>
                <a:cs typeface="Calibri" panose="020F0502020204030204" pitchFamily="34" charset="0"/>
              </a:rPr>
              <a:t> Operational Efficiency</a:t>
            </a:r>
          </a:p>
        </p:txBody>
      </p:sp>
      <p:pic>
        <p:nvPicPr>
          <p:cNvPr id="111" name="Picture 110" descr="A black rectangle with a black background&#10;&#10;Description automatically generated with low confidence">
            <a:extLst>
              <a:ext uri="{FF2B5EF4-FFF2-40B4-BE49-F238E27FC236}">
                <a16:creationId xmlns:a16="http://schemas.microsoft.com/office/drawing/2014/main" id="{BB722B28-2334-4BB0-8A83-5F97BC290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4225" y="5073512"/>
            <a:ext cx="364240" cy="365153"/>
          </a:xfrm>
          <a:prstGeom prst="rect">
            <a:avLst/>
          </a:prstGeom>
        </p:spPr>
      </p:pic>
      <p:sp>
        <p:nvSpPr>
          <p:cNvPr id="112" name="Rectangle 111">
            <a:extLst>
              <a:ext uri="{FF2B5EF4-FFF2-40B4-BE49-F238E27FC236}">
                <a16:creationId xmlns:a16="http://schemas.microsoft.com/office/drawing/2014/main" id="{58F17FD8-4ECF-4636-84EA-0051563D5D0C}"/>
              </a:ext>
            </a:extLst>
          </p:cNvPr>
          <p:cNvSpPr/>
          <p:nvPr/>
        </p:nvSpPr>
        <p:spPr>
          <a:xfrm>
            <a:off x="7251543" y="1361180"/>
            <a:ext cx="3107345" cy="4226608"/>
          </a:xfrm>
          <a:prstGeom prst="rect">
            <a:avLst/>
          </a:prstGeom>
          <a:noFill/>
          <a:ln w="12700">
            <a:solidFill>
              <a:schemeClr val="accent6">
                <a:lumMod val="25000"/>
              </a:schemeClr>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2"/>
              </a:solidFill>
              <a:latin typeface="+mj-lt"/>
            </a:endParaRPr>
          </a:p>
        </p:txBody>
      </p:sp>
      <p:pic>
        <p:nvPicPr>
          <p:cNvPr id="113" name="Picture 112">
            <a:extLst>
              <a:ext uri="{FF2B5EF4-FFF2-40B4-BE49-F238E27FC236}">
                <a16:creationId xmlns:a16="http://schemas.microsoft.com/office/drawing/2014/main" id="{F1EE1168-8B68-4F65-B259-AFA383C9FF7B}"/>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r="66170" b="50507"/>
          <a:stretch/>
        </p:blipFill>
        <p:spPr>
          <a:xfrm>
            <a:off x="7300819" y="1461394"/>
            <a:ext cx="3007232" cy="2278675"/>
          </a:xfrm>
          <a:prstGeom prst="rect">
            <a:avLst/>
          </a:prstGeom>
        </p:spPr>
      </p:pic>
      <p:grpSp>
        <p:nvGrpSpPr>
          <p:cNvPr id="114" name="Group 113">
            <a:extLst>
              <a:ext uri="{FF2B5EF4-FFF2-40B4-BE49-F238E27FC236}">
                <a16:creationId xmlns:a16="http://schemas.microsoft.com/office/drawing/2014/main" id="{703310F8-EFBB-4C0D-ACC9-9793D37B3478}"/>
              </a:ext>
            </a:extLst>
          </p:cNvPr>
          <p:cNvGrpSpPr/>
          <p:nvPr/>
        </p:nvGrpSpPr>
        <p:grpSpPr>
          <a:xfrm>
            <a:off x="7343149" y="3834343"/>
            <a:ext cx="2922505" cy="1674778"/>
            <a:chOff x="4514346" y="4634350"/>
            <a:chExt cx="2922505" cy="1674778"/>
          </a:xfrm>
        </p:grpSpPr>
        <p:sp>
          <p:nvSpPr>
            <p:cNvPr id="115" name="Rectangle 114">
              <a:extLst>
                <a:ext uri="{FF2B5EF4-FFF2-40B4-BE49-F238E27FC236}">
                  <a16:creationId xmlns:a16="http://schemas.microsoft.com/office/drawing/2014/main" id="{B7025A17-BA24-427C-ADD5-F8395EFD7931}"/>
                </a:ext>
              </a:extLst>
            </p:cNvPr>
            <p:cNvSpPr/>
            <p:nvPr/>
          </p:nvSpPr>
          <p:spPr>
            <a:xfrm>
              <a:off x="5726510" y="4634350"/>
              <a:ext cx="448355" cy="49129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05A5D7E3-72F0-4D3E-935E-73282C429223}"/>
                </a:ext>
              </a:extLst>
            </p:cNvPr>
            <p:cNvSpPr/>
            <p:nvPr/>
          </p:nvSpPr>
          <p:spPr>
            <a:xfrm>
              <a:off x="5726510" y="5232043"/>
              <a:ext cx="448355" cy="49129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D4AED217-D82C-4BD2-89CB-497E6822C296}"/>
                </a:ext>
              </a:extLst>
            </p:cNvPr>
            <p:cNvSpPr/>
            <p:nvPr/>
          </p:nvSpPr>
          <p:spPr>
            <a:xfrm>
              <a:off x="5726510" y="5817830"/>
              <a:ext cx="448355" cy="49129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B12B9F03-56A9-4738-BE7B-1D9F54666970}"/>
                </a:ext>
              </a:extLst>
            </p:cNvPr>
            <p:cNvSpPr/>
            <p:nvPr/>
          </p:nvSpPr>
          <p:spPr>
            <a:xfrm>
              <a:off x="6216563" y="4634350"/>
              <a:ext cx="1220288"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 name="gear" title="Icon of a gear surrounded by a circle with lines of varying length">
              <a:extLst>
                <a:ext uri="{FF2B5EF4-FFF2-40B4-BE49-F238E27FC236}">
                  <a16:creationId xmlns:a16="http://schemas.microsoft.com/office/drawing/2014/main" id="{E17B37F1-E84E-4940-9B55-671A55016D13}"/>
                </a:ext>
              </a:extLst>
            </p:cNvPr>
            <p:cNvSpPr>
              <a:spLocks noChangeAspect="1" noEditPoints="1"/>
            </p:cNvSpPr>
            <p:nvPr/>
          </p:nvSpPr>
          <p:spPr bwMode="auto">
            <a:xfrm>
              <a:off x="7061795" y="4726653"/>
              <a:ext cx="308026" cy="30669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TextBox 119">
              <a:extLst>
                <a:ext uri="{FF2B5EF4-FFF2-40B4-BE49-F238E27FC236}">
                  <a16:creationId xmlns:a16="http://schemas.microsoft.com/office/drawing/2014/main" id="{AF3DE880-C7A3-4F37-9C28-FEB5B2242CB8}"/>
                </a:ext>
              </a:extLst>
            </p:cNvPr>
            <p:cNvSpPr txBox="1"/>
            <p:nvPr/>
          </p:nvSpPr>
          <p:spPr>
            <a:xfrm>
              <a:off x="6283842" y="4664556"/>
              <a:ext cx="577262" cy="430887"/>
            </a:xfrm>
            <a:prstGeom prst="rect">
              <a:avLst/>
            </a:prstGeom>
            <a:noFill/>
            <a:ln w="19050">
              <a:noFill/>
            </a:ln>
          </p:spPr>
          <p:txBody>
            <a:bodyPr wrap="square" lIns="0" tIns="0" rIns="0" bIns="0" rtlCol="0">
              <a:spAutoFit/>
            </a:bodyPr>
            <a:lstStyle/>
            <a:p>
              <a:r>
                <a:rPr lang="en-GB" sz="1400" dirty="0">
                  <a:solidFill>
                    <a:schemeClr val="tx2"/>
                  </a:solidFill>
                </a:rPr>
                <a:t>Back office</a:t>
              </a:r>
            </a:p>
          </p:txBody>
        </p:sp>
        <p:sp>
          <p:nvSpPr>
            <p:cNvPr id="121" name="Rectangle 120">
              <a:extLst>
                <a:ext uri="{FF2B5EF4-FFF2-40B4-BE49-F238E27FC236}">
                  <a16:creationId xmlns:a16="http://schemas.microsoft.com/office/drawing/2014/main" id="{CE032BF5-D895-4C06-86CF-F11FBC6B677D}"/>
                </a:ext>
              </a:extLst>
            </p:cNvPr>
            <p:cNvSpPr/>
            <p:nvPr/>
          </p:nvSpPr>
          <p:spPr>
            <a:xfrm>
              <a:off x="4514346" y="4634350"/>
              <a:ext cx="1161553"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people_3" title="Icon of a person surrounded by brackets">
              <a:extLst>
                <a:ext uri="{FF2B5EF4-FFF2-40B4-BE49-F238E27FC236}">
                  <a16:creationId xmlns:a16="http://schemas.microsoft.com/office/drawing/2014/main" id="{86A14A32-1D82-4DD4-B0B8-A0ED25D61787}"/>
                </a:ext>
              </a:extLst>
            </p:cNvPr>
            <p:cNvSpPr>
              <a:spLocks noChangeAspect="1" noEditPoints="1"/>
            </p:cNvSpPr>
            <p:nvPr/>
          </p:nvSpPr>
          <p:spPr bwMode="auto">
            <a:xfrm>
              <a:off x="4634420" y="4726653"/>
              <a:ext cx="304260" cy="30669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3" name="TextBox 122">
              <a:extLst>
                <a:ext uri="{FF2B5EF4-FFF2-40B4-BE49-F238E27FC236}">
                  <a16:creationId xmlns:a16="http://schemas.microsoft.com/office/drawing/2014/main" id="{1AC89CE6-737F-41FF-A0B7-6A60980AAFBE}"/>
                </a:ext>
              </a:extLst>
            </p:cNvPr>
            <p:cNvSpPr txBox="1"/>
            <p:nvPr/>
          </p:nvSpPr>
          <p:spPr>
            <a:xfrm>
              <a:off x="5047617" y="4664556"/>
              <a:ext cx="530789" cy="430887"/>
            </a:xfrm>
            <a:prstGeom prst="rect">
              <a:avLst/>
            </a:prstGeom>
            <a:noFill/>
            <a:ln w="19050">
              <a:noFill/>
            </a:ln>
          </p:spPr>
          <p:txBody>
            <a:bodyPr wrap="square" lIns="0" tIns="0" rIns="0" bIns="0" rtlCol="0">
              <a:spAutoFit/>
            </a:bodyPr>
            <a:lstStyle/>
            <a:p>
              <a:pPr algn="ctr"/>
              <a:r>
                <a:rPr lang="en-GB" sz="1400" dirty="0">
                  <a:solidFill>
                    <a:schemeClr val="tx2"/>
                  </a:solidFill>
                </a:rPr>
                <a:t>Front office</a:t>
              </a:r>
            </a:p>
          </p:txBody>
        </p:sp>
        <p:sp>
          <p:nvSpPr>
            <p:cNvPr id="124" name="TextBox 123">
              <a:extLst>
                <a:ext uri="{FF2B5EF4-FFF2-40B4-BE49-F238E27FC236}">
                  <a16:creationId xmlns:a16="http://schemas.microsoft.com/office/drawing/2014/main" id="{FEDD822A-6176-43BB-888E-40F2C5903C20}"/>
                </a:ext>
              </a:extLst>
            </p:cNvPr>
            <p:cNvSpPr txBox="1"/>
            <p:nvPr/>
          </p:nvSpPr>
          <p:spPr>
            <a:xfrm>
              <a:off x="6283842" y="5365046"/>
              <a:ext cx="577262" cy="215444"/>
            </a:xfrm>
            <a:prstGeom prst="rect">
              <a:avLst/>
            </a:prstGeom>
            <a:noFill/>
            <a:ln w="19050">
              <a:noFill/>
            </a:ln>
          </p:spPr>
          <p:txBody>
            <a:bodyPr wrap="square" lIns="0" tIns="0" rIns="0" bIns="0" rtlCol="0">
              <a:spAutoFit/>
            </a:bodyPr>
            <a:lstStyle/>
            <a:p>
              <a:r>
                <a:rPr lang="en-GB" sz="1400" dirty="0">
                  <a:solidFill>
                    <a:schemeClr val="tx2"/>
                  </a:solidFill>
                </a:rPr>
                <a:t>Cx</a:t>
              </a:r>
            </a:p>
          </p:txBody>
        </p:sp>
        <p:sp>
          <p:nvSpPr>
            <p:cNvPr id="125" name="TextBox 124">
              <a:extLst>
                <a:ext uri="{FF2B5EF4-FFF2-40B4-BE49-F238E27FC236}">
                  <a16:creationId xmlns:a16="http://schemas.microsoft.com/office/drawing/2014/main" id="{1B36D6B7-11DD-4253-AD07-F65E12DB9859}"/>
                </a:ext>
              </a:extLst>
            </p:cNvPr>
            <p:cNvSpPr txBox="1"/>
            <p:nvPr/>
          </p:nvSpPr>
          <p:spPr>
            <a:xfrm>
              <a:off x="5047617" y="5365046"/>
              <a:ext cx="530789" cy="215444"/>
            </a:xfrm>
            <a:prstGeom prst="rect">
              <a:avLst/>
            </a:prstGeom>
            <a:noFill/>
            <a:ln w="19050">
              <a:noFill/>
            </a:ln>
          </p:spPr>
          <p:txBody>
            <a:bodyPr wrap="square" lIns="0" tIns="0" rIns="0" bIns="0" rtlCol="0">
              <a:spAutoFit/>
            </a:bodyPr>
            <a:lstStyle/>
            <a:p>
              <a:pPr algn="ctr"/>
              <a:r>
                <a:rPr lang="en-GB" sz="1400" dirty="0">
                  <a:solidFill>
                    <a:schemeClr val="tx2"/>
                  </a:solidFill>
                </a:rPr>
                <a:t>Ex</a:t>
              </a:r>
            </a:p>
          </p:txBody>
        </p:sp>
        <p:sp>
          <p:nvSpPr>
            <p:cNvPr id="126" name="TextBox 125">
              <a:extLst>
                <a:ext uri="{FF2B5EF4-FFF2-40B4-BE49-F238E27FC236}">
                  <a16:creationId xmlns:a16="http://schemas.microsoft.com/office/drawing/2014/main" id="{9E84DCBE-7E3B-4D67-B5DD-E2A400F32115}"/>
                </a:ext>
              </a:extLst>
            </p:cNvPr>
            <p:cNvSpPr txBox="1"/>
            <p:nvPr/>
          </p:nvSpPr>
          <p:spPr>
            <a:xfrm>
              <a:off x="6223681" y="5968161"/>
              <a:ext cx="910741" cy="215444"/>
            </a:xfrm>
            <a:prstGeom prst="rect">
              <a:avLst/>
            </a:prstGeom>
            <a:noFill/>
            <a:ln w="19050">
              <a:noFill/>
            </a:ln>
          </p:spPr>
          <p:txBody>
            <a:bodyPr wrap="square" lIns="0" tIns="0" rIns="0" bIns="0" rtlCol="0">
              <a:spAutoFit/>
            </a:bodyPr>
            <a:lstStyle/>
            <a:p>
              <a:r>
                <a:rPr lang="en-GB" sz="1400" dirty="0">
                  <a:solidFill>
                    <a:schemeClr val="tx2"/>
                  </a:solidFill>
                </a:rPr>
                <a:t>Compliance</a:t>
              </a:r>
            </a:p>
          </p:txBody>
        </p:sp>
        <p:sp>
          <p:nvSpPr>
            <p:cNvPr id="127" name="TextBox 126">
              <a:extLst>
                <a:ext uri="{FF2B5EF4-FFF2-40B4-BE49-F238E27FC236}">
                  <a16:creationId xmlns:a16="http://schemas.microsoft.com/office/drawing/2014/main" id="{303298AC-A87E-4435-A245-ED054C3064D2}"/>
                </a:ext>
              </a:extLst>
            </p:cNvPr>
            <p:cNvSpPr txBox="1"/>
            <p:nvPr/>
          </p:nvSpPr>
          <p:spPr>
            <a:xfrm>
              <a:off x="4972845" y="5968161"/>
              <a:ext cx="605561" cy="215444"/>
            </a:xfrm>
            <a:prstGeom prst="rect">
              <a:avLst/>
            </a:prstGeom>
            <a:noFill/>
            <a:ln w="19050">
              <a:noFill/>
            </a:ln>
          </p:spPr>
          <p:txBody>
            <a:bodyPr wrap="square" lIns="0" tIns="0" rIns="0" bIns="0" rtlCol="0">
              <a:spAutoFit/>
            </a:bodyPr>
            <a:lstStyle/>
            <a:p>
              <a:pPr algn="ctr"/>
              <a:r>
                <a:rPr lang="en-GB" sz="1400" dirty="0">
                  <a:solidFill>
                    <a:schemeClr val="tx2"/>
                  </a:solidFill>
                </a:rPr>
                <a:t>Growth</a:t>
              </a:r>
            </a:p>
          </p:txBody>
        </p:sp>
        <p:pic>
          <p:nvPicPr>
            <p:cNvPr id="128" name="Picture 127">
              <a:extLst>
                <a:ext uri="{FF2B5EF4-FFF2-40B4-BE49-F238E27FC236}">
                  <a16:creationId xmlns:a16="http://schemas.microsoft.com/office/drawing/2014/main" id="{6C366FBA-E9BC-455A-AF9C-DBD348FF1CB3}"/>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753615" y="4682927"/>
              <a:ext cx="394145" cy="394144"/>
            </a:xfrm>
            <a:prstGeom prst="rect">
              <a:avLst/>
            </a:prstGeom>
          </p:spPr>
        </p:pic>
        <p:pic>
          <p:nvPicPr>
            <p:cNvPr id="129" name="Picture 128">
              <a:extLst>
                <a:ext uri="{FF2B5EF4-FFF2-40B4-BE49-F238E27FC236}">
                  <a16:creationId xmlns:a16="http://schemas.microsoft.com/office/drawing/2014/main" id="{8D47BAB8-088F-44E9-ACBD-9F8C8BA62E8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a:off x="5753615" y="5275696"/>
              <a:ext cx="394144" cy="394145"/>
            </a:xfrm>
            <a:prstGeom prst="rect">
              <a:avLst/>
            </a:prstGeom>
          </p:spPr>
        </p:pic>
        <p:pic>
          <p:nvPicPr>
            <p:cNvPr id="130" name="Picture 129">
              <a:extLst>
                <a:ext uri="{FF2B5EF4-FFF2-40B4-BE49-F238E27FC236}">
                  <a16:creationId xmlns:a16="http://schemas.microsoft.com/office/drawing/2014/main" id="{846EEF7D-FC1D-4452-931D-04FCB86CFA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0800000">
              <a:off x="5753615" y="5878811"/>
              <a:ext cx="394145" cy="394144"/>
            </a:xfrm>
            <a:prstGeom prst="rect">
              <a:avLst/>
            </a:prstGeom>
          </p:spPr>
        </p:pic>
        <p:pic>
          <p:nvPicPr>
            <p:cNvPr id="131" name="Picture 130">
              <a:extLst>
                <a:ext uri="{FF2B5EF4-FFF2-40B4-BE49-F238E27FC236}">
                  <a16:creationId xmlns:a16="http://schemas.microsoft.com/office/drawing/2014/main" id="{4A597F1D-7ED4-4469-BA97-456EEA95855F}"/>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4619395" y="5305613"/>
              <a:ext cx="334311" cy="334311"/>
            </a:xfrm>
            <a:prstGeom prst="rect">
              <a:avLst/>
            </a:prstGeom>
          </p:spPr>
        </p:pic>
        <p:pic>
          <p:nvPicPr>
            <p:cNvPr id="132" name="Picture 131">
              <a:extLst>
                <a:ext uri="{FF2B5EF4-FFF2-40B4-BE49-F238E27FC236}">
                  <a16:creationId xmlns:a16="http://schemas.microsoft.com/office/drawing/2014/main" id="{8039F10D-C3A9-4637-B653-0018F4D957EB}"/>
                </a:ext>
              </a:extLst>
            </p:cNvPr>
            <p:cNvPicPr>
              <a:picLocks noChangeAspect="1"/>
            </p:cNvPicPr>
            <p:nvPr/>
          </p:nvPicPr>
          <p:blipFill>
            <a:blip r:embed="rId15">
              <a:biLevel thresh="75000"/>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tretch>
              <a:fillRect/>
            </a:stretch>
          </p:blipFill>
          <p:spPr>
            <a:xfrm>
              <a:off x="7064175" y="5321135"/>
              <a:ext cx="303266" cy="303266"/>
            </a:xfrm>
            <a:prstGeom prst="rect">
              <a:avLst/>
            </a:prstGeom>
          </p:spPr>
        </p:pic>
        <p:sp>
          <p:nvSpPr>
            <p:cNvPr id="133" name="Rectangle 132">
              <a:extLst>
                <a:ext uri="{FF2B5EF4-FFF2-40B4-BE49-F238E27FC236}">
                  <a16:creationId xmlns:a16="http://schemas.microsoft.com/office/drawing/2014/main" id="{1EA6C095-042A-40B0-928F-4D6B948190BB}"/>
                </a:ext>
              </a:extLst>
            </p:cNvPr>
            <p:cNvSpPr/>
            <p:nvPr/>
          </p:nvSpPr>
          <p:spPr>
            <a:xfrm>
              <a:off x="6216563" y="5232043"/>
              <a:ext cx="1220288"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Rectangle 133">
              <a:extLst>
                <a:ext uri="{FF2B5EF4-FFF2-40B4-BE49-F238E27FC236}">
                  <a16:creationId xmlns:a16="http://schemas.microsoft.com/office/drawing/2014/main" id="{E9A8A22A-217C-495B-908B-85E78E07F158}"/>
                </a:ext>
              </a:extLst>
            </p:cNvPr>
            <p:cNvSpPr/>
            <p:nvPr/>
          </p:nvSpPr>
          <p:spPr>
            <a:xfrm>
              <a:off x="4514346" y="5232043"/>
              <a:ext cx="1161553"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Rectangle 134">
              <a:extLst>
                <a:ext uri="{FF2B5EF4-FFF2-40B4-BE49-F238E27FC236}">
                  <a16:creationId xmlns:a16="http://schemas.microsoft.com/office/drawing/2014/main" id="{6680AF70-BB77-417B-9F5A-A3E8244A1D29}"/>
                </a:ext>
              </a:extLst>
            </p:cNvPr>
            <p:cNvSpPr/>
            <p:nvPr/>
          </p:nvSpPr>
          <p:spPr>
            <a:xfrm>
              <a:off x="6216563" y="5817830"/>
              <a:ext cx="1220288"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38BCFD21-E077-4E7E-89FA-5656B4881BFC}"/>
                </a:ext>
              </a:extLst>
            </p:cNvPr>
            <p:cNvSpPr/>
            <p:nvPr/>
          </p:nvSpPr>
          <p:spPr>
            <a:xfrm>
              <a:off x="4514346" y="5817830"/>
              <a:ext cx="1161553" cy="49129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37" name="Straight Arrow Connector 136">
            <a:extLst>
              <a:ext uri="{FF2B5EF4-FFF2-40B4-BE49-F238E27FC236}">
                <a16:creationId xmlns:a16="http://schemas.microsoft.com/office/drawing/2014/main" id="{0F3479C6-492E-41AB-9EE8-74E880B5BBF3}"/>
              </a:ext>
            </a:extLst>
          </p:cNvPr>
          <p:cNvCxnSpPr>
            <a:cxnSpLocks/>
          </p:cNvCxnSpPr>
          <p:nvPr/>
        </p:nvCxnSpPr>
        <p:spPr>
          <a:xfrm>
            <a:off x="6950201" y="3494241"/>
            <a:ext cx="278948" cy="32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2D7F119D-3060-4892-AA5E-95E22E07D13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50612" y="5100690"/>
            <a:ext cx="308337" cy="339766"/>
          </a:xfrm>
          <a:prstGeom prst="rect">
            <a:avLst/>
          </a:prstGeom>
        </p:spPr>
      </p:pic>
      <p:sp>
        <p:nvSpPr>
          <p:cNvPr id="139" name="star_2" title="Icon of a person inside a star shape">
            <a:extLst>
              <a:ext uri="{FF2B5EF4-FFF2-40B4-BE49-F238E27FC236}">
                <a16:creationId xmlns:a16="http://schemas.microsoft.com/office/drawing/2014/main" id="{4FEDB733-FC16-4B85-B720-A9A27622CA18}"/>
              </a:ext>
            </a:extLst>
          </p:cNvPr>
          <p:cNvSpPr>
            <a:spLocks noChangeAspect="1" noEditPoints="1"/>
          </p:cNvSpPr>
          <p:nvPr/>
        </p:nvSpPr>
        <p:spPr bwMode="auto">
          <a:xfrm>
            <a:off x="11013072" y="2594387"/>
            <a:ext cx="570360" cy="539392"/>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63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arrow_11" title="Icon of a circle made of two curved arrows">
            <a:extLst>
              <a:ext uri="{FF2B5EF4-FFF2-40B4-BE49-F238E27FC236}">
                <a16:creationId xmlns:a16="http://schemas.microsoft.com/office/drawing/2014/main" id="{C5AFD2F1-68F2-4B61-830E-C00AD1C71922}"/>
              </a:ext>
            </a:extLst>
          </p:cNvPr>
          <p:cNvSpPr>
            <a:spLocks noChangeAspect="1" noEditPoints="1"/>
          </p:cNvSpPr>
          <p:nvPr/>
        </p:nvSpPr>
        <p:spPr bwMode="auto">
          <a:xfrm>
            <a:off x="11094156" y="3503257"/>
            <a:ext cx="458221" cy="4786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63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41" name="Money_4" title="Icon of a stack of coins">
            <a:extLst>
              <a:ext uri="{FF2B5EF4-FFF2-40B4-BE49-F238E27FC236}">
                <a16:creationId xmlns:a16="http://schemas.microsoft.com/office/drawing/2014/main" id="{F717BF6C-AEE0-4373-AF9E-9E75FD1F8231}"/>
              </a:ext>
            </a:extLst>
          </p:cNvPr>
          <p:cNvSpPr>
            <a:spLocks noChangeAspect="1" noEditPoints="1"/>
          </p:cNvSpPr>
          <p:nvPr/>
        </p:nvSpPr>
        <p:spPr bwMode="auto">
          <a:xfrm>
            <a:off x="11110136" y="4562165"/>
            <a:ext cx="540993" cy="502596"/>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63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42" name="TextBox 141">
            <a:extLst>
              <a:ext uri="{FF2B5EF4-FFF2-40B4-BE49-F238E27FC236}">
                <a16:creationId xmlns:a16="http://schemas.microsoft.com/office/drawing/2014/main" id="{6AE40297-F081-478C-AE2A-CEA3FAAA1312}"/>
              </a:ext>
            </a:extLst>
          </p:cNvPr>
          <p:cNvSpPr txBox="1"/>
          <p:nvPr/>
        </p:nvSpPr>
        <p:spPr>
          <a:xfrm>
            <a:off x="10614315" y="3200584"/>
            <a:ext cx="1369973" cy="261610"/>
          </a:xfrm>
          <a:prstGeom prst="rect">
            <a:avLst/>
          </a:prstGeom>
          <a:noFill/>
        </p:spPr>
        <p:txBody>
          <a:bodyPr wrap="square" rtlCol="0">
            <a:spAutoFit/>
          </a:bodyPr>
          <a:lstStyle/>
          <a:p>
            <a:pPr algn="ctr"/>
            <a:r>
              <a:rPr lang="en-US" sz="1100" b="1" dirty="0">
                <a:latin typeface="+mj-lt"/>
                <a:cs typeface="Calibri" panose="020F0502020204030204" pitchFamily="34" charset="0"/>
              </a:rPr>
              <a:t> NPS</a:t>
            </a:r>
          </a:p>
        </p:txBody>
      </p:sp>
      <p:sp>
        <p:nvSpPr>
          <p:cNvPr id="143" name="TextBox 142">
            <a:extLst>
              <a:ext uri="{FF2B5EF4-FFF2-40B4-BE49-F238E27FC236}">
                <a16:creationId xmlns:a16="http://schemas.microsoft.com/office/drawing/2014/main" id="{BAAA0BB8-02D5-4416-A675-0575FA5CFDDE}"/>
              </a:ext>
            </a:extLst>
          </p:cNvPr>
          <p:cNvSpPr txBox="1"/>
          <p:nvPr/>
        </p:nvSpPr>
        <p:spPr>
          <a:xfrm>
            <a:off x="10638279" y="4122156"/>
            <a:ext cx="1369973" cy="261610"/>
          </a:xfrm>
          <a:prstGeom prst="rect">
            <a:avLst/>
          </a:prstGeom>
          <a:noFill/>
        </p:spPr>
        <p:txBody>
          <a:bodyPr wrap="square" rtlCol="0">
            <a:spAutoFit/>
          </a:bodyPr>
          <a:lstStyle/>
          <a:p>
            <a:pPr algn="ctr"/>
            <a:r>
              <a:rPr lang="en-US" sz="1100" b="1" dirty="0">
                <a:latin typeface="+mj-lt"/>
                <a:cs typeface="Calibri" panose="020F0502020204030204" pitchFamily="34" charset="0"/>
              </a:rPr>
              <a:t> Churn</a:t>
            </a:r>
          </a:p>
        </p:txBody>
      </p:sp>
      <p:sp>
        <p:nvSpPr>
          <p:cNvPr id="144" name="TextBox 143">
            <a:extLst>
              <a:ext uri="{FF2B5EF4-FFF2-40B4-BE49-F238E27FC236}">
                <a16:creationId xmlns:a16="http://schemas.microsoft.com/office/drawing/2014/main" id="{41F0241C-3E4D-480F-838A-390182F7D351}"/>
              </a:ext>
            </a:extLst>
          </p:cNvPr>
          <p:cNvSpPr txBox="1"/>
          <p:nvPr/>
        </p:nvSpPr>
        <p:spPr>
          <a:xfrm>
            <a:off x="10588121" y="5140735"/>
            <a:ext cx="1369973" cy="261610"/>
          </a:xfrm>
          <a:prstGeom prst="rect">
            <a:avLst/>
          </a:prstGeom>
          <a:noFill/>
        </p:spPr>
        <p:txBody>
          <a:bodyPr wrap="square" rtlCol="0">
            <a:spAutoFit/>
          </a:bodyPr>
          <a:lstStyle/>
          <a:p>
            <a:pPr algn="ctr"/>
            <a:r>
              <a:rPr lang="en-US" sz="1100" b="1" dirty="0">
                <a:latin typeface="+mj-lt"/>
                <a:cs typeface="Calibri" panose="020F0502020204030204" pitchFamily="34" charset="0"/>
              </a:rPr>
              <a:t> Cost to Serve</a:t>
            </a:r>
          </a:p>
        </p:txBody>
      </p:sp>
      <p:sp>
        <p:nvSpPr>
          <p:cNvPr id="145" name="Arrow: Up 7">
            <a:extLst>
              <a:ext uri="{FF2B5EF4-FFF2-40B4-BE49-F238E27FC236}">
                <a16:creationId xmlns:a16="http://schemas.microsoft.com/office/drawing/2014/main" id="{71FF5CFA-0C3D-426B-BD2C-7F764AB301CD}"/>
              </a:ext>
            </a:extLst>
          </p:cNvPr>
          <p:cNvSpPr/>
          <p:nvPr/>
        </p:nvSpPr>
        <p:spPr>
          <a:xfrm>
            <a:off x="11702097" y="1677731"/>
            <a:ext cx="158173" cy="3262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Arrow: Up 149">
            <a:extLst>
              <a:ext uri="{FF2B5EF4-FFF2-40B4-BE49-F238E27FC236}">
                <a16:creationId xmlns:a16="http://schemas.microsoft.com/office/drawing/2014/main" id="{AC9133BD-D1B3-4DAF-B680-2BB081C03485}"/>
              </a:ext>
            </a:extLst>
          </p:cNvPr>
          <p:cNvSpPr/>
          <p:nvPr/>
        </p:nvSpPr>
        <p:spPr>
          <a:xfrm>
            <a:off x="11698402" y="2729360"/>
            <a:ext cx="158173" cy="3262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Arrow: Up 153">
            <a:extLst>
              <a:ext uri="{FF2B5EF4-FFF2-40B4-BE49-F238E27FC236}">
                <a16:creationId xmlns:a16="http://schemas.microsoft.com/office/drawing/2014/main" id="{9A6D60B8-E896-4737-AA96-7F63F2F8DF25}"/>
              </a:ext>
            </a:extLst>
          </p:cNvPr>
          <p:cNvSpPr/>
          <p:nvPr/>
        </p:nvSpPr>
        <p:spPr>
          <a:xfrm rot="10800000">
            <a:off x="11684366" y="3592071"/>
            <a:ext cx="158173" cy="3262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Arrow: Up 180">
            <a:extLst>
              <a:ext uri="{FF2B5EF4-FFF2-40B4-BE49-F238E27FC236}">
                <a16:creationId xmlns:a16="http://schemas.microsoft.com/office/drawing/2014/main" id="{8FB84A12-D7FB-4A53-A5D3-96FD5A8F994C}"/>
              </a:ext>
            </a:extLst>
          </p:cNvPr>
          <p:cNvSpPr/>
          <p:nvPr/>
        </p:nvSpPr>
        <p:spPr>
          <a:xfrm rot="10800000">
            <a:off x="11680352" y="4670898"/>
            <a:ext cx="158173" cy="3262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triped Right Arrow 2">
            <a:hlinkClick r:id="rId18" action="ppaction://hlinksldjump"/>
          </p:cNvPr>
          <p:cNvSpPr/>
          <p:nvPr/>
        </p:nvSpPr>
        <p:spPr>
          <a:xfrm flipH="1">
            <a:off x="11501830" y="155544"/>
            <a:ext cx="412909" cy="431388"/>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2068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5. </a:t>
            </a:r>
            <a:r>
              <a:rPr lang="en-US" sz="2800" b="1" dirty="0">
                <a:solidFill>
                  <a:schemeClr val="tx2"/>
                </a:solidFill>
                <a:latin typeface="+mj-lt"/>
              </a:rPr>
              <a:t>IT Solution</a:t>
            </a:r>
          </a:p>
        </p:txBody>
      </p:sp>
      <p:sp>
        <p:nvSpPr>
          <p:cNvPr id="5" name="Rectangle 4"/>
          <p:cNvSpPr/>
          <p:nvPr/>
        </p:nvSpPr>
        <p:spPr>
          <a:xfrm>
            <a:off x="1143785" y="3766009"/>
            <a:ext cx="10799975" cy="369332"/>
          </a:xfrm>
          <a:prstGeom prst="rect">
            <a:avLst/>
          </a:prstGeom>
        </p:spPr>
        <p:txBody>
          <a:bodyPr wrap="square">
            <a:spAutoFit/>
          </a:bodyPr>
          <a:lstStyle/>
          <a:p>
            <a:r>
              <a:rPr lang="en-US" i="1" dirty="0"/>
              <a:t>robust, scalable &amp; flexible Technology stack for the solution that is aligned to Ekaterra requirements</a:t>
            </a:r>
          </a:p>
        </p:txBody>
      </p:sp>
    </p:spTree>
    <p:extLst>
      <p:ext uri="{BB962C8B-B14F-4D97-AF65-F5344CB8AC3E}">
        <p14:creationId xmlns:p14="http://schemas.microsoft.com/office/powerpoint/2010/main" val="20993965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pPr lvl="0">
              <a:lnSpc>
                <a:spcPct val="100000"/>
              </a:lnSpc>
              <a:spcBef>
                <a:spcPts val="0"/>
              </a:spcBef>
              <a:defRPr/>
            </a:pPr>
            <a:r>
              <a:rPr lang="en-US" sz="2400" dirty="0"/>
              <a:t> Key Technology solution assumptions</a:t>
            </a:r>
            <a:endParaRPr lang="en-US" sz="2400" dirty="0">
              <a:solidFill>
                <a:srgbClr val="000000"/>
              </a:solidFill>
            </a:endParaRPr>
          </a:p>
        </p:txBody>
      </p:sp>
      <p:graphicFrame>
        <p:nvGraphicFramePr>
          <p:cNvPr id="64" name="Table 63"/>
          <p:cNvGraphicFramePr>
            <a:graphicFrameLocks noGrp="1"/>
          </p:cNvGraphicFramePr>
          <p:nvPr/>
        </p:nvGraphicFramePr>
        <p:xfrm>
          <a:off x="228600" y="722156"/>
          <a:ext cx="11662792" cy="5574255"/>
        </p:xfrm>
        <a:graphic>
          <a:graphicData uri="http://schemas.openxmlformats.org/drawingml/2006/table">
            <a:tbl>
              <a:tblPr firstRow="1" bandRow="1">
                <a:tableStyleId>{5C22544A-7EE6-4342-B048-85BDC9FD1C3A}</a:tableStyleId>
              </a:tblPr>
              <a:tblGrid>
                <a:gridCol w="1186381">
                  <a:extLst>
                    <a:ext uri="{9D8B030D-6E8A-4147-A177-3AD203B41FA5}">
                      <a16:colId xmlns:a16="http://schemas.microsoft.com/office/drawing/2014/main" val="2266848001"/>
                    </a:ext>
                  </a:extLst>
                </a:gridCol>
                <a:gridCol w="10476411">
                  <a:extLst>
                    <a:ext uri="{9D8B030D-6E8A-4147-A177-3AD203B41FA5}">
                      <a16:colId xmlns:a16="http://schemas.microsoft.com/office/drawing/2014/main" val="844496783"/>
                    </a:ext>
                  </a:extLst>
                </a:gridCol>
              </a:tblGrid>
              <a:tr h="562773">
                <a:tc>
                  <a:txBody>
                    <a:bodyPr/>
                    <a:lstStyle/>
                    <a:p>
                      <a:pPr marL="0" marR="0" lvl="0" indent="0" algn="ctr" defTabSz="914400" rtl="0" eaLnBrk="1" fontAlgn="auto" latinLnBrk="0" hangingPunct="1">
                        <a:lnSpc>
                          <a:spcPct val="120000"/>
                        </a:lnSpc>
                        <a:spcBef>
                          <a:spcPts val="400"/>
                        </a:spcBef>
                        <a:spcAft>
                          <a:spcPts val="400"/>
                        </a:spcAft>
                        <a:buClr>
                          <a:schemeClr val="accent3"/>
                        </a:buClr>
                        <a:buSzPct val="100000"/>
                        <a:buFont typeface="Arial" panose="020B0604020202020204" pitchFamily="34" charset="0"/>
                        <a:buNone/>
                        <a:tabLst/>
                        <a:defRPr/>
                      </a:pPr>
                      <a:r>
                        <a:rPr kumimoji="0" lang="en-US" sz="1200" b="1" i="0" u="none" strike="noStrike" kern="1200" cap="none" spc="0" normalizeH="0" baseline="0" noProof="0" dirty="0">
                          <a:ln>
                            <a:noFill/>
                          </a:ln>
                          <a:solidFill>
                            <a:srgbClr val="FFFFFF"/>
                          </a:solidFill>
                          <a:effectLst/>
                          <a:uLnTx/>
                          <a:uFillTx/>
                          <a:latin typeface="+mj-lt"/>
                          <a:ea typeface="Verdana" panose="020B0604030504040204" pitchFamily="34" charset="0"/>
                          <a:cs typeface="Verdana" panose="020B0604030504040204" pitchFamily="34" charset="0"/>
                        </a:rPr>
                        <a:t>SOLUTION COMPONENT</a:t>
                      </a:r>
                      <a:endParaRPr lang="en-US" sz="1200" b="0" kern="1200" baseline="0" dirty="0">
                        <a:solidFill>
                          <a:schemeClr val="tx1"/>
                        </a:solidFill>
                        <a:latin typeface="+mj-lt"/>
                        <a:ea typeface="+mn-ea"/>
                        <a:cs typeface="+mn-cs"/>
                      </a:endParaRP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5000"/>
                      </a:schemeClr>
                    </a:solidFill>
                  </a:tcPr>
                </a:tc>
                <a:tc>
                  <a:txBody>
                    <a:bodyPr/>
                    <a:lstStyle/>
                    <a:p>
                      <a:pPr marL="0" marR="0" lvl="1" indent="0" algn="ctr" defTabSz="914400" rtl="0" eaLnBrk="1" fontAlgn="auto" latinLnBrk="0" hangingPunct="1">
                        <a:lnSpc>
                          <a:spcPct val="120000"/>
                        </a:lnSpc>
                        <a:spcBef>
                          <a:spcPts val="400"/>
                        </a:spcBef>
                        <a:spcAft>
                          <a:spcPts val="400"/>
                        </a:spcAft>
                        <a:buClr>
                          <a:schemeClr val="accent3"/>
                        </a:buClr>
                        <a:buSzPct val="100000"/>
                        <a:buFont typeface="Arial" panose="020B0604020202020204" pitchFamily="34" charset="0"/>
                        <a:buNone/>
                        <a:tabLst>
                          <a:tab pos="171450" algn="l"/>
                        </a:tabLst>
                        <a:defRPr/>
                      </a:pPr>
                      <a:r>
                        <a:rPr kumimoji="0" lang="en-US" sz="1600" b="0" i="0" u="none" strike="noStrike" kern="1200" cap="none" spc="0" normalizeH="0" baseline="0" noProof="0" dirty="0">
                          <a:ln>
                            <a:noFill/>
                          </a:ln>
                          <a:solidFill>
                            <a:srgbClr val="FFFFFF"/>
                          </a:solidFill>
                          <a:effectLst/>
                          <a:uLnTx/>
                          <a:uFillTx/>
                          <a:latin typeface="+mj-lt"/>
                          <a:ea typeface="Verdana" panose="020B0604030504040204" pitchFamily="34" charset="0"/>
                          <a:cs typeface="Verdana" panose="020B0604030504040204" pitchFamily="34" charset="0"/>
                        </a:rPr>
                        <a:t>DESIGN CONSIDERATION</a:t>
                      </a:r>
                      <a:endParaRPr kumimoji="0" lang="en-US" sz="1600" b="0" i="0" u="none" strike="noStrike" kern="1200" cap="none" spc="0" normalizeH="0" baseline="0" dirty="0">
                        <a:ln/>
                        <a:solidFill>
                          <a:schemeClr val="tx1"/>
                        </a:solidFill>
                        <a:effectLst/>
                        <a:uLnTx/>
                        <a:uFillTx/>
                        <a:latin typeface="+mj-lt"/>
                        <a:ea typeface="+mn-ea"/>
                        <a:cs typeface="+mn-cs"/>
                      </a:endParaRP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5000"/>
                      </a:schemeClr>
                    </a:solidFill>
                  </a:tcPr>
                </a:tc>
                <a:extLst>
                  <a:ext uri="{0D108BD9-81ED-4DB2-BD59-A6C34878D82A}">
                    <a16:rowId xmlns:a16="http://schemas.microsoft.com/office/drawing/2014/main" val="1978127"/>
                  </a:ext>
                </a:extLst>
              </a:tr>
              <a:tr h="865583">
                <a:tc>
                  <a:txBody>
                    <a:bodyPr/>
                    <a:lstStyle/>
                    <a:p>
                      <a:pPr marL="0" marR="0" indent="0" algn="ctr" defTabSz="914400" rtl="0" eaLnBrk="1" fontAlgn="auto" latinLnBrk="0" hangingPunct="1">
                        <a:lnSpc>
                          <a:spcPct val="120000"/>
                        </a:lnSpc>
                        <a:spcBef>
                          <a:spcPts val="400"/>
                        </a:spcBef>
                        <a:spcAft>
                          <a:spcPts val="400"/>
                        </a:spcAft>
                        <a:buClr>
                          <a:schemeClr val="accent3"/>
                        </a:buClr>
                        <a:buSzPct val="100000"/>
                        <a:buFont typeface="Arial" panose="020B0604020202020204" pitchFamily="34" charset="0"/>
                        <a:buNone/>
                        <a:tabLst/>
                        <a:defRPr/>
                      </a:pPr>
                      <a:r>
                        <a:rPr lang="en-US" sz="1200" b="1" kern="1200" baseline="0" dirty="0">
                          <a:solidFill>
                            <a:schemeClr val="tx1"/>
                          </a:solidFill>
                          <a:latin typeface="+mj-lt"/>
                          <a:ea typeface="+mn-ea"/>
                          <a:cs typeface="+mn-cs"/>
                        </a:rPr>
                        <a:t>Network and Telecom</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20000"/>
                        </a:lnSpc>
                        <a:spcBef>
                          <a:spcPts val="0"/>
                        </a:spcBef>
                        <a:spcAft>
                          <a:spcPts val="0"/>
                        </a:spcAft>
                        <a:buClr>
                          <a:schemeClr val="tx1"/>
                        </a:buClr>
                        <a:buSzPct val="100000"/>
                        <a:buFont typeface="Wingdings" panose="05000000000000000000" pitchFamily="2" charset="2"/>
                        <a:buChar char="§"/>
                        <a:tabLst/>
                        <a:defRPr/>
                      </a:pPr>
                      <a:r>
                        <a:rPr kumimoji="0" lang="en-GB" sz="1400" b="0" i="0" u="none" strike="noStrike" kern="1200" cap="none" spc="0" normalizeH="0" baseline="0" dirty="0">
                          <a:ln/>
                          <a:solidFill>
                            <a:srgbClr val="000000"/>
                          </a:solidFill>
                          <a:effectLst/>
                          <a:uLnTx/>
                          <a:uFillTx/>
                          <a:latin typeface="+mj-lt"/>
                          <a:ea typeface="+mn-ea"/>
                          <a:cs typeface="+mn-cs"/>
                        </a:rPr>
                        <a:t>EXL will leverage </a:t>
                      </a:r>
                      <a:r>
                        <a:rPr kumimoji="0" lang="en-GB" sz="1400" b="1" i="0" u="none" strike="noStrike" kern="1200" cap="none" spc="0" normalizeH="0" baseline="0" dirty="0">
                          <a:ln/>
                          <a:solidFill>
                            <a:srgbClr val="000000"/>
                          </a:solidFill>
                          <a:effectLst/>
                          <a:uLnTx/>
                          <a:uFillTx/>
                          <a:latin typeface="+mj-lt"/>
                          <a:ea typeface="+mn-ea"/>
                          <a:cs typeface="+mn-cs"/>
                        </a:rPr>
                        <a:t>Public Internet </a:t>
                      </a:r>
                      <a:r>
                        <a:rPr kumimoji="0" lang="en-GB" sz="1400" b="0" i="0" u="none" strike="noStrike" kern="1200" cap="none" spc="0" normalizeH="0" baseline="0" dirty="0">
                          <a:ln/>
                          <a:solidFill>
                            <a:srgbClr val="000000"/>
                          </a:solidFill>
                          <a:effectLst/>
                          <a:uLnTx/>
                          <a:uFillTx/>
                          <a:latin typeface="+mj-lt"/>
                          <a:ea typeface="+mn-ea"/>
                          <a:cs typeface="+mn-cs"/>
                        </a:rPr>
                        <a:t>based telecom with </a:t>
                      </a:r>
                      <a:r>
                        <a:rPr kumimoji="0" lang="en-GB" sz="1400" b="1" i="0" u="none" strike="noStrike" kern="1200" cap="none" spc="0" normalizeH="0" baseline="0" dirty="0">
                          <a:ln/>
                          <a:solidFill>
                            <a:srgbClr val="000000"/>
                          </a:solidFill>
                          <a:effectLst/>
                          <a:uLnTx/>
                          <a:uFillTx/>
                          <a:latin typeface="+mj-lt"/>
                          <a:ea typeface="+mn-ea"/>
                          <a:cs typeface="+mn-cs"/>
                        </a:rPr>
                        <a:t>100 kbps per user </a:t>
                      </a:r>
                      <a:r>
                        <a:rPr kumimoji="0" lang="en-GB" sz="1400" b="0" i="0" u="none" strike="noStrike" kern="1200" cap="none" spc="0" normalizeH="0" baseline="0" dirty="0">
                          <a:ln/>
                          <a:solidFill>
                            <a:srgbClr val="000000"/>
                          </a:solidFill>
                          <a:effectLst/>
                          <a:uLnTx/>
                          <a:uFillTx/>
                          <a:latin typeface="+mj-lt"/>
                          <a:ea typeface="+mn-ea"/>
                          <a:cs typeface="+mn-cs"/>
                        </a:rPr>
                        <a:t>bandwidth provisioned to access the</a:t>
                      </a:r>
                      <a:r>
                        <a:rPr kumimoji="0" lang="en-GB" sz="1400" b="1" i="0" u="none" strike="noStrike" kern="1200" cap="none" spc="0" normalizeH="0" baseline="0" dirty="0">
                          <a:ln/>
                          <a:solidFill>
                            <a:srgbClr val="000000"/>
                          </a:solidFill>
                          <a:effectLst/>
                          <a:uLnTx/>
                          <a:uFillTx/>
                          <a:latin typeface="+mj-lt"/>
                          <a:ea typeface="+mn-ea"/>
                          <a:cs typeface="+mn-cs"/>
                        </a:rPr>
                        <a:t> CRM </a:t>
                      </a:r>
                      <a:r>
                        <a:rPr kumimoji="0" lang="en-GB" sz="1400" b="0" i="0" u="none" strike="noStrike" kern="1200" cap="none" spc="0" normalizeH="0" baseline="0" dirty="0">
                          <a:ln/>
                          <a:solidFill>
                            <a:srgbClr val="000000"/>
                          </a:solidFill>
                          <a:effectLst/>
                          <a:uLnTx/>
                          <a:uFillTx/>
                          <a:latin typeface="+mj-lt"/>
                          <a:ea typeface="+mn-ea"/>
                          <a:cs typeface="+mn-cs"/>
                        </a:rPr>
                        <a:t>platform </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927882"/>
                  </a:ext>
                </a:extLst>
              </a:tr>
              <a:tr h="2556668">
                <a:tc>
                  <a:txBody>
                    <a:bodyPr/>
                    <a:lstStyle/>
                    <a:p>
                      <a:pPr marL="0" marR="0" indent="0" algn="ctr" defTabSz="914400" rtl="0" eaLnBrk="1" fontAlgn="auto" latinLnBrk="0" hangingPunct="1">
                        <a:lnSpc>
                          <a:spcPct val="120000"/>
                        </a:lnSpc>
                        <a:spcBef>
                          <a:spcPts val="400"/>
                        </a:spcBef>
                        <a:spcAft>
                          <a:spcPts val="400"/>
                        </a:spcAft>
                        <a:buClr>
                          <a:schemeClr val="accent3"/>
                        </a:buClr>
                        <a:buSzPct val="100000"/>
                        <a:buFont typeface="Arial" panose="020B0604020202020204" pitchFamily="34" charset="0"/>
                        <a:buNone/>
                        <a:tabLst/>
                        <a:defRPr/>
                      </a:pPr>
                      <a:r>
                        <a:rPr lang="en-US" sz="1200" b="1" kern="1200" baseline="0" dirty="0">
                          <a:solidFill>
                            <a:schemeClr val="tx1"/>
                          </a:solidFill>
                          <a:latin typeface="+mj-lt"/>
                          <a:ea typeface="+mn-ea"/>
                          <a:cs typeface="+mn-cs"/>
                        </a:rPr>
                        <a:t>Contact Center Platform</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0" indent="-285750" algn="just">
                        <a:spcAft>
                          <a:spcPts val="200"/>
                        </a:spcAft>
                        <a:buClr>
                          <a:schemeClr val="tx1"/>
                        </a:buClr>
                        <a:buFont typeface="Wingdings" panose="05000000000000000000" pitchFamily="2" charset="2"/>
                        <a:buChar char="§"/>
                      </a:pPr>
                      <a:r>
                        <a:rPr lang="en-GB" sz="1400" kern="1200" dirty="0">
                          <a:solidFill>
                            <a:schemeClr val="tx2"/>
                          </a:solidFill>
                          <a:latin typeface="+mj-lt"/>
                          <a:ea typeface="+mn-ea"/>
                          <a:cs typeface="+mn-cs"/>
                        </a:rPr>
                        <a:t>EXL’s </a:t>
                      </a:r>
                      <a:r>
                        <a:rPr lang="en-GB" sz="1400" b="1" kern="1200" dirty="0">
                          <a:solidFill>
                            <a:schemeClr val="tx2"/>
                          </a:solidFill>
                          <a:latin typeface="+mj-lt"/>
                          <a:ea typeface="+mn-ea"/>
                          <a:cs typeface="+mn-cs"/>
                        </a:rPr>
                        <a:t>Cloud Contact Center </a:t>
                      </a:r>
                      <a:r>
                        <a:rPr lang="en-GB" sz="1400" kern="1200" dirty="0">
                          <a:solidFill>
                            <a:schemeClr val="tx2"/>
                          </a:solidFill>
                          <a:latin typeface="+mj-lt"/>
                          <a:ea typeface="+mn-ea"/>
                          <a:cs typeface="+mn-cs"/>
                        </a:rPr>
                        <a:t>platform will be leveraged  for customized call queuing and treatment to inbound </a:t>
                      </a:r>
                      <a:r>
                        <a:rPr lang="en-GB" sz="1400" b="1" kern="1200" dirty="0">
                          <a:solidFill>
                            <a:schemeClr val="tx2"/>
                          </a:solidFill>
                          <a:latin typeface="+mj-lt"/>
                          <a:ea typeface="+mn-ea"/>
                          <a:cs typeface="+mn-cs"/>
                        </a:rPr>
                        <a:t>voice calls</a:t>
                      </a:r>
                    </a:p>
                    <a:p>
                      <a:pPr marL="285750" marR="0" lvl="0" indent="-285750" algn="just"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US" sz="1400" b="0" kern="1200" dirty="0">
                          <a:solidFill>
                            <a:schemeClr val="tx2"/>
                          </a:solidFill>
                          <a:latin typeface="+mj-lt"/>
                          <a:ea typeface="+mn-ea"/>
                          <a:cs typeface="+mn-cs"/>
                        </a:rPr>
                        <a:t>EXL’s</a:t>
                      </a:r>
                      <a:r>
                        <a:rPr lang="en-US" sz="1400" b="0" kern="1200" baseline="0" dirty="0">
                          <a:solidFill>
                            <a:schemeClr val="tx2"/>
                          </a:solidFill>
                          <a:latin typeface="+mj-lt"/>
                          <a:ea typeface="+mn-ea"/>
                          <a:cs typeface="+mn-cs"/>
                        </a:rPr>
                        <a:t> proposed </a:t>
                      </a:r>
                      <a:r>
                        <a:rPr lang="en-US" sz="1400" b="1" kern="1200" dirty="0">
                          <a:solidFill>
                            <a:schemeClr val="tx2"/>
                          </a:solidFill>
                          <a:latin typeface="+mj-lt"/>
                          <a:ea typeface="+mn-ea"/>
                          <a:cs typeface="+mn-cs"/>
                        </a:rPr>
                        <a:t>CRM </a:t>
                      </a:r>
                      <a:r>
                        <a:rPr lang="en-US" sz="1400" kern="1200" dirty="0">
                          <a:solidFill>
                            <a:schemeClr val="tx2"/>
                          </a:solidFill>
                          <a:latin typeface="+mj-lt"/>
                          <a:ea typeface="+mn-ea"/>
                          <a:cs typeface="+mn-cs"/>
                        </a:rPr>
                        <a:t>platform will</a:t>
                      </a:r>
                      <a:r>
                        <a:rPr lang="en-US" sz="1400" kern="1200" baseline="0" dirty="0">
                          <a:solidFill>
                            <a:schemeClr val="tx2"/>
                          </a:solidFill>
                          <a:latin typeface="+mj-lt"/>
                          <a:ea typeface="+mn-ea"/>
                          <a:cs typeface="+mn-cs"/>
                        </a:rPr>
                        <a:t> </a:t>
                      </a:r>
                      <a:r>
                        <a:rPr lang="en-US" sz="1400" kern="1200" dirty="0">
                          <a:solidFill>
                            <a:schemeClr val="tx2"/>
                          </a:solidFill>
                          <a:latin typeface="+mj-lt"/>
                          <a:ea typeface="+mn-ea"/>
                          <a:cs typeface="+mn-cs"/>
                        </a:rPr>
                        <a:t> be leveraged</a:t>
                      </a:r>
                      <a:r>
                        <a:rPr lang="en-US" sz="1400" kern="1200" baseline="0" dirty="0">
                          <a:solidFill>
                            <a:schemeClr val="tx2"/>
                          </a:solidFill>
                          <a:latin typeface="+mj-lt"/>
                          <a:ea typeface="+mn-ea"/>
                          <a:cs typeface="+mn-cs"/>
                        </a:rPr>
                        <a:t> </a:t>
                      </a:r>
                      <a:r>
                        <a:rPr lang="en-US" sz="1400" kern="1200" dirty="0">
                          <a:solidFill>
                            <a:schemeClr val="tx2"/>
                          </a:solidFill>
                          <a:latin typeface="+mj-lt"/>
                          <a:ea typeface="+mn-ea"/>
                          <a:cs typeface="+mn-cs"/>
                        </a:rPr>
                        <a:t>to service </a:t>
                      </a:r>
                      <a:r>
                        <a:rPr lang="en-US" sz="1400" b="1" kern="1200" dirty="0">
                          <a:solidFill>
                            <a:schemeClr val="tx2"/>
                          </a:solidFill>
                          <a:latin typeface="+mj-lt"/>
                          <a:ea typeface="+mn-ea"/>
                          <a:cs typeface="+mn-cs"/>
                        </a:rPr>
                        <a:t>email</a:t>
                      </a:r>
                      <a:r>
                        <a:rPr lang="en-US" sz="1400" kern="1200" dirty="0">
                          <a:solidFill>
                            <a:schemeClr val="tx2"/>
                          </a:solidFill>
                          <a:latin typeface="+mj-lt"/>
                          <a:ea typeface="+mn-ea"/>
                          <a:cs typeface="+mn-cs"/>
                        </a:rPr>
                        <a:t>, </a:t>
                      </a:r>
                      <a:r>
                        <a:rPr lang="en-US" sz="1400" b="1" kern="1200" dirty="0">
                          <a:solidFill>
                            <a:schemeClr val="tx2"/>
                          </a:solidFill>
                          <a:latin typeface="+mj-lt"/>
                          <a:ea typeface="+mn-ea"/>
                          <a:cs typeface="+mn-cs"/>
                        </a:rPr>
                        <a:t>chat, social, webforms</a:t>
                      </a:r>
                      <a:r>
                        <a:rPr lang="en-US" sz="1400" kern="1200" dirty="0">
                          <a:solidFill>
                            <a:schemeClr val="tx2"/>
                          </a:solidFill>
                          <a:latin typeface="+mj-lt"/>
                          <a:ea typeface="+mn-ea"/>
                          <a:cs typeface="+mn-cs"/>
                        </a:rPr>
                        <a:t> and </a:t>
                      </a:r>
                      <a:r>
                        <a:rPr lang="en-US" sz="1400" b="1" kern="1200" dirty="0">
                          <a:solidFill>
                            <a:schemeClr val="tx2"/>
                          </a:solidFill>
                          <a:latin typeface="+mj-lt"/>
                          <a:ea typeface="+mn-ea"/>
                          <a:cs typeface="+mn-cs"/>
                        </a:rPr>
                        <a:t>rating &amp; review </a:t>
                      </a:r>
                      <a:r>
                        <a:rPr lang="en-US" sz="1400" kern="1200" dirty="0">
                          <a:solidFill>
                            <a:schemeClr val="tx2"/>
                          </a:solidFill>
                          <a:latin typeface="+mj-lt"/>
                          <a:ea typeface="+mn-ea"/>
                          <a:cs typeface="+mn-cs"/>
                        </a:rPr>
                        <a:t>interactions for Ekaterra</a:t>
                      </a:r>
                    </a:p>
                    <a:p>
                      <a:pPr marL="285750" lvl="0" indent="-285750" algn="just">
                        <a:spcAft>
                          <a:spcPts val="200"/>
                        </a:spcAft>
                        <a:buClr>
                          <a:schemeClr val="tx1"/>
                        </a:buClr>
                        <a:buFont typeface="Wingdings" panose="05000000000000000000" pitchFamily="2" charset="2"/>
                        <a:buChar char="§"/>
                      </a:pPr>
                      <a:r>
                        <a:rPr lang="en-GB" sz="1400" b="1" kern="1200" dirty="0">
                          <a:solidFill>
                            <a:schemeClr val="tx2"/>
                          </a:solidFill>
                          <a:latin typeface="+mj-lt"/>
                          <a:ea typeface="+mn-ea"/>
                          <a:cs typeface="+mn-cs"/>
                        </a:rPr>
                        <a:t> </a:t>
                      </a:r>
                      <a:r>
                        <a:rPr lang="en-GB" sz="1400" kern="1200" dirty="0">
                          <a:solidFill>
                            <a:schemeClr val="tx2"/>
                          </a:solidFill>
                          <a:latin typeface="+mj-lt"/>
                          <a:ea typeface="+mn-ea"/>
                          <a:cs typeface="+mn-cs"/>
                        </a:rPr>
                        <a:t>EXL will provision in-country </a:t>
                      </a:r>
                      <a:r>
                        <a:rPr lang="en-GB" sz="1400" b="1" kern="1200" dirty="0">
                          <a:solidFill>
                            <a:schemeClr val="tx2"/>
                          </a:solidFill>
                          <a:latin typeface="+mj-lt"/>
                          <a:ea typeface="+mn-ea"/>
                          <a:cs typeface="+mn-cs"/>
                        </a:rPr>
                        <a:t>DDI / ITF numbers </a:t>
                      </a:r>
                      <a:r>
                        <a:rPr lang="en-GB" sz="1400" kern="1200" dirty="0">
                          <a:solidFill>
                            <a:schemeClr val="tx2"/>
                          </a:solidFill>
                          <a:latin typeface="+mj-lt"/>
                          <a:ea typeface="+mn-ea"/>
                          <a:cs typeface="+mn-cs"/>
                        </a:rPr>
                        <a:t>to collect inbound calls from Ekaterra</a:t>
                      </a:r>
                    </a:p>
                    <a:p>
                      <a:pPr marL="285750" marR="0" lvl="0" indent="-285750" algn="just"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kern="1200" dirty="0">
                          <a:solidFill>
                            <a:schemeClr val="tx2"/>
                          </a:solidFill>
                          <a:latin typeface="+mj-lt"/>
                          <a:ea typeface="+mn-ea"/>
                          <a:cs typeface="+mn-cs"/>
                        </a:rPr>
                        <a:t>For each of the in-scope countries where EXL will provision the DDI</a:t>
                      </a:r>
                      <a:r>
                        <a:rPr lang="en-GB" sz="1400" kern="1200" baseline="0" dirty="0">
                          <a:solidFill>
                            <a:schemeClr val="tx2"/>
                          </a:solidFill>
                          <a:latin typeface="+mj-lt"/>
                          <a:ea typeface="+mn-ea"/>
                          <a:cs typeface="+mn-cs"/>
                        </a:rPr>
                        <a:t> / ITF</a:t>
                      </a:r>
                      <a:r>
                        <a:rPr lang="en-GB" sz="1400" kern="1200" dirty="0">
                          <a:solidFill>
                            <a:schemeClr val="tx2"/>
                          </a:solidFill>
                          <a:latin typeface="+mj-lt"/>
                          <a:ea typeface="+mn-ea"/>
                          <a:cs typeface="+mn-cs"/>
                        </a:rPr>
                        <a:t> number, Ekaterra</a:t>
                      </a:r>
                      <a:r>
                        <a:rPr lang="en-GB" sz="1400" kern="1200" baseline="0" dirty="0">
                          <a:solidFill>
                            <a:schemeClr val="tx2"/>
                          </a:solidFill>
                          <a:latin typeface="+mj-lt"/>
                          <a:ea typeface="+mn-ea"/>
                          <a:cs typeface="+mn-cs"/>
                        </a:rPr>
                        <a:t> will</a:t>
                      </a:r>
                      <a:r>
                        <a:rPr lang="en-GB" sz="1400" kern="1200" dirty="0">
                          <a:solidFill>
                            <a:schemeClr val="tx2"/>
                          </a:solidFill>
                          <a:latin typeface="+mj-lt"/>
                          <a:ea typeface="+mn-ea"/>
                          <a:cs typeface="+mn-cs"/>
                        </a:rPr>
                        <a:t> need to comply with the </a:t>
                      </a:r>
                      <a:r>
                        <a:rPr lang="en-GB" sz="1400" b="1" kern="1200" dirty="0">
                          <a:solidFill>
                            <a:schemeClr val="tx2"/>
                          </a:solidFill>
                          <a:latin typeface="+mj-lt"/>
                          <a:ea typeface="+mn-ea"/>
                          <a:cs typeface="+mn-cs"/>
                        </a:rPr>
                        <a:t>local telco regulatory </a:t>
                      </a:r>
                      <a:r>
                        <a:rPr lang="en-GB" sz="1400" kern="1200" dirty="0">
                          <a:solidFill>
                            <a:schemeClr val="tx2"/>
                          </a:solidFill>
                          <a:latin typeface="+mj-lt"/>
                          <a:ea typeface="+mn-ea"/>
                          <a:cs typeface="+mn-cs"/>
                        </a:rPr>
                        <a:t>requirements and provision the required documentation to the local authorities before commencement of voice services</a:t>
                      </a:r>
                    </a:p>
                    <a:p>
                      <a:pPr marL="285750" lvl="0" indent="-285750" algn="just">
                        <a:spcAft>
                          <a:spcPts val="200"/>
                        </a:spcAft>
                        <a:buClr>
                          <a:schemeClr val="tx1"/>
                        </a:buClr>
                        <a:buFont typeface="Wingdings" panose="05000000000000000000" pitchFamily="2" charset="2"/>
                        <a:buChar char="§"/>
                      </a:pPr>
                      <a:r>
                        <a:rPr lang="en-GB" sz="1400" b="0" kern="1200" dirty="0">
                          <a:solidFill>
                            <a:schemeClr val="tx2"/>
                          </a:solidFill>
                          <a:latin typeface="+mj-lt"/>
                          <a:ea typeface="+mn-ea"/>
                          <a:cs typeface="+mn-cs"/>
                        </a:rPr>
                        <a:t>All </a:t>
                      </a:r>
                      <a:r>
                        <a:rPr lang="en-GB" sz="1400" b="1" kern="1200" dirty="0">
                          <a:solidFill>
                            <a:schemeClr val="tx2"/>
                          </a:solidFill>
                          <a:latin typeface="+mj-lt"/>
                          <a:ea typeface="+mn-ea"/>
                          <a:cs typeface="+mn-cs"/>
                        </a:rPr>
                        <a:t>inbound calls </a:t>
                      </a:r>
                      <a:r>
                        <a:rPr lang="en-GB" sz="1400" kern="1200" dirty="0">
                          <a:solidFill>
                            <a:schemeClr val="tx2"/>
                          </a:solidFill>
                          <a:latin typeface="+mj-lt"/>
                          <a:ea typeface="+mn-ea"/>
                          <a:cs typeface="+mn-cs"/>
                        </a:rPr>
                        <a:t>will be </a:t>
                      </a:r>
                      <a:r>
                        <a:rPr lang="en-GB" sz="1400" b="1" kern="1200" dirty="0">
                          <a:solidFill>
                            <a:schemeClr val="tx2"/>
                          </a:solidFill>
                          <a:latin typeface="+mj-lt"/>
                          <a:ea typeface="+mn-ea"/>
                          <a:cs typeface="+mn-cs"/>
                        </a:rPr>
                        <a:t>recorded</a:t>
                      </a:r>
                      <a:r>
                        <a:rPr lang="en-GB" sz="1400" kern="1200" dirty="0">
                          <a:solidFill>
                            <a:schemeClr val="tx2"/>
                          </a:solidFill>
                          <a:latin typeface="+mj-lt"/>
                          <a:ea typeface="+mn-ea"/>
                          <a:cs typeface="+mn-cs"/>
                        </a:rPr>
                        <a:t> (audio only, no screen) on EXL’s Cloud Contact center Infrastructure </a:t>
                      </a:r>
                    </a:p>
                    <a:p>
                      <a:pPr marL="285750" lvl="0" indent="-285750" algn="just">
                        <a:spcAft>
                          <a:spcPts val="200"/>
                        </a:spcAft>
                        <a:buClr>
                          <a:schemeClr val="tx1"/>
                        </a:buClr>
                        <a:buFont typeface="Wingdings" panose="05000000000000000000" pitchFamily="2" charset="2"/>
                        <a:buChar char="§"/>
                      </a:pPr>
                      <a:r>
                        <a:rPr lang="en-US" sz="1400" kern="1200" dirty="0">
                          <a:solidFill>
                            <a:schemeClr val="tx2"/>
                          </a:solidFill>
                          <a:latin typeface="+mj-lt"/>
                          <a:ea typeface="+mn-ea"/>
                          <a:cs typeface="+mn-cs"/>
                        </a:rPr>
                        <a:t>Call</a:t>
                      </a:r>
                      <a:r>
                        <a:rPr lang="en-US" sz="1400" kern="1200" baseline="0" dirty="0">
                          <a:solidFill>
                            <a:schemeClr val="tx2"/>
                          </a:solidFill>
                          <a:latin typeface="+mj-lt"/>
                          <a:ea typeface="+mn-ea"/>
                          <a:cs typeface="+mn-cs"/>
                        </a:rPr>
                        <a:t> r</a:t>
                      </a:r>
                      <a:r>
                        <a:rPr lang="en-US" sz="1400" kern="1200" dirty="0">
                          <a:solidFill>
                            <a:schemeClr val="tx2"/>
                          </a:solidFill>
                          <a:latin typeface="+mj-lt"/>
                          <a:ea typeface="+mn-ea"/>
                          <a:cs typeface="+mn-cs"/>
                        </a:rPr>
                        <a:t>ecordings will be retained online for a period of </a:t>
                      </a:r>
                      <a:r>
                        <a:rPr lang="en-US" sz="1400" b="1" kern="1200" dirty="0">
                          <a:solidFill>
                            <a:schemeClr val="tx2"/>
                          </a:solidFill>
                          <a:latin typeface="+mj-lt"/>
                          <a:ea typeface="+mn-ea"/>
                          <a:cs typeface="+mn-cs"/>
                        </a:rPr>
                        <a:t>7 years </a:t>
                      </a:r>
                      <a:r>
                        <a:rPr lang="en-US" sz="1400" b="0" kern="1200" dirty="0">
                          <a:solidFill>
                            <a:schemeClr val="tx2"/>
                          </a:solidFill>
                          <a:latin typeface="+mj-lt"/>
                          <a:ea typeface="+mn-ea"/>
                          <a:cs typeface="+mn-cs"/>
                        </a:rPr>
                        <a:t>within EXL’s Cloud Contact Center platform</a:t>
                      </a:r>
                    </a:p>
                    <a:p>
                      <a:pPr marL="285750" lvl="0" indent="-285750" algn="just">
                        <a:spcAft>
                          <a:spcPts val="200"/>
                        </a:spcAft>
                        <a:buClr>
                          <a:schemeClr val="tx1"/>
                        </a:buClr>
                        <a:buFont typeface="Wingdings" panose="05000000000000000000" pitchFamily="2" charset="2"/>
                        <a:buChar char="§"/>
                      </a:pPr>
                      <a:r>
                        <a:rPr lang="en-US" sz="1400" b="0" kern="1200" dirty="0">
                          <a:solidFill>
                            <a:schemeClr val="tx2"/>
                          </a:solidFill>
                          <a:latin typeface="+mj-lt"/>
                          <a:ea typeface="+mn-ea"/>
                          <a:cs typeface="+mn-cs"/>
                        </a:rPr>
                        <a:t>EXL’s has not factored in </a:t>
                      </a:r>
                      <a:r>
                        <a:rPr lang="en-US" sz="1400" b="1" kern="1200" dirty="0">
                          <a:solidFill>
                            <a:schemeClr val="tx2"/>
                          </a:solidFill>
                          <a:latin typeface="+mj-lt"/>
                          <a:ea typeface="+mn-ea"/>
                          <a:cs typeface="+mn-cs"/>
                        </a:rPr>
                        <a:t>Speech Analytics </a:t>
                      </a:r>
                      <a:r>
                        <a:rPr lang="en-US" sz="1400" b="0" kern="1200" dirty="0">
                          <a:solidFill>
                            <a:schemeClr val="tx2"/>
                          </a:solidFill>
                          <a:latin typeface="+mj-lt"/>
                          <a:ea typeface="+mn-ea"/>
                          <a:cs typeface="+mn-cs"/>
                        </a:rPr>
                        <a:t>solution</a:t>
                      </a:r>
                    </a:p>
                    <a:p>
                      <a:pPr marL="285750" lvl="0" indent="-285750" algn="just">
                        <a:spcAft>
                          <a:spcPts val="200"/>
                        </a:spcAft>
                        <a:buClr>
                          <a:schemeClr val="tx1"/>
                        </a:buClr>
                        <a:buFont typeface="Wingdings" panose="05000000000000000000" pitchFamily="2" charset="2"/>
                        <a:buChar char="§"/>
                      </a:pPr>
                      <a:r>
                        <a:rPr lang="en-US" sz="1400" kern="1200" dirty="0">
                          <a:solidFill>
                            <a:schemeClr val="tx2"/>
                          </a:solidFill>
                          <a:latin typeface="+mj-lt"/>
                          <a:ea typeface="+mn-ea"/>
                          <a:cs typeface="+mn-cs"/>
                        </a:rPr>
                        <a:t>EXL has not factored in </a:t>
                      </a:r>
                      <a:r>
                        <a:rPr lang="en-GB" sz="1400" kern="1200" dirty="0">
                          <a:solidFill>
                            <a:schemeClr val="tx2"/>
                          </a:solidFill>
                          <a:latin typeface="+mj-lt"/>
                          <a:ea typeface="+mn-ea"/>
                          <a:cs typeface="+mn-cs"/>
                        </a:rPr>
                        <a:t>long-term </a:t>
                      </a:r>
                      <a:r>
                        <a:rPr lang="en-GB" sz="1400" b="1" kern="1200" dirty="0">
                          <a:solidFill>
                            <a:schemeClr val="tx2"/>
                          </a:solidFill>
                          <a:latin typeface="+mj-lt"/>
                          <a:ea typeface="+mn-ea"/>
                          <a:cs typeface="+mn-cs"/>
                        </a:rPr>
                        <a:t>call archival solution </a:t>
                      </a:r>
                      <a:r>
                        <a:rPr lang="en-GB" sz="1400" kern="1200" dirty="0">
                          <a:solidFill>
                            <a:schemeClr val="tx2"/>
                          </a:solidFill>
                          <a:latin typeface="+mj-lt"/>
                          <a:ea typeface="+mn-ea"/>
                          <a:cs typeface="+mn-cs"/>
                        </a:rPr>
                        <a:t>and </a:t>
                      </a:r>
                      <a:r>
                        <a:rPr lang="en-US" sz="1400" kern="1200" dirty="0">
                          <a:solidFill>
                            <a:schemeClr val="tx2"/>
                          </a:solidFill>
                          <a:latin typeface="+mj-lt"/>
                          <a:ea typeface="+mn-ea"/>
                          <a:cs typeface="+mn-cs"/>
                        </a:rPr>
                        <a:t>the transfer of call recordings to Ekaterra in the solution</a:t>
                      </a:r>
                    </a:p>
                    <a:p>
                      <a:pPr marL="285750" marR="0" lvl="0" indent="-285750" algn="just"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strike="noStrike" kern="1200" dirty="0">
                          <a:solidFill>
                            <a:srgbClr val="000000"/>
                          </a:solidFill>
                          <a:latin typeface="+mj-lt"/>
                          <a:ea typeface="+mn-ea"/>
                          <a:cs typeface="+mn-cs"/>
                        </a:rPr>
                        <a:t>EXL has not factored any </a:t>
                      </a:r>
                      <a:r>
                        <a:rPr lang="en-GB" sz="1400" b="1" strike="noStrike" kern="1200" dirty="0">
                          <a:solidFill>
                            <a:srgbClr val="000000"/>
                          </a:solidFill>
                          <a:latin typeface="+mj-lt"/>
                          <a:ea typeface="+mn-ea"/>
                          <a:cs typeface="+mn-cs"/>
                        </a:rPr>
                        <a:t>outbound calling </a:t>
                      </a:r>
                      <a:r>
                        <a:rPr lang="en-GB" sz="1400" strike="noStrike" kern="1200" dirty="0">
                          <a:solidFill>
                            <a:srgbClr val="000000"/>
                          </a:solidFill>
                          <a:latin typeface="+mj-lt"/>
                          <a:ea typeface="+mn-ea"/>
                          <a:cs typeface="+mn-cs"/>
                        </a:rPr>
                        <a:t>functionality for the agents or </a:t>
                      </a:r>
                      <a:r>
                        <a:rPr lang="en-US" sz="1400" strike="noStrike" kern="1200" dirty="0">
                          <a:solidFill>
                            <a:srgbClr val="000000"/>
                          </a:solidFill>
                          <a:latin typeface="+mj-lt"/>
                          <a:ea typeface="+mn-ea"/>
                          <a:cs typeface="+mn-cs"/>
                        </a:rPr>
                        <a:t>calls requiring transfer back to</a:t>
                      </a:r>
                      <a:r>
                        <a:rPr lang="en-US" sz="1400" strike="noStrike" kern="1200" baseline="0" dirty="0">
                          <a:solidFill>
                            <a:srgbClr val="000000"/>
                          </a:solidFill>
                          <a:latin typeface="+mj-lt"/>
                          <a:ea typeface="+mn-ea"/>
                          <a:cs typeface="+mn-cs"/>
                        </a:rPr>
                        <a:t> Ekaterra</a:t>
                      </a:r>
                      <a:endParaRPr lang="en-US" sz="1400" strike="noStrike" kern="1200" dirty="0">
                        <a:solidFill>
                          <a:srgbClr val="000000"/>
                        </a:solidFill>
                        <a:latin typeface="+mj-lt"/>
                        <a:ea typeface="+mn-ea"/>
                        <a:cs typeface="+mn-cs"/>
                      </a:endParaRPr>
                    </a:p>
                    <a:p>
                      <a:pPr marL="285750" marR="0" lvl="0" indent="-285750" algn="just"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US" sz="1400" kern="1200" dirty="0">
                          <a:solidFill>
                            <a:srgbClr val="000000"/>
                          </a:solidFill>
                          <a:latin typeface="+mj-lt"/>
                          <a:ea typeface="+mn-ea"/>
                          <a:cs typeface="+mn-cs"/>
                        </a:rPr>
                        <a:t>EXL has factored in </a:t>
                      </a:r>
                      <a:r>
                        <a:rPr lang="en-US" sz="1400" b="1" kern="1200" dirty="0">
                          <a:solidFill>
                            <a:srgbClr val="000000"/>
                          </a:solidFill>
                          <a:latin typeface="+mj-lt"/>
                          <a:ea typeface="+mn-ea"/>
                          <a:cs typeface="+mn-cs"/>
                        </a:rPr>
                        <a:t>40 kbps per seat </a:t>
                      </a:r>
                      <a:r>
                        <a:rPr lang="en-US" sz="1400" kern="1200" dirty="0">
                          <a:solidFill>
                            <a:srgbClr val="000000"/>
                          </a:solidFill>
                          <a:latin typeface="+mj-lt"/>
                          <a:ea typeface="+mn-ea"/>
                          <a:cs typeface="+mn-cs"/>
                        </a:rPr>
                        <a:t>voice bandwidth with G.729 codec  to route the calls to the agents</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35865"/>
                  </a:ext>
                </a:extLst>
              </a:tr>
              <a:tr h="1328440">
                <a:tc>
                  <a:txBody>
                    <a:bodyPr/>
                    <a:lstStyle/>
                    <a:p>
                      <a:pPr marL="0" marR="0" indent="0" algn="ctr" defTabSz="914400" rtl="0" eaLnBrk="1" fontAlgn="auto" latinLnBrk="0" hangingPunct="1">
                        <a:lnSpc>
                          <a:spcPct val="120000"/>
                        </a:lnSpc>
                        <a:spcBef>
                          <a:spcPts val="400"/>
                        </a:spcBef>
                        <a:spcAft>
                          <a:spcPts val="400"/>
                        </a:spcAft>
                        <a:buClr>
                          <a:schemeClr val="accent3"/>
                        </a:buClr>
                        <a:buSzPct val="100000"/>
                        <a:buFont typeface="Arial" panose="020B0604020202020204" pitchFamily="34" charset="0"/>
                        <a:buNone/>
                        <a:tabLst/>
                        <a:defRPr/>
                      </a:pPr>
                      <a:r>
                        <a:rPr lang="en-US" sz="1200" b="1" kern="1200" baseline="0" dirty="0">
                          <a:solidFill>
                            <a:schemeClr val="tx1"/>
                          </a:solidFill>
                          <a:latin typeface="+mj-lt"/>
                          <a:ea typeface="+mn-ea"/>
                          <a:cs typeface="+mn-cs"/>
                        </a:rPr>
                        <a:t>IVR and Integration</a:t>
                      </a:r>
                    </a:p>
                  </a:txBody>
                  <a:tcPr marT="91440" marB="91440"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kern="1200" dirty="0">
                          <a:solidFill>
                            <a:srgbClr val="000000"/>
                          </a:solidFill>
                          <a:latin typeface="+mj-lt"/>
                          <a:ea typeface="+mn-ea"/>
                          <a:cs typeface="+mn-cs"/>
                        </a:rPr>
                        <a:t>EXL has factored </a:t>
                      </a:r>
                      <a:r>
                        <a:rPr lang="en-GB" sz="1400" b="1" kern="1200" dirty="0">
                          <a:solidFill>
                            <a:srgbClr val="000000"/>
                          </a:solidFill>
                          <a:latin typeface="+mj-lt"/>
                          <a:ea typeface="+mn-ea"/>
                          <a:cs typeface="+mn-cs"/>
                        </a:rPr>
                        <a:t>standard IVR solution </a:t>
                      </a:r>
                      <a:r>
                        <a:rPr lang="en-GB" sz="1400" kern="1200" dirty="0">
                          <a:solidFill>
                            <a:srgbClr val="000000"/>
                          </a:solidFill>
                          <a:latin typeface="+mj-lt"/>
                          <a:ea typeface="+mn-ea"/>
                          <a:cs typeface="+mn-cs"/>
                        </a:rPr>
                        <a:t>with static announcements</a:t>
                      </a:r>
                    </a:p>
                    <a:p>
                      <a:pPr marL="285750" marR="0" lvl="0" indent="-285750" algn="l"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kern="1200" dirty="0">
                          <a:solidFill>
                            <a:srgbClr val="000000"/>
                          </a:solidFill>
                          <a:latin typeface="+mj-lt"/>
                          <a:ea typeface="+mn-ea"/>
                          <a:cs typeface="+mn-cs"/>
                        </a:rPr>
                        <a:t>The IVR will be</a:t>
                      </a:r>
                      <a:r>
                        <a:rPr lang="en-GB" sz="1400" kern="1200" baseline="0" dirty="0">
                          <a:solidFill>
                            <a:srgbClr val="000000"/>
                          </a:solidFill>
                          <a:latin typeface="+mj-lt"/>
                          <a:ea typeface="+mn-ea"/>
                          <a:cs typeface="+mn-cs"/>
                        </a:rPr>
                        <a:t> provisioned with </a:t>
                      </a:r>
                      <a:r>
                        <a:rPr lang="en-GB" sz="1400" kern="1200" dirty="0">
                          <a:solidFill>
                            <a:srgbClr val="000000"/>
                          </a:solidFill>
                          <a:latin typeface="+mj-lt"/>
                          <a:ea typeface="+mn-ea"/>
                          <a:cs typeface="+mn-cs"/>
                        </a:rPr>
                        <a:t>up to three levels of menu options and </a:t>
                      </a:r>
                      <a:r>
                        <a:rPr lang="en-GB" sz="1400" b="1" kern="1200" dirty="0">
                          <a:solidFill>
                            <a:srgbClr val="000000"/>
                          </a:solidFill>
                          <a:latin typeface="+mj-lt"/>
                          <a:ea typeface="+mn-ea"/>
                          <a:cs typeface="+mn-cs"/>
                        </a:rPr>
                        <a:t>touch-tone</a:t>
                      </a:r>
                      <a:r>
                        <a:rPr lang="en-GB" sz="1400" kern="1200" dirty="0">
                          <a:solidFill>
                            <a:srgbClr val="000000"/>
                          </a:solidFill>
                          <a:latin typeface="+mj-lt"/>
                          <a:ea typeface="+mn-ea"/>
                          <a:cs typeface="+mn-cs"/>
                        </a:rPr>
                        <a:t> (DTMF) based menu routing</a:t>
                      </a:r>
                    </a:p>
                    <a:p>
                      <a:pPr marL="285750" marR="0" lvl="0" indent="-285750" algn="l"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kern="1200" dirty="0">
                          <a:solidFill>
                            <a:srgbClr val="000000"/>
                          </a:solidFill>
                          <a:latin typeface="+mj-lt"/>
                          <a:ea typeface="+mn-ea"/>
                          <a:cs typeface="+mn-cs"/>
                        </a:rPr>
                        <a:t>EXL has not factored ASR (</a:t>
                      </a:r>
                      <a:r>
                        <a:rPr lang="en-GB" sz="1400" b="1" kern="1200" dirty="0">
                          <a:solidFill>
                            <a:srgbClr val="000000"/>
                          </a:solidFill>
                          <a:latin typeface="+mj-lt"/>
                          <a:ea typeface="+mn-ea"/>
                          <a:cs typeface="+mn-cs"/>
                        </a:rPr>
                        <a:t>Auto Speech Recognition</a:t>
                      </a:r>
                      <a:r>
                        <a:rPr lang="en-GB" sz="1400" kern="1200" dirty="0">
                          <a:solidFill>
                            <a:srgbClr val="000000"/>
                          </a:solidFill>
                          <a:latin typeface="+mj-lt"/>
                          <a:ea typeface="+mn-ea"/>
                          <a:cs typeface="+mn-cs"/>
                        </a:rPr>
                        <a:t>) or AL/ML based advanced conversational IVR solution</a:t>
                      </a:r>
                      <a:endParaRPr lang="en-US" sz="1400" kern="1200" dirty="0">
                        <a:solidFill>
                          <a:srgbClr val="000000"/>
                        </a:solidFill>
                        <a:latin typeface="+mj-lt"/>
                        <a:ea typeface="+mn-ea"/>
                        <a:cs typeface="+mn-cs"/>
                      </a:endParaRPr>
                    </a:p>
                    <a:p>
                      <a:pPr marL="285750" marR="0" lvl="0" indent="-285750" algn="l"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lang="en-GB" sz="1400" kern="1200" dirty="0">
                          <a:solidFill>
                            <a:srgbClr val="000000"/>
                          </a:solidFill>
                          <a:latin typeface="+mj-lt"/>
                          <a:ea typeface="+mn-ea"/>
                          <a:cs typeface="+mn-cs"/>
                        </a:rPr>
                        <a:t>EXL has not factored any CTI integration (including screen popup) /Web integration/ self-service functionality</a:t>
                      </a:r>
                      <a:r>
                        <a:rPr lang="en-GB" sz="1400" kern="1200" baseline="0" dirty="0">
                          <a:solidFill>
                            <a:srgbClr val="000000"/>
                          </a:solidFill>
                          <a:latin typeface="+mj-lt"/>
                          <a:ea typeface="+mn-ea"/>
                          <a:cs typeface="+mn-cs"/>
                        </a:rPr>
                        <a:t> through </a:t>
                      </a:r>
                      <a:r>
                        <a:rPr lang="en-GB" sz="1400" kern="1200" dirty="0">
                          <a:solidFill>
                            <a:srgbClr val="000000"/>
                          </a:solidFill>
                          <a:latin typeface="+mj-lt"/>
                          <a:ea typeface="+mn-ea"/>
                          <a:cs typeface="+mn-cs"/>
                        </a:rPr>
                        <a:t>IVR                                                                                                                                                                           </a:t>
                      </a:r>
                    </a:p>
                  </a:txBody>
                  <a:tcPr marT="91440" marB="91440"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6985634"/>
                  </a:ext>
                </a:extLst>
              </a:tr>
            </a:tbl>
          </a:graphicData>
        </a:graphic>
      </p:graphicFrame>
    </p:spTree>
    <p:extLst>
      <p:ext uri="{BB962C8B-B14F-4D97-AF65-F5344CB8AC3E}">
        <p14:creationId xmlns:p14="http://schemas.microsoft.com/office/powerpoint/2010/main" val="2075118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pPr lvl="0">
              <a:lnSpc>
                <a:spcPct val="100000"/>
              </a:lnSpc>
              <a:spcBef>
                <a:spcPts val="0"/>
              </a:spcBef>
              <a:defRPr/>
            </a:pPr>
            <a:r>
              <a:rPr lang="en-US" sz="2400" dirty="0"/>
              <a:t> </a:t>
            </a:r>
            <a:r>
              <a:rPr lang="en-US" sz="2400" dirty="0">
                <a:solidFill>
                  <a:srgbClr val="000000"/>
                </a:solidFill>
              </a:rPr>
              <a:t>Proposed Technology solution design</a:t>
            </a:r>
          </a:p>
        </p:txBody>
      </p:sp>
      <p:cxnSp>
        <p:nvCxnSpPr>
          <p:cNvPr id="118" name="Straight Connector 117"/>
          <p:cNvCxnSpPr/>
          <p:nvPr/>
        </p:nvCxnSpPr>
        <p:spPr>
          <a:xfrm flipV="1">
            <a:off x="5956130" y="1962883"/>
            <a:ext cx="6135" cy="3790391"/>
          </a:xfrm>
          <a:prstGeom prst="line">
            <a:avLst/>
          </a:prstGeom>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2301910" y="1417384"/>
            <a:ext cx="197139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dirty="0">
                <a:ln>
                  <a:noFill/>
                </a:ln>
                <a:solidFill>
                  <a:srgbClr val="FB4E0B"/>
                </a:solidFill>
                <a:effectLst/>
                <a:uLnTx/>
                <a:uFillTx/>
                <a:latin typeface="Calibri Light" panose="020F0302020204030204"/>
                <a:ea typeface="굴림" panose="020B0600000101010101" pitchFamily="34" charset="-127"/>
                <a:cs typeface="+mn-cs"/>
              </a:rPr>
              <a:t>Solution Schematic</a:t>
            </a:r>
          </a:p>
        </p:txBody>
      </p:sp>
      <p:sp>
        <p:nvSpPr>
          <p:cNvPr id="120" name="TextBox 4"/>
          <p:cNvSpPr txBox="1"/>
          <p:nvPr/>
        </p:nvSpPr>
        <p:spPr>
          <a:xfrm>
            <a:off x="556509" y="5916953"/>
            <a:ext cx="5894535" cy="128690"/>
          </a:xfrm>
          <a:prstGeom prst="rect">
            <a:avLst/>
          </a:prstGeom>
          <a:noFill/>
          <a:ln>
            <a:noFill/>
            <a:prstDash val="sysDot"/>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Calibri Light" panose="020F0302020204030204"/>
                <a:ea typeface="+mn-ea"/>
                <a:cs typeface="+mn-cs"/>
              </a:rPr>
              <a:t> </a:t>
            </a:r>
            <a:r>
              <a:rPr kumimoji="0" lang="en-US" sz="800" b="0" i="1" u="none" strike="noStrike" kern="0" cap="none" spc="0" normalizeH="0" baseline="0" noProof="0" dirty="0">
                <a:ln>
                  <a:noFill/>
                </a:ln>
                <a:solidFill>
                  <a:srgbClr val="000000"/>
                </a:solidFill>
                <a:effectLst/>
                <a:uLnTx/>
                <a:uFillTx/>
                <a:latin typeface="Calibri Light" panose="020F0302020204030204"/>
                <a:ea typeface="+mn-ea"/>
                <a:cs typeface="+mn-cs"/>
              </a:rPr>
              <a:t>The above network schematic is a broad view of the proposed solution and does not depict the exact placement of the equipment</a:t>
            </a:r>
          </a:p>
        </p:txBody>
      </p:sp>
      <p:sp>
        <p:nvSpPr>
          <p:cNvPr id="121" name="Rectangle 120"/>
          <p:cNvSpPr/>
          <p:nvPr/>
        </p:nvSpPr>
        <p:spPr>
          <a:xfrm>
            <a:off x="7819566" y="1417384"/>
            <a:ext cx="197139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dirty="0">
                <a:ln>
                  <a:noFill/>
                </a:ln>
                <a:solidFill>
                  <a:srgbClr val="FB4E0B"/>
                </a:solidFill>
                <a:effectLst/>
                <a:uLnTx/>
                <a:uFillTx/>
                <a:latin typeface="Calibri Light" panose="020F0302020204030204"/>
                <a:ea typeface="굴림" panose="020B0600000101010101" pitchFamily="34" charset="-127"/>
                <a:cs typeface="+mn-cs"/>
              </a:rPr>
              <a:t>Solution Highlights</a:t>
            </a:r>
          </a:p>
        </p:txBody>
      </p:sp>
      <p:sp>
        <p:nvSpPr>
          <p:cNvPr id="123" name="Rectangle 122"/>
          <p:cNvSpPr/>
          <p:nvPr/>
        </p:nvSpPr>
        <p:spPr>
          <a:xfrm>
            <a:off x="477956" y="6160169"/>
            <a:ext cx="11399619" cy="45719"/>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4" name="Rectangle 123"/>
          <p:cNvSpPr/>
          <p:nvPr/>
        </p:nvSpPr>
        <p:spPr>
          <a:xfrm>
            <a:off x="451449" y="1693115"/>
            <a:ext cx="11399619" cy="45719"/>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5" name="Google Shape;1479;p127"/>
          <p:cNvSpPr/>
          <p:nvPr/>
        </p:nvSpPr>
        <p:spPr>
          <a:xfrm>
            <a:off x="430111" y="4128625"/>
            <a:ext cx="949742" cy="927082"/>
          </a:xfrm>
          <a:prstGeom prst="ellipse">
            <a:avLst/>
          </a:prstGeom>
          <a:ln>
            <a:solidFill>
              <a:schemeClr val="accent3"/>
            </a:solidFill>
            <a:prstDash val="dash"/>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latin typeface="+mj-lt"/>
                <a:ea typeface="+mj-ea"/>
                <a:cs typeface="+mj-cs"/>
                <a:sym typeface="Arial"/>
              </a:defRPr>
            </a:pPr>
            <a:endParaRPr kumimoji="0" sz="1800" b="0" i="0" u="none" strike="noStrike" kern="1200" cap="none" spc="0" normalizeH="0" baseline="0" noProof="0" dirty="0">
              <a:ln>
                <a:noFill/>
              </a:ln>
              <a:solidFill>
                <a:srgbClr val="000000"/>
              </a:solidFill>
              <a:effectLst/>
              <a:uLnTx/>
              <a:uFillTx/>
              <a:latin typeface="Arial"/>
              <a:ea typeface="+mn-ea"/>
              <a:cs typeface="+mn-cs"/>
              <a:sym typeface="Arial"/>
            </a:endParaRPr>
          </a:p>
        </p:txBody>
      </p:sp>
      <p:sp>
        <p:nvSpPr>
          <p:cNvPr id="126" name="Google Shape;1499;p127"/>
          <p:cNvSpPr/>
          <p:nvPr/>
        </p:nvSpPr>
        <p:spPr>
          <a:xfrm>
            <a:off x="601893" y="4255776"/>
            <a:ext cx="635057" cy="634892"/>
          </a:xfrm>
          <a:prstGeom prst="ellipse">
            <a:avLst/>
          </a:prstGeom>
          <a:solidFill>
            <a:srgbClr val="FFFFFF"/>
          </a:solidFill>
          <a:ln w="25400">
            <a:solidFill>
              <a:schemeClr val="accent4"/>
            </a:solidFill>
          </a:ln>
          <a:effectLst>
            <a:outerShdw blurRad="114300" dist="9525" dir="2700000" rotWithShape="0">
              <a:srgbClr val="000000">
                <a:alpha val="32000"/>
              </a:srgbClr>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E9E9E9"/>
                </a:solidFill>
                <a:latin typeface="+mj-lt"/>
                <a:ea typeface="+mj-ea"/>
                <a:cs typeface="+mj-cs"/>
                <a:sym typeface="Arial"/>
              </a:defRPr>
            </a:pPr>
            <a:endParaRPr kumimoji="0" sz="1800" b="0" i="0" u="none" strike="noStrike" kern="1200" cap="none" spc="0" normalizeH="0" baseline="0" noProof="0" dirty="0">
              <a:ln>
                <a:noFill/>
              </a:ln>
              <a:solidFill>
                <a:srgbClr val="E9E9E9"/>
              </a:solidFill>
              <a:effectLst/>
              <a:uLnTx/>
              <a:uFillTx/>
              <a:latin typeface="Arial"/>
              <a:ea typeface="+mn-ea"/>
              <a:cs typeface="+mn-cs"/>
              <a:sym typeface="Arial"/>
            </a:endParaRPr>
          </a:p>
        </p:txBody>
      </p:sp>
      <p:pic>
        <p:nvPicPr>
          <p:cNvPr id="127" name="Picture 2" descr="It Security Icon #208997 - Free Icons Library">
            <a:extLst>
              <a:ext uri="{FF2B5EF4-FFF2-40B4-BE49-F238E27FC236}">
                <a16:creationId xmlns:a16="http://schemas.microsoft.com/office/drawing/2014/main" id="{6AA09855-2003-4950-B620-A6B5E8AA922E}"/>
              </a:ext>
            </a:extLst>
          </p:cNvPr>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8609" y="4358887"/>
            <a:ext cx="163938" cy="20316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a:extLst>
              <a:ext uri="{FF2B5EF4-FFF2-40B4-BE49-F238E27FC236}">
                <a16:creationId xmlns:a16="http://schemas.microsoft.com/office/drawing/2014/main" id="{B60F029E-F749-43BE-9E5C-877DD9B74AF7}"/>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750403" y="4315136"/>
            <a:ext cx="363141" cy="49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 name="Google Shape;1487;p127"/>
          <p:cNvSpPr/>
          <p:nvPr/>
        </p:nvSpPr>
        <p:spPr>
          <a:xfrm flipV="1">
            <a:off x="1379853" y="4662796"/>
            <a:ext cx="997111" cy="15948"/>
          </a:xfrm>
          <a:prstGeom prst="line">
            <a:avLst/>
          </a:prstGeom>
          <a:ln w="28575">
            <a:solidFill>
              <a:srgbClr val="006EBF"/>
            </a:solidFill>
            <a:prstDash val="sysDash"/>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0" name="Shape"/>
          <p:cNvSpPr/>
          <p:nvPr/>
        </p:nvSpPr>
        <p:spPr>
          <a:xfrm>
            <a:off x="5489221" y="2726973"/>
            <a:ext cx="504328" cy="258878"/>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cap="flat">
            <a:solidFill>
              <a:srgbClr val="FFFFFF"/>
            </a:solidFill>
            <a:prstDash val="solid"/>
            <a:round/>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latin typeface="+mj-lt"/>
                <a:ea typeface="+mj-ea"/>
                <a:cs typeface="+mj-cs"/>
                <a:sym typeface="Arial"/>
              </a:defRPr>
            </a:pPr>
            <a:endParaRPr kumimoji="0" sz="1800" b="0" i="0" u="none" strike="noStrike" kern="1200" cap="none" spc="0" normalizeH="0" baseline="0" noProof="0" dirty="0">
              <a:ln>
                <a:noFill/>
              </a:ln>
              <a:solidFill>
                <a:srgbClr val="000000"/>
              </a:solidFill>
              <a:effectLst/>
              <a:uLnTx/>
              <a:uFillTx/>
              <a:latin typeface="Arial"/>
              <a:ea typeface="+mn-ea"/>
              <a:cs typeface="+mn-cs"/>
              <a:sym typeface="Arial"/>
            </a:endParaRPr>
          </a:p>
        </p:txBody>
      </p:sp>
      <p:sp>
        <p:nvSpPr>
          <p:cNvPr id="131" name="Rectangle 130"/>
          <p:cNvSpPr/>
          <p:nvPr/>
        </p:nvSpPr>
        <p:spPr>
          <a:xfrm>
            <a:off x="1385658" y="4431618"/>
            <a:ext cx="899390" cy="2277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 normalizeH="0" baseline="0" noProof="0" dirty="0">
                <a:ln>
                  <a:noFill/>
                </a:ln>
                <a:solidFill>
                  <a:srgbClr val="0070C0"/>
                </a:solidFill>
                <a:effectLst/>
                <a:uLnTx/>
                <a:uFillTx/>
                <a:latin typeface="Arial"/>
                <a:ea typeface="+mn-ea"/>
                <a:cs typeface="+mn-cs"/>
              </a:rPr>
              <a:t>Home Internet</a:t>
            </a:r>
            <a:endParaRPr kumimoji="0" lang="en-US" sz="900" b="1" i="0" u="none" strike="noStrike" kern="1200" cap="none" spc="0" normalizeH="0" baseline="0" noProof="0" dirty="0">
              <a:ln>
                <a:noFill/>
              </a:ln>
              <a:solidFill>
                <a:srgbClr val="0070C0"/>
              </a:solidFill>
              <a:effectLst/>
              <a:uLnTx/>
              <a:uFillTx/>
              <a:latin typeface="Arial"/>
              <a:ea typeface="+mn-ea"/>
              <a:cs typeface="+mn-cs"/>
            </a:endParaRPr>
          </a:p>
        </p:txBody>
      </p:sp>
      <p:sp>
        <p:nvSpPr>
          <p:cNvPr id="132" name="Rectangle 131"/>
          <p:cNvSpPr/>
          <p:nvPr/>
        </p:nvSpPr>
        <p:spPr>
          <a:xfrm>
            <a:off x="1468856" y="4694292"/>
            <a:ext cx="724579" cy="2277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 normalizeH="0" baseline="0" noProof="0" dirty="0">
                <a:ln>
                  <a:noFill/>
                </a:ln>
                <a:solidFill>
                  <a:srgbClr val="0070C0"/>
                </a:solidFill>
                <a:effectLst/>
                <a:uLnTx/>
                <a:uFillTx/>
                <a:latin typeface="Arial"/>
                <a:ea typeface="+mn-ea"/>
                <a:cs typeface="+mn-cs"/>
              </a:rPr>
              <a:t>IPSec VPN</a:t>
            </a:r>
            <a:endParaRPr kumimoji="0" lang="en-US" sz="900" b="1" i="0" u="none" strike="noStrike" kern="1200" cap="none" spc="0" normalizeH="0" baseline="0" noProof="0" dirty="0">
              <a:ln>
                <a:noFill/>
              </a:ln>
              <a:solidFill>
                <a:srgbClr val="0070C0"/>
              </a:solidFill>
              <a:effectLst/>
              <a:uLnTx/>
              <a:uFillTx/>
              <a:latin typeface="Arial"/>
              <a:ea typeface="+mn-ea"/>
              <a:cs typeface="+mn-cs"/>
            </a:endParaRPr>
          </a:p>
        </p:txBody>
      </p:sp>
      <p:sp>
        <p:nvSpPr>
          <p:cNvPr id="133" name="Rectangle 132"/>
          <p:cNvSpPr/>
          <p:nvPr/>
        </p:nvSpPr>
        <p:spPr>
          <a:xfrm>
            <a:off x="3070571" y="4163649"/>
            <a:ext cx="1799149" cy="276999"/>
          </a:xfrm>
          <a:prstGeom prst="rect">
            <a:avLst/>
          </a:prstGeom>
        </p:spPr>
        <p:txBody>
          <a:bodyPr wrap="square">
            <a:spAutoFit/>
          </a:bodyPr>
          <a:lstStyle/>
          <a:p>
            <a:pPr algn="ctr">
              <a:defRPr/>
            </a:pPr>
            <a:r>
              <a:rPr lang="en-US" sz="1200" dirty="0">
                <a:solidFill>
                  <a:srgbClr val="000000"/>
                </a:solidFill>
                <a:latin typeface="Calibri Light" panose="020F0302020204030204"/>
              </a:rPr>
              <a:t>EXL Delivery Site</a:t>
            </a:r>
          </a:p>
        </p:txBody>
      </p:sp>
      <p:pic>
        <p:nvPicPr>
          <p:cNvPr id="134" name="Picture 1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292" y="4191159"/>
            <a:ext cx="268905" cy="285563"/>
          </a:xfrm>
          <a:prstGeom prst="rect">
            <a:avLst/>
          </a:prstGeom>
          <a:noFill/>
          <a:extLst>
            <a:ext uri="{909E8E84-426E-40DD-AFC4-6F175D3DCCD1}">
              <a14:hiddenFill xmlns:a14="http://schemas.microsoft.com/office/drawing/2010/main">
                <a:solidFill>
                  <a:srgbClr val="FFFFFF"/>
                </a:solidFill>
              </a14:hiddenFill>
            </a:ext>
          </a:extLst>
        </p:spPr>
      </p:pic>
      <p:grpSp>
        <p:nvGrpSpPr>
          <p:cNvPr id="135" name="Group 134"/>
          <p:cNvGrpSpPr/>
          <p:nvPr/>
        </p:nvGrpSpPr>
        <p:grpSpPr>
          <a:xfrm>
            <a:off x="2349557" y="3993126"/>
            <a:ext cx="2881210" cy="1814448"/>
            <a:chOff x="214924" y="3241875"/>
            <a:chExt cx="2916821" cy="1839322"/>
          </a:xfrm>
        </p:grpSpPr>
        <p:sp>
          <p:nvSpPr>
            <p:cNvPr id="136" name="Shape"/>
            <p:cNvSpPr/>
            <p:nvPr/>
          </p:nvSpPr>
          <p:spPr>
            <a:xfrm>
              <a:off x="1296273" y="3241875"/>
              <a:ext cx="510561" cy="26242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cap="flat">
              <a:solidFill>
                <a:srgbClr val="FFFFFF"/>
              </a:solidFill>
              <a:prstDash val="solid"/>
              <a:round/>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latin typeface="+mj-lt"/>
                  <a:ea typeface="+mj-ea"/>
                  <a:cs typeface="+mj-cs"/>
                  <a:sym typeface="Arial"/>
                </a:defRPr>
              </a:pPr>
              <a:endParaRPr kumimoji="0" sz="1800" b="0" i="0" u="none" strike="noStrike" kern="1200" cap="none" spc="0" normalizeH="0" baseline="0" noProof="0" dirty="0">
                <a:ln>
                  <a:noFill/>
                </a:ln>
                <a:solidFill>
                  <a:srgbClr val="000000"/>
                </a:solidFill>
                <a:effectLst/>
                <a:uLnTx/>
                <a:uFillTx/>
                <a:latin typeface="Arial"/>
                <a:ea typeface="+mn-ea"/>
                <a:cs typeface="+mn-cs"/>
                <a:sym typeface="Arial"/>
              </a:endParaRPr>
            </a:p>
          </p:txBody>
        </p:sp>
        <p:sp>
          <p:nvSpPr>
            <p:cNvPr id="137" name="Rectangle 136"/>
            <p:cNvSpPr/>
            <p:nvPr/>
          </p:nvSpPr>
          <p:spPr>
            <a:xfrm>
              <a:off x="214924" y="3411989"/>
              <a:ext cx="2916821" cy="1669208"/>
            </a:xfrm>
            <a:prstGeom prst="rect">
              <a:avLst/>
            </a:prstGeom>
            <a:noFill/>
            <a:ln>
              <a:solidFill>
                <a:srgbClr val="0D5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8" name="Group 137"/>
            <p:cNvGrpSpPr/>
            <p:nvPr/>
          </p:nvGrpSpPr>
          <p:grpSpPr>
            <a:xfrm>
              <a:off x="629680" y="3632148"/>
              <a:ext cx="852488" cy="655210"/>
              <a:chOff x="1280929" y="2626644"/>
              <a:chExt cx="852488" cy="655210"/>
            </a:xfrm>
          </p:grpSpPr>
          <p:sp>
            <p:nvSpPr>
              <p:cNvPr id="139" name="Google Shape;1462;p127"/>
              <p:cNvSpPr/>
              <p:nvPr/>
            </p:nvSpPr>
            <p:spPr>
              <a:xfrm>
                <a:off x="1337077" y="2626644"/>
                <a:ext cx="729906" cy="655210"/>
              </a:xfrm>
              <a:prstGeom prst="ellipse">
                <a:avLst/>
              </a:prstGeom>
              <a:solidFill>
                <a:srgbClr val="FFFFFF"/>
              </a:solidFill>
              <a:ln w="25400">
                <a:solidFill>
                  <a:schemeClr val="accent5"/>
                </a:solidFill>
              </a:ln>
              <a:effectLst>
                <a:outerShdw blurRad="114300" dist="9525" dir="2700000" rotWithShape="0">
                  <a:srgbClr val="000000">
                    <a:alpha val="32000"/>
                  </a:srgbClr>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E9E9E9"/>
                    </a:solidFill>
                    <a:latin typeface="+mj-lt"/>
                    <a:ea typeface="+mj-ea"/>
                    <a:cs typeface="+mj-cs"/>
                    <a:sym typeface="Arial"/>
                  </a:defRPr>
                </a:pPr>
                <a:endParaRPr kumimoji="0" sz="1800" b="0" i="0" u="none" strike="noStrike" kern="1200" cap="none" spc="0" normalizeH="0" baseline="0" noProof="0" dirty="0">
                  <a:ln>
                    <a:noFill/>
                  </a:ln>
                  <a:solidFill>
                    <a:srgbClr val="E9E9E9"/>
                  </a:solidFill>
                  <a:effectLst/>
                  <a:uLnTx/>
                  <a:uFillTx/>
                  <a:latin typeface="Arial"/>
                  <a:ea typeface="+mn-ea"/>
                  <a:cs typeface="+mn-cs"/>
                  <a:sym typeface="Arial"/>
                </a:endParaRPr>
              </a:p>
            </p:txBody>
          </p:sp>
          <p:pic>
            <p:nvPicPr>
              <p:cNvPr id="140" name="Picture 2" descr="It Security Icon #208997 - Free Icons Library">
                <a:extLst>
                  <a:ext uri="{FF2B5EF4-FFF2-40B4-BE49-F238E27FC236}">
                    <a16:creationId xmlns:a16="http://schemas.microsoft.com/office/drawing/2014/main" id="{6AA09855-2003-4950-B620-A6B5E8AA922E}"/>
                  </a:ext>
                </a:extLst>
              </p:cNvPr>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80929" y="2695074"/>
                <a:ext cx="165964" cy="205948"/>
              </a:xfrm>
              <a:prstGeom prst="rect">
                <a:avLst/>
              </a:prstGeom>
              <a:noFill/>
              <a:extLst>
                <a:ext uri="{909E8E84-426E-40DD-AFC4-6F175D3DCCD1}">
                  <a14:hiddenFill xmlns:a14="http://schemas.microsoft.com/office/drawing/2010/main">
                    <a:solidFill>
                      <a:srgbClr val="FFFFFF"/>
                    </a:solidFill>
                  </a14:hiddenFill>
                </a:ext>
              </a:extLst>
            </p:spPr>
          </p:pic>
          <p:sp>
            <p:nvSpPr>
              <p:cNvPr id="141" name="Google Shape;1479;p127"/>
              <p:cNvSpPr/>
              <p:nvPr/>
            </p:nvSpPr>
            <p:spPr>
              <a:xfrm>
                <a:off x="1430963" y="2710430"/>
                <a:ext cx="554352" cy="489030"/>
              </a:xfrm>
              <a:prstGeom prst="ellipse">
                <a:avLst/>
              </a:prstGeom>
              <a:ln>
                <a:solidFill>
                  <a:schemeClr val="accent3"/>
                </a:solidFill>
                <a:prstDash val="dash"/>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latin typeface="+mj-lt"/>
                    <a:ea typeface="+mj-ea"/>
                    <a:cs typeface="+mj-cs"/>
                    <a:sym typeface="Arial"/>
                  </a:defRPr>
                </a:pPr>
                <a:endParaRPr kumimoji="0" sz="1800" b="0" i="0" u="none" strike="noStrike" kern="1200" cap="none" spc="0" normalizeH="0" baseline="0" noProof="0" dirty="0">
                  <a:ln>
                    <a:noFill/>
                  </a:ln>
                  <a:solidFill>
                    <a:srgbClr val="000000"/>
                  </a:solidFill>
                  <a:effectLst/>
                  <a:uLnTx/>
                  <a:uFillTx/>
                  <a:latin typeface="Arial"/>
                  <a:ea typeface="+mn-ea"/>
                  <a:cs typeface="+mn-cs"/>
                  <a:sym typeface="Arial"/>
                </a:endParaRPr>
              </a:p>
            </p:txBody>
          </p:sp>
          <p:pic>
            <p:nvPicPr>
              <p:cNvPr id="142" name="Picture 1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593" y="2788046"/>
                <a:ext cx="383503" cy="375327"/>
              </a:xfrm>
              <a:prstGeom prst="rect">
                <a:avLst/>
              </a:prstGeom>
            </p:spPr>
          </p:pic>
          <p:pic>
            <p:nvPicPr>
              <p:cNvPr id="143" name="Picture 2" descr="It Security Icon #208997 - Free Icons Library">
                <a:extLst>
                  <a:ext uri="{FF2B5EF4-FFF2-40B4-BE49-F238E27FC236}">
                    <a16:creationId xmlns:a16="http://schemas.microsoft.com/office/drawing/2014/main" id="{6AA09855-2003-4950-B620-A6B5E8AA922E}"/>
                  </a:ext>
                </a:extLst>
              </p:cNvPr>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7453" y="2709273"/>
                <a:ext cx="165964" cy="20594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4" name="Shape"/>
          <p:cNvSpPr/>
          <p:nvPr/>
        </p:nvSpPr>
        <p:spPr>
          <a:xfrm>
            <a:off x="4232720" y="4121809"/>
            <a:ext cx="504328" cy="258878"/>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cap="flat">
            <a:solidFill>
              <a:srgbClr val="FFFFFF"/>
            </a:solidFill>
            <a:prstDash val="solid"/>
            <a:round/>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latin typeface="+mj-lt"/>
                <a:ea typeface="+mj-ea"/>
                <a:cs typeface="+mj-cs"/>
                <a:sym typeface="Arial"/>
              </a:defRPr>
            </a:pPr>
            <a:endParaRPr kumimoji="0" sz="1800" b="0" i="0" u="none" strike="noStrike" kern="1200" cap="none" spc="0" normalizeH="0" baseline="0" noProof="0" dirty="0">
              <a:ln>
                <a:noFill/>
              </a:ln>
              <a:solidFill>
                <a:srgbClr val="000000"/>
              </a:solidFill>
              <a:effectLst/>
              <a:uLnTx/>
              <a:uFillTx/>
              <a:latin typeface="Arial"/>
              <a:ea typeface="+mn-ea"/>
              <a:cs typeface="+mn-cs"/>
              <a:sym typeface="Arial"/>
            </a:endParaRPr>
          </a:p>
        </p:txBody>
      </p:sp>
      <p:grpSp>
        <p:nvGrpSpPr>
          <p:cNvPr id="145" name="Group 144"/>
          <p:cNvGrpSpPr/>
          <p:nvPr/>
        </p:nvGrpSpPr>
        <p:grpSpPr>
          <a:xfrm>
            <a:off x="4659084" y="4587654"/>
            <a:ext cx="372715" cy="311992"/>
            <a:chOff x="3346271" y="5704991"/>
            <a:chExt cx="377322" cy="316269"/>
          </a:xfrm>
        </p:grpSpPr>
        <p:sp>
          <p:nvSpPr>
            <p:cNvPr id="146" name="Freeform 145"/>
            <p:cNvSpPr/>
            <p:nvPr/>
          </p:nvSpPr>
          <p:spPr>
            <a:xfrm>
              <a:off x="3346271" y="5823493"/>
              <a:ext cx="221240" cy="197767"/>
            </a:xfrm>
            <a:custGeom>
              <a:avLst/>
              <a:gdLst>
                <a:gd name="connsiteX0" fmla="*/ 627891 w 1255780"/>
                <a:gd name="connsiteY0" fmla="*/ 429926 h 1246712"/>
                <a:gd name="connsiteX1" fmla="*/ 821322 w 1255780"/>
                <a:gd name="connsiteY1" fmla="*/ 623357 h 1246712"/>
                <a:gd name="connsiteX2" fmla="*/ 627891 w 1255780"/>
                <a:gd name="connsiteY2" fmla="*/ 816788 h 1246712"/>
                <a:gd name="connsiteX3" fmla="*/ 434460 w 1255780"/>
                <a:gd name="connsiteY3" fmla="*/ 623357 h 1246712"/>
                <a:gd name="connsiteX4" fmla="*/ 627891 w 1255780"/>
                <a:gd name="connsiteY4" fmla="*/ 429926 h 1246712"/>
                <a:gd name="connsiteX5" fmla="*/ 625268 w 1255780"/>
                <a:gd name="connsiteY5" fmla="*/ 282088 h 1246712"/>
                <a:gd name="connsiteX6" fmla="*/ 387029 w 1255780"/>
                <a:gd name="connsiteY6" fmla="*/ 380769 h 1246712"/>
                <a:gd name="connsiteX7" fmla="*/ 387029 w 1255780"/>
                <a:gd name="connsiteY7" fmla="*/ 857248 h 1246712"/>
                <a:gd name="connsiteX8" fmla="*/ 863507 w 1255780"/>
                <a:gd name="connsiteY8" fmla="*/ 857248 h 1246712"/>
                <a:gd name="connsiteX9" fmla="*/ 863507 w 1255780"/>
                <a:gd name="connsiteY9" fmla="*/ 380769 h 1246712"/>
                <a:gd name="connsiteX10" fmla="*/ 625268 w 1255780"/>
                <a:gd name="connsiteY10" fmla="*/ 282088 h 1246712"/>
                <a:gd name="connsiteX11" fmla="*/ 526984 w 1255780"/>
                <a:gd name="connsiteY11" fmla="*/ 0 h 1246712"/>
                <a:gd name="connsiteX12" fmla="*/ 759888 w 1255780"/>
                <a:gd name="connsiteY12" fmla="*/ 0 h 1246712"/>
                <a:gd name="connsiteX13" fmla="*/ 797268 w 1255780"/>
                <a:gd name="connsiteY13" fmla="*/ 149518 h 1246712"/>
                <a:gd name="connsiteX14" fmla="*/ 813856 w 1255780"/>
                <a:gd name="connsiteY14" fmla="*/ 154543 h 1246712"/>
                <a:gd name="connsiteX15" fmla="*/ 851312 w 1255780"/>
                <a:gd name="connsiteY15" fmla="*/ 174254 h 1246712"/>
                <a:gd name="connsiteX16" fmla="*/ 986373 w 1255780"/>
                <a:gd name="connsiteY16" fmla="*/ 93217 h 1246712"/>
                <a:gd name="connsiteX17" fmla="*/ 1151061 w 1255780"/>
                <a:gd name="connsiteY17" fmla="*/ 257905 h 1246712"/>
                <a:gd name="connsiteX18" fmla="*/ 1070024 w 1255780"/>
                <a:gd name="connsiteY18" fmla="*/ 392967 h 1246712"/>
                <a:gd name="connsiteX19" fmla="*/ 1089734 w 1255780"/>
                <a:gd name="connsiteY19" fmla="*/ 430421 h 1246712"/>
                <a:gd name="connsiteX20" fmla="*/ 1094983 w 1255780"/>
                <a:gd name="connsiteY20" fmla="*/ 447749 h 1246712"/>
                <a:gd name="connsiteX21" fmla="*/ 1255780 w 1255780"/>
                <a:gd name="connsiteY21" fmla="*/ 496776 h 1246712"/>
                <a:gd name="connsiteX22" fmla="*/ 1243916 w 1255780"/>
                <a:gd name="connsiteY22" fmla="*/ 729378 h 1246712"/>
                <a:gd name="connsiteX23" fmla="*/ 1105409 w 1255780"/>
                <a:gd name="connsiteY23" fmla="*/ 756592 h 1246712"/>
                <a:gd name="connsiteX24" fmla="*/ 1098335 w 1255780"/>
                <a:gd name="connsiteY24" fmla="*/ 784802 h 1246712"/>
                <a:gd name="connsiteX25" fmla="*/ 1069332 w 1255780"/>
                <a:gd name="connsiteY25" fmla="*/ 851519 h 1246712"/>
                <a:gd name="connsiteX26" fmla="*/ 1148957 w 1255780"/>
                <a:gd name="connsiteY26" fmla="*/ 984228 h 1246712"/>
                <a:gd name="connsiteX27" fmla="*/ 984269 w 1255780"/>
                <a:gd name="connsiteY27" fmla="*/ 1148916 h 1246712"/>
                <a:gd name="connsiteX28" fmla="*/ 848163 w 1255780"/>
                <a:gd name="connsiteY28" fmla="*/ 1067252 h 1246712"/>
                <a:gd name="connsiteX29" fmla="*/ 791062 w 1255780"/>
                <a:gd name="connsiteY29" fmla="*/ 1092075 h 1246712"/>
                <a:gd name="connsiteX30" fmla="*/ 767249 w 1255780"/>
                <a:gd name="connsiteY30" fmla="*/ 1098046 h 1246712"/>
                <a:gd name="connsiteX31" fmla="*/ 725961 w 1255780"/>
                <a:gd name="connsiteY31" fmla="*/ 1246712 h 1246712"/>
                <a:gd name="connsiteX32" fmla="*/ 493135 w 1255780"/>
                <a:gd name="connsiteY32" fmla="*/ 1240677 h 1246712"/>
                <a:gd name="connsiteX33" fmla="*/ 459688 w 1255780"/>
                <a:gd name="connsiteY33" fmla="*/ 1090443 h 1246712"/>
                <a:gd name="connsiteX34" fmla="*/ 436681 w 1255780"/>
                <a:gd name="connsiteY34" fmla="*/ 1083474 h 1246712"/>
                <a:gd name="connsiteX35" fmla="*/ 401434 w 1255780"/>
                <a:gd name="connsiteY35" fmla="*/ 1064926 h 1246712"/>
                <a:gd name="connsiteX36" fmla="*/ 257948 w 1255780"/>
                <a:gd name="connsiteY36" fmla="*/ 1151019 h 1246712"/>
                <a:gd name="connsiteX37" fmla="*/ 93260 w 1255780"/>
                <a:gd name="connsiteY37" fmla="*/ 986331 h 1246712"/>
                <a:gd name="connsiteX38" fmla="*/ 179352 w 1255780"/>
                <a:gd name="connsiteY38" fmla="*/ 842844 h 1246712"/>
                <a:gd name="connsiteX39" fmla="*/ 160803 w 1255780"/>
                <a:gd name="connsiteY39" fmla="*/ 807596 h 1246712"/>
                <a:gd name="connsiteX40" fmla="*/ 156934 w 1255780"/>
                <a:gd name="connsiteY40" fmla="*/ 794823 h 1246712"/>
                <a:gd name="connsiteX41" fmla="*/ 0 w 1255780"/>
                <a:gd name="connsiteY41" fmla="*/ 746366 h 1246712"/>
                <a:gd name="connsiteX42" fmla="*/ 12689 w 1255780"/>
                <a:gd name="connsiteY42" fmla="*/ 513808 h 1246712"/>
                <a:gd name="connsiteX43" fmla="*/ 143324 w 1255780"/>
                <a:gd name="connsiteY43" fmla="*/ 488621 h 1246712"/>
                <a:gd name="connsiteX44" fmla="*/ 152202 w 1255780"/>
                <a:gd name="connsiteY44" fmla="*/ 453215 h 1246712"/>
                <a:gd name="connsiteX45" fmla="*/ 176304 w 1255780"/>
                <a:gd name="connsiteY45" fmla="*/ 397773 h 1246712"/>
                <a:gd name="connsiteX46" fmla="*/ 91070 w 1255780"/>
                <a:gd name="connsiteY46" fmla="*/ 255716 h 1246712"/>
                <a:gd name="connsiteX47" fmla="*/ 255758 w 1255780"/>
                <a:gd name="connsiteY47" fmla="*/ 91028 h 1246712"/>
                <a:gd name="connsiteX48" fmla="*/ 394417 w 1255780"/>
                <a:gd name="connsiteY48" fmla="*/ 174224 h 1246712"/>
                <a:gd name="connsiteX49" fmla="*/ 459475 w 1255780"/>
                <a:gd name="connsiteY49" fmla="*/ 145942 h 1246712"/>
                <a:gd name="connsiteX50" fmla="*/ 492573 w 1255780"/>
                <a:gd name="connsiteY50" fmla="*/ 137643 h 124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55780" h="1246712">
                  <a:moveTo>
                    <a:pt x="627891" y="429926"/>
                  </a:moveTo>
                  <a:cubicBezTo>
                    <a:pt x="734720" y="429926"/>
                    <a:pt x="821322" y="516528"/>
                    <a:pt x="821322" y="623357"/>
                  </a:cubicBezTo>
                  <a:cubicBezTo>
                    <a:pt x="821322" y="730186"/>
                    <a:pt x="734720" y="816788"/>
                    <a:pt x="627891" y="816788"/>
                  </a:cubicBezTo>
                  <a:cubicBezTo>
                    <a:pt x="521062" y="816788"/>
                    <a:pt x="434460" y="730186"/>
                    <a:pt x="434460" y="623357"/>
                  </a:cubicBezTo>
                  <a:cubicBezTo>
                    <a:pt x="434460" y="516528"/>
                    <a:pt x="521062" y="429926"/>
                    <a:pt x="627891" y="429926"/>
                  </a:cubicBezTo>
                  <a:close/>
                  <a:moveTo>
                    <a:pt x="625268" y="282088"/>
                  </a:moveTo>
                  <a:cubicBezTo>
                    <a:pt x="539043" y="282088"/>
                    <a:pt x="452817" y="314981"/>
                    <a:pt x="387029" y="380769"/>
                  </a:cubicBezTo>
                  <a:cubicBezTo>
                    <a:pt x="255454" y="512345"/>
                    <a:pt x="255454" y="725672"/>
                    <a:pt x="387029" y="857248"/>
                  </a:cubicBezTo>
                  <a:cubicBezTo>
                    <a:pt x="518605" y="988823"/>
                    <a:pt x="731932" y="988823"/>
                    <a:pt x="863507" y="857248"/>
                  </a:cubicBezTo>
                  <a:cubicBezTo>
                    <a:pt x="995083" y="725672"/>
                    <a:pt x="995083" y="512345"/>
                    <a:pt x="863507" y="380769"/>
                  </a:cubicBezTo>
                  <a:cubicBezTo>
                    <a:pt x="797720" y="314981"/>
                    <a:pt x="711494" y="282088"/>
                    <a:pt x="625268" y="282088"/>
                  </a:cubicBezTo>
                  <a:close/>
                  <a:moveTo>
                    <a:pt x="526984" y="0"/>
                  </a:moveTo>
                  <a:lnTo>
                    <a:pt x="759888" y="0"/>
                  </a:lnTo>
                  <a:lnTo>
                    <a:pt x="797268" y="149518"/>
                  </a:lnTo>
                  <a:lnTo>
                    <a:pt x="813856" y="154543"/>
                  </a:lnTo>
                  <a:lnTo>
                    <a:pt x="851312" y="174254"/>
                  </a:lnTo>
                  <a:lnTo>
                    <a:pt x="986373" y="93217"/>
                  </a:lnTo>
                  <a:lnTo>
                    <a:pt x="1151061" y="257905"/>
                  </a:lnTo>
                  <a:lnTo>
                    <a:pt x="1070024" y="392967"/>
                  </a:lnTo>
                  <a:lnTo>
                    <a:pt x="1089734" y="430421"/>
                  </a:lnTo>
                  <a:lnTo>
                    <a:pt x="1094983" y="447749"/>
                  </a:lnTo>
                  <a:lnTo>
                    <a:pt x="1255780" y="496776"/>
                  </a:lnTo>
                  <a:lnTo>
                    <a:pt x="1243916" y="729378"/>
                  </a:lnTo>
                  <a:lnTo>
                    <a:pt x="1105409" y="756592"/>
                  </a:lnTo>
                  <a:lnTo>
                    <a:pt x="1098335" y="784802"/>
                  </a:lnTo>
                  <a:lnTo>
                    <a:pt x="1069332" y="851519"/>
                  </a:lnTo>
                  <a:lnTo>
                    <a:pt x="1148957" y="984228"/>
                  </a:lnTo>
                  <a:lnTo>
                    <a:pt x="984269" y="1148916"/>
                  </a:lnTo>
                  <a:lnTo>
                    <a:pt x="848163" y="1067252"/>
                  </a:lnTo>
                  <a:lnTo>
                    <a:pt x="791062" y="1092075"/>
                  </a:lnTo>
                  <a:lnTo>
                    <a:pt x="767249" y="1098046"/>
                  </a:lnTo>
                  <a:lnTo>
                    <a:pt x="725961" y="1246712"/>
                  </a:lnTo>
                  <a:lnTo>
                    <a:pt x="493135" y="1240677"/>
                  </a:lnTo>
                  <a:lnTo>
                    <a:pt x="459688" y="1090443"/>
                  </a:lnTo>
                  <a:lnTo>
                    <a:pt x="436681" y="1083474"/>
                  </a:lnTo>
                  <a:lnTo>
                    <a:pt x="401434" y="1064926"/>
                  </a:lnTo>
                  <a:lnTo>
                    <a:pt x="257948" y="1151019"/>
                  </a:lnTo>
                  <a:lnTo>
                    <a:pt x="93260" y="986331"/>
                  </a:lnTo>
                  <a:lnTo>
                    <a:pt x="179352" y="842844"/>
                  </a:lnTo>
                  <a:lnTo>
                    <a:pt x="160803" y="807596"/>
                  </a:lnTo>
                  <a:lnTo>
                    <a:pt x="156934" y="794823"/>
                  </a:lnTo>
                  <a:lnTo>
                    <a:pt x="0" y="746366"/>
                  </a:lnTo>
                  <a:lnTo>
                    <a:pt x="12689" y="513808"/>
                  </a:lnTo>
                  <a:lnTo>
                    <a:pt x="143324" y="488621"/>
                  </a:lnTo>
                  <a:lnTo>
                    <a:pt x="152202" y="453215"/>
                  </a:lnTo>
                  <a:lnTo>
                    <a:pt x="176304" y="397773"/>
                  </a:lnTo>
                  <a:lnTo>
                    <a:pt x="91070" y="255716"/>
                  </a:lnTo>
                  <a:lnTo>
                    <a:pt x="255758" y="91028"/>
                  </a:lnTo>
                  <a:lnTo>
                    <a:pt x="394417" y="174224"/>
                  </a:lnTo>
                  <a:lnTo>
                    <a:pt x="459475" y="145942"/>
                  </a:lnTo>
                  <a:lnTo>
                    <a:pt x="492573" y="137643"/>
                  </a:lnTo>
                  <a:close/>
                </a:path>
              </a:pathLst>
            </a:custGeom>
            <a:solidFill>
              <a:srgbClr val="169E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24242"/>
                </a:solidFill>
                <a:effectLst/>
                <a:uLnTx/>
                <a:uFillTx/>
                <a:latin typeface="Arial" pitchFamily="34" charset="0"/>
                <a:ea typeface="+mn-ea"/>
                <a:cs typeface="Arial" pitchFamily="34" charset="0"/>
              </a:endParaRPr>
            </a:p>
          </p:txBody>
        </p:sp>
        <p:sp>
          <p:nvSpPr>
            <p:cNvPr id="147" name="Freeform 146"/>
            <p:cNvSpPr/>
            <p:nvPr/>
          </p:nvSpPr>
          <p:spPr>
            <a:xfrm>
              <a:off x="3474962" y="5704991"/>
              <a:ext cx="155270" cy="138795"/>
            </a:xfrm>
            <a:custGeom>
              <a:avLst/>
              <a:gdLst>
                <a:gd name="connsiteX0" fmla="*/ 627891 w 1255780"/>
                <a:gd name="connsiteY0" fmla="*/ 429926 h 1246712"/>
                <a:gd name="connsiteX1" fmla="*/ 821322 w 1255780"/>
                <a:gd name="connsiteY1" fmla="*/ 623357 h 1246712"/>
                <a:gd name="connsiteX2" fmla="*/ 627891 w 1255780"/>
                <a:gd name="connsiteY2" fmla="*/ 816788 h 1246712"/>
                <a:gd name="connsiteX3" fmla="*/ 434460 w 1255780"/>
                <a:gd name="connsiteY3" fmla="*/ 623357 h 1246712"/>
                <a:gd name="connsiteX4" fmla="*/ 627891 w 1255780"/>
                <a:gd name="connsiteY4" fmla="*/ 429926 h 1246712"/>
                <a:gd name="connsiteX5" fmla="*/ 625268 w 1255780"/>
                <a:gd name="connsiteY5" fmla="*/ 282088 h 1246712"/>
                <a:gd name="connsiteX6" fmla="*/ 387029 w 1255780"/>
                <a:gd name="connsiteY6" fmla="*/ 380769 h 1246712"/>
                <a:gd name="connsiteX7" fmla="*/ 387029 w 1255780"/>
                <a:gd name="connsiteY7" fmla="*/ 857248 h 1246712"/>
                <a:gd name="connsiteX8" fmla="*/ 863507 w 1255780"/>
                <a:gd name="connsiteY8" fmla="*/ 857248 h 1246712"/>
                <a:gd name="connsiteX9" fmla="*/ 863507 w 1255780"/>
                <a:gd name="connsiteY9" fmla="*/ 380769 h 1246712"/>
                <a:gd name="connsiteX10" fmla="*/ 625268 w 1255780"/>
                <a:gd name="connsiteY10" fmla="*/ 282088 h 1246712"/>
                <a:gd name="connsiteX11" fmla="*/ 526984 w 1255780"/>
                <a:gd name="connsiteY11" fmla="*/ 0 h 1246712"/>
                <a:gd name="connsiteX12" fmla="*/ 759888 w 1255780"/>
                <a:gd name="connsiteY12" fmla="*/ 0 h 1246712"/>
                <a:gd name="connsiteX13" fmla="*/ 797268 w 1255780"/>
                <a:gd name="connsiteY13" fmla="*/ 149518 h 1246712"/>
                <a:gd name="connsiteX14" fmla="*/ 813856 w 1255780"/>
                <a:gd name="connsiteY14" fmla="*/ 154543 h 1246712"/>
                <a:gd name="connsiteX15" fmla="*/ 851312 w 1255780"/>
                <a:gd name="connsiteY15" fmla="*/ 174254 h 1246712"/>
                <a:gd name="connsiteX16" fmla="*/ 986373 w 1255780"/>
                <a:gd name="connsiteY16" fmla="*/ 93217 h 1246712"/>
                <a:gd name="connsiteX17" fmla="*/ 1151061 w 1255780"/>
                <a:gd name="connsiteY17" fmla="*/ 257905 h 1246712"/>
                <a:gd name="connsiteX18" fmla="*/ 1070024 w 1255780"/>
                <a:gd name="connsiteY18" fmla="*/ 392967 h 1246712"/>
                <a:gd name="connsiteX19" fmla="*/ 1089734 w 1255780"/>
                <a:gd name="connsiteY19" fmla="*/ 430421 h 1246712"/>
                <a:gd name="connsiteX20" fmla="*/ 1094983 w 1255780"/>
                <a:gd name="connsiteY20" fmla="*/ 447749 h 1246712"/>
                <a:gd name="connsiteX21" fmla="*/ 1255780 w 1255780"/>
                <a:gd name="connsiteY21" fmla="*/ 496776 h 1246712"/>
                <a:gd name="connsiteX22" fmla="*/ 1243916 w 1255780"/>
                <a:gd name="connsiteY22" fmla="*/ 729378 h 1246712"/>
                <a:gd name="connsiteX23" fmla="*/ 1105409 w 1255780"/>
                <a:gd name="connsiteY23" fmla="*/ 756592 h 1246712"/>
                <a:gd name="connsiteX24" fmla="*/ 1098335 w 1255780"/>
                <a:gd name="connsiteY24" fmla="*/ 784802 h 1246712"/>
                <a:gd name="connsiteX25" fmla="*/ 1069332 w 1255780"/>
                <a:gd name="connsiteY25" fmla="*/ 851519 h 1246712"/>
                <a:gd name="connsiteX26" fmla="*/ 1148957 w 1255780"/>
                <a:gd name="connsiteY26" fmla="*/ 984228 h 1246712"/>
                <a:gd name="connsiteX27" fmla="*/ 984269 w 1255780"/>
                <a:gd name="connsiteY27" fmla="*/ 1148916 h 1246712"/>
                <a:gd name="connsiteX28" fmla="*/ 848163 w 1255780"/>
                <a:gd name="connsiteY28" fmla="*/ 1067252 h 1246712"/>
                <a:gd name="connsiteX29" fmla="*/ 791062 w 1255780"/>
                <a:gd name="connsiteY29" fmla="*/ 1092075 h 1246712"/>
                <a:gd name="connsiteX30" fmla="*/ 767249 w 1255780"/>
                <a:gd name="connsiteY30" fmla="*/ 1098046 h 1246712"/>
                <a:gd name="connsiteX31" fmla="*/ 725961 w 1255780"/>
                <a:gd name="connsiteY31" fmla="*/ 1246712 h 1246712"/>
                <a:gd name="connsiteX32" fmla="*/ 493135 w 1255780"/>
                <a:gd name="connsiteY32" fmla="*/ 1240677 h 1246712"/>
                <a:gd name="connsiteX33" fmla="*/ 459688 w 1255780"/>
                <a:gd name="connsiteY33" fmla="*/ 1090443 h 1246712"/>
                <a:gd name="connsiteX34" fmla="*/ 436681 w 1255780"/>
                <a:gd name="connsiteY34" fmla="*/ 1083474 h 1246712"/>
                <a:gd name="connsiteX35" fmla="*/ 401434 w 1255780"/>
                <a:gd name="connsiteY35" fmla="*/ 1064926 h 1246712"/>
                <a:gd name="connsiteX36" fmla="*/ 257948 w 1255780"/>
                <a:gd name="connsiteY36" fmla="*/ 1151019 h 1246712"/>
                <a:gd name="connsiteX37" fmla="*/ 93260 w 1255780"/>
                <a:gd name="connsiteY37" fmla="*/ 986331 h 1246712"/>
                <a:gd name="connsiteX38" fmla="*/ 179352 w 1255780"/>
                <a:gd name="connsiteY38" fmla="*/ 842844 h 1246712"/>
                <a:gd name="connsiteX39" fmla="*/ 160803 w 1255780"/>
                <a:gd name="connsiteY39" fmla="*/ 807596 h 1246712"/>
                <a:gd name="connsiteX40" fmla="*/ 156934 w 1255780"/>
                <a:gd name="connsiteY40" fmla="*/ 794823 h 1246712"/>
                <a:gd name="connsiteX41" fmla="*/ 0 w 1255780"/>
                <a:gd name="connsiteY41" fmla="*/ 746366 h 1246712"/>
                <a:gd name="connsiteX42" fmla="*/ 12689 w 1255780"/>
                <a:gd name="connsiteY42" fmla="*/ 513808 h 1246712"/>
                <a:gd name="connsiteX43" fmla="*/ 143324 w 1255780"/>
                <a:gd name="connsiteY43" fmla="*/ 488621 h 1246712"/>
                <a:gd name="connsiteX44" fmla="*/ 152202 w 1255780"/>
                <a:gd name="connsiteY44" fmla="*/ 453215 h 1246712"/>
                <a:gd name="connsiteX45" fmla="*/ 176304 w 1255780"/>
                <a:gd name="connsiteY45" fmla="*/ 397773 h 1246712"/>
                <a:gd name="connsiteX46" fmla="*/ 91070 w 1255780"/>
                <a:gd name="connsiteY46" fmla="*/ 255716 h 1246712"/>
                <a:gd name="connsiteX47" fmla="*/ 255758 w 1255780"/>
                <a:gd name="connsiteY47" fmla="*/ 91028 h 1246712"/>
                <a:gd name="connsiteX48" fmla="*/ 394417 w 1255780"/>
                <a:gd name="connsiteY48" fmla="*/ 174224 h 1246712"/>
                <a:gd name="connsiteX49" fmla="*/ 459475 w 1255780"/>
                <a:gd name="connsiteY49" fmla="*/ 145942 h 1246712"/>
                <a:gd name="connsiteX50" fmla="*/ 492573 w 1255780"/>
                <a:gd name="connsiteY50" fmla="*/ 137643 h 124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55780" h="1246712">
                  <a:moveTo>
                    <a:pt x="627891" y="429926"/>
                  </a:moveTo>
                  <a:cubicBezTo>
                    <a:pt x="734720" y="429926"/>
                    <a:pt x="821322" y="516528"/>
                    <a:pt x="821322" y="623357"/>
                  </a:cubicBezTo>
                  <a:cubicBezTo>
                    <a:pt x="821322" y="730186"/>
                    <a:pt x="734720" y="816788"/>
                    <a:pt x="627891" y="816788"/>
                  </a:cubicBezTo>
                  <a:cubicBezTo>
                    <a:pt x="521062" y="816788"/>
                    <a:pt x="434460" y="730186"/>
                    <a:pt x="434460" y="623357"/>
                  </a:cubicBezTo>
                  <a:cubicBezTo>
                    <a:pt x="434460" y="516528"/>
                    <a:pt x="521062" y="429926"/>
                    <a:pt x="627891" y="429926"/>
                  </a:cubicBezTo>
                  <a:close/>
                  <a:moveTo>
                    <a:pt x="625268" y="282088"/>
                  </a:moveTo>
                  <a:cubicBezTo>
                    <a:pt x="539043" y="282088"/>
                    <a:pt x="452817" y="314981"/>
                    <a:pt x="387029" y="380769"/>
                  </a:cubicBezTo>
                  <a:cubicBezTo>
                    <a:pt x="255454" y="512345"/>
                    <a:pt x="255454" y="725672"/>
                    <a:pt x="387029" y="857248"/>
                  </a:cubicBezTo>
                  <a:cubicBezTo>
                    <a:pt x="518605" y="988823"/>
                    <a:pt x="731932" y="988823"/>
                    <a:pt x="863507" y="857248"/>
                  </a:cubicBezTo>
                  <a:cubicBezTo>
                    <a:pt x="995083" y="725672"/>
                    <a:pt x="995083" y="512345"/>
                    <a:pt x="863507" y="380769"/>
                  </a:cubicBezTo>
                  <a:cubicBezTo>
                    <a:pt x="797720" y="314981"/>
                    <a:pt x="711494" y="282088"/>
                    <a:pt x="625268" y="282088"/>
                  </a:cubicBezTo>
                  <a:close/>
                  <a:moveTo>
                    <a:pt x="526984" y="0"/>
                  </a:moveTo>
                  <a:lnTo>
                    <a:pt x="759888" y="0"/>
                  </a:lnTo>
                  <a:lnTo>
                    <a:pt x="797268" y="149518"/>
                  </a:lnTo>
                  <a:lnTo>
                    <a:pt x="813856" y="154543"/>
                  </a:lnTo>
                  <a:lnTo>
                    <a:pt x="851312" y="174254"/>
                  </a:lnTo>
                  <a:lnTo>
                    <a:pt x="986373" y="93217"/>
                  </a:lnTo>
                  <a:lnTo>
                    <a:pt x="1151061" y="257905"/>
                  </a:lnTo>
                  <a:lnTo>
                    <a:pt x="1070024" y="392967"/>
                  </a:lnTo>
                  <a:lnTo>
                    <a:pt x="1089734" y="430421"/>
                  </a:lnTo>
                  <a:lnTo>
                    <a:pt x="1094983" y="447749"/>
                  </a:lnTo>
                  <a:lnTo>
                    <a:pt x="1255780" y="496776"/>
                  </a:lnTo>
                  <a:lnTo>
                    <a:pt x="1243916" y="729378"/>
                  </a:lnTo>
                  <a:lnTo>
                    <a:pt x="1105409" y="756592"/>
                  </a:lnTo>
                  <a:lnTo>
                    <a:pt x="1098335" y="784802"/>
                  </a:lnTo>
                  <a:lnTo>
                    <a:pt x="1069332" y="851519"/>
                  </a:lnTo>
                  <a:lnTo>
                    <a:pt x="1148957" y="984228"/>
                  </a:lnTo>
                  <a:lnTo>
                    <a:pt x="984269" y="1148916"/>
                  </a:lnTo>
                  <a:lnTo>
                    <a:pt x="848163" y="1067252"/>
                  </a:lnTo>
                  <a:lnTo>
                    <a:pt x="791062" y="1092075"/>
                  </a:lnTo>
                  <a:lnTo>
                    <a:pt x="767249" y="1098046"/>
                  </a:lnTo>
                  <a:lnTo>
                    <a:pt x="725961" y="1246712"/>
                  </a:lnTo>
                  <a:lnTo>
                    <a:pt x="493135" y="1240677"/>
                  </a:lnTo>
                  <a:lnTo>
                    <a:pt x="459688" y="1090443"/>
                  </a:lnTo>
                  <a:lnTo>
                    <a:pt x="436681" y="1083474"/>
                  </a:lnTo>
                  <a:lnTo>
                    <a:pt x="401434" y="1064926"/>
                  </a:lnTo>
                  <a:lnTo>
                    <a:pt x="257948" y="1151019"/>
                  </a:lnTo>
                  <a:lnTo>
                    <a:pt x="93260" y="986331"/>
                  </a:lnTo>
                  <a:lnTo>
                    <a:pt x="179352" y="842844"/>
                  </a:lnTo>
                  <a:lnTo>
                    <a:pt x="160803" y="807596"/>
                  </a:lnTo>
                  <a:lnTo>
                    <a:pt x="156934" y="794823"/>
                  </a:lnTo>
                  <a:lnTo>
                    <a:pt x="0" y="746366"/>
                  </a:lnTo>
                  <a:lnTo>
                    <a:pt x="12689" y="513808"/>
                  </a:lnTo>
                  <a:lnTo>
                    <a:pt x="143324" y="488621"/>
                  </a:lnTo>
                  <a:lnTo>
                    <a:pt x="152202" y="453215"/>
                  </a:lnTo>
                  <a:lnTo>
                    <a:pt x="176304" y="397773"/>
                  </a:lnTo>
                  <a:lnTo>
                    <a:pt x="91070" y="255716"/>
                  </a:lnTo>
                  <a:lnTo>
                    <a:pt x="255758" y="91028"/>
                  </a:lnTo>
                  <a:lnTo>
                    <a:pt x="394417" y="174224"/>
                  </a:lnTo>
                  <a:lnTo>
                    <a:pt x="459475" y="145942"/>
                  </a:lnTo>
                  <a:lnTo>
                    <a:pt x="492573" y="137643"/>
                  </a:lnTo>
                  <a:close/>
                </a:path>
              </a:pathLst>
            </a:custGeom>
            <a:solidFill>
              <a:srgbClr val="169E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24242"/>
                </a:solidFill>
                <a:effectLst/>
                <a:uLnTx/>
                <a:uFillTx/>
                <a:latin typeface="Arial" pitchFamily="34" charset="0"/>
                <a:ea typeface="+mn-ea"/>
                <a:cs typeface="Arial" pitchFamily="34" charset="0"/>
              </a:endParaRPr>
            </a:p>
          </p:txBody>
        </p:sp>
        <p:sp>
          <p:nvSpPr>
            <p:cNvPr id="148" name="Freeform 147"/>
            <p:cNvSpPr/>
            <p:nvPr/>
          </p:nvSpPr>
          <p:spPr>
            <a:xfrm rot="475365">
              <a:off x="3568323" y="5827635"/>
              <a:ext cx="155270" cy="138795"/>
            </a:xfrm>
            <a:custGeom>
              <a:avLst/>
              <a:gdLst>
                <a:gd name="connsiteX0" fmla="*/ 627891 w 1255780"/>
                <a:gd name="connsiteY0" fmla="*/ 429926 h 1246712"/>
                <a:gd name="connsiteX1" fmla="*/ 821322 w 1255780"/>
                <a:gd name="connsiteY1" fmla="*/ 623357 h 1246712"/>
                <a:gd name="connsiteX2" fmla="*/ 627891 w 1255780"/>
                <a:gd name="connsiteY2" fmla="*/ 816788 h 1246712"/>
                <a:gd name="connsiteX3" fmla="*/ 434460 w 1255780"/>
                <a:gd name="connsiteY3" fmla="*/ 623357 h 1246712"/>
                <a:gd name="connsiteX4" fmla="*/ 627891 w 1255780"/>
                <a:gd name="connsiteY4" fmla="*/ 429926 h 1246712"/>
                <a:gd name="connsiteX5" fmla="*/ 625268 w 1255780"/>
                <a:gd name="connsiteY5" fmla="*/ 282088 h 1246712"/>
                <a:gd name="connsiteX6" fmla="*/ 387029 w 1255780"/>
                <a:gd name="connsiteY6" fmla="*/ 380769 h 1246712"/>
                <a:gd name="connsiteX7" fmla="*/ 387029 w 1255780"/>
                <a:gd name="connsiteY7" fmla="*/ 857248 h 1246712"/>
                <a:gd name="connsiteX8" fmla="*/ 863507 w 1255780"/>
                <a:gd name="connsiteY8" fmla="*/ 857248 h 1246712"/>
                <a:gd name="connsiteX9" fmla="*/ 863507 w 1255780"/>
                <a:gd name="connsiteY9" fmla="*/ 380769 h 1246712"/>
                <a:gd name="connsiteX10" fmla="*/ 625268 w 1255780"/>
                <a:gd name="connsiteY10" fmla="*/ 282088 h 1246712"/>
                <a:gd name="connsiteX11" fmla="*/ 526984 w 1255780"/>
                <a:gd name="connsiteY11" fmla="*/ 0 h 1246712"/>
                <a:gd name="connsiteX12" fmla="*/ 759888 w 1255780"/>
                <a:gd name="connsiteY12" fmla="*/ 0 h 1246712"/>
                <a:gd name="connsiteX13" fmla="*/ 797268 w 1255780"/>
                <a:gd name="connsiteY13" fmla="*/ 149518 h 1246712"/>
                <a:gd name="connsiteX14" fmla="*/ 813856 w 1255780"/>
                <a:gd name="connsiteY14" fmla="*/ 154543 h 1246712"/>
                <a:gd name="connsiteX15" fmla="*/ 851312 w 1255780"/>
                <a:gd name="connsiteY15" fmla="*/ 174254 h 1246712"/>
                <a:gd name="connsiteX16" fmla="*/ 986373 w 1255780"/>
                <a:gd name="connsiteY16" fmla="*/ 93217 h 1246712"/>
                <a:gd name="connsiteX17" fmla="*/ 1151061 w 1255780"/>
                <a:gd name="connsiteY17" fmla="*/ 257905 h 1246712"/>
                <a:gd name="connsiteX18" fmla="*/ 1070024 w 1255780"/>
                <a:gd name="connsiteY18" fmla="*/ 392967 h 1246712"/>
                <a:gd name="connsiteX19" fmla="*/ 1089734 w 1255780"/>
                <a:gd name="connsiteY19" fmla="*/ 430421 h 1246712"/>
                <a:gd name="connsiteX20" fmla="*/ 1094983 w 1255780"/>
                <a:gd name="connsiteY20" fmla="*/ 447749 h 1246712"/>
                <a:gd name="connsiteX21" fmla="*/ 1255780 w 1255780"/>
                <a:gd name="connsiteY21" fmla="*/ 496776 h 1246712"/>
                <a:gd name="connsiteX22" fmla="*/ 1243916 w 1255780"/>
                <a:gd name="connsiteY22" fmla="*/ 729378 h 1246712"/>
                <a:gd name="connsiteX23" fmla="*/ 1105409 w 1255780"/>
                <a:gd name="connsiteY23" fmla="*/ 756592 h 1246712"/>
                <a:gd name="connsiteX24" fmla="*/ 1098335 w 1255780"/>
                <a:gd name="connsiteY24" fmla="*/ 784802 h 1246712"/>
                <a:gd name="connsiteX25" fmla="*/ 1069332 w 1255780"/>
                <a:gd name="connsiteY25" fmla="*/ 851519 h 1246712"/>
                <a:gd name="connsiteX26" fmla="*/ 1148957 w 1255780"/>
                <a:gd name="connsiteY26" fmla="*/ 984228 h 1246712"/>
                <a:gd name="connsiteX27" fmla="*/ 984269 w 1255780"/>
                <a:gd name="connsiteY27" fmla="*/ 1148916 h 1246712"/>
                <a:gd name="connsiteX28" fmla="*/ 848163 w 1255780"/>
                <a:gd name="connsiteY28" fmla="*/ 1067252 h 1246712"/>
                <a:gd name="connsiteX29" fmla="*/ 791062 w 1255780"/>
                <a:gd name="connsiteY29" fmla="*/ 1092075 h 1246712"/>
                <a:gd name="connsiteX30" fmla="*/ 767249 w 1255780"/>
                <a:gd name="connsiteY30" fmla="*/ 1098046 h 1246712"/>
                <a:gd name="connsiteX31" fmla="*/ 725961 w 1255780"/>
                <a:gd name="connsiteY31" fmla="*/ 1246712 h 1246712"/>
                <a:gd name="connsiteX32" fmla="*/ 493135 w 1255780"/>
                <a:gd name="connsiteY32" fmla="*/ 1240677 h 1246712"/>
                <a:gd name="connsiteX33" fmla="*/ 459688 w 1255780"/>
                <a:gd name="connsiteY33" fmla="*/ 1090443 h 1246712"/>
                <a:gd name="connsiteX34" fmla="*/ 436681 w 1255780"/>
                <a:gd name="connsiteY34" fmla="*/ 1083474 h 1246712"/>
                <a:gd name="connsiteX35" fmla="*/ 401434 w 1255780"/>
                <a:gd name="connsiteY35" fmla="*/ 1064926 h 1246712"/>
                <a:gd name="connsiteX36" fmla="*/ 257948 w 1255780"/>
                <a:gd name="connsiteY36" fmla="*/ 1151019 h 1246712"/>
                <a:gd name="connsiteX37" fmla="*/ 93260 w 1255780"/>
                <a:gd name="connsiteY37" fmla="*/ 986331 h 1246712"/>
                <a:gd name="connsiteX38" fmla="*/ 179352 w 1255780"/>
                <a:gd name="connsiteY38" fmla="*/ 842844 h 1246712"/>
                <a:gd name="connsiteX39" fmla="*/ 160803 w 1255780"/>
                <a:gd name="connsiteY39" fmla="*/ 807596 h 1246712"/>
                <a:gd name="connsiteX40" fmla="*/ 156934 w 1255780"/>
                <a:gd name="connsiteY40" fmla="*/ 794823 h 1246712"/>
                <a:gd name="connsiteX41" fmla="*/ 0 w 1255780"/>
                <a:gd name="connsiteY41" fmla="*/ 746366 h 1246712"/>
                <a:gd name="connsiteX42" fmla="*/ 12689 w 1255780"/>
                <a:gd name="connsiteY42" fmla="*/ 513808 h 1246712"/>
                <a:gd name="connsiteX43" fmla="*/ 143324 w 1255780"/>
                <a:gd name="connsiteY43" fmla="*/ 488621 h 1246712"/>
                <a:gd name="connsiteX44" fmla="*/ 152202 w 1255780"/>
                <a:gd name="connsiteY44" fmla="*/ 453215 h 1246712"/>
                <a:gd name="connsiteX45" fmla="*/ 176304 w 1255780"/>
                <a:gd name="connsiteY45" fmla="*/ 397773 h 1246712"/>
                <a:gd name="connsiteX46" fmla="*/ 91070 w 1255780"/>
                <a:gd name="connsiteY46" fmla="*/ 255716 h 1246712"/>
                <a:gd name="connsiteX47" fmla="*/ 255758 w 1255780"/>
                <a:gd name="connsiteY47" fmla="*/ 91028 h 1246712"/>
                <a:gd name="connsiteX48" fmla="*/ 394417 w 1255780"/>
                <a:gd name="connsiteY48" fmla="*/ 174224 h 1246712"/>
                <a:gd name="connsiteX49" fmla="*/ 459475 w 1255780"/>
                <a:gd name="connsiteY49" fmla="*/ 145942 h 1246712"/>
                <a:gd name="connsiteX50" fmla="*/ 492573 w 1255780"/>
                <a:gd name="connsiteY50" fmla="*/ 137643 h 124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55780" h="1246712">
                  <a:moveTo>
                    <a:pt x="627891" y="429926"/>
                  </a:moveTo>
                  <a:cubicBezTo>
                    <a:pt x="734720" y="429926"/>
                    <a:pt x="821322" y="516528"/>
                    <a:pt x="821322" y="623357"/>
                  </a:cubicBezTo>
                  <a:cubicBezTo>
                    <a:pt x="821322" y="730186"/>
                    <a:pt x="734720" y="816788"/>
                    <a:pt x="627891" y="816788"/>
                  </a:cubicBezTo>
                  <a:cubicBezTo>
                    <a:pt x="521062" y="816788"/>
                    <a:pt x="434460" y="730186"/>
                    <a:pt x="434460" y="623357"/>
                  </a:cubicBezTo>
                  <a:cubicBezTo>
                    <a:pt x="434460" y="516528"/>
                    <a:pt x="521062" y="429926"/>
                    <a:pt x="627891" y="429926"/>
                  </a:cubicBezTo>
                  <a:close/>
                  <a:moveTo>
                    <a:pt x="625268" y="282088"/>
                  </a:moveTo>
                  <a:cubicBezTo>
                    <a:pt x="539043" y="282088"/>
                    <a:pt x="452817" y="314981"/>
                    <a:pt x="387029" y="380769"/>
                  </a:cubicBezTo>
                  <a:cubicBezTo>
                    <a:pt x="255454" y="512345"/>
                    <a:pt x="255454" y="725672"/>
                    <a:pt x="387029" y="857248"/>
                  </a:cubicBezTo>
                  <a:cubicBezTo>
                    <a:pt x="518605" y="988823"/>
                    <a:pt x="731932" y="988823"/>
                    <a:pt x="863507" y="857248"/>
                  </a:cubicBezTo>
                  <a:cubicBezTo>
                    <a:pt x="995083" y="725672"/>
                    <a:pt x="995083" y="512345"/>
                    <a:pt x="863507" y="380769"/>
                  </a:cubicBezTo>
                  <a:cubicBezTo>
                    <a:pt x="797720" y="314981"/>
                    <a:pt x="711494" y="282088"/>
                    <a:pt x="625268" y="282088"/>
                  </a:cubicBezTo>
                  <a:close/>
                  <a:moveTo>
                    <a:pt x="526984" y="0"/>
                  </a:moveTo>
                  <a:lnTo>
                    <a:pt x="759888" y="0"/>
                  </a:lnTo>
                  <a:lnTo>
                    <a:pt x="797268" y="149518"/>
                  </a:lnTo>
                  <a:lnTo>
                    <a:pt x="813856" y="154543"/>
                  </a:lnTo>
                  <a:lnTo>
                    <a:pt x="851312" y="174254"/>
                  </a:lnTo>
                  <a:lnTo>
                    <a:pt x="986373" y="93217"/>
                  </a:lnTo>
                  <a:lnTo>
                    <a:pt x="1151061" y="257905"/>
                  </a:lnTo>
                  <a:lnTo>
                    <a:pt x="1070024" y="392967"/>
                  </a:lnTo>
                  <a:lnTo>
                    <a:pt x="1089734" y="430421"/>
                  </a:lnTo>
                  <a:lnTo>
                    <a:pt x="1094983" y="447749"/>
                  </a:lnTo>
                  <a:lnTo>
                    <a:pt x="1255780" y="496776"/>
                  </a:lnTo>
                  <a:lnTo>
                    <a:pt x="1243916" y="729378"/>
                  </a:lnTo>
                  <a:lnTo>
                    <a:pt x="1105409" y="756592"/>
                  </a:lnTo>
                  <a:lnTo>
                    <a:pt x="1098335" y="784802"/>
                  </a:lnTo>
                  <a:lnTo>
                    <a:pt x="1069332" y="851519"/>
                  </a:lnTo>
                  <a:lnTo>
                    <a:pt x="1148957" y="984228"/>
                  </a:lnTo>
                  <a:lnTo>
                    <a:pt x="984269" y="1148916"/>
                  </a:lnTo>
                  <a:lnTo>
                    <a:pt x="848163" y="1067252"/>
                  </a:lnTo>
                  <a:lnTo>
                    <a:pt x="791062" y="1092075"/>
                  </a:lnTo>
                  <a:lnTo>
                    <a:pt x="767249" y="1098046"/>
                  </a:lnTo>
                  <a:lnTo>
                    <a:pt x="725961" y="1246712"/>
                  </a:lnTo>
                  <a:lnTo>
                    <a:pt x="493135" y="1240677"/>
                  </a:lnTo>
                  <a:lnTo>
                    <a:pt x="459688" y="1090443"/>
                  </a:lnTo>
                  <a:lnTo>
                    <a:pt x="436681" y="1083474"/>
                  </a:lnTo>
                  <a:lnTo>
                    <a:pt x="401434" y="1064926"/>
                  </a:lnTo>
                  <a:lnTo>
                    <a:pt x="257948" y="1151019"/>
                  </a:lnTo>
                  <a:lnTo>
                    <a:pt x="93260" y="986331"/>
                  </a:lnTo>
                  <a:lnTo>
                    <a:pt x="179352" y="842844"/>
                  </a:lnTo>
                  <a:lnTo>
                    <a:pt x="160803" y="807596"/>
                  </a:lnTo>
                  <a:lnTo>
                    <a:pt x="156934" y="794823"/>
                  </a:lnTo>
                  <a:lnTo>
                    <a:pt x="0" y="746366"/>
                  </a:lnTo>
                  <a:lnTo>
                    <a:pt x="12689" y="513808"/>
                  </a:lnTo>
                  <a:lnTo>
                    <a:pt x="143324" y="488621"/>
                  </a:lnTo>
                  <a:lnTo>
                    <a:pt x="152202" y="453215"/>
                  </a:lnTo>
                  <a:lnTo>
                    <a:pt x="176304" y="397773"/>
                  </a:lnTo>
                  <a:lnTo>
                    <a:pt x="91070" y="255716"/>
                  </a:lnTo>
                  <a:lnTo>
                    <a:pt x="255758" y="91028"/>
                  </a:lnTo>
                  <a:lnTo>
                    <a:pt x="394417" y="174224"/>
                  </a:lnTo>
                  <a:lnTo>
                    <a:pt x="459475" y="145942"/>
                  </a:lnTo>
                  <a:lnTo>
                    <a:pt x="492573" y="137643"/>
                  </a:lnTo>
                  <a:close/>
                </a:path>
              </a:pathLst>
            </a:custGeom>
            <a:solidFill>
              <a:srgbClr val="169E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24242"/>
                </a:solidFill>
                <a:effectLst/>
                <a:uLnTx/>
                <a:uFillTx/>
                <a:latin typeface="Arial" pitchFamily="34" charset="0"/>
                <a:ea typeface="+mn-ea"/>
                <a:cs typeface="Arial" pitchFamily="34" charset="0"/>
              </a:endParaRPr>
            </a:p>
          </p:txBody>
        </p:sp>
      </p:grpSp>
      <p:sp>
        <p:nvSpPr>
          <p:cNvPr id="149" name="Google Shape;1487;p127"/>
          <p:cNvSpPr/>
          <p:nvPr/>
        </p:nvSpPr>
        <p:spPr>
          <a:xfrm flipV="1">
            <a:off x="2923187" y="3546961"/>
            <a:ext cx="5060" cy="613977"/>
          </a:xfrm>
          <a:prstGeom prst="line">
            <a:avLst/>
          </a:prstGeom>
          <a:ln w="15875">
            <a:solidFill>
              <a:schemeClr val="tx2"/>
            </a:solidFill>
            <a:prstDash val="sysDash"/>
          </a:ln>
        </p:spPr>
        <p:txBody>
          <a:bodyPr lIns="45718" tIns="45718" rIns="45718" bIns="4571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50" name="Straight Arrow Connector 149"/>
          <p:cNvCxnSpPr/>
          <p:nvPr/>
        </p:nvCxnSpPr>
        <p:spPr>
          <a:xfrm flipV="1">
            <a:off x="966203" y="2788298"/>
            <a:ext cx="504658" cy="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6"/>
          <a:stretch>
            <a:fillRect/>
          </a:stretch>
        </p:blipFill>
        <p:spPr>
          <a:xfrm>
            <a:off x="4035703" y="4478190"/>
            <a:ext cx="536443" cy="826955"/>
          </a:xfrm>
          <a:prstGeom prst="rect">
            <a:avLst/>
          </a:prstGeom>
        </p:spPr>
      </p:pic>
      <p:sp>
        <p:nvSpPr>
          <p:cNvPr id="152" name="Google Shape;1487;p127"/>
          <p:cNvSpPr/>
          <p:nvPr/>
        </p:nvSpPr>
        <p:spPr>
          <a:xfrm flipV="1">
            <a:off x="5125507" y="3510611"/>
            <a:ext cx="14733" cy="657276"/>
          </a:xfrm>
          <a:prstGeom prst="line">
            <a:avLst/>
          </a:prstGeom>
          <a:ln w="15875">
            <a:solidFill>
              <a:schemeClr val="tx2"/>
            </a:solidFill>
            <a:prstDash val="sysDash"/>
          </a:ln>
        </p:spPr>
        <p:txBody>
          <a:bodyPr lIns="45718" tIns="45718" rIns="45718" bIns="45718"/>
          <a:lstStyle/>
          <a:p>
            <a:endParaRPr dirty="0">
              <a:solidFill>
                <a:srgbClr val="000000"/>
              </a:solidFill>
              <a:latin typeface="Arial"/>
            </a:endParaRPr>
          </a:p>
        </p:txBody>
      </p:sp>
      <p:pic>
        <p:nvPicPr>
          <p:cNvPr id="153" name="Picture 1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6217" y="4968689"/>
            <a:ext cx="606918" cy="599425"/>
          </a:xfrm>
          <a:prstGeom prst="rect">
            <a:avLst/>
          </a:prstGeom>
        </p:spPr>
      </p:pic>
      <p:grpSp>
        <p:nvGrpSpPr>
          <p:cNvPr id="154" name="Group 153"/>
          <p:cNvGrpSpPr/>
          <p:nvPr/>
        </p:nvGrpSpPr>
        <p:grpSpPr>
          <a:xfrm>
            <a:off x="1542795" y="2471682"/>
            <a:ext cx="2417824" cy="1100827"/>
            <a:chOff x="1594209" y="2829480"/>
            <a:chExt cx="2417824" cy="1100827"/>
          </a:xfrm>
        </p:grpSpPr>
        <p:grpSp>
          <p:nvGrpSpPr>
            <p:cNvPr id="155" name="Group 154"/>
            <p:cNvGrpSpPr/>
            <p:nvPr/>
          </p:nvGrpSpPr>
          <p:grpSpPr>
            <a:xfrm>
              <a:off x="1885767" y="2829480"/>
              <a:ext cx="2126266" cy="1100827"/>
              <a:chOff x="2405636" y="2862199"/>
              <a:chExt cx="1592844" cy="1068109"/>
            </a:xfrm>
          </p:grpSpPr>
          <p:sp>
            <p:nvSpPr>
              <p:cNvPr id="158" name="Freeform 113"/>
              <p:cNvSpPr>
                <a:spLocks noEditPoints="1"/>
              </p:cNvSpPr>
              <p:nvPr/>
            </p:nvSpPr>
            <p:spPr bwMode="auto">
              <a:xfrm>
                <a:off x="2405636" y="3002858"/>
                <a:ext cx="1592844" cy="927450"/>
              </a:xfrm>
              <a:custGeom>
                <a:avLst/>
                <a:gdLst>
                  <a:gd name="T0" fmla="*/ 51 w 291"/>
                  <a:gd name="T1" fmla="*/ 80 h 177"/>
                  <a:gd name="T2" fmla="*/ 119 w 291"/>
                  <a:gd name="T3" fmla="*/ 41 h 177"/>
                  <a:gd name="T4" fmla="*/ 187 w 291"/>
                  <a:gd name="T5" fmla="*/ 6 h 177"/>
                  <a:gd name="T6" fmla="*/ 239 w 291"/>
                  <a:gd name="T7" fmla="*/ 64 h 177"/>
                  <a:gd name="T8" fmla="*/ 274 w 291"/>
                  <a:gd name="T9" fmla="*/ 84 h 177"/>
                  <a:gd name="T10" fmla="*/ 282 w 291"/>
                  <a:gd name="T11" fmla="*/ 143 h 177"/>
                  <a:gd name="T12" fmla="*/ 231 w 291"/>
                  <a:gd name="T13" fmla="*/ 176 h 177"/>
                  <a:gd name="T14" fmla="*/ 50 w 291"/>
                  <a:gd name="T15" fmla="*/ 176 h 177"/>
                  <a:gd name="T16" fmla="*/ 1 w 291"/>
                  <a:gd name="T17" fmla="*/ 132 h 177"/>
                  <a:gd name="T18" fmla="*/ 46 w 291"/>
                  <a:gd name="T19" fmla="*/ 80 h 177"/>
                  <a:gd name="T20" fmla="*/ 51 w 291"/>
                  <a:gd name="T21" fmla="*/ 80 h 177"/>
                  <a:gd name="T22" fmla="*/ 60 w 291"/>
                  <a:gd name="T23" fmla="*/ 87 h 177"/>
                  <a:gd name="T24" fmla="*/ 46 w 291"/>
                  <a:gd name="T25" fmla="*/ 90 h 177"/>
                  <a:gd name="T26" fmla="*/ 10 w 291"/>
                  <a:gd name="T27" fmla="*/ 128 h 177"/>
                  <a:gd name="T28" fmla="*/ 44 w 291"/>
                  <a:gd name="T29" fmla="*/ 166 h 177"/>
                  <a:gd name="T30" fmla="*/ 237 w 291"/>
                  <a:gd name="T31" fmla="*/ 166 h 177"/>
                  <a:gd name="T32" fmla="*/ 238 w 291"/>
                  <a:gd name="T33" fmla="*/ 166 h 177"/>
                  <a:gd name="T34" fmla="*/ 277 w 291"/>
                  <a:gd name="T35" fmla="*/ 121 h 177"/>
                  <a:gd name="T36" fmla="*/ 241 w 291"/>
                  <a:gd name="T37" fmla="*/ 76 h 177"/>
                  <a:gd name="T38" fmla="*/ 229 w 291"/>
                  <a:gd name="T39" fmla="*/ 70 h 177"/>
                  <a:gd name="T40" fmla="*/ 183 w 291"/>
                  <a:gd name="T41" fmla="*/ 15 h 177"/>
                  <a:gd name="T42" fmla="*/ 124 w 291"/>
                  <a:gd name="T43" fmla="*/ 54 h 177"/>
                  <a:gd name="T44" fmla="*/ 84 w 291"/>
                  <a:gd name="T45" fmla="*/ 54 h 177"/>
                  <a:gd name="T46" fmla="*/ 60 w 291"/>
                  <a:gd name="T47" fmla="*/ 8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177">
                    <a:moveTo>
                      <a:pt x="51" y="80"/>
                    </a:moveTo>
                    <a:cubicBezTo>
                      <a:pt x="66" y="47"/>
                      <a:pt x="83" y="38"/>
                      <a:pt x="119" y="41"/>
                    </a:cubicBezTo>
                    <a:cubicBezTo>
                      <a:pt x="138" y="13"/>
                      <a:pt x="161" y="0"/>
                      <a:pt x="187" y="6"/>
                    </a:cubicBezTo>
                    <a:cubicBezTo>
                      <a:pt x="215" y="11"/>
                      <a:pt x="232" y="31"/>
                      <a:pt x="239" y="64"/>
                    </a:cubicBezTo>
                    <a:cubicBezTo>
                      <a:pt x="252" y="68"/>
                      <a:pt x="265" y="73"/>
                      <a:pt x="274" y="84"/>
                    </a:cubicBezTo>
                    <a:cubicBezTo>
                      <a:pt x="288" y="102"/>
                      <a:pt x="291" y="122"/>
                      <a:pt x="282" y="143"/>
                    </a:cubicBezTo>
                    <a:cubicBezTo>
                      <a:pt x="272" y="164"/>
                      <a:pt x="254" y="176"/>
                      <a:pt x="231" y="176"/>
                    </a:cubicBezTo>
                    <a:cubicBezTo>
                      <a:pt x="170" y="177"/>
                      <a:pt x="110" y="177"/>
                      <a:pt x="50" y="176"/>
                    </a:cubicBezTo>
                    <a:cubicBezTo>
                      <a:pt x="23" y="176"/>
                      <a:pt x="2" y="156"/>
                      <a:pt x="1" y="132"/>
                    </a:cubicBezTo>
                    <a:cubicBezTo>
                      <a:pt x="0" y="104"/>
                      <a:pt x="18" y="82"/>
                      <a:pt x="46" y="80"/>
                    </a:cubicBezTo>
                    <a:cubicBezTo>
                      <a:pt x="48" y="80"/>
                      <a:pt x="49" y="80"/>
                      <a:pt x="51" y="80"/>
                    </a:cubicBezTo>
                    <a:close/>
                    <a:moveTo>
                      <a:pt x="60" y="87"/>
                    </a:moveTo>
                    <a:cubicBezTo>
                      <a:pt x="55" y="92"/>
                      <a:pt x="50" y="90"/>
                      <a:pt x="46" y="90"/>
                    </a:cubicBezTo>
                    <a:cubicBezTo>
                      <a:pt x="26" y="92"/>
                      <a:pt x="11" y="108"/>
                      <a:pt x="10" y="128"/>
                    </a:cubicBezTo>
                    <a:cubicBezTo>
                      <a:pt x="10" y="147"/>
                      <a:pt x="25" y="165"/>
                      <a:pt x="44" y="166"/>
                    </a:cubicBezTo>
                    <a:cubicBezTo>
                      <a:pt x="108" y="167"/>
                      <a:pt x="173" y="167"/>
                      <a:pt x="237" y="166"/>
                    </a:cubicBezTo>
                    <a:cubicBezTo>
                      <a:pt x="237" y="166"/>
                      <a:pt x="237" y="166"/>
                      <a:pt x="238" y="166"/>
                    </a:cubicBezTo>
                    <a:cubicBezTo>
                      <a:pt x="260" y="162"/>
                      <a:pt x="277" y="143"/>
                      <a:pt x="277" y="121"/>
                    </a:cubicBezTo>
                    <a:cubicBezTo>
                      <a:pt x="278" y="100"/>
                      <a:pt x="262" y="80"/>
                      <a:pt x="241" y="76"/>
                    </a:cubicBezTo>
                    <a:cubicBezTo>
                      <a:pt x="237" y="75"/>
                      <a:pt x="233" y="74"/>
                      <a:pt x="229" y="70"/>
                    </a:cubicBezTo>
                    <a:cubicBezTo>
                      <a:pt x="227" y="41"/>
                      <a:pt x="214" y="20"/>
                      <a:pt x="183" y="15"/>
                    </a:cubicBezTo>
                    <a:cubicBezTo>
                      <a:pt x="154" y="11"/>
                      <a:pt x="136" y="27"/>
                      <a:pt x="124" y="54"/>
                    </a:cubicBezTo>
                    <a:cubicBezTo>
                      <a:pt x="111" y="49"/>
                      <a:pt x="97" y="48"/>
                      <a:pt x="84" y="54"/>
                    </a:cubicBezTo>
                    <a:cubicBezTo>
                      <a:pt x="70" y="61"/>
                      <a:pt x="63" y="73"/>
                      <a:pt x="60" y="87"/>
                    </a:cubicBezTo>
                    <a:close/>
                  </a:path>
                </a:pathLst>
              </a:custGeom>
              <a:solidFill>
                <a:schemeClr val="accent2"/>
              </a:solidFill>
              <a:ln w="3175">
                <a:solidFill>
                  <a:schemeClr val="bg1">
                    <a:lumMod val="5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9" name="Freeform 114"/>
              <p:cNvSpPr>
                <a:spLocks/>
              </p:cNvSpPr>
              <p:nvPr/>
            </p:nvSpPr>
            <p:spPr bwMode="auto">
              <a:xfrm>
                <a:off x="2430049" y="2862199"/>
                <a:ext cx="851619" cy="638375"/>
              </a:xfrm>
              <a:custGeom>
                <a:avLst/>
                <a:gdLst>
                  <a:gd name="T0" fmla="*/ 22 w 156"/>
                  <a:gd name="T1" fmla="*/ 119 h 122"/>
                  <a:gd name="T2" fmla="*/ 10 w 156"/>
                  <a:gd name="T3" fmla="*/ 113 h 122"/>
                  <a:gd name="T4" fmla="*/ 46 w 156"/>
                  <a:gd name="T5" fmla="*/ 51 h 122"/>
                  <a:gd name="T6" fmla="*/ 88 w 156"/>
                  <a:gd name="T7" fmla="*/ 4 h 122"/>
                  <a:gd name="T8" fmla="*/ 144 w 156"/>
                  <a:gd name="T9" fmla="*/ 32 h 122"/>
                  <a:gd name="T10" fmla="*/ 156 w 156"/>
                  <a:gd name="T11" fmla="*/ 37 h 122"/>
                  <a:gd name="T12" fmla="*/ 140 w 156"/>
                  <a:gd name="T13" fmla="*/ 44 h 122"/>
                  <a:gd name="T14" fmla="*/ 91 w 156"/>
                  <a:gd name="T15" fmla="*/ 13 h 122"/>
                  <a:gd name="T16" fmla="*/ 56 w 156"/>
                  <a:gd name="T17" fmla="*/ 59 h 122"/>
                  <a:gd name="T18" fmla="*/ 22 w 156"/>
                  <a:gd name="T19" fmla="*/ 11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22">
                    <a:moveTo>
                      <a:pt x="22" y="119"/>
                    </a:moveTo>
                    <a:cubicBezTo>
                      <a:pt x="13" y="122"/>
                      <a:pt x="12" y="117"/>
                      <a:pt x="10" y="113"/>
                    </a:cubicBezTo>
                    <a:cubicBezTo>
                      <a:pt x="0" y="86"/>
                      <a:pt x="15" y="61"/>
                      <a:pt x="46" y="51"/>
                    </a:cubicBezTo>
                    <a:cubicBezTo>
                      <a:pt x="50" y="27"/>
                      <a:pt x="63" y="9"/>
                      <a:pt x="88" y="4"/>
                    </a:cubicBezTo>
                    <a:cubicBezTo>
                      <a:pt x="113" y="0"/>
                      <a:pt x="131" y="10"/>
                      <a:pt x="144" y="32"/>
                    </a:cubicBezTo>
                    <a:cubicBezTo>
                      <a:pt x="147" y="34"/>
                      <a:pt x="154" y="29"/>
                      <a:pt x="156" y="37"/>
                    </a:cubicBezTo>
                    <a:cubicBezTo>
                      <a:pt x="154" y="44"/>
                      <a:pt x="146" y="41"/>
                      <a:pt x="140" y="44"/>
                    </a:cubicBezTo>
                    <a:cubicBezTo>
                      <a:pt x="129" y="25"/>
                      <a:pt x="115" y="9"/>
                      <a:pt x="91" y="13"/>
                    </a:cubicBezTo>
                    <a:cubicBezTo>
                      <a:pt x="66" y="18"/>
                      <a:pt x="57" y="36"/>
                      <a:pt x="56" y="59"/>
                    </a:cubicBezTo>
                    <a:cubicBezTo>
                      <a:pt x="20" y="66"/>
                      <a:pt x="11" y="87"/>
                      <a:pt x="22" y="1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156" name="Picture 4" descr="Call free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4209" y="2986642"/>
              <a:ext cx="292558" cy="301477"/>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p:cNvSpPr txBox="1"/>
            <p:nvPr/>
          </p:nvSpPr>
          <p:spPr>
            <a:xfrm>
              <a:off x="2268175" y="3403600"/>
              <a:ext cx="15425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Calibri Light" panose="020F0302020204030204"/>
                  <a:ea typeface="+mn-ea"/>
                  <a:cs typeface="+mn-cs"/>
                </a:rPr>
                <a:t>Cloud Contact Centre</a:t>
              </a:r>
            </a:p>
          </p:txBody>
        </p:sp>
      </p:grpSp>
      <p:pic>
        <p:nvPicPr>
          <p:cNvPr id="160" name="Picture 1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3254" y="2541528"/>
            <a:ext cx="745342" cy="566286"/>
          </a:xfrm>
          <a:prstGeom prst="rect">
            <a:avLst/>
          </a:prstGeom>
        </p:spPr>
      </p:pic>
      <p:sp>
        <p:nvSpPr>
          <p:cNvPr id="161" name="TextBox 160"/>
          <p:cNvSpPr txBox="1"/>
          <p:nvPr/>
        </p:nvSpPr>
        <p:spPr>
          <a:xfrm>
            <a:off x="-74922" y="3143092"/>
            <a:ext cx="13075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Ekaterra Global Customers</a:t>
            </a:r>
          </a:p>
        </p:txBody>
      </p:sp>
      <p:sp>
        <p:nvSpPr>
          <p:cNvPr id="162" name="TextBox 161"/>
          <p:cNvSpPr txBox="1"/>
          <p:nvPr/>
        </p:nvSpPr>
        <p:spPr>
          <a:xfrm>
            <a:off x="3210678" y="5251226"/>
            <a:ext cx="2112174" cy="4385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Enterprise Shared Services  </a:t>
            </a: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Domain, DHCP, DLP, Antivirus</a:t>
            </a: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63" name="TextBox 162"/>
          <p:cNvSpPr txBox="1"/>
          <p:nvPr/>
        </p:nvSpPr>
        <p:spPr>
          <a:xfrm>
            <a:off x="2306213" y="5532328"/>
            <a:ext cx="1080486" cy="285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EXL Associate</a:t>
            </a:r>
          </a:p>
        </p:txBody>
      </p:sp>
      <p:sp>
        <p:nvSpPr>
          <p:cNvPr id="164" name="TextBox 163"/>
          <p:cNvSpPr txBox="1"/>
          <p:nvPr/>
        </p:nvSpPr>
        <p:spPr>
          <a:xfrm>
            <a:off x="336234" y="5055136"/>
            <a:ext cx="12446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EXL Work from Home Associate</a:t>
            </a:r>
          </a:p>
        </p:txBody>
      </p:sp>
      <p:cxnSp>
        <p:nvCxnSpPr>
          <p:cNvPr id="165" name="Straight Arrow Connector 164"/>
          <p:cNvCxnSpPr/>
          <p:nvPr/>
        </p:nvCxnSpPr>
        <p:spPr>
          <a:xfrm>
            <a:off x="3999483" y="3262725"/>
            <a:ext cx="5941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4994247" y="2893996"/>
            <a:ext cx="9711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CRM Platform</a:t>
            </a:r>
          </a:p>
        </p:txBody>
      </p:sp>
      <p:sp>
        <p:nvSpPr>
          <p:cNvPr id="167" name="Freeform 166"/>
          <p:cNvSpPr>
            <a:spLocks noEditPoints="1"/>
          </p:cNvSpPr>
          <p:nvPr/>
        </p:nvSpPr>
        <p:spPr bwMode="auto">
          <a:xfrm>
            <a:off x="4650866" y="2522444"/>
            <a:ext cx="1213647" cy="955859"/>
          </a:xfrm>
          <a:custGeom>
            <a:avLst/>
            <a:gdLst>
              <a:gd name="T0" fmla="*/ 51 w 291"/>
              <a:gd name="T1" fmla="*/ 80 h 177"/>
              <a:gd name="T2" fmla="*/ 119 w 291"/>
              <a:gd name="T3" fmla="*/ 41 h 177"/>
              <a:gd name="T4" fmla="*/ 187 w 291"/>
              <a:gd name="T5" fmla="*/ 6 h 177"/>
              <a:gd name="T6" fmla="*/ 239 w 291"/>
              <a:gd name="T7" fmla="*/ 64 h 177"/>
              <a:gd name="T8" fmla="*/ 274 w 291"/>
              <a:gd name="T9" fmla="*/ 84 h 177"/>
              <a:gd name="T10" fmla="*/ 282 w 291"/>
              <a:gd name="T11" fmla="*/ 143 h 177"/>
              <a:gd name="T12" fmla="*/ 231 w 291"/>
              <a:gd name="T13" fmla="*/ 176 h 177"/>
              <a:gd name="T14" fmla="*/ 50 w 291"/>
              <a:gd name="T15" fmla="*/ 176 h 177"/>
              <a:gd name="T16" fmla="*/ 1 w 291"/>
              <a:gd name="T17" fmla="*/ 132 h 177"/>
              <a:gd name="T18" fmla="*/ 46 w 291"/>
              <a:gd name="T19" fmla="*/ 80 h 177"/>
              <a:gd name="T20" fmla="*/ 51 w 291"/>
              <a:gd name="T21" fmla="*/ 80 h 177"/>
              <a:gd name="T22" fmla="*/ 60 w 291"/>
              <a:gd name="T23" fmla="*/ 87 h 177"/>
              <a:gd name="T24" fmla="*/ 46 w 291"/>
              <a:gd name="T25" fmla="*/ 90 h 177"/>
              <a:gd name="T26" fmla="*/ 10 w 291"/>
              <a:gd name="T27" fmla="*/ 128 h 177"/>
              <a:gd name="T28" fmla="*/ 44 w 291"/>
              <a:gd name="T29" fmla="*/ 166 h 177"/>
              <a:gd name="T30" fmla="*/ 237 w 291"/>
              <a:gd name="T31" fmla="*/ 166 h 177"/>
              <a:gd name="T32" fmla="*/ 238 w 291"/>
              <a:gd name="T33" fmla="*/ 166 h 177"/>
              <a:gd name="T34" fmla="*/ 277 w 291"/>
              <a:gd name="T35" fmla="*/ 121 h 177"/>
              <a:gd name="T36" fmla="*/ 241 w 291"/>
              <a:gd name="T37" fmla="*/ 76 h 177"/>
              <a:gd name="T38" fmla="*/ 229 w 291"/>
              <a:gd name="T39" fmla="*/ 70 h 177"/>
              <a:gd name="T40" fmla="*/ 183 w 291"/>
              <a:gd name="T41" fmla="*/ 15 h 177"/>
              <a:gd name="T42" fmla="*/ 124 w 291"/>
              <a:gd name="T43" fmla="*/ 54 h 177"/>
              <a:gd name="T44" fmla="*/ 84 w 291"/>
              <a:gd name="T45" fmla="*/ 54 h 177"/>
              <a:gd name="T46" fmla="*/ 60 w 291"/>
              <a:gd name="T47" fmla="*/ 8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177">
                <a:moveTo>
                  <a:pt x="51" y="80"/>
                </a:moveTo>
                <a:cubicBezTo>
                  <a:pt x="66" y="47"/>
                  <a:pt x="83" y="38"/>
                  <a:pt x="119" y="41"/>
                </a:cubicBezTo>
                <a:cubicBezTo>
                  <a:pt x="138" y="13"/>
                  <a:pt x="161" y="0"/>
                  <a:pt x="187" y="6"/>
                </a:cubicBezTo>
                <a:cubicBezTo>
                  <a:pt x="215" y="11"/>
                  <a:pt x="232" y="31"/>
                  <a:pt x="239" y="64"/>
                </a:cubicBezTo>
                <a:cubicBezTo>
                  <a:pt x="252" y="68"/>
                  <a:pt x="265" y="73"/>
                  <a:pt x="274" y="84"/>
                </a:cubicBezTo>
                <a:cubicBezTo>
                  <a:pt x="288" y="102"/>
                  <a:pt x="291" y="122"/>
                  <a:pt x="282" y="143"/>
                </a:cubicBezTo>
                <a:cubicBezTo>
                  <a:pt x="272" y="164"/>
                  <a:pt x="254" y="176"/>
                  <a:pt x="231" y="176"/>
                </a:cubicBezTo>
                <a:cubicBezTo>
                  <a:pt x="170" y="177"/>
                  <a:pt x="110" y="177"/>
                  <a:pt x="50" y="176"/>
                </a:cubicBezTo>
                <a:cubicBezTo>
                  <a:pt x="23" y="176"/>
                  <a:pt x="2" y="156"/>
                  <a:pt x="1" y="132"/>
                </a:cubicBezTo>
                <a:cubicBezTo>
                  <a:pt x="0" y="104"/>
                  <a:pt x="18" y="82"/>
                  <a:pt x="46" y="80"/>
                </a:cubicBezTo>
                <a:cubicBezTo>
                  <a:pt x="48" y="80"/>
                  <a:pt x="49" y="80"/>
                  <a:pt x="51" y="80"/>
                </a:cubicBezTo>
                <a:close/>
                <a:moveTo>
                  <a:pt x="60" y="87"/>
                </a:moveTo>
                <a:cubicBezTo>
                  <a:pt x="55" y="92"/>
                  <a:pt x="50" y="90"/>
                  <a:pt x="46" y="90"/>
                </a:cubicBezTo>
                <a:cubicBezTo>
                  <a:pt x="26" y="92"/>
                  <a:pt x="11" y="108"/>
                  <a:pt x="10" y="128"/>
                </a:cubicBezTo>
                <a:cubicBezTo>
                  <a:pt x="10" y="147"/>
                  <a:pt x="25" y="165"/>
                  <a:pt x="44" y="166"/>
                </a:cubicBezTo>
                <a:cubicBezTo>
                  <a:pt x="108" y="167"/>
                  <a:pt x="173" y="167"/>
                  <a:pt x="237" y="166"/>
                </a:cubicBezTo>
                <a:cubicBezTo>
                  <a:pt x="237" y="166"/>
                  <a:pt x="237" y="166"/>
                  <a:pt x="238" y="166"/>
                </a:cubicBezTo>
                <a:cubicBezTo>
                  <a:pt x="260" y="162"/>
                  <a:pt x="277" y="143"/>
                  <a:pt x="277" y="121"/>
                </a:cubicBezTo>
                <a:cubicBezTo>
                  <a:pt x="278" y="100"/>
                  <a:pt x="262" y="80"/>
                  <a:pt x="241" y="76"/>
                </a:cubicBezTo>
                <a:cubicBezTo>
                  <a:pt x="237" y="75"/>
                  <a:pt x="233" y="74"/>
                  <a:pt x="229" y="70"/>
                </a:cubicBezTo>
                <a:cubicBezTo>
                  <a:pt x="227" y="41"/>
                  <a:pt x="214" y="20"/>
                  <a:pt x="183" y="15"/>
                </a:cubicBezTo>
                <a:cubicBezTo>
                  <a:pt x="154" y="11"/>
                  <a:pt x="136" y="27"/>
                  <a:pt x="124" y="54"/>
                </a:cubicBezTo>
                <a:cubicBezTo>
                  <a:pt x="111" y="49"/>
                  <a:pt x="97" y="48"/>
                  <a:pt x="84" y="54"/>
                </a:cubicBezTo>
                <a:cubicBezTo>
                  <a:pt x="70" y="61"/>
                  <a:pt x="63" y="73"/>
                  <a:pt x="60" y="87"/>
                </a:cubicBezTo>
                <a:close/>
              </a:path>
            </a:pathLst>
          </a:custGeom>
          <a:solidFill>
            <a:schemeClr val="accent2"/>
          </a:solidFill>
          <a:ln w="3175">
            <a:solidFill>
              <a:schemeClr val="bg1">
                <a:lumMod val="5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68" name="Group 167"/>
          <p:cNvGrpSpPr>
            <a:grpSpLocks noChangeAspect="1"/>
          </p:cNvGrpSpPr>
          <p:nvPr/>
        </p:nvGrpSpPr>
        <p:grpSpPr>
          <a:xfrm>
            <a:off x="4776431" y="2958053"/>
            <a:ext cx="442876" cy="456176"/>
            <a:chOff x="5998738" y="3560511"/>
            <a:chExt cx="466531" cy="466531"/>
          </a:xfrm>
        </p:grpSpPr>
        <p:sp>
          <p:nvSpPr>
            <p:cNvPr id="169" name="Oval 168"/>
            <p:cNvSpPr/>
            <p:nvPr/>
          </p:nvSpPr>
          <p:spPr>
            <a:xfrm>
              <a:off x="5998738" y="3560511"/>
              <a:ext cx="466531" cy="466531"/>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0" name="Freeform 5"/>
            <p:cNvSpPr>
              <a:spLocks noEditPoints="1"/>
            </p:cNvSpPr>
            <p:nvPr/>
          </p:nvSpPr>
          <p:spPr bwMode="auto">
            <a:xfrm>
              <a:off x="6284823" y="3840795"/>
              <a:ext cx="64384" cy="55459"/>
            </a:xfrm>
            <a:custGeom>
              <a:avLst/>
              <a:gdLst>
                <a:gd name="T0" fmla="*/ 36 w 42"/>
                <a:gd name="T1" fmla="*/ 2 h 36"/>
                <a:gd name="T2" fmla="*/ 18 w 42"/>
                <a:gd name="T3" fmla="*/ 28 h 36"/>
                <a:gd name="T4" fmla="*/ 5 w 42"/>
                <a:gd name="T5" fmla="*/ 17 h 36"/>
                <a:gd name="T6" fmla="*/ 1 w 42"/>
                <a:gd name="T7" fmla="*/ 18 h 36"/>
                <a:gd name="T8" fmla="*/ 1 w 42"/>
                <a:gd name="T9" fmla="*/ 22 h 36"/>
                <a:gd name="T10" fmla="*/ 17 w 42"/>
                <a:gd name="T11" fmla="*/ 35 h 36"/>
                <a:gd name="T12" fmla="*/ 19 w 42"/>
                <a:gd name="T13" fmla="*/ 36 h 36"/>
                <a:gd name="T14" fmla="*/ 19 w 42"/>
                <a:gd name="T15" fmla="*/ 36 h 36"/>
                <a:gd name="T16" fmla="*/ 21 w 42"/>
                <a:gd name="T17" fmla="*/ 34 h 36"/>
                <a:gd name="T18" fmla="*/ 41 w 42"/>
                <a:gd name="T19" fmla="*/ 6 h 36"/>
                <a:gd name="T20" fmla="*/ 40 w 42"/>
                <a:gd name="T21" fmla="*/ 1 h 36"/>
                <a:gd name="T22" fmla="*/ 36 w 42"/>
                <a:gd name="T23" fmla="*/ 2 h 36"/>
                <a:gd name="T24" fmla="*/ 36 w 42"/>
                <a:gd name="T25" fmla="*/ 2 h 36"/>
                <a:gd name="T26" fmla="*/ 36 w 42"/>
                <a:gd name="T2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6">
                  <a:moveTo>
                    <a:pt x="36" y="2"/>
                  </a:moveTo>
                  <a:cubicBezTo>
                    <a:pt x="18" y="28"/>
                    <a:pt x="18" y="28"/>
                    <a:pt x="18" y="28"/>
                  </a:cubicBezTo>
                  <a:cubicBezTo>
                    <a:pt x="5" y="17"/>
                    <a:pt x="5" y="17"/>
                    <a:pt x="5" y="17"/>
                  </a:cubicBezTo>
                  <a:cubicBezTo>
                    <a:pt x="4" y="16"/>
                    <a:pt x="2" y="16"/>
                    <a:pt x="1" y="18"/>
                  </a:cubicBezTo>
                  <a:cubicBezTo>
                    <a:pt x="0" y="19"/>
                    <a:pt x="0" y="21"/>
                    <a:pt x="1" y="22"/>
                  </a:cubicBezTo>
                  <a:cubicBezTo>
                    <a:pt x="17" y="35"/>
                    <a:pt x="17" y="35"/>
                    <a:pt x="17" y="35"/>
                  </a:cubicBezTo>
                  <a:cubicBezTo>
                    <a:pt x="17" y="35"/>
                    <a:pt x="18" y="36"/>
                    <a:pt x="19" y="36"/>
                  </a:cubicBezTo>
                  <a:cubicBezTo>
                    <a:pt x="19" y="36"/>
                    <a:pt x="19" y="36"/>
                    <a:pt x="19" y="36"/>
                  </a:cubicBezTo>
                  <a:cubicBezTo>
                    <a:pt x="20" y="35"/>
                    <a:pt x="21" y="35"/>
                    <a:pt x="21" y="34"/>
                  </a:cubicBezTo>
                  <a:cubicBezTo>
                    <a:pt x="41" y="6"/>
                    <a:pt x="41" y="6"/>
                    <a:pt x="41" y="6"/>
                  </a:cubicBezTo>
                  <a:cubicBezTo>
                    <a:pt x="42" y="4"/>
                    <a:pt x="42" y="2"/>
                    <a:pt x="40" y="1"/>
                  </a:cubicBezTo>
                  <a:cubicBezTo>
                    <a:pt x="39" y="0"/>
                    <a:pt x="37" y="0"/>
                    <a:pt x="36" y="2"/>
                  </a:cubicBezTo>
                  <a:close/>
                  <a:moveTo>
                    <a:pt x="36" y="2"/>
                  </a:moveTo>
                  <a:cubicBezTo>
                    <a:pt x="36" y="2"/>
                    <a:pt x="36" y="2"/>
                    <a:pt x="36" y="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1" name="Freeform 6"/>
            <p:cNvSpPr>
              <a:spLocks noEditPoints="1"/>
            </p:cNvSpPr>
            <p:nvPr/>
          </p:nvSpPr>
          <p:spPr bwMode="auto">
            <a:xfrm>
              <a:off x="6108884" y="3655931"/>
              <a:ext cx="269008" cy="278570"/>
            </a:xfrm>
            <a:custGeom>
              <a:avLst/>
              <a:gdLst>
                <a:gd name="T0" fmla="*/ 0 w 176"/>
                <a:gd name="T1" fmla="*/ 27 h 182"/>
                <a:gd name="T2" fmla="*/ 109 w 176"/>
                <a:gd name="T3" fmla="*/ 174 h 182"/>
                <a:gd name="T4" fmla="*/ 148 w 176"/>
                <a:gd name="T5" fmla="*/ 102 h 182"/>
                <a:gd name="T6" fmla="*/ 134 w 176"/>
                <a:gd name="T7" fmla="*/ 99 h 182"/>
                <a:gd name="T8" fmla="*/ 123 w 176"/>
                <a:gd name="T9" fmla="*/ 101 h 182"/>
                <a:gd name="T10" fmla="*/ 115 w 176"/>
                <a:gd name="T11" fmla="*/ 104 h 182"/>
                <a:gd name="T12" fmla="*/ 105 w 176"/>
                <a:gd name="T13" fmla="*/ 111 h 182"/>
                <a:gd name="T14" fmla="*/ 100 w 176"/>
                <a:gd name="T15" fmla="*/ 118 h 182"/>
                <a:gd name="T16" fmla="*/ 95 w 176"/>
                <a:gd name="T17" fmla="*/ 128 h 182"/>
                <a:gd name="T18" fmla="*/ 80 w 176"/>
                <a:gd name="T19" fmla="*/ 131 h 182"/>
                <a:gd name="T20" fmla="*/ 58 w 176"/>
                <a:gd name="T21" fmla="*/ 130 h 182"/>
                <a:gd name="T22" fmla="*/ 20 w 176"/>
                <a:gd name="T23" fmla="*/ 120 h 182"/>
                <a:gd name="T24" fmla="*/ 13 w 176"/>
                <a:gd name="T25" fmla="*/ 116 h 182"/>
                <a:gd name="T26" fmla="*/ 7 w 176"/>
                <a:gd name="T27" fmla="*/ 111 h 182"/>
                <a:gd name="T28" fmla="*/ 7 w 176"/>
                <a:gd name="T29" fmla="*/ 81 h 182"/>
                <a:gd name="T30" fmla="*/ 154 w 176"/>
                <a:gd name="T31" fmla="*/ 81 h 182"/>
                <a:gd name="T32" fmla="*/ 11 w 176"/>
                <a:gd name="T33" fmla="*/ 46 h 182"/>
                <a:gd name="T34" fmla="*/ 21 w 176"/>
                <a:gd name="T35" fmla="*/ 51 h 182"/>
                <a:gd name="T36" fmla="*/ 38 w 176"/>
                <a:gd name="T37" fmla="*/ 57 h 182"/>
                <a:gd name="T38" fmla="*/ 54 w 176"/>
                <a:gd name="T39" fmla="*/ 59 h 182"/>
                <a:gd name="T40" fmla="*/ 80 w 176"/>
                <a:gd name="T41" fmla="*/ 61 h 182"/>
                <a:gd name="T42" fmla="*/ 106 w 176"/>
                <a:gd name="T43" fmla="*/ 59 h 182"/>
                <a:gd name="T44" fmla="*/ 122 w 176"/>
                <a:gd name="T45" fmla="*/ 57 h 182"/>
                <a:gd name="T46" fmla="*/ 139 w 176"/>
                <a:gd name="T47" fmla="*/ 51 h 182"/>
                <a:gd name="T48" fmla="*/ 149 w 176"/>
                <a:gd name="T49" fmla="*/ 46 h 182"/>
                <a:gd name="T50" fmla="*/ 153 w 176"/>
                <a:gd name="T51" fmla="*/ 70 h 182"/>
                <a:gd name="T52" fmla="*/ 150 w 176"/>
                <a:gd name="T53" fmla="*/ 76 h 182"/>
                <a:gd name="T54" fmla="*/ 144 w 176"/>
                <a:gd name="T55" fmla="*/ 80 h 182"/>
                <a:gd name="T56" fmla="*/ 109 w 176"/>
                <a:gd name="T57" fmla="*/ 91 h 182"/>
                <a:gd name="T58" fmla="*/ 92 w 176"/>
                <a:gd name="T59" fmla="*/ 92 h 182"/>
                <a:gd name="T60" fmla="*/ 65 w 176"/>
                <a:gd name="T61" fmla="*/ 92 h 182"/>
                <a:gd name="T62" fmla="*/ 24 w 176"/>
                <a:gd name="T63" fmla="*/ 84 h 182"/>
                <a:gd name="T64" fmla="*/ 16 w 176"/>
                <a:gd name="T65" fmla="*/ 80 h 182"/>
                <a:gd name="T66" fmla="*/ 9 w 176"/>
                <a:gd name="T67" fmla="*/ 74 h 182"/>
                <a:gd name="T68" fmla="*/ 6 w 176"/>
                <a:gd name="T69" fmla="*/ 69 h 182"/>
                <a:gd name="T70" fmla="*/ 154 w 176"/>
                <a:gd name="T71" fmla="*/ 30 h 182"/>
                <a:gd name="T72" fmla="*/ 7 w 176"/>
                <a:gd name="T73" fmla="*/ 147 h 182"/>
                <a:gd name="T74" fmla="*/ 80 w 176"/>
                <a:gd name="T75" fmla="*/ 138 h 182"/>
                <a:gd name="T76" fmla="*/ 93 w 176"/>
                <a:gd name="T77" fmla="*/ 145 h 182"/>
                <a:gd name="T78" fmla="*/ 95 w 176"/>
                <a:gd name="T79" fmla="*/ 154 h 182"/>
                <a:gd name="T80" fmla="*/ 100 w 176"/>
                <a:gd name="T81" fmla="*/ 163 h 182"/>
                <a:gd name="T82" fmla="*/ 80 w 176"/>
                <a:gd name="T83" fmla="*/ 170 h 182"/>
                <a:gd name="T84" fmla="*/ 107 w 176"/>
                <a:gd name="T85" fmla="*/ 163 h 182"/>
                <a:gd name="T86" fmla="*/ 102 w 176"/>
                <a:gd name="T87" fmla="*/ 155 h 182"/>
                <a:gd name="T88" fmla="*/ 100 w 176"/>
                <a:gd name="T89" fmla="*/ 146 h 182"/>
                <a:gd name="T90" fmla="*/ 100 w 176"/>
                <a:gd name="T91" fmla="*/ 132 h 182"/>
                <a:gd name="T92" fmla="*/ 103 w 176"/>
                <a:gd name="T93" fmla="*/ 125 h 182"/>
                <a:gd name="T94" fmla="*/ 107 w 176"/>
                <a:gd name="T95" fmla="*/ 118 h 182"/>
                <a:gd name="T96" fmla="*/ 117 w 176"/>
                <a:gd name="T97" fmla="*/ 110 h 182"/>
                <a:gd name="T98" fmla="*/ 125 w 176"/>
                <a:gd name="T99" fmla="*/ 107 h 182"/>
                <a:gd name="T100" fmla="*/ 134 w 176"/>
                <a:gd name="T101" fmla="*/ 106 h 182"/>
                <a:gd name="T102" fmla="*/ 144 w 176"/>
                <a:gd name="T103" fmla="*/ 107 h 182"/>
                <a:gd name="T104" fmla="*/ 152 w 176"/>
                <a:gd name="T105" fmla="*/ 110 h 182"/>
                <a:gd name="T106" fmla="*/ 134 w 176"/>
                <a:gd name="T107" fmla="*/ 1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82">
                  <a:moveTo>
                    <a:pt x="160" y="108"/>
                  </a:moveTo>
                  <a:cubicBezTo>
                    <a:pt x="160" y="29"/>
                    <a:pt x="160" y="29"/>
                    <a:pt x="160" y="29"/>
                  </a:cubicBezTo>
                  <a:cubicBezTo>
                    <a:pt x="160" y="28"/>
                    <a:pt x="160" y="28"/>
                    <a:pt x="160" y="27"/>
                  </a:cubicBezTo>
                  <a:cubicBezTo>
                    <a:pt x="156" y="13"/>
                    <a:pt x="128" y="0"/>
                    <a:pt x="80" y="0"/>
                  </a:cubicBezTo>
                  <a:cubicBezTo>
                    <a:pt x="32" y="0"/>
                    <a:pt x="4" y="13"/>
                    <a:pt x="0" y="27"/>
                  </a:cubicBezTo>
                  <a:cubicBezTo>
                    <a:pt x="0" y="28"/>
                    <a:pt x="0" y="28"/>
                    <a:pt x="0" y="29"/>
                  </a:cubicBezTo>
                  <a:cubicBezTo>
                    <a:pt x="0" y="147"/>
                    <a:pt x="0" y="147"/>
                    <a:pt x="0" y="147"/>
                  </a:cubicBezTo>
                  <a:cubicBezTo>
                    <a:pt x="0" y="148"/>
                    <a:pt x="0" y="148"/>
                    <a:pt x="0" y="149"/>
                  </a:cubicBezTo>
                  <a:cubicBezTo>
                    <a:pt x="4" y="164"/>
                    <a:pt x="38" y="176"/>
                    <a:pt x="80" y="176"/>
                  </a:cubicBezTo>
                  <a:cubicBezTo>
                    <a:pt x="90" y="176"/>
                    <a:pt x="100" y="175"/>
                    <a:pt x="109" y="174"/>
                  </a:cubicBezTo>
                  <a:cubicBezTo>
                    <a:pt x="116" y="179"/>
                    <a:pt x="125" y="182"/>
                    <a:pt x="134" y="182"/>
                  </a:cubicBezTo>
                  <a:cubicBezTo>
                    <a:pt x="157" y="182"/>
                    <a:pt x="176" y="164"/>
                    <a:pt x="176" y="141"/>
                  </a:cubicBezTo>
                  <a:cubicBezTo>
                    <a:pt x="176" y="127"/>
                    <a:pt x="170" y="116"/>
                    <a:pt x="160" y="108"/>
                  </a:cubicBezTo>
                  <a:close/>
                  <a:moveTo>
                    <a:pt x="150" y="102"/>
                  </a:moveTo>
                  <a:cubicBezTo>
                    <a:pt x="149" y="102"/>
                    <a:pt x="149" y="102"/>
                    <a:pt x="148" y="102"/>
                  </a:cubicBezTo>
                  <a:cubicBezTo>
                    <a:pt x="147" y="101"/>
                    <a:pt x="146" y="101"/>
                    <a:pt x="145" y="101"/>
                  </a:cubicBezTo>
                  <a:cubicBezTo>
                    <a:pt x="145" y="100"/>
                    <a:pt x="144" y="100"/>
                    <a:pt x="144" y="100"/>
                  </a:cubicBezTo>
                  <a:cubicBezTo>
                    <a:pt x="143" y="100"/>
                    <a:pt x="142" y="100"/>
                    <a:pt x="140" y="100"/>
                  </a:cubicBezTo>
                  <a:cubicBezTo>
                    <a:pt x="140" y="100"/>
                    <a:pt x="140" y="99"/>
                    <a:pt x="139" y="99"/>
                  </a:cubicBezTo>
                  <a:cubicBezTo>
                    <a:pt x="138" y="99"/>
                    <a:pt x="136" y="99"/>
                    <a:pt x="134" y="99"/>
                  </a:cubicBezTo>
                  <a:cubicBezTo>
                    <a:pt x="133" y="99"/>
                    <a:pt x="132" y="99"/>
                    <a:pt x="130" y="99"/>
                  </a:cubicBezTo>
                  <a:cubicBezTo>
                    <a:pt x="130" y="99"/>
                    <a:pt x="130" y="99"/>
                    <a:pt x="129" y="100"/>
                  </a:cubicBezTo>
                  <a:cubicBezTo>
                    <a:pt x="128" y="100"/>
                    <a:pt x="127" y="100"/>
                    <a:pt x="127" y="100"/>
                  </a:cubicBezTo>
                  <a:cubicBezTo>
                    <a:pt x="126" y="100"/>
                    <a:pt x="126" y="100"/>
                    <a:pt x="125" y="100"/>
                  </a:cubicBezTo>
                  <a:cubicBezTo>
                    <a:pt x="124" y="100"/>
                    <a:pt x="124" y="101"/>
                    <a:pt x="123" y="101"/>
                  </a:cubicBezTo>
                  <a:cubicBezTo>
                    <a:pt x="122" y="101"/>
                    <a:pt x="122" y="101"/>
                    <a:pt x="121" y="101"/>
                  </a:cubicBezTo>
                  <a:cubicBezTo>
                    <a:pt x="121" y="102"/>
                    <a:pt x="120" y="102"/>
                    <a:pt x="119" y="102"/>
                  </a:cubicBezTo>
                  <a:cubicBezTo>
                    <a:pt x="119" y="102"/>
                    <a:pt x="118" y="102"/>
                    <a:pt x="118" y="103"/>
                  </a:cubicBezTo>
                  <a:cubicBezTo>
                    <a:pt x="117" y="103"/>
                    <a:pt x="116" y="104"/>
                    <a:pt x="115" y="104"/>
                  </a:cubicBezTo>
                  <a:cubicBezTo>
                    <a:pt x="115" y="104"/>
                    <a:pt x="115" y="104"/>
                    <a:pt x="115" y="104"/>
                  </a:cubicBezTo>
                  <a:cubicBezTo>
                    <a:pt x="113" y="105"/>
                    <a:pt x="112" y="106"/>
                    <a:pt x="111" y="106"/>
                  </a:cubicBezTo>
                  <a:cubicBezTo>
                    <a:pt x="111" y="106"/>
                    <a:pt x="111" y="106"/>
                    <a:pt x="111" y="106"/>
                  </a:cubicBezTo>
                  <a:cubicBezTo>
                    <a:pt x="110" y="107"/>
                    <a:pt x="109" y="108"/>
                    <a:pt x="108" y="109"/>
                  </a:cubicBezTo>
                  <a:cubicBezTo>
                    <a:pt x="108" y="109"/>
                    <a:pt x="108" y="109"/>
                    <a:pt x="108" y="109"/>
                  </a:cubicBezTo>
                  <a:cubicBezTo>
                    <a:pt x="107" y="110"/>
                    <a:pt x="106" y="110"/>
                    <a:pt x="105" y="111"/>
                  </a:cubicBezTo>
                  <a:cubicBezTo>
                    <a:pt x="105" y="111"/>
                    <a:pt x="105" y="111"/>
                    <a:pt x="105" y="112"/>
                  </a:cubicBezTo>
                  <a:cubicBezTo>
                    <a:pt x="104" y="112"/>
                    <a:pt x="103" y="113"/>
                    <a:pt x="103" y="114"/>
                  </a:cubicBezTo>
                  <a:cubicBezTo>
                    <a:pt x="103" y="114"/>
                    <a:pt x="102" y="114"/>
                    <a:pt x="102" y="115"/>
                  </a:cubicBezTo>
                  <a:cubicBezTo>
                    <a:pt x="101" y="115"/>
                    <a:pt x="101" y="116"/>
                    <a:pt x="100" y="117"/>
                  </a:cubicBezTo>
                  <a:cubicBezTo>
                    <a:pt x="100" y="117"/>
                    <a:pt x="100" y="117"/>
                    <a:pt x="100" y="118"/>
                  </a:cubicBezTo>
                  <a:cubicBezTo>
                    <a:pt x="99" y="119"/>
                    <a:pt x="98" y="120"/>
                    <a:pt x="98" y="121"/>
                  </a:cubicBezTo>
                  <a:cubicBezTo>
                    <a:pt x="98" y="121"/>
                    <a:pt x="98" y="121"/>
                    <a:pt x="98" y="121"/>
                  </a:cubicBezTo>
                  <a:cubicBezTo>
                    <a:pt x="97" y="122"/>
                    <a:pt x="97" y="123"/>
                    <a:pt x="96" y="124"/>
                  </a:cubicBezTo>
                  <a:cubicBezTo>
                    <a:pt x="96" y="125"/>
                    <a:pt x="96" y="125"/>
                    <a:pt x="96" y="126"/>
                  </a:cubicBezTo>
                  <a:cubicBezTo>
                    <a:pt x="95" y="127"/>
                    <a:pt x="95" y="127"/>
                    <a:pt x="95" y="128"/>
                  </a:cubicBezTo>
                  <a:cubicBezTo>
                    <a:pt x="95" y="128"/>
                    <a:pt x="94" y="129"/>
                    <a:pt x="94" y="130"/>
                  </a:cubicBezTo>
                  <a:cubicBezTo>
                    <a:pt x="94" y="130"/>
                    <a:pt x="94" y="130"/>
                    <a:pt x="94" y="131"/>
                  </a:cubicBezTo>
                  <a:cubicBezTo>
                    <a:pt x="93" y="131"/>
                    <a:pt x="92" y="131"/>
                    <a:pt x="90" y="131"/>
                  </a:cubicBezTo>
                  <a:cubicBezTo>
                    <a:pt x="89" y="131"/>
                    <a:pt x="89" y="131"/>
                    <a:pt x="88" y="131"/>
                  </a:cubicBezTo>
                  <a:cubicBezTo>
                    <a:pt x="85" y="131"/>
                    <a:pt x="83" y="131"/>
                    <a:pt x="80" y="131"/>
                  </a:cubicBezTo>
                  <a:cubicBezTo>
                    <a:pt x="77" y="131"/>
                    <a:pt x="75" y="131"/>
                    <a:pt x="72" y="131"/>
                  </a:cubicBezTo>
                  <a:cubicBezTo>
                    <a:pt x="71" y="131"/>
                    <a:pt x="69" y="131"/>
                    <a:pt x="68" y="131"/>
                  </a:cubicBezTo>
                  <a:cubicBezTo>
                    <a:pt x="67" y="131"/>
                    <a:pt x="66" y="131"/>
                    <a:pt x="65" y="131"/>
                  </a:cubicBezTo>
                  <a:cubicBezTo>
                    <a:pt x="63" y="130"/>
                    <a:pt x="61" y="130"/>
                    <a:pt x="59" y="130"/>
                  </a:cubicBezTo>
                  <a:cubicBezTo>
                    <a:pt x="59" y="130"/>
                    <a:pt x="58" y="130"/>
                    <a:pt x="58" y="130"/>
                  </a:cubicBezTo>
                  <a:cubicBezTo>
                    <a:pt x="56" y="130"/>
                    <a:pt x="53" y="129"/>
                    <a:pt x="51" y="129"/>
                  </a:cubicBezTo>
                  <a:cubicBezTo>
                    <a:pt x="51" y="129"/>
                    <a:pt x="51" y="129"/>
                    <a:pt x="51" y="129"/>
                  </a:cubicBezTo>
                  <a:cubicBezTo>
                    <a:pt x="40" y="128"/>
                    <a:pt x="31" y="125"/>
                    <a:pt x="24" y="122"/>
                  </a:cubicBezTo>
                  <a:cubicBezTo>
                    <a:pt x="24" y="122"/>
                    <a:pt x="24" y="122"/>
                    <a:pt x="24" y="122"/>
                  </a:cubicBezTo>
                  <a:cubicBezTo>
                    <a:pt x="22" y="122"/>
                    <a:pt x="21" y="121"/>
                    <a:pt x="20" y="120"/>
                  </a:cubicBezTo>
                  <a:cubicBezTo>
                    <a:pt x="20" y="120"/>
                    <a:pt x="20" y="120"/>
                    <a:pt x="19" y="120"/>
                  </a:cubicBezTo>
                  <a:cubicBezTo>
                    <a:pt x="18" y="120"/>
                    <a:pt x="17" y="119"/>
                    <a:pt x="16" y="119"/>
                  </a:cubicBezTo>
                  <a:cubicBezTo>
                    <a:pt x="16" y="119"/>
                    <a:pt x="16" y="118"/>
                    <a:pt x="16" y="118"/>
                  </a:cubicBezTo>
                  <a:cubicBezTo>
                    <a:pt x="15" y="118"/>
                    <a:pt x="14" y="117"/>
                    <a:pt x="13" y="117"/>
                  </a:cubicBezTo>
                  <a:cubicBezTo>
                    <a:pt x="13" y="117"/>
                    <a:pt x="13" y="116"/>
                    <a:pt x="13" y="116"/>
                  </a:cubicBezTo>
                  <a:cubicBezTo>
                    <a:pt x="12" y="116"/>
                    <a:pt x="11" y="115"/>
                    <a:pt x="11" y="115"/>
                  </a:cubicBezTo>
                  <a:cubicBezTo>
                    <a:pt x="11" y="115"/>
                    <a:pt x="10" y="114"/>
                    <a:pt x="10" y="114"/>
                  </a:cubicBezTo>
                  <a:cubicBezTo>
                    <a:pt x="10" y="114"/>
                    <a:pt x="9" y="113"/>
                    <a:pt x="9" y="113"/>
                  </a:cubicBezTo>
                  <a:cubicBezTo>
                    <a:pt x="9" y="113"/>
                    <a:pt x="8" y="112"/>
                    <a:pt x="8" y="112"/>
                  </a:cubicBezTo>
                  <a:cubicBezTo>
                    <a:pt x="8" y="112"/>
                    <a:pt x="8" y="111"/>
                    <a:pt x="7" y="111"/>
                  </a:cubicBezTo>
                  <a:cubicBezTo>
                    <a:pt x="7" y="111"/>
                    <a:pt x="7" y="110"/>
                    <a:pt x="7" y="110"/>
                  </a:cubicBezTo>
                  <a:cubicBezTo>
                    <a:pt x="7" y="109"/>
                    <a:pt x="7" y="109"/>
                    <a:pt x="7" y="109"/>
                  </a:cubicBezTo>
                  <a:cubicBezTo>
                    <a:pt x="7" y="108"/>
                    <a:pt x="6" y="108"/>
                    <a:pt x="6" y="107"/>
                  </a:cubicBezTo>
                  <a:cubicBezTo>
                    <a:pt x="6" y="81"/>
                    <a:pt x="6" y="81"/>
                    <a:pt x="6" y="81"/>
                  </a:cubicBezTo>
                  <a:cubicBezTo>
                    <a:pt x="6" y="81"/>
                    <a:pt x="7" y="81"/>
                    <a:pt x="7" y="81"/>
                  </a:cubicBezTo>
                  <a:cubicBezTo>
                    <a:pt x="7" y="82"/>
                    <a:pt x="8" y="82"/>
                    <a:pt x="9" y="83"/>
                  </a:cubicBezTo>
                  <a:cubicBezTo>
                    <a:pt x="21" y="92"/>
                    <a:pt x="45" y="99"/>
                    <a:pt x="80" y="99"/>
                  </a:cubicBezTo>
                  <a:cubicBezTo>
                    <a:pt x="115" y="99"/>
                    <a:pt x="139" y="92"/>
                    <a:pt x="151" y="83"/>
                  </a:cubicBezTo>
                  <a:cubicBezTo>
                    <a:pt x="152" y="82"/>
                    <a:pt x="153" y="82"/>
                    <a:pt x="154" y="81"/>
                  </a:cubicBezTo>
                  <a:cubicBezTo>
                    <a:pt x="154" y="81"/>
                    <a:pt x="154" y="81"/>
                    <a:pt x="154" y="81"/>
                  </a:cubicBezTo>
                  <a:cubicBezTo>
                    <a:pt x="154" y="104"/>
                    <a:pt x="154" y="104"/>
                    <a:pt x="154" y="104"/>
                  </a:cubicBezTo>
                  <a:cubicBezTo>
                    <a:pt x="153" y="104"/>
                    <a:pt x="153" y="104"/>
                    <a:pt x="153" y="104"/>
                  </a:cubicBezTo>
                  <a:cubicBezTo>
                    <a:pt x="152" y="103"/>
                    <a:pt x="151" y="103"/>
                    <a:pt x="150" y="102"/>
                  </a:cubicBezTo>
                  <a:close/>
                  <a:moveTo>
                    <a:pt x="8" y="44"/>
                  </a:moveTo>
                  <a:cubicBezTo>
                    <a:pt x="9" y="45"/>
                    <a:pt x="10" y="46"/>
                    <a:pt x="11" y="46"/>
                  </a:cubicBezTo>
                  <a:cubicBezTo>
                    <a:pt x="12" y="46"/>
                    <a:pt x="12" y="47"/>
                    <a:pt x="12" y="47"/>
                  </a:cubicBezTo>
                  <a:cubicBezTo>
                    <a:pt x="13" y="47"/>
                    <a:pt x="14" y="48"/>
                    <a:pt x="15" y="49"/>
                  </a:cubicBezTo>
                  <a:cubicBezTo>
                    <a:pt x="16" y="49"/>
                    <a:pt x="16" y="49"/>
                    <a:pt x="16" y="49"/>
                  </a:cubicBezTo>
                  <a:cubicBezTo>
                    <a:pt x="17" y="50"/>
                    <a:pt x="19" y="50"/>
                    <a:pt x="20" y="51"/>
                  </a:cubicBezTo>
                  <a:cubicBezTo>
                    <a:pt x="20" y="51"/>
                    <a:pt x="20" y="51"/>
                    <a:pt x="21" y="51"/>
                  </a:cubicBezTo>
                  <a:cubicBezTo>
                    <a:pt x="22" y="52"/>
                    <a:pt x="24" y="52"/>
                    <a:pt x="25" y="53"/>
                  </a:cubicBezTo>
                  <a:cubicBezTo>
                    <a:pt x="26" y="53"/>
                    <a:pt x="26" y="53"/>
                    <a:pt x="27" y="53"/>
                  </a:cubicBezTo>
                  <a:cubicBezTo>
                    <a:pt x="28" y="54"/>
                    <a:pt x="29" y="54"/>
                    <a:pt x="31" y="55"/>
                  </a:cubicBezTo>
                  <a:cubicBezTo>
                    <a:pt x="31" y="55"/>
                    <a:pt x="32" y="55"/>
                    <a:pt x="32" y="55"/>
                  </a:cubicBezTo>
                  <a:cubicBezTo>
                    <a:pt x="34" y="56"/>
                    <a:pt x="36" y="56"/>
                    <a:pt x="38" y="57"/>
                  </a:cubicBezTo>
                  <a:cubicBezTo>
                    <a:pt x="39" y="57"/>
                    <a:pt x="39" y="57"/>
                    <a:pt x="39" y="57"/>
                  </a:cubicBezTo>
                  <a:cubicBezTo>
                    <a:pt x="41" y="57"/>
                    <a:pt x="43" y="58"/>
                    <a:pt x="45" y="58"/>
                  </a:cubicBezTo>
                  <a:cubicBezTo>
                    <a:pt x="45" y="58"/>
                    <a:pt x="46" y="58"/>
                    <a:pt x="47" y="58"/>
                  </a:cubicBezTo>
                  <a:cubicBezTo>
                    <a:pt x="48" y="59"/>
                    <a:pt x="50" y="59"/>
                    <a:pt x="52" y="59"/>
                  </a:cubicBezTo>
                  <a:cubicBezTo>
                    <a:pt x="53" y="59"/>
                    <a:pt x="53" y="59"/>
                    <a:pt x="54" y="59"/>
                  </a:cubicBezTo>
                  <a:cubicBezTo>
                    <a:pt x="56" y="60"/>
                    <a:pt x="59" y="60"/>
                    <a:pt x="61" y="60"/>
                  </a:cubicBezTo>
                  <a:cubicBezTo>
                    <a:pt x="62" y="60"/>
                    <a:pt x="62" y="60"/>
                    <a:pt x="63" y="60"/>
                  </a:cubicBezTo>
                  <a:cubicBezTo>
                    <a:pt x="65" y="60"/>
                    <a:pt x="67" y="60"/>
                    <a:pt x="69" y="61"/>
                  </a:cubicBezTo>
                  <a:cubicBezTo>
                    <a:pt x="70" y="61"/>
                    <a:pt x="71" y="61"/>
                    <a:pt x="72" y="61"/>
                  </a:cubicBezTo>
                  <a:cubicBezTo>
                    <a:pt x="74" y="61"/>
                    <a:pt x="77" y="61"/>
                    <a:pt x="80" y="61"/>
                  </a:cubicBezTo>
                  <a:cubicBezTo>
                    <a:pt x="83" y="61"/>
                    <a:pt x="86" y="61"/>
                    <a:pt x="88" y="61"/>
                  </a:cubicBezTo>
                  <a:cubicBezTo>
                    <a:pt x="89" y="61"/>
                    <a:pt x="90" y="61"/>
                    <a:pt x="91" y="61"/>
                  </a:cubicBezTo>
                  <a:cubicBezTo>
                    <a:pt x="93" y="60"/>
                    <a:pt x="95" y="60"/>
                    <a:pt x="97" y="60"/>
                  </a:cubicBezTo>
                  <a:cubicBezTo>
                    <a:pt x="98" y="60"/>
                    <a:pt x="98" y="60"/>
                    <a:pt x="99" y="60"/>
                  </a:cubicBezTo>
                  <a:cubicBezTo>
                    <a:pt x="101" y="60"/>
                    <a:pt x="104" y="60"/>
                    <a:pt x="106" y="59"/>
                  </a:cubicBezTo>
                  <a:cubicBezTo>
                    <a:pt x="107" y="59"/>
                    <a:pt x="107" y="59"/>
                    <a:pt x="108" y="59"/>
                  </a:cubicBezTo>
                  <a:cubicBezTo>
                    <a:pt x="110" y="59"/>
                    <a:pt x="112" y="59"/>
                    <a:pt x="113" y="58"/>
                  </a:cubicBezTo>
                  <a:cubicBezTo>
                    <a:pt x="114" y="58"/>
                    <a:pt x="115" y="58"/>
                    <a:pt x="115" y="58"/>
                  </a:cubicBezTo>
                  <a:cubicBezTo>
                    <a:pt x="117" y="58"/>
                    <a:pt x="119" y="57"/>
                    <a:pt x="121" y="57"/>
                  </a:cubicBezTo>
                  <a:cubicBezTo>
                    <a:pt x="121" y="57"/>
                    <a:pt x="121" y="57"/>
                    <a:pt x="122" y="57"/>
                  </a:cubicBezTo>
                  <a:cubicBezTo>
                    <a:pt x="124" y="56"/>
                    <a:pt x="126" y="56"/>
                    <a:pt x="128" y="55"/>
                  </a:cubicBezTo>
                  <a:cubicBezTo>
                    <a:pt x="128" y="55"/>
                    <a:pt x="129" y="55"/>
                    <a:pt x="129" y="55"/>
                  </a:cubicBezTo>
                  <a:cubicBezTo>
                    <a:pt x="131" y="54"/>
                    <a:pt x="132" y="54"/>
                    <a:pt x="133" y="53"/>
                  </a:cubicBezTo>
                  <a:cubicBezTo>
                    <a:pt x="134" y="53"/>
                    <a:pt x="134" y="53"/>
                    <a:pt x="135" y="53"/>
                  </a:cubicBezTo>
                  <a:cubicBezTo>
                    <a:pt x="136" y="52"/>
                    <a:pt x="138" y="52"/>
                    <a:pt x="139" y="51"/>
                  </a:cubicBezTo>
                  <a:cubicBezTo>
                    <a:pt x="140" y="51"/>
                    <a:pt x="140" y="51"/>
                    <a:pt x="140" y="51"/>
                  </a:cubicBezTo>
                  <a:cubicBezTo>
                    <a:pt x="141" y="50"/>
                    <a:pt x="142" y="50"/>
                    <a:pt x="144" y="49"/>
                  </a:cubicBezTo>
                  <a:cubicBezTo>
                    <a:pt x="144" y="49"/>
                    <a:pt x="144" y="49"/>
                    <a:pt x="145" y="49"/>
                  </a:cubicBezTo>
                  <a:cubicBezTo>
                    <a:pt x="146" y="48"/>
                    <a:pt x="147" y="47"/>
                    <a:pt x="148" y="47"/>
                  </a:cubicBezTo>
                  <a:cubicBezTo>
                    <a:pt x="148" y="47"/>
                    <a:pt x="148" y="46"/>
                    <a:pt x="149" y="46"/>
                  </a:cubicBezTo>
                  <a:cubicBezTo>
                    <a:pt x="150" y="46"/>
                    <a:pt x="151" y="45"/>
                    <a:pt x="152" y="44"/>
                  </a:cubicBezTo>
                  <a:cubicBezTo>
                    <a:pt x="152" y="44"/>
                    <a:pt x="152" y="44"/>
                    <a:pt x="152" y="44"/>
                  </a:cubicBezTo>
                  <a:cubicBezTo>
                    <a:pt x="153" y="43"/>
                    <a:pt x="153" y="43"/>
                    <a:pt x="154" y="42"/>
                  </a:cubicBezTo>
                  <a:cubicBezTo>
                    <a:pt x="154" y="69"/>
                    <a:pt x="154" y="69"/>
                    <a:pt x="154" y="69"/>
                  </a:cubicBezTo>
                  <a:cubicBezTo>
                    <a:pt x="154" y="69"/>
                    <a:pt x="153" y="70"/>
                    <a:pt x="153" y="70"/>
                  </a:cubicBezTo>
                  <a:cubicBezTo>
                    <a:pt x="153" y="71"/>
                    <a:pt x="153" y="71"/>
                    <a:pt x="153" y="71"/>
                  </a:cubicBezTo>
                  <a:cubicBezTo>
                    <a:pt x="153" y="72"/>
                    <a:pt x="153" y="72"/>
                    <a:pt x="153" y="72"/>
                  </a:cubicBezTo>
                  <a:cubicBezTo>
                    <a:pt x="152" y="73"/>
                    <a:pt x="152" y="73"/>
                    <a:pt x="152" y="74"/>
                  </a:cubicBezTo>
                  <a:cubicBezTo>
                    <a:pt x="152" y="74"/>
                    <a:pt x="151" y="74"/>
                    <a:pt x="151" y="75"/>
                  </a:cubicBezTo>
                  <a:cubicBezTo>
                    <a:pt x="151" y="75"/>
                    <a:pt x="150" y="75"/>
                    <a:pt x="150" y="76"/>
                  </a:cubicBezTo>
                  <a:cubicBezTo>
                    <a:pt x="150" y="76"/>
                    <a:pt x="149" y="76"/>
                    <a:pt x="149" y="77"/>
                  </a:cubicBezTo>
                  <a:cubicBezTo>
                    <a:pt x="149" y="77"/>
                    <a:pt x="148" y="77"/>
                    <a:pt x="147" y="78"/>
                  </a:cubicBezTo>
                  <a:cubicBezTo>
                    <a:pt x="147" y="78"/>
                    <a:pt x="147" y="78"/>
                    <a:pt x="147" y="78"/>
                  </a:cubicBezTo>
                  <a:cubicBezTo>
                    <a:pt x="146" y="79"/>
                    <a:pt x="145" y="79"/>
                    <a:pt x="144" y="80"/>
                  </a:cubicBezTo>
                  <a:cubicBezTo>
                    <a:pt x="144" y="80"/>
                    <a:pt x="144" y="80"/>
                    <a:pt x="144" y="80"/>
                  </a:cubicBezTo>
                  <a:cubicBezTo>
                    <a:pt x="143" y="81"/>
                    <a:pt x="142" y="81"/>
                    <a:pt x="141" y="82"/>
                  </a:cubicBezTo>
                  <a:cubicBezTo>
                    <a:pt x="140" y="82"/>
                    <a:pt x="140" y="82"/>
                    <a:pt x="140" y="82"/>
                  </a:cubicBezTo>
                  <a:cubicBezTo>
                    <a:pt x="139" y="83"/>
                    <a:pt x="138" y="83"/>
                    <a:pt x="136" y="84"/>
                  </a:cubicBezTo>
                  <a:cubicBezTo>
                    <a:pt x="136" y="84"/>
                    <a:pt x="136" y="84"/>
                    <a:pt x="136" y="84"/>
                  </a:cubicBezTo>
                  <a:cubicBezTo>
                    <a:pt x="129" y="87"/>
                    <a:pt x="120" y="89"/>
                    <a:pt x="109" y="91"/>
                  </a:cubicBezTo>
                  <a:cubicBezTo>
                    <a:pt x="109" y="91"/>
                    <a:pt x="109" y="91"/>
                    <a:pt x="109" y="91"/>
                  </a:cubicBezTo>
                  <a:cubicBezTo>
                    <a:pt x="107" y="91"/>
                    <a:pt x="104" y="91"/>
                    <a:pt x="102" y="92"/>
                  </a:cubicBezTo>
                  <a:cubicBezTo>
                    <a:pt x="102" y="92"/>
                    <a:pt x="101" y="92"/>
                    <a:pt x="101" y="92"/>
                  </a:cubicBezTo>
                  <a:cubicBezTo>
                    <a:pt x="99" y="92"/>
                    <a:pt x="97" y="92"/>
                    <a:pt x="95" y="92"/>
                  </a:cubicBezTo>
                  <a:cubicBezTo>
                    <a:pt x="94" y="92"/>
                    <a:pt x="93" y="92"/>
                    <a:pt x="92" y="92"/>
                  </a:cubicBezTo>
                  <a:cubicBezTo>
                    <a:pt x="91" y="92"/>
                    <a:pt x="89" y="93"/>
                    <a:pt x="88" y="93"/>
                  </a:cubicBezTo>
                  <a:cubicBezTo>
                    <a:pt x="85" y="93"/>
                    <a:pt x="83" y="93"/>
                    <a:pt x="80" y="93"/>
                  </a:cubicBezTo>
                  <a:cubicBezTo>
                    <a:pt x="77" y="93"/>
                    <a:pt x="75" y="93"/>
                    <a:pt x="72" y="93"/>
                  </a:cubicBezTo>
                  <a:cubicBezTo>
                    <a:pt x="71" y="93"/>
                    <a:pt x="69" y="92"/>
                    <a:pt x="68" y="92"/>
                  </a:cubicBezTo>
                  <a:cubicBezTo>
                    <a:pt x="67" y="92"/>
                    <a:pt x="66" y="92"/>
                    <a:pt x="65" y="92"/>
                  </a:cubicBezTo>
                  <a:cubicBezTo>
                    <a:pt x="63" y="92"/>
                    <a:pt x="61" y="92"/>
                    <a:pt x="59" y="92"/>
                  </a:cubicBezTo>
                  <a:cubicBezTo>
                    <a:pt x="59" y="92"/>
                    <a:pt x="58" y="92"/>
                    <a:pt x="58" y="92"/>
                  </a:cubicBezTo>
                  <a:cubicBezTo>
                    <a:pt x="56" y="91"/>
                    <a:pt x="53" y="91"/>
                    <a:pt x="51" y="91"/>
                  </a:cubicBezTo>
                  <a:cubicBezTo>
                    <a:pt x="51" y="91"/>
                    <a:pt x="51" y="91"/>
                    <a:pt x="51" y="91"/>
                  </a:cubicBezTo>
                  <a:cubicBezTo>
                    <a:pt x="40" y="89"/>
                    <a:pt x="31" y="87"/>
                    <a:pt x="24" y="84"/>
                  </a:cubicBezTo>
                  <a:cubicBezTo>
                    <a:pt x="24" y="84"/>
                    <a:pt x="24" y="84"/>
                    <a:pt x="24" y="84"/>
                  </a:cubicBezTo>
                  <a:cubicBezTo>
                    <a:pt x="22" y="83"/>
                    <a:pt x="21" y="83"/>
                    <a:pt x="20" y="82"/>
                  </a:cubicBezTo>
                  <a:cubicBezTo>
                    <a:pt x="20" y="82"/>
                    <a:pt x="20" y="82"/>
                    <a:pt x="19" y="82"/>
                  </a:cubicBezTo>
                  <a:cubicBezTo>
                    <a:pt x="18" y="81"/>
                    <a:pt x="17" y="81"/>
                    <a:pt x="16" y="80"/>
                  </a:cubicBezTo>
                  <a:cubicBezTo>
                    <a:pt x="16" y="80"/>
                    <a:pt x="16" y="80"/>
                    <a:pt x="16" y="80"/>
                  </a:cubicBezTo>
                  <a:cubicBezTo>
                    <a:pt x="15" y="79"/>
                    <a:pt x="14" y="79"/>
                    <a:pt x="13" y="78"/>
                  </a:cubicBezTo>
                  <a:cubicBezTo>
                    <a:pt x="13" y="78"/>
                    <a:pt x="13" y="78"/>
                    <a:pt x="13" y="78"/>
                  </a:cubicBezTo>
                  <a:cubicBezTo>
                    <a:pt x="12" y="77"/>
                    <a:pt x="11" y="77"/>
                    <a:pt x="11" y="77"/>
                  </a:cubicBezTo>
                  <a:cubicBezTo>
                    <a:pt x="11" y="76"/>
                    <a:pt x="10" y="76"/>
                    <a:pt x="10" y="76"/>
                  </a:cubicBezTo>
                  <a:cubicBezTo>
                    <a:pt x="10" y="75"/>
                    <a:pt x="9" y="75"/>
                    <a:pt x="9" y="74"/>
                  </a:cubicBezTo>
                  <a:cubicBezTo>
                    <a:pt x="9" y="74"/>
                    <a:pt x="8" y="74"/>
                    <a:pt x="8" y="74"/>
                  </a:cubicBezTo>
                  <a:cubicBezTo>
                    <a:pt x="8" y="73"/>
                    <a:pt x="8" y="73"/>
                    <a:pt x="7" y="72"/>
                  </a:cubicBezTo>
                  <a:cubicBezTo>
                    <a:pt x="7" y="72"/>
                    <a:pt x="7" y="72"/>
                    <a:pt x="7" y="71"/>
                  </a:cubicBezTo>
                  <a:cubicBezTo>
                    <a:pt x="7" y="71"/>
                    <a:pt x="7" y="71"/>
                    <a:pt x="7" y="70"/>
                  </a:cubicBezTo>
                  <a:cubicBezTo>
                    <a:pt x="7" y="70"/>
                    <a:pt x="6" y="69"/>
                    <a:pt x="6" y="69"/>
                  </a:cubicBezTo>
                  <a:cubicBezTo>
                    <a:pt x="6" y="42"/>
                    <a:pt x="6" y="42"/>
                    <a:pt x="6" y="42"/>
                  </a:cubicBezTo>
                  <a:cubicBezTo>
                    <a:pt x="7" y="43"/>
                    <a:pt x="7" y="43"/>
                    <a:pt x="8" y="44"/>
                  </a:cubicBezTo>
                  <a:cubicBezTo>
                    <a:pt x="8" y="44"/>
                    <a:pt x="8" y="44"/>
                    <a:pt x="8" y="44"/>
                  </a:cubicBezTo>
                  <a:close/>
                  <a:moveTo>
                    <a:pt x="80" y="6"/>
                  </a:moveTo>
                  <a:cubicBezTo>
                    <a:pt x="123" y="6"/>
                    <a:pt x="154" y="19"/>
                    <a:pt x="154" y="30"/>
                  </a:cubicBezTo>
                  <a:cubicBezTo>
                    <a:pt x="154" y="42"/>
                    <a:pt x="123" y="54"/>
                    <a:pt x="80" y="54"/>
                  </a:cubicBezTo>
                  <a:cubicBezTo>
                    <a:pt x="37" y="54"/>
                    <a:pt x="6" y="42"/>
                    <a:pt x="6" y="30"/>
                  </a:cubicBezTo>
                  <a:cubicBezTo>
                    <a:pt x="6" y="19"/>
                    <a:pt x="37" y="6"/>
                    <a:pt x="80" y="6"/>
                  </a:cubicBezTo>
                  <a:close/>
                  <a:moveTo>
                    <a:pt x="80" y="170"/>
                  </a:moveTo>
                  <a:cubicBezTo>
                    <a:pt x="38" y="170"/>
                    <a:pt x="8" y="158"/>
                    <a:pt x="7" y="147"/>
                  </a:cubicBezTo>
                  <a:cubicBezTo>
                    <a:pt x="6" y="146"/>
                    <a:pt x="6" y="146"/>
                    <a:pt x="6" y="146"/>
                  </a:cubicBezTo>
                  <a:cubicBezTo>
                    <a:pt x="6" y="119"/>
                    <a:pt x="6" y="119"/>
                    <a:pt x="6" y="119"/>
                  </a:cubicBezTo>
                  <a:cubicBezTo>
                    <a:pt x="6" y="119"/>
                    <a:pt x="7" y="119"/>
                    <a:pt x="7" y="119"/>
                  </a:cubicBezTo>
                  <a:cubicBezTo>
                    <a:pt x="7" y="120"/>
                    <a:pt x="8" y="121"/>
                    <a:pt x="9" y="121"/>
                  </a:cubicBezTo>
                  <a:cubicBezTo>
                    <a:pt x="21" y="130"/>
                    <a:pt x="45" y="138"/>
                    <a:pt x="80" y="138"/>
                  </a:cubicBezTo>
                  <a:cubicBezTo>
                    <a:pt x="83" y="138"/>
                    <a:pt x="85" y="138"/>
                    <a:pt x="88" y="137"/>
                  </a:cubicBezTo>
                  <a:cubicBezTo>
                    <a:pt x="88" y="137"/>
                    <a:pt x="89" y="137"/>
                    <a:pt x="90" y="137"/>
                  </a:cubicBezTo>
                  <a:cubicBezTo>
                    <a:pt x="91" y="137"/>
                    <a:pt x="92" y="137"/>
                    <a:pt x="93" y="137"/>
                  </a:cubicBezTo>
                  <a:cubicBezTo>
                    <a:pt x="93" y="138"/>
                    <a:pt x="93" y="140"/>
                    <a:pt x="93" y="141"/>
                  </a:cubicBezTo>
                  <a:cubicBezTo>
                    <a:pt x="93" y="142"/>
                    <a:pt x="93" y="143"/>
                    <a:pt x="93" y="145"/>
                  </a:cubicBezTo>
                  <a:cubicBezTo>
                    <a:pt x="93" y="145"/>
                    <a:pt x="93" y="146"/>
                    <a:pt x="93" y="146"/>
                  </a:cubicBezTo>
                  <a:cubicBezTo>
                    <a:pt x="93" y="147"/>
                    <a:pt x="93" y="148"/>
                    <a:pt x="94" y="149"/>
                  </a:cubicBezTo>
                  <a:cubicBezTo>
                    <a:pt x="94" y="149"/>
                    <a:pt x="94" y="150"/>
                    <a:pt x="94" y="150"/>
                  </a:cubicBezTo>
                  <a:cubicBezTo>
                    <a:pt x="94" y="151"/>
                    <a:pt x="94" y="152"/>
                    <a:pt x="95" y="153"/>
                  </a:cubicBezTo>
                  <a:cubicBezTo>
                    <a:pt x="95" y="153"/>
                    <a:pt x="95" y="154"/>
                    <a:pt x="95" y="154"/>
                  </a:cubicBezTo>
                  <a:cubicBezTo>
                    <a:pt x="95" y="155"/>
                    <a:pt x="96" y="156"/>
                    <a:pt x="96" y="156"/>
                  </a:cubicBezTo>
                  <a:cubicBezTo>
                    <a:pt x="96" y="157"/>
                    <a:pt x="96" y="157"/>
                    <a:pt x="96" y="158"/>
                  </a:cubicBezTo>
                  <a:cubicBezTo>
                    <a:pt x="97" y="158"/>
                    <a:pt x="97" y="159"/>
                    <a:pt x="98" y="160"/>
                  </a:cubicBezTo>
                  <a:cubicBezTo>
                    <a:pt x="98" y="160"/>
                    <a:pt x="98" y="161"/>
                    <a:pt x="98" y="161"/>
                  </a:cubicBezTo>
                  <a:cubicBezTo>
                    <a:pt x="99" y="162"/>
                    <a:pt x="99" y="163"/>
                    <a:pt x="100" y="163"/>
                  </a:cubicBezTo>
                  <a:cubicBezTo>
                    <a:pt x="100" y="164"/>
                    <a:pt x="100" y="164"/>
                    <a:pt x="100" y="164"/>
                  </a:cubicBezTo>
                  <a:cubicBezTo>
                    <a:pt x="101" y="165"/>
                    <a:pt x="101" y="166"/>
                    <a:pt x="102" y="167"/>
                  </a:cubicBezTo>
                  <a:cubicBezTo>
                    <a:pt x="102" y="167"/>
                    <a:pt x="102" y="167"/>
                    <a:pt x="103" y="168"/>
                  </a:cubicBezTo>
                  <a:cubicBezTo>
                    <a:pt x="103" y="168"/>
                    <a:pt x="103" y="168"/>
                    <a:pt x="103" y="168"/>
                  </a:cubicBezTo>
                  <a:cubicBezTo>
                    <a:pt x="96" y="169"/>
                    <a:pt x="88" y="170"/>
                    <a:pt x="80" y="170"/>
                  </a:cubicBezTo>
                  <a:close/>
                  <a:moveTo>
                    <a:pt x="134" y="176"/>
                  </a:moveTo>
                  <a:cubicBezTo>
                    <a:pt x="126" y="176"/>
                    <a:pt x="118" y="173"/>
                    <a:pt x="112" y="168"/>
                  </a:cubicBezTo>
                  <a:cubicBezTo>
                    <a:pt x="111" y="167"/>
                    <a:pt x="110" y="166"/>
                    <a:pt x="109" y="166"/>
                  </a:cubicBezTo>
                  <a:cubicBezTo>
                    <a:pt x="109" y="165"/>
                    <a:pt x="109" y="165"/>
                    <a:pt x="108" y="164"/>
                  </a:cubicBezTo>
                  <a:cubicBezTo>
                    <a:pt x="108" y="164"/>
                    <a:pt x="107" y="163"/>
                    <a:pt x="107" y="163"/>
                  </a:cubicBezTo>
                  <a:cubicBezTo>
                    <a:pt x="107" y="162"/>
                    <a:pt x="106" y="162"/>
                    <a:pt x="106" y="161"/>
                  </a:cubicBezTo>
                  <a:cubicBezTo>
                    <a:pt x="106" y="161"/>
                    <a:pt x="105" y="160"/>
                    <a:pt x="105" y="160"/>
                  </a:cubicBezTo>
                  <a:cubicBezTo>
                    <a:pt x="105" y="159"/>
                    <a:pt x="104" y="159"/>
                    <a:pt x="104" y="158"/>
                  </a:cubicBezTo>
                  <a:cubicBezTo>
                    <a:pt x="104" y="158"/>
                    <a:pt x="103" y="157"/>
                    <a:pt x="103" y="157"/>
                  </a:cubicBezTo>
                  <a:cubicBezTo>
                    <a:pt x="103" y="156"/>
                    <a:pt x="103" y="156"/>
                    <a:pt x="102" y="155"/>
                  </a:cubicBezTo>
                  <a:cubicBezTo>
                    <a:pt x="102" y="155"/>
                    <a:pt x="102" y="154"/>
                    <a:pt x="102" y="153"/>
                  </a:cubicBezTo>
                  <a:cubicBezTo>
                    <a:pt x="101" y="153"/>
                    <a:pt x="101" y="152"/>
                    <a:pt x="101" y="152"/>
                  </a:cubicBezTo>
                  <a:cubicBezTo>
                    <a:pt x="101" y="151"/>
                    <a:pt x="101" y="150"/>
                    <a:pt x="100" y="150"/>
                  </a:cubicBezTo>
                  <a:cubicBezTo>
                    <a:pt x="100" y="149"/>
                    <a:pt x="100" y="149"/>
                    <a:pt x="100" y="148"/>
                  </a:cubicBezTo>
                  <a:cubicBezTo>
                    <a:pt x="100" y="147"/>
                    <a:pt x="100" y="147"/>
                    <a:pt x="100" y="146"/>
                  </a:cubicBezTo>
                  <a:cubicBezTo>
                    <a:pt x="100" y="145"/>
                    <a:pt x="99" y="145"/>
                    <a:pt x="99" y="145"/>
                  </a:cubicBezTo>
                  <a:cubicBezTo>
                    <a:pt x="99" y="143"/>
                    <a:pt x="99" y="142"/>
                    <a:pt x="99" y="141"/>
                  </a:cubicBezTo>
                  <a:cubicBezTo>
                    <a:pt x="99" y="140"/>
                    <a:pt x="99" y="139"/>
                    <a:pt x="99" y="138"/>
                  </a:cubicBezTo>
                  <a:cubicBezTo>
                    <a:pt x="99" y="136"/>
                    <a:pt x="100" y="135"/>
                    <a:pt x="100" y="134"/>
                  </a:cubicBezTo>
                  <a:cubicBezTo>
                    <a:pt x="100" y="133"/>
                    <a:pt x="100" y="133"/>
                    <a:pt x="100" y="132"/>
                  </a:cubicBezTo>
                  <a:cubicBezTo>
                    <a:pt x="100" y="132"/>
                    <a:pt x="101" y="131"/>
                    <a:pt x="101" y="131"/>
                  </a:cubicBezTo>
                  <a:cubicBezTo>
                    <a:pt x="101" y="130"/>
                    <a:pt x="101" y="130"/>
                    <a:pt x="101" y="129"/>
                  </a:cubicBezTo>
                  <a:cubicBezTo>
                    <a:pt x="101" y="129"/>
                    <a:pt x="102" y="128"/>
                    <a:pt x="102" y="128"/>
                  </a:cubicBezTo>
                  <a:cubicBezTo>
                    <a:pt x="102" y="127"/>
                    <a:pt x="102" y="127"/>
                    <a:pt x="102" y="126"/>
                  </a:cubicBezTo>
                  <a:cubicBezTo>
                    <a:pt x="103" y="126"/>
                    <a:pt x="103" y="125"/>
                    <a:pt x="103" y="125"/>
                  </a:cubicBezTo>
                  <a:cubicBezTo>
                    <a:pt x="103" y="124"/>
                    <a:pt x="104" y="124"/>
                    <a:pt x="104" y="123"/>
                  </a:cubicBezTo>
                  <a:cubicBezTo>
                    <a:pt x="104" y="123"/>
                    <a:pt x="104" y="122"/>
                    <a:pt x="105" y="122"/>
                  </a:cubicBezTo>
                  <a:cubicBezTo>
                    <a:pt x="105" y="121"/>
                    <a:pt x="105" y="121"/>
                    <a:pt x="105" y="121"/>
                  </a:cubicBezTo>
                  <a:cubicBezTo>
                    <a:pt x="106" y="120"/>
                    <a:pt x="106" y="119"/>
                    <a:pt x="107" y="119"/>
                  </a:cubicBezTo>
                  <a:cubicBezTo>
                    <a:pt x="107" y="119"/>
                    <a:pt x="107" y="118"/>
                    <a:pt x="107" y="118"/>
                  </a:cubicBezTo>
                  <a:cubicBezTo>
                    <a:pt x="108" y="117"/>
                    <a:pt x="109" y="117"/>
                    <a:pt x="109" y="116"/>
                  </a:cubicBezTo>
                  <a:cubicBezTo>
                    <a:pt x="110" y="116"/>
                    <a:pt x="110" y="116"/>
                    <a:pt x="110" y="116"/>
                  </a:cubicBezTo>
                  <a:cubicBezTo>
                    <a:pt x="111" y="114"/>
                    <a:pt x="113" y="113"/>
                    <a:pt x="115" y="112"/>
                  </a:cubicBezTo>
                  <a:cubicBezTo>
                    <a:pt x="115" y="112"/>
                    <a:pt x="115" y="111"/>
                    <a:pt x="115" y="111"/>
                  </a:cubicBezTo>
                  <a:cubicBezTo>
                    <a:pt x="116" y="111"/>
                    <a:pt x="117" y="110"/>
                    <a:pt x="117" y="110"/>
                  </a:cubicBezTo>
                  <a:cubicBezTo>
                    <a:pt x="118" y="110"/>
                    <a:pt x="118" y="110"/>
                    <a:pt x="118" y="109"/>
                  </a:cubicBezTo>
                  <a:cubicBezTo>
                    <a:pt x="119" y="109"/>
                    <a:pt x="120" y="109"/>
                    <a:pt x="120" y="109"/>
                  </a:cubicBezTo>
                  <a:cubicBezTo>
                    <a:pt x="121" y="108"/>
                    <a:pt x="121" y="108"/>
                    <a:pt x="121" y="108"/>
                  </a:cubicBezTo>
                  <a:cubicBezTo>
                    <a:pt x="122" y="108"/>
                    <a:pt x="123" y="108"/>
                    <a:pt x="123" y="107"/>
                  </a:cubicBezTo>
                  <a:cubicBezTo>
                    <a:pt x="124" y="107"/>
                    <a:pt x="124" y="107"/>
                    <a:pt x="125" y="107"/>
                  </a:cubicBezTo>
                  <a:cubicBezTo>
                    <a:pt x="125" y="107"/>
                    <a:pt x="126" y="107"/>
                    <a:pt x="126" y="107"/>
                  </a:cubicBezTo>
                  <a:cubicBezTo>
                    <a:pt x="127" y="106"/>
                    <a:pt x="127" y="106"/>
                    <a:pt x="128" y="106"/>
                  </a:cubicBezTo>
                  <a:cubicBezTo>
                    <a:pt x="128" y="106"/>
                    <a:pt x="129" y="106"/>
                    <a:pt x="130" y="106"/>
                  </a:cubicBezTo>
                  <a:cubicBezTo>
                    <a:pt x="130" y="106"/>
                    <a:pt x="131" y="106"/>
                    <a:pt x="131" y="106"/>
                  </a:cubicBezTo>
                  <a:cubicBezTo>
                    <a:pt x="132" y="106"/>
                    <a:pt x="133" y="106"/>
                    <a:pt x="134" y="106"/>
                  </a:cubicBezTo>
                  <a:cubicBezTo>
                    <a:pt x="135" y="106"/>
                    <a:pt x="137" y="106"/>
                    <a:pt x="138" y="106"/>
                  </a:cubicBezTo>
                  <a:cubicBezTo>
                    <a:pt x="138" y="106"/>
                    <a:pt x="138" y="106"/>
                    <a:pt x="139" y="106"/>
                  </a:cubicBezTo>
                  <a:cubicBezTo>
                    <a:pt x="139" y="106"/>
                    <a:pt x="140" y="106"/>
                    <a:pt x="141" y="106"/>
                  </a:cubicBezTo>
                  <a:cubicBezTo>
                    <a:pt x="141" y="106"/>
                    <a:pt x="142" y="106"/>
                    <a:pt x="142" y="106"/>
                  </a:cubicBezTo>
                  <a:cubicBezTo>
                    <a:pt x="143" y="107"/>
                    <a:pt x="143" y="107"/>
                    <a:pt x="144" y="107"/>
                  </a:cubicBezTo>
                  <a:cubicBezTo>
                    <a:pt x="144" y="107"/>
                    <a:pt x="145" y="107"/>
                    <a:pt x="145" y="107"/>
                  </a:cubicBezTo>
                  <a:cubicBezTo>
                    <a:pt x="146" y="107"/>
                    <a:pt x="147" y="108"/>
                    <a:pt x="148" y="108"/>
                  </a:cubicBezTo>
                  <a:cubicBezTo>
                    <a:pt x="148" y="108"/>
                    <a:pt x="149" y="109"/>
                    <a:pt x="149" y="109"/>
                  </a:cubicBezTo>
                  <a:cubicBezTo>
                    <a:pt x="150" y="109"/>
                    <a:pt x="150" y="109"/>
                    <a:pt x="150" y="109"/>
                  </a:cubicBezTo>
                  <a:cubicBezTo>
                    <a:pt x="151" y="110"/>
                    <a:pt x="151" y="110"/>
                    <a:pt x="152" y="110"/>
                  </a:cubicBezTo>
                  <a:cubicBezTo>
                    <a:pt x="152" y="110"/>
                    <a:pt x="153" y="111"/>
                    <a:pt x="153" y="111"/>
                  </a:cubicBezTo>
                  <a:cubicBezTo>
                    <a:pt x="154" y="111"/>
                    <a:pt x="154" y="112"/>
                    <a:pt x="155" y="112"/>
                  </a:cubicBezTo>
                  <a:cubicBezTo>
                    <a:pt x="164" y="118"/>
                    <a:pt x="170" y="129"/>
                    <a:pt x="170" y="141"/>
                  </a:cubicBezTo>
                  <a:cubicBezTo>
                    <a:pt x="170" y="160"/>
                    <a:pt x="154" y="176"/>
                    <a:pt x="134" y="176"/>
                  </a:cubicBezTo>
                  <a:close/>
                  <a:moveTo>
                    <a:pt x="134" y="176"/>
                  </a:moveTo>
                  <a:cubicBezTo>
                    <a:pt x="134" y="176"/>
                    <a:pt x="134" y="176"/>
                    <a:pt x="134" y="17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72" name="Rectangle 171"/>
          <p:cNvSpPr/>
          <p:nvPr/>
        </p:nvSpPr>
        <p:spPr>
          <a:xfrm>
            <a:off x="6039023" y="3533479"/>
            <a:ext cx="6152977" cy="1092607"/>
          </a:xfrm>
          <a:prstGeom prst="rect">
            <a:avLst/>
          </a:prstGeom>
        </p:spPr>
        <p:txBody>
          <a:bodyPr wrap="square">
            <a:spAutoFit/>
          </a:bodyPr>
          <a:lstStyle/>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dirty="0">
                <a:solidFill>
                  <a:schemeClr val="tx2"/>
                </a:solidFill>
                <a:latin typeface="+mj-lt"/>
              </a:rPr>
              <a:t>EXL Cloud Contact Centre and call recording solution integrated with CRM platform</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dirty="0">
                <a:solidFill>
                  <a:schemeClr val="tx2"/>
                </a:solidFill>
                <a:latin typeface="+mj-lt"/>
              </a:rPr>
              <a:t>EXL provisioned in-country DDI / ITF numbers for call collection from Ekaterra markets </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300" b="1" spc="-30" dirty="0">
                <a:solidFill>
                  <a:srgbClr val="004EFF"/>
                </a:solidFill>
                <a:latin typeface="+mj-lt"/>
              </a:rPr>
              <a:t>100 % call recording </a:t>
            </a:r>
            <a:r>
              <a:rPr lang="en-US" sz="1200" b="1" spc="-30" dirty="0">
                <a:latin typeface="+mj-lt"/>
              </a:rPr>
              <a:t>with 7 year online retention </a:t>
            </a:r>
            <a:r>
              <a:rPr lang="en-US" sz="1200" spc="-30" dirty="0">
                <a:solidFill>
                  <a:schemeClr val="tx2"/>
                </a:solidFill>
                <a:latin typeface="+mj-lt"/>
              </a:rPr>
              <a:t>and </a:t>
            </a:r>
            <a:r>
              <a:rPr lang="en-US" sz="1200" b="1" spc="-30" dirty="0">
                <a:solidFill>
                  <a:srgbClr val="004EFF"/>
                </a:solidFill>
                <a:latin typeface="+mj-lt"/>
              </a:rPr>
              <a:t>integrated Quality Management system</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spc="-30" dirty="0">
                <a:solidFill>
                  <a:schemeClr val="tx2"/>
                </a:solidFill>
                <a:latin typeface="+mj-lt"/>
              </a:rPr>
              <a:t>Cloud Contact Centre integrated with CRM platform for unified customer view and CX</a:t>
            </a:r>
          </a:p>
        </p:txBody>
      </p:sp>
      <p:sp>
        <p:nvSpPr>
          <p:cNvPr id="173" name="Rectangle 172"/>
          <p:cNvSpPr/>
          <p:nvPr/>
        </p:nvSpPr>
        <p:spPr>
          <a:xfrm>
            <a:off x="5972467" y="2278704"/>
            <a:ext cx="5986701" cy="800219"/>
          </a:xfrm>
          <a:prstGeom prst="rect">
            <a:avLst/>
          </a:prstGeom>
        </p:spPr>
        <p:txBody>
          <a:bodyPr wrap="square">
            <a:spAutoFit/>
          </a:bodyPr>
          <a:lstStyle/>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dirty="0">
                <a:solidFill>
                  <a:schemeClr val="tx2"/>
                </a:solidFill>
                <a:latin typeface="+mj-lt"/>
              </a:rPr>
              <a:t>EXL’s Enterprise Shared Technology infrastructure with logically segregated network</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spc="-30" dirty="0">
                <a:solidFill>
                  <a:schemeClr val="tx2"/>
                </a:solidFill>
                <a:latin typeface="+mj-lt"/>
              </a:rPr>
              <a:t>NextGen </a:t>
            </a:r>
            <a:r>
              <a:rPr lang="en-US" sz="1200" b="1" spc="-30" dirty="0">
                <a:solidFill>
                  <a:schemeClr val="tx2"/>
                </a:solidFill>
                <a:latin typeface="+mj-lt"/>
              </a:rPr>
              <a:t>Secure VPN solution for Work From Home (WFH</a:t>
            </a:r>
            <a:r>
              <a:rPr lang="en-US" sz="1200" spc="-30" dirty="0">
                <a:solidFill>
                  <a:schemeClr val="tx2"/>
                </a:solidFill>
                <a:latin typeface="+mj-lt"/>
              </a:rPr>
              <a:t>) users to connect with EXL </a:t>
            </a:r>
            <a:r>
              <a:rPr lang="en-US" sz="1200" spc="-30" dirty="0" err="1">
                <a:solidFill>
                  <a:schemeClr val="tx2"/>
                </a:solidFill>
                <a:latin typeface="+mj-lt"/>
              </a:rPr>
              <a:t>DataCentre</a:t>
            </a:r>
            <a:endParaRPr lang="en-US" sz="1200" spc="-30" dirty="0">
              <a:solidFill>
                <a:schemeClr val="tx2"/>
              </a:solidFill>
              <a:latin typeface="+mj-lt"/>
            </a:endParaRP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spc="-30" dirty="0">
                <a:solidFill>
                  <a:schemeClr val="tx2"/>
                </a:solidFill>
                <a:latin typeface="+mj-lt"/>
              </a:rPr>
              <a:t>EXL’s proposed </a:t>
            </a:r>
            <a:r>
              <a:rPr lang="en-US" sz="1200" b="1" spc="-30" dirty="0">
                <a:solidFill>
                  <a:srgbClr val="004EFF"/>
                </a:solidFill>
                <a:latin typeface="+mj-lt"/>
              </a:rPr>
              <a:t>CRM platform securely accessed </a:t>
            </a:r>
            <a:r>
              <a:rPr lang="en-US" sz="1200" spc="-30" dirty="0">
                <a:solidFill>
                  <a:schemeClr val="tx2"/>
                </a:solidFill>
                <a:latin typeface="+mj-lt"/>
              </a:rPr>
              <a:t>by EXL Associates through Internet</a:t>
            </a:r>
            <a:endParaRPr lang="en-US" sz="1200" spc="-30" dirty="0">
              <a:solidFill>
                <a:schemeClr val="tx2"/>
              </a:solidFill>
            </a:endParaRPr>
          </a:p>
        </p:txBody>
      </p:sp>
      <p:sp>
        <p:nvSpPr>
          <p:cNvPr id="174" name="Rectangle 173"/>
          <p:cNvSpPr/>
          <p:nvPr/>
        </p:nvSpPr>
        <p:spPr>
          <a:xfrm>
            <a:off x="6047326" y="5016663"/>
            <a:ext cx="5873845" cy="800219"/>
          </a:xfrm>
          <a:prstGeom prst="rect">
            <a:avLst/>
          </a:prstGeom>
        </p:spPr>
        <p:txBody>
          <a:bodyPr wrap="square">
            <a:spAutoFit/>
          </a:bodyPr>
          <a:lstStyle/>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dirty="0">
                <a:solidFill>
                  <a:schemeClr val="tx2"/>
                </a:solidFill>
                <a:latin typeface="+mj-lt"/>
              </a:rPr>
              <a:t>EXL’s Enterprise shared Windows AD with strong group policies and </a:t>
            </a:r>
            <a:r>
              <a:rPr lang="en-US" sz="1200" b="1" dirty="0">
                <a:solidFill>
                  <a:schemeClr val="tx2"/>
                </a:solidFill>
                <a:latin typeface="+mj-lt"/>
              </a:rPr>
              <a:t>restricted user profile</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spc="-30" dirty="0">
                <a:solidFill>
                  <a:schemeClr val="tx2"/>
                </a:solidFill>
                <a:latin typeface="+mj-lt"/>
              </a:rPr>
              <a:t>Hardened &amp; encrypted endpoints enabled with </a:t>
            </a:r>
            <a:r>
              <a:rPr lang="en-GB" sz="1200" spc="-30" dirty="0">
                <a:solidFill>
                  <a:schemeClr val="tx2"/>
                </a:solidFill>
                <a:latin typeface="+mj-lt"/>
              </a:rPr>
              <a:t>Next-Gen EDR, DLP and CASB tools</a:t>
            </a:r>
          </a:p>
          <a:p>
            <a:pPr marL="171450" lvl="2" indent="-171450" eaLnBrk="0" fontAlgn="base" hangingPunct="0">
              <a:spcBef>
                <a:spcPts val="300"/>
              </a:spcBef>
              <a:spcAft>
                <a:spcPts val="300"/>
              </a:spcAft>
              <a:buClr>
                <a:schemeClr val="tx1"/>
              </a:buClr>
              <a:buSzPct val="100000"/>
              <a:buFont typeface="Wingdings" panose="05000000000000000000" pitchFamily="2" charset="2"/>
              <a:buChar char="§"/>
              <a:defRPr/>
            </a:pPr>
            <a:r>
              <a:rPr lang="en-US" sz="1200" spc="-30" dirty="0">
                <a:solidFill>
                  <a:schemeClr val="tx2"/>
                </a:solidFill>
                <a:latin typeface="+mj-lt"/>
              </a:rPr>
              <a:t>ITIL aligned processes and practices , </a:t>
            </a:r>
            <a:r>
              <a:rPr lang="en-US" sz="1200" b="1" spc="-30" dirty="0">
                <a:solidFill>
                  <a:schemeClr val="tx2"/>
                </a:solidFill>
                <a:latin typeface="+mj-lt"/>
              </a:rPr>
              <a:t>24x7 Servicedesk</a:t>
            </a:r>
            <a:r>
              <a:rPr lang="en-GB" sz="1200" b="1" spc="-30" dirty="0">
                <a:solidFill>
                  <a:schemeClr val="tx2"/>
                </a:solidFill>
                <a:latin typeface="+mj-lt"/>
              </a:rPr>
              <a:t> </a:t>
            </a:r>
            <a:r>
              <a:rPr lang="en-GB" sz="1200" spc="-30" dirty="0">
                <a:solidFill>
                  <a:schemeClr val="tx2"/>
                </a:solidFill>
                <a:latin typeface="+mj-lt"/>
              </a:rPr>
              <a:t>and state-of-the art monitoring tools</a:t>
            </a:r>
            <a:endParaRPr lang="en-GB" altLang="zh-CN" sz="1200" spc="-30" dirty="0">
              <a:solidFill>
                <a:schemeClr val="tx2"/>
              </a:solidFill>
              <a:latin typeface="+mj-lt"/>
            </a:endParaRPr>
          </a:p>
        </p:txBody>
      </p:sp>
      <p:sp>
        <p:nvSpPr>
          <p:cNvPr id="175" name="Rectangle 174"/>
          <p:cNvSpPr/>
          <p:nvPr/>
        </p:nvSpPr>
        <p:spPr>
          <a:xfrm>
            <a:off x="5965434" y="4698127"/>
            <a:ext cx="2612158" cy="307777"/>
          </a:xfrm>
          <a:prstGeom prst="rect">
            <a:avLst/>
          </a:prstGeom>
        </p:spPr>
        <p:txBody>
          <a:bodyPr wrap="square">
            <a:spAutoFit/>
          </a:bodyPr>
          <a:lstStyle/>
          <a:p>
            <a:pPr algn="ctr" defTabSz="914400">
              <a:defRPr/>
            </a:pPr>
            <a:r>
              <a:rPr lang="en-US" sz="1400" b="1" spc="-30" dirty="0">
                <a:solidFill>
                  <a:schemeClr val="tx2"/>
                </a:solidFill>
                <a:latin typeface="+mj-lt"/>
              </a:rPr>
              <a:t>Systems and Business Applications</a:t>
            </a:r>
          </a:p>
        </p:txBody>
      </p:sp>
      <p:sp>
        <p:nvSpPr>
          <p:cNvPr id="176" name="Rectangle 175"/>
          <p:cNvSpPr/>
          <p:nvPr/>
        </p:nvSpPr>
        <p:spPr>
          <a:xfrm>
            <a:off x="5835790" y="1949410"/>
            <a:ext cx="197139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 normalizeH="0" baseline="0" noProof="0" dirty="0">
                <a:ln>
                  <a:noFill/>
                </a:ln>
                <a:solidFill>
                  <a:schemeClr val="tx2"/>
                </a:solidFill>
                <a:effectLst/>
                <a:uLnTx/>
                <a:uFillTx/>
                <a:latin typeface="+mj-lt"/>
                <a:ea typeface="+mn-ea"/>
                <a:cs typeface="+mn-cs"/>
              </a:rPr>
              <a:t>Network and Telecom</a:t>
            </a:r>
            <a:endParaRPr kumimoji="0" lang="en-US" sz="1400" b="1" i="0" u="none" strike="noStrike" kern="1200" cap="none" spc="0" normalizeH="0" baseline="0" noProof="0" dirty="0">
              <a:ln>
                <a:noFill/>
              </a:ln>
              <a:solidFill>
                <a:schemeClr val="tx2"/>
              </a:solidFill>
              <a:effectLst/>
              <a:uLnTx/>
              <a:uFillTx/>
              <a:latin typeface="+mj-lt"/>
              <a:ea typeface="+mn-ea"/>
              <a:cs typeface="+mn-cs"/>
            </a:endParaRPr>
          </a:p>
        </p:txBody>
      </p:sp>
      <p:sp>
        <p:nvSpPr>
          <p:cNvPr id="177" name="Rectangle 176"/>
          <p:cNvSpPr/>
          <p:nvPr/>
        </p:nvSpPr>
        <p:spPr>
          <a:xfrm>
            <a:off x="5848176" y="3209051"/>
            <a:ext cx="2249189" cy="307777"/>
          </a:xfrm>
          <a:prstGeom prst="rect">
            <a:avLst/>
          </a:prstGeom>
        </p:spPr>
        <p:txBody>
          <a:bodyPr wrap="square">
            <a:spAutoFit/>
          </a:bodyPr>
          <a:lstStyle/>
          <a:p>
            <a:pPr algn="ctr" defTabSz="914400">
              <a:defRPr/>
            </a:pPr>
            <a:r>
              <a:rPr lang="en-US" sz="1400" b="1" spc="-30" dirty="0">
                <a:solidFill>
                  <a:schemeClr val="tx2"/>
                </a:solidFill>
                <a:latin typeface="+mj-lt"/>
              </a:rPr>
              <a:t>Voice and Contact Centre</a:t>
            </a:r>
          </a:p>
        </p:txBody>
      </p:sp>
      <p:sp>
        <p:nvSpPr>
          <p:cNvPr id="178" name="TextBox 177"/>
          <p:cNvSpPr txBox="1"/>
          <p:nvPr/>
        </p:nvSpPr>
        <p:spPr>
          <a:xfrm>
            <a:off x="4204211" y="3773077"/>
            <a:ext cx="13075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Internet</a:t>
            </a:r>
          </a:p>
        </p:txBody>
      </p:sp>
      <p:sp>
        <p:nvSpPr>
          <p:cNvPr id="179" name="Title 2"/>
          <p:cNvSpPr txBox="1">
            <a:spLocks/>
          </p:cNvSpPr>
          <p:nvPr/>
        </p:nvSpPr>
        <p:spPr>
          <a:xfrm>
            <a:off x="242206" y="604016"/>
            <a:ext cx="11446455" cy="849036"/>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80000"/>
              </a:lnSpc>
              <a:spcBef>
                <a:spcPct val="0"/>
              </a:spcBef>
              <a:buNone/>
              <a:defRPr sz="3200" kern="1200">
                <a:solidFill>
                  <a:schemeClr val="tx2"/>
                </a:solidFill>
                <a:latin typeface="+mj-lt"/>
                <a:ea typeface="+mj-ea"/>
                <a:cs typeface="+mj-cs"/>
              </a:defRPr>
            </a:lvl1pPr>
          </a:lstStyle>
          <a:p>
            <a:pPr marL="231775" marR="0" lvl="0" indent="-174625" algn="l" defTabSz="914400" rtl="0" eaLnBrk="1" fontAlgn="auto" latinLnBrk="0" hangingPunct="1">
              <a:lnSpc>
                <a:spcPct val="100000"/>
              </a:lnSpc>
              <a:spcBef>
                <a:spcPct val="0"/>
              </a:spcBef>
              <a:buClr>
                <a:srgbClr val="FB4D0A"/>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000000"/>
                </a:solidFill>
                <a:effectLst/>
                <a:uLnTx/>
                <a:uFillTx/>
                <a:latin typeface="Calibri Light" panose="020F0302020204030204"/>
                <a:cs typeface="Arial" charset="0"/>
              </a:rPr>
              <a:t>EXL proposes to leverage its robust, scalable &amp; flexible Technology stack for the solution that is aligned to </a:t>
            </a:r>
            <a:r>
              <a:rPr lang="en-US" sz="1400" kern="0" dirty="0">
                <a:solidFill>
                  <a:srgbClr val="000000"/>
                </a:solidFill>
                <a:latin typeface="Calibri Light" panose="020F0302020204030204"/>
                <a:cs typeface="Arial" charset="0"/>
              </a:rPr>
              <a:t>Ekaterra</a:t>
            </a:r>
            <a:r>
              <a:rPr kumimoji="0" lang="en-US" sz="1400" b="0" i="0" u="none" strike="noStrike" kern="0" cap="none" spc="0" normalizeH="0" baseline="0" noProof="0" dirty="0">
                <a:ln>
                  <a:noFill/>
                </a:ln>
                <a:solidFill>
                  <a:srgbClr val="000000"/>
                </a:solidFill>
                <a:effectLst/>
                <a:uLnTx/>
                <a:uFillTx/>
                <a:latin typeface="Calibri Light" panose="020F0302020204030204"/>
                <a:cs typeface="Arial" charset="0"/>
              </a:rPr>
              <a:t> requirements</a:t>
            </a:r>
          </a:p>
          <a:p>
            <a:pPr marL="231775" indent="-174625">
              <a:lnSpc>
                <a:spcPct val="100000"/>
              </a:lnSpc>
              <a:buClr>
                <a:srgbClr val="FB4D0A"/>
              </a:buClr>
              <a:buFont typeface="Wingdings" panose="05000000000000000000" pitchFamily="2" charset="2"/>
              <a:buChar char="§"/>
              <a:defRPr/>
            </a:pPr>
            <a:r>
              <a:rPr lang="en-US" altLang="en-US" sz="1400" kern="0" dirty="0">
                <a:solidFill>
                  <a:srgbClr val="000000"/>
                </a:solidFill>
                <a:latin typeface="Calibri Light" panose="020F0302020204030204"/>
                <a:cs typeface="Arial" charset="0"/>
              </a:rPr>
              <a:t>EXL’s Contact Centre platform with</a:t>
            </a:r>
            <a:r>
              <a:rPr lang="en-US" sz="1400" kern="0" dirty="0">
                <a:solidFill>
                  <a:srgbClr val="000000"/>
                </a:solidFill>
                <a:latin typeface="Calibri Light" panose="020F0302020204030204"/>
                <a:cs typeface="Arial" charset="0"/>
              </a:rPr>
              <a:t> skill-based routing , real-time and historical analytics and unified customer experience</a:t>
            </a:r>
          </a:p>
          <a:p>
            <a:pPr marL="231775" indent="-174625">
              <a:lnSpc>
                <a:spcPct val="100000"/>
              </a:lnSpc>
              <a:buClr>
                <a:srgbClr val="FB4D0A"/>
              </a:buClr>
              <a:buFont typeface="Wingdings" panose="05000000000000000000" pitchFamily="2" charset="2"/>
              <a:buChar char="§"/>
              <a:defRPr/>
            </a:pPr>
            <a:r>
              <a:rPr kumimoji="0" lang="en-US" sz="1400" b="0" i="0" u="none" strike="noStrike" kern="0" cap="none" spc="0" normalizeH="0" baseline="0" noProof="0" dirty="0">
                <a:ln>
                  <a:noFill/>
                </a:ln>
                <a:solidFill>
                  <a:srgbClr val="000000"/>
                </a:solidFill>
                <a:effectLst/>
                <a:uLnTx/>
                <a:uFillTx/>
                <a:latin typeface="Calibri Light" panose="020F0302020204030204"/>
                <a:cs typeface="Arial" charset="0"/>
              </a:rPr>
              <a:t>Resilient Cloud hosted Contact Centre platform designed on inherent principles of high-availability and reliability across different redundant zones</a:t>
            </a:r>
          </a:p>
        </p:txBody>
      </p:sp>
    </p:spTree>
    <p:extLst>
      <p:ext uri="{BB962C8B-B14F-4D97-AF65-F5344CB8AC3E}">
        <p14:creationId xmlns:p14="http://schemas.microsoft.com/office/powerpoint/2010/main" val="161463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smtClean="0">
                <a:latin typeface="+mj-lt"/>
              </a:rPr>
              <a:t>6. </a:t>
            </a:r>
            <a:r>
              <a:rPr lang="en-US" sz="2800" b="1" dirty="0">
                <a:solidFill>
                  <a:schemeClr val="tx2"/>
                </a:solidFill>
                <a:latin typeface="+mj-lt"/>
              </a:rPr>
              <a:t>Commercial Construct</a:t>
            </a:r>
          </a:p>
        </p:txBody>
      </p:sp>
      <p:sp>
        <p:nvSpPr>
          <p:cNvPr id="4" name="Rectangle 3"/>
          <p:cNvSpPr/>
          <p:nvPr/>
        </p:nvSpPr>
        <p:spPr>
          <a:xfrm>
            <a:off x="1153212" y="3834600"/>
            <a:ext cx="10602013" cy="369332"/>
          </a:xfrm>
          <a:prstGeom prst="rect">
            <a:avLst/>
          </a:prstGeom>
        </p:spPr>
        <p:txBody>
          <a:bodyPr wrap="square">
            <a:spAutoFit/>
          </a:bodyPr>
          <a:lstStyle/>
          <a:p>
            <a:r>
              <a:rPr lang="en-US" i="1" dirty="0"/>
              <a:t>Transparent, Flexible and Progressive</a:t>
            </a:r>
          </a:p>
        </p:txBody>
      </p:sp>
    </p:spTree>
    <p:extLst>
      <p:ext uri="{BB962C8B-B14F-4D97-AF65-F5344CB8AC3E}">
        <p14:creationId xmlns:p14="http://schemas.microsoft.com/office/powerpoint/2010/main" val="3091951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Commercial Construct</a:t>
            </a:r>
            <a:endParaRPr lang="en-US" dirty="0">
              <a:solidFill>
                <a:srgbClr val="000000"/>
              </a:solidFill>
            </a:endParaRPr>
          </a:p>
        </p:txBody>
      </p:sp>
      <p:graphicFrame>
        <p:nvGraphicFramePr>
          <p:cNvPr id="205" name="Table 204"/>
          <p:cNvGraphicFramePr>
            <a:graphicFrameLocks noGrp="1"/>
          </p:cNvGraphicFramePr>
          <p:nvPr>
            <p:extLst>
              <p:ext uri="{D42A27DB-BD31-4B8C-83A1-F6EECF244321}">
                <p14:modId xmlns:p14="http://schemas.microsoft.com/office/powerpoint/2010/main" val="607100578"/>
              </p:ext>
            </p:extLst>
          </p:nvPr>
        </p:nvGraphicFramePr>
        <p:xfrm>
          <a:off x="554629" y="703644"/>
          <a:ext cx="10926933" cy="944795"/>
        </p:xfrm>
        <a:graphic>
          <a:graphicData uri="http://schemas.openxmlformats.org/drawingml/2006/table">
            <a:tbl>
              <a:tblPr firstRow="1" bandRow="1">
                <a:tableStyleId>{5C22544A-7EE6-4342-B048-85BDC9FD1C3A}</a:tableStyleId>
              </a:tblPr>
              <a:tblGrid>
                <a:gridCol w="3168970">
                  <a:extLst>
                    <a:ext uri="{9D8B030D-6E8A-4147-A177-3AD203B41FA5}">
                      <a16:colId xmlns:a16="http://schemas.microsoft.com/office/drawing/2014/main" val="20000"/>
                    </a:ext>
                  </a:extLst>
                </a:gridCol>
                <a:gridCol w="3051208">
                  <a:extLst>
                    <a:ext uri="{9D8B030D-6E8A-4147-A177-3AD203B41FA5}">
                      <a16:colId xmlns:a16="http://schemas.microsoft.com/office/drawing/2014/main" val="20001"/>
                    </a:ext>
                  </a:extLst>
                </a:gridCol>
                <a:gridCol w="2367815">
                  <a:extLst>
                    <a:ext uri="{9D8B030D-6E8A-4147-A177-3AD203B41FA5}">
                      <a16:colId xmlns:a16="http://schemas.microsoft.com/office/drawing/2014/main" val="1087123556"/>
                    </a:ext>
                  </a:extLst>
                </a:gridCol>
                <a:gridCol w="2338940">
                  <a:extLst>
                    <a:ext uri="{9D8B030D-6E8A-4147-A177-3AD203B41FA5}">
                      <a16:colId xmlns:a16="http://schemas.microsoft.com/office/drawing/2014/main" val="3639848012"/>
                    </a:ext>
                  </a:extLst>
                </a:gridCol>
              </a:tblGrid>
              <a:tr h="299394">
                <a:tc>
                  <a:txBody>
                    <a:bodyPr/>
                    <a:lstStyle/>
                    <a:p>
                      <a:r>
                        <a:rPr lang="en-US" sz="1400" dirty="0"/>
                        <a:t>Components</a:t>
                      </a:r>
                    </a:p>
                  </a:txBody>
                  <a:tcPr anchor="ctr"/>
                </a:tc>
                <a:tc>
                  <a:txBody>
                    <a:bodyPr/>
                    <a:lstStyle/>
                    <a:p>
                      <a:r>
                        <a:rPr lang="en-US" sz="1400" dirty="0"/>
                        <a:t>Proposed Delivery Location</a:t>
                      </a:r>
                    </a:p>
                  </a:txBody>
                  <a:tcPr anchor="ctr"/>
                </a:tc>
                <a:tc>
                  <a:txBody>
                    <a:bodyPr/>
                    <a:lstStyle/>
                    <a:p>
                      <a:pPr algn="ctr"/>
                      <a:r>
                        <a:rPr lang="en-US" sz="1400" dirty="0"/>
                        <a:t>#</a:t>
                      </a:r>
                      <a:r>
                        <a:rPr lang="en-US" sz="1400" baseline="0" dirty="0"/>
                        <a:t> </a:t>
                      </a:r>
                      <a:r>
                        <a:rPr lang="en-US" sz="1400" dirty="0"/>
                        <a:t>FTE</a:t>
                      </a:r>
                    </a:p>
                  </a:txBody>
                  <a:tcPr anchor="ctr"/>
                </a:tc>
                <a:tc>
                  <a:txBody>
                    <a:bodyPr/>
                    <a:lstStyle/>
                    <a:p>
                      <a:pPr algn="ctr"/>
                      <a:r>
                        <a:rPr lang="en-US" sz="1400" dirty="0"/>
                        <a:t>FTE Rate (Euro) / Annum</a:t>
                      </a:r>
                    </a:p>
                  </a:txBody>
                  <a:tcPr anchor="ctr"/>
                </a:tc>
                <a:extLst>
                  <a:ext uri="{0D108BD9-81ED-4DB2-BD59-A6C34878D82A}">
                    <a16:rowId xmlns:a16="http://schemas.microsoft.com/office/drawing/2014/main" val="10000"/>
                  </a:ext>
                </a:extLst>
              </a:tr>
              <a:tr h="639995">
                <a:tc>
                  <a:txBody>
                    <a:bodyPr/>
                    <a:lstStyle/>
                    <a:p>
                      <a:r>
                        <a:rPr lang="en-US" sz="1600" b="1" dirty="0"/>
                        <a:t>FTE Rate per Month</a:t>
                      </a:r>
                    </a:p>
                    <a:p>
                      <a:r>
                        <a:rPr lang="en-US" sz="1400" b="0" dirty="0"/>
                        <a:t>CX Operations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Pune and Noida</a:t>
                      </a:r>
                    </a:p>
                  </a:txBody>
                  <a:tcPr anchor="ctr"/>
                </a:tc>
                <a:tc>
                  <a:txBody>
                    <a:bodyPr/>
                    <a:lstStyle/>
                    <a:p>
                      <a:pPr algn="ctr"/>
                      <a:r>
                        <a:rPr lang="en-US" sz="1600" dirty="0"/>
                        <a:t>56</a:t>
                      </a:r>
                      <a:r>
                        <a:rPr lang="en-US" sz="1600" baseline="0" dirty="0"/>
                        <a:t> FTEs</a:t>
                      </a: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 € 36,261 </a:t>
                      </a:r>
                    </a:p>
                  </a:txBody>
                  <a:tcPr anchor="ctr"/>
                </a:tc>
                <a:extLst>
                  <a:ext uri="{0D108BD9-81ED-4DB2-BD59-A6C34878D82A}">
                    <a16:rowId xmlns:a16="http://schemas.microsoft.com/office/drawing/2014/main" val="10001"/>
                  </a:ext>
                </a:extLst>
              </a:tr>
            </a:tbl>
          </a:graphicData>
        </a:graphic>
      </p:graphicFrame>
      <p:sp>
        <p:nvSpPr>
          <p:cNvPr id="53" name="Rounded Rectangle 52"/>
          <p:cNvSpPr/>
          <p:nvPr/>
        </p:nvSpPr>
        <p:spPr>
          <a:xfrm>
            <a:off x="554629" y="1952372"/>
            <a:ext cx="10926933" cy="4052502"/>
          </a:xfrm>
          <a:prstGeom prst="roundRect">
            <a:avLst>
              <a:gd name="adj" fmla="val 1367"/>
            </a:avLst>
          </a:prstGeom>
          <a:solidFill>
            <a:schemeClr val="bg1">
              <a:lumMod val="95000"/>
            </a:schemeClr>
          </a:solid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aphicFrame>
        <p:nvGraphicFramePr>
          <p:cNvPr id="54" name="Table 53"/>
          <p:cNvGraphicFramePr>
            <a:graphicFrameLocks noGrp="1"/>
          </p:cNvGraphicFramePr>
          <p:nvPr>
            <p:extLst>
              <p:ext uri="{D42A27DB-BD31-4B8C-83A1-F6EECF244321}">
                <p14:modId xmlns:p14="http://schemas.microsoft.com/office/powerpoint/2010/main" val="3827837374"/>
              </p:ext>
            </p:extLst>
          </p:nvPr>
        </p:nvGraphicFramePr>
        <p:xfrm>
          <a:off x="554629" y="1959967"/>
          <a:ext cx="10926933" cy="4024964"/>
        </p:xfrm>
        <a:graphic>
          <a:graphicData uri="http://schemas.openxmlformats.org/drawingml/2006/table">
            <a:tbl>
              <a:tblPr firstRow="1" firstCol="1" bandRow="1"/>
              <a:tblGrid>
                <a:gridCol w="10926933">
                  <a:extLst>
                    <a:ext uri="{9D8B030D-6E8A-4147-A177-3AD203B41FA5}">
                      <a16:colId xmlns:a16="http://schemas.microsoft.com/office/drawing/2014/main" val="1809822537"/>
                    </a:ext>
                  </a:extLst>
                </a:gridCol>
              </a:tblGrid>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solution is on the assumption of 1800 productive hours per annum. Please note that resources are allowed to avail time for meals and two small breaks during office hours which have been excluded while computing the staffed hours per annum</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489333473"/>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pricing includes employee’s standard background verification, any additional verification such as specific drug test will be charged at actuals</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587990766"/>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has proposed Pune as the service delivery location</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698493381"/>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Deal Term is for 5 years. COLA will be applicable from year 2 onwards which is linked to Consumer Price Index (http://labourbureaunew.gov.in), capped at a maximum of 4% per annum</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399962241"/>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Quoted rates exclude costs of any BCP component. BCP, if required, will be quoted separately</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035771755"/>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Prices are exclusive of tax, levy, or similar governmental charge that may be assessed by any jurisdiction, including without limitation, any export, or local VAT, lease tax, sales, use of goods and service tax and excise duty</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514327195"/>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Pricing does not include any cost for third party audits, if required the same will be charged on actual basis</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4280288959"/>
                  </a:ext>
                </a:extLst>
              </a:tr>
              <a:tr h="184150">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Cost of personnel is based on EXL's current understanding of the level of complexity for the processes. Any changes in the complexity of the processes leading to different personnel costs or variation in degree of supervision assumed would require EXL to adjust its price</a:t>
                      </a:r>
                      <a:endParaRPr lang="en-US" sz="1200" dirty="0">
                        <a:effectLst/>
                        <a:latin typeface="+mj-lt"/>
                        <a:ea typeface="Calibri" panose="020F050202020403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192619132"/>
                  </a:ext>
                </a:extLst>
              </a:tr>
              <a:tr h="1825324">
                <a:tc>
                  <a:txBody>
                    <a:bodyPr/>
                    <a:lstStyle/>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EXL Pricing includes recruitment cost; the same would be borne by EXL; also, cost of recruitment of backfill attrition would be borne by EXL</a:t>
                      </a:r>
                      <a:endParaRPr lang="en-US" sz="1200" dirty="0">
                        <a:effectLst/>
                        <a:latin typeface="+mj-lt"/>
                        <a:ea typeface="Calibri" panose="020F0502020204030204" pitchFamily="34" charset="0"/>
                      </a:endParaRPr>
                    </a:p>
                    <a:p>
                      <a:pPr marL="285750" marR="0" indent="-285750" algn="just">
                        <a:spcBef>
                          <a:spcPts val="0"/>
                        </a:spcBef>
                        <a:spcAft>
                          <a:spcPts val="0"/>
                        </a:spcAft>
                        <a:buFont typeface="Arial" panose="020B0604020202020204" pitchFamily="34" charset="0"/>
                        <a:buChar char="•"/>
                      </a:pPr>
                      <a:r>
                        <a:rPr lang="en-US" sz="1200" dirty="0">
                          <a:solidFill>
                            <a:srgbClr val="1F497D"/>
                          </a:solidFill>
                          <a:effectLst/>
                          <a:latin typeface="+mj-lt"/>
                          <a:ea typeface="Calibri" panose="020F0502020204030204" pitchFamily="34" charset="0"/>
                        </a:rPr>
                        <a:t>Migration costs will be billable as pass through</a:t>
                      </a:r>
                    </a:p>
                    <a:p>
                      <a:pPr marL="285750" marR="0" indent="-285750" algn="just" defTabSz="914400" rtl="0" eaLnBrk="1" latinLnBrk="0" hangingPunct="1">
                        <a:spcBef>
                          <a:spcPts val="0"/>
                        </a:spcBef>
                        <a:spcAft>
                          <a:spcPts val="0"/>
                        </a:spcAft>
                        <a:buFont typeface="Arial" panose="020B0604020202020204" pitchFamily="34" charset="0"/>
                        <a:buChar char="•"/>
                      </a:pPr>
                      <a:r>
                        <a:rPr lang="en-US" sz="1200" kern="1200" dirty="0">
                          <a:solidFill>
                            <a:srgbClr val="1F497D"/>
                          </a:solidFill>
                          <a:effectLst/>
                          <a:latin typeface="+mj-lt"/>
                          <a:ea typeface="Calibri" panose="020F0502020204030204" pitchFamily="34" charset="0"/>
                          <a:cs typeface="+mn-cs"/>
                        </a:rPr>
                        <a:t>EXL will leverage its Cloud Contact Centre platform for customized call queuing and treatment to inbound voice calls. EXL has assumed 40 kbps per seat (G.729 codec) to access this environment for voice (phone) interactions.</a:t>
                      </a:r>
                    </a:p>
                    <a:p>
                      <a:pPr marL="285750" marR="0" indent="-285750" algn="just" defTabSz="914400" rtl="0" eaLnBrk="1" latinLnBrk="0" hangingPunct="1">
                        <a:spcBef>
                          <a:spcPts val="0"/>
                        </a:spcBef>
                        <a:spcAft>
                          <a:spcPts val="0"/>
                        </a:spcAft>
                        <a:buFont typeface="Arial" panose="020B0604020202020204" pitchFamily="34" charset="0"/>
                        <a:buChar char="•"/>
                      </a:pPr>
                      <a:r>
                        <a:rPr lang="en-US" sz="1200" kern="1200" dirty="0">
                          <a:solidFill>
                            <a:srgbClr val="1F497D"/>
                          </a:solidFill>
                          <a:effectLst/>
                          <a:latin typeface="+mj-lt"/>
                          <a:ea typeface="Calibri" panose="020F0502020204030204" pitchFamily="34" charset="0"/>
                          <a:cs typeface="+mn-cs"/>
                        </a:rPr>
                        <a:t>EXL will provision in-country DDI / ITF numbers (one number per country) to collect inbound calls from Ekaterra as per the matrix included in the Pricing Template document provided separately and corresponding per minute charges have been factored into the pricing.</a:t>
                      </a:r>
                    </a:p>
                    <a:p>
                      <a:pPr marL="285750" marR="0" indent="-285750" algn="just" defTabSz="914400" rtl="0" eaLnBrk="1" latinLnBrk="0" hangingPunct="1">
                        <a:spcBef>
                          <a:spcPts val="0"/>
                        </a:spcBef>
                        <a:spcAft>
                          <a:spcPts val="0"/>
                        </a:spcAft>
                        <a:buFont typeface="Arial" panose="020B0604020202020204" pitchFamily="34" charset="0"/>
                        <a:buChar char="•"/>
                      </a:pPr>
                      <a:r>
                        <a:rPr lang="en-US" sz="1200" b="0" kern="1200" dirty="0">
                          <a:solidFill>
                            <a:srgbClr val="1F497D"/>
                          </a:solidFill>
                          <a:effectLst/>
                          <a:latin typeface="+mj-lt"/>
                          <a:ea typeface="Calibri" panose="020F0502020204030204" pitchFamily="34" charset="0"/>
                          <a:cs typeface="+mn-cs"/>
                        </a:rPr>
                        <a:t>EXL has provided the blended cost per agent per annum. However, some of the languages are niche in nature (e.g.: the rate of a Dutch speaking resource is 2X than that of an English speaking resource),</a:t>
                      </a:r>
                      <a:r>
                        <a:rPr lang="en-US" sz="1200" b="0" kern="1200" baseline="0" dirty="0">
                          <a:solidFill>
                            <a:srgbClr val="1F497D"/>
                          </a:solidFill>
                          <a:effectLst/>
                          <a:latin typeface="+mj-lt"/>
                          <a:ea typeface="Calibri" panose="020F0502020204030204" pitchFamily="34" charset="0"/>
                          <a:cs typeface="+mn-cs"/>
                        </a:rPr>
                        <a:t> The cost might vary incase the current mix of volume (by languages) change. </a:t>
                      </a:r>
                      <a:r>
                        <a:rPr lang="en-US" sz="1200" b="0" kern="1200" dirty="0">
                          <a:solidFill>
                            <a:srgbClr val="1F497D"/>
                          </a:solidFill>
                          <a:effectLst/>
                          <a:latin typeface="+mj-lt"/>
                          <a:ea typeface="Calibri" panose="020F0502020204030204" pitchFamily="34" charset="0"/>
                          <a:cs typeface="+mn-cs"/>
                        </a:rPr>
                        <a:t>Thus we have provided detailed list of languages along with FTEs and rates in the Pricing Template document provided separately</a:t>
                      </a:r>
                    </a:p>
                  </a:txBody>
                  <a:tcPr marL="68580" marR="68580" marT="0" marB="0" anchor="b">
                    <a:lnL>
                      <a:noFill/>
                    </a:lnL>
                    <a:lnR>
                      <a:noFill/>
                    </a:lnR>
                    <a:lnT>
                      <a:noFill/>
                    </a:lnT>
                    <a:lnB>
                      <a:noFill/>
                    </a:lnB>
                  </a:tcPr>
                </a:tc>
                <a:extLst>
                  <a:ext uri="{0D108BD9-81ED-4DB2-BD59-A6C34878D82A}">
                    <a16:rowId xmlns:a16="http://schemas.microsoft.com/office/drawing/2014/main" val="4035177119"/>
                  </a:ext>
                </a:extLst>
              </a:tr>
            </a:tbl>
          </a:graphicData>
        </a:graphic>
      </p:graphicFrame>
    </p:spTree>
    <p:extLst>
      <p:ext uri="{BB962C8B-B14F-4D97-AF65-F5344CB8AC3E}">
        <p14:creationId xmlns:p14="http://schemas.microsoft.com/office/powerpoint/2010/main" val="169013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BB1A-3EA8-844D-86BB-16F7A246F524}"/>
              </a:ext>
            </a:extLst>
          </p:cNvPr>
          <p:cNvSpPr>
            <a:spLocks noGrp="1"/>
          </p:cNvSpPr>
          <p:nvPr>
            <p:ph type="ctrTitle"/>
          </p:nvPr>
        </p:nvSpPr>
        <p:spPr>
          <a:xfrm>
            <a:off x="457200" y="1485900"/>
            <a:ext cx="3679371" cy="1649186"/>
          </a:xfrm>
        </p:spPr>
        <p:txBody>
          <a:bodyPr anchor="t">
            <a:normAutofit/>
          </a:bodyPr>
          <a:lstStyle/>
          <a:p>
            <a:pPr marL="0" marR="0" lvl="0" indent="0" defTabSz="914400" rtl="0" eaLnBrk="1" fontAlgn="auto" latinLnBrk="0" hangingPunct="1">
              <a:spcBef>
                <a:spcPts val="0"/>
              </a:spcBef>
              <a:spcAft>
                <a:spcPts val="600"/>
              </a:spcAft>
              <a:buClrTx/>
              <a:buSzTx/>
              <a:buFontTx/>
              <a:buNone/>
              <a:tabLst/>
              <a:defRPr/>
            </a:pPr>
            <a:r>
              <a:rPr lang="en-US" dirty="0"/>
              <a:t>EXL Digital Solutions</a:t>
            </a:r>
            <a:endParaRPr kumimoji="0" lang="en-GB" b="0" i="0" u="none" strike="noStrike" kern="1200" cap="none" spc="0" normalizeH="0" baseline="0" noProof="0" dirty="0">
              <a:ln>
                <a:noFill/>
              </a:ln>
              <a:effectLst/>
              <a:uLnTx/>
              <a:uFillTx/>
            </a:endParaRPr>
          </a:p>
        </p:txBody>
      </p:sp>
      <p:sp>
        <p:nvSpPr>
          <p:cNvPr id="15" name="Text Placeholder 5">
            <a:extLst>
              <a:ext uri="{FF2B5EF4-FFF2-40B4-BE49-F238E27FC236}">
                <a16:creationId xmlns:a16="http://schemas.microsoft.com/office/drawing/2014/main" id="{5FBE053A-EAB8-4C41-AA59-FBF2DF8835A3}"/>
              </a:ext>
            </a:extLst>
          </p:cNvPr>
          <p:cNvSpPr>
            <a:spLocks noGrp="1"/>
          </p:cNvSpPr>
          <p:nvPr>
            <p:ph type="body" sz="quarter" idx="16"/>
          </p:nvPr>
        </p:nvSpPr>
        <p:spPr>
          <a:xfrm>
            <a:off x="10956018" y="6132957"/>
            <a:ext cx="987552" cy="630936"/>
          </a:xfrm>
        </p:spPr>
        <p:txBody>
          <a:bodyPr/>
          <a:lstStyle/>
          <a:p>
            <a:endParaRPr lang="en-US" dirty="0"/>
          </a:p>
        </p:txBody>
      </p:sp>
      <p:pic>
        <p:nvPicPr>
          <p:cNvPr id="7" name="Picture 2">
            <a:extLst>
              <a:ext uri="{FF2B5EF4-FFF2-40B4-BE49-F238E27FC236}">
                <a16:creationId xmlns:a16="http://schemas.microsoft.com/office/drawing/2014/main" id="{C4608288-A033-4ECC-A6AD-CC2E25AB9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5" r="16743" b="-1"/>
          <a:stretch/>
        </p:blipFill>
        <p:spPr bwMode="auto">
          <a:xfrm>
            <a:off x="4433888" y="10"/>
            <a:ext cx="77581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39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05203C4-28C0-41CF-BFBF-EB9B827D7C4D}"/>
              </a:ext>
            </a:extLst>
          </p:cNvPr>
          <p:cNvGrpSpPr/>
          <p:nvPr/>
        </p:nvGrpSpPr>
        <p:grpSpPr>
          <a:xfrm>
            <a:off x="286113" y="1304776"/>
            <a:ext cx="11490603" cy="4909385"/>
            <a:chOff x="286113" y="1038076"/>
            <a:chExt cx="11490603" cy="4909385"/>
          </a:xfrm>
        </p:grpSpPr>
        <p:pic>
          <p:nvPicPr>
            <p:cNvPr id="6" name="Picture 5">
              <a:extLst>
                <a:ext uri="{FF2B5EF4-FFF2-40B4-BE49-F238E27FC236}">
                  <a16:creationId xmlns:a16="http://schemas.microsoft.com/office/drawing/2014/main" id="{7F0F9DF3-76B7-4BB2-A709-BF7DEED64DB6}"/>
                </a:ext>
              </a:extLst>
            </p:cNvPr>
            <p:cNvPicPr>
              <a:picLocks/>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1026" t="-1" b="-27121"/>
            <a:stretch/>
          </p:blipFill>
          <p:spPr>
            <a:xfrm>
              <a:off x="5677173" y="1251160"/>
              <a:ext cx="3383280" cy="3383280"/>
            </a:xfrm>
            <a:prstGeom prst="ellipse">
              <a:avLst/>
            </a:prstGeom>
          </p:spPr>
        </p:pic>
        <p:pic>
          <p:nvPicPr>
            <p:cNvPr id="7" name="Picture 6">
              <a:extLst>
                <a:ext uri="{FF2B5EF4-FFF2-40B4-BE49-F238E27FC236}">
                  <a16:creationId xmlns:a16="http://schemas.microsoft.com/office/drawing/2014/main" id="{83752808-A6F9-43D3-903A-83D408BBAFE1}"/>
                </a:ext>
              </a:extLst>
            </p:cNvPr>
            <p:cNvPicPr>
              <a:picLocks/>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10907" t="1" r="7942" b="-21944"/>
            <a:stretch/>
          </p:blipFill>
          <p:spPr>
            <a:xfrm>
              <a:off x="3131548" y="1251160"/>
              <a:ext cx="3383280" cy="3383280"/>
            </a:xfrm>
            <a:prstGeom prst="ellipse">
              <a:avLst/>
            </a:prstGeom>
          </p:spPr>
        </p:pic>
        <p:sp>
          <p:nvSpPr>
            <p:cNvPr id="8" name="Freeform 7">
              <a:extLst>
                <a:ext uri="{FF2B5EF4-FFF2-40B4-BE49-F238E27FC236}">
                  <a16:creationId xmlns:a16="http://schemas.microsoft.com/office/drawing/2014/main" id="{BD9C2878-8104-4671-BBDB-E3D287B8E562}"/>
                </a:ext>
              </a:extLst>
            </p:cNvPr>
            <p:cNvSpPr/>
            <p:nvPr/>
          </p:nvSpPr>
          <p:spPr>
            <a:xfrm>
              <a:off x="5749815" y="3432577"/>
              <a:ext cx="3237996" cy="1201863"/>
            </a:xfrm>
            <a:custGeom>
              <a:avLst/>
              <a:gdLst>
                <a:gd name="connsiteX0" fmla="*/ 0 w 3237996"/>
                <a:gd name="connsiteY0" fmla="*/ 0 h 1201863"/>
                <a:gd name="connsiteX1" fmla="*/ 3237996 w 3237996"/>
                <a:gd name="connsiteY1" fmla="*/ 0 h 1201863"/>
                <a:gd name="connsiteX2" fmla="*/ 3234585 w 3237996"/>
                <a:gd name="connsiteY2" fmla="*/ 13265 h 1201863"/>
                <a:gd name="connsiteX3" fmla="*/ 1618998 w 3237996"/>
                <a:gd name="connsiteY3" fmla="*/ 1201863 h 1201863"/>
                <a:gd name="connsiteX4" fmla="*/ 3411 w 3237996"/>
                <a:gd name="connsiteY4" fmla="*/ 13265 h 1201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7996" h="1201863">
                  <a:moveTo>
                    <a:pt x="0" y="0"/>
                  </a:moveTo>
                  <a:lnTo>
                    <a:pt x="3237996" y="0"/>
                  </a:lnTo>
                  <a:lnTo>
                    <a:pt x="3234585" y="13265"/>
                  </a:lnTo>
                  <a:cubicBezTo>
                    <a:pt x="3020404" y="701879"/>
                    <a:pt x="2378090" y="1201863"/>
                    <a:pt x="1618998" y="1201863"/>
                  </a:cubicBezTo>
                  <a:cubicBezTo>
                    <a:pt x="859906" y="1201863"/>
                    <a:pt x="217592" y="701879"/>
                    <a:pt x="3411" y="132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Light" panose="020F0302020204030204" pitchFamily="34" charset="0"/>
                <a:cs typeface="Calibri Light" panose="020F0302020204030204" pitchFamily="34" charset="0"/>
              </a:endParaRPr>
            </a:p>
          </p:txBody>
        </p:sp>
        <p:sp>
          <p:nvSpPr>
            <p:cNvPr id="9" name="Freeform 8">
              <a:extLst>
                <a:ext uri="{FF2B5EF4-FFF2-40B4-BE49-F238E27FC236}">
                  <a16:creationId xmlns:a16="http://schemas.microsoft.com/office/drawing/2014/main" id="{739AEE87-B864-49C2-8026-D9AF73D41761}"/>
                </a:ext>
              </a:extLst>
            </p:cNvPr>
            <p:cNvSpPr/>
            <p:nvPr/>
          </p:nvSpPr>
          <p:spPr>
            <a:xfrm>
              <a:off x="3195695" y="3432577"/>
              <a:ext cx="3237996" cy="1201863"/>
            </a:xfrm>
            <a:custGeom>
              <a:avLst/>
              <a:gdLst>
                <a:gd name="connsiteX0" fmla="*/ 0 w 3237996"/>
                <a:gd name="connsiteY0" fmla="*/ 0 h 1201863"/>
                <a:gd name="connsiteX1" fmla="*/ 3237996 w 3237996"/>
                <a:gd name="connsiteY1" fmla="*/ 0 h 1201863"/>
                <a:gd name="connsiteX2" fmla="*/ 3234585 w 3237996"/>
                <a:gd name="connsiteY2" fmla="*/ 13265 h 1201863"/>
                <a:gd name="connsiteX3" fmla="*/ 1618998 w 3237996"/>
                <a:gd name="connsiteY3" fmla="*/ 1201863 h 1201863"/>
                <a:gd name="connsiteX4" fmla="*/ 3411 w 3237996"/>
                <a:gd name="connsiteY4" fmla="*/ 13265 h 1201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7996" h="1201863">
                  <a:moveTo>
                    <a:pt x="0" y="0"/>
                  </a:moveTo>
                  <a:lnTo>
                    <a:pt x="3237996" y="0"/>
                  </a:lnTo>
                  <a:lnTo>
                    <a:pt x="3234585" y="13265"/>
                  </a:lnTo>
                  <a:cubicBezTo>
                    <a:pt x="3020404" y="701879"/>
                    <a:pt x="2378090" y="1201863"/>
                    <a:pt x="1618998" y="1201863"/>
                  </a:cubicBezTo>
                  <a:cubicBezTo>
                    <a:pt x="859906" y="1201863"/>
                    <a:pt x="217592" y="701879"/>
                    <a:pt x="3411" y="132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Light" panose="020F0302020204030204" pitchFamily="34" charset="0"/>
                <a:cs typeface="Calibri Light" panose="020F0302020204030204" pitchFamily="34" charset="0"/>
              </a:endParaRPr>
            </a:p>
          </p:txBody>
        </p:sp>
        <p:sp>
          <p:nvSpPr>
            <p:cNvPr id="10" name="Rectangle 9">
              <a:extLst>
                <a:ext uri="{FF2B5EF4-FFF2-40B4-BE49-F238E27FC236}">
                  <a16:creationId xmlns:a16="http://schemas.microsoft.com/office/drawing/2014/main" id="{5EB70212-3F4E-433F-AE3D-4377A4D1A0C8}"/>
                </a:ext>
              </a:extLst>
            </p:cNvPr>
            <p:cNvSpPr/>
            <p:nvPr/>
          </p:nvSpPr>
          <p:spPr>
            <a:xfrm>
              <a:off x="457201" y="5085687"/>
              <a:ext cx="11277600" cy="861774"/>
            </a:xfrm>
            <a:prstGeom prst="rect">
              <a:avLst/>
            </a:prstGeom>
            <a:solidFill>
              <a:schemeClr val="bg1">
                <a:lumMod val="95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3200" dirty="0">
                  <a:latin typeface="Calibri Light" panose="020F0302020204030204" pitchFamily="34" charset="0"/>
                  <a:cs typeface="Calibri Light" panose="020F0302020204030204" pitchFamily="34" charset="0"/>
                </a:rPr>
                <a:t>Management Information Assistant</a:t>
              </a:r>
            </a:p>
            <a:p>
              <a:pPr algn="ctr">
                <a:spcAft>
                  <a:spcPts val="600"/>
                </a:spcAft>
              </a:pPr>
              <a:r>
                <a:rPr lang="en-GB" dirty="0">
                  <a:solidFill>
                    <a:schemeClr val="tx2"/>
                  </a:solidFill>
                  <a:latin typeface="Calibri Light" panose="020F0302020204030204" pitchFamily="34" charset="0"/>
                  <a:cs typeface="Calibri Light" panose="020F0302020204030204" pitchFamily="34" charset="0"/>
                </a:rPr>
                <a:t>‘What happened’, ‘why it happened’ and ‘what needs to be done’</a:t>
              </a:r>
            </a:p>
          </p:txBody>
        </p:sp>
        <p:sp>
          <p:nvSpPr>
            <p:cNvPr id="11" name="Isosceles Triangle 10">
              <a:extLst>
                <a:ext uri="{FF2B5EF4-FFF2-40B4-BE49-F238E27FC236}">
                  <a16:creationId xmlns:a16="http://schemas.microsoft.com/office/drawing/2014/main" id="{0FB71094-BF9F-44BB-8C2A-F110AE90A5E4}"/>
                </a:ext>
              </a:extLst>
            </p:cNvPr>
            <p:cNvSpPr/>
            <p:nvPr/>
          </p:nvSpPr>
          <p:spPr>
            <a:xfrm rot="5400000">
              <a:off x="4695494" y="1104180"/>
              <a:ext cx="282961" cy="150754"/>
            </a:xfrm>
            <a:prstGeom prst="triangl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2000" dirty="0">
                <a:latin typeface="Calibri Light" panose="020F0302020204030204" pitchFamily="34" charset="0"/>
                <a:cs typeface="Calibri Light" panose="020F0302020204030204" pitchFamily="34" charset="0"/>
              </a:endParaRPr>
            </a:p>
          </p:txBody>
        </p:sp>
        <p:sp>
          <p:nvSpPr>
            <p:cNvPr id="12" name="Isosceles Triangle 11">
              <a:extLst>
                <a:ext uri="{FF2B5EF4-FFF2-40B4-BE49-F238E27FC236}">
                  <a16:creationId xmlns:a16="http://schemas.microsoft.com/office/drawing/2014/main" id="{BE8E2DC9-EC56-42E9-91D7-8C1A243014D0}"/>
                </a:ext>
              </a:extLst>
            </p:cNvPr>
            <p:cNvSpPr/>
            <p:nvPr/>
          </p:nvSpPr>
          <p:spPr>
            <a:xfrm rot="16200000" flipH="1">
              <a:off x="4643108" y="4624627"/>
              <a:ext cx="282961" cy="150754"/>
            </a:xfrm>
            <a:prstGeom prst="triangl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2000" dirty="0">
                <a:latin typeface="Calibri Light" panose="020F0302020204030204" pitchFamily="34" charset="0"/>
                <a:cs typeface="Calibri Light" panose="020F0302020204030204" pitchFamily="34" charset="0"/>
              </a:endParaRPr>
            </a:p>
          </p:txBody>
        </p:sp>
        <p:sp>
          <p:nvSpPr>
            <p:cNvPr id="13" name="Isosceles Triangle 12">
              <a:extLst>
                <a:ext uri="{FF2B5EF4-FFF2-40B4-BE49-F238E27FC236}">
                  <a16:creationId xmlns:a16="http://schemas.microsoft.com/office/drawing/2014/main" id="{2C70E71F-F706-415A-9FB1-46310AEC9DFC}"/>
                </a:ext>
              </a:extLst>
            </p:cNvPr>
            <p:cNvSpPr/>
            <p:nvPr/>
          </p:nvSpPr>
          <p:spPr>
            <a:xfrm rot="16200000" flipH="1">
              <a:off x="7278258" y="1104180"/>
              <a:ext cx="282961" cy="150754"/>
            </a:xfrm>
            <a:prstGeom prst="triangle">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2000" dirty="0">
                <a:latin typeface="Calibri Light" panose="020F0302020204030204" pitchFamily="34" charset="0"/>
                <a:cs typeface="Calibri Light" panose="020F0302020204030204" pitchFamily="34" charset="0"/>
              </a:endParaRPr>
            </a:p>
          </p:txBody>
        </p:sp>
        <p:sp>
          <p:nvSpPr>
            <p:cNvPr id="14" name="Isosceles Triangle 13">
              <a:extLst>
                <a:ext uri="{FF2B5EF4-FFF2-40B4-BE49-F238E27FC236}">
                  <a16:creationId xmlns:a16="http://schemas.microsoft.com/office/drawing/2014/main" id="{5498CAD2-F284-4D14-ACEB-5BDB2A54E62E}"/>
                </a:ext>
              </a:extLst>
            </p:cNvPr>
            <p:cNvSpPr/>
            <p:nvPr/>
          </p:nvSpPr>
          <p:spPr>
            <a:xfrm rot="5400000">
              <a:off x="7225872" y="4624627"/>
              <a:ext cx="282961" cy="150754"/>
            </a:xfrm>
            <a:prstGeom prst="triangle">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2000" dirty="0">
                <a:latin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81FC9530-52F6-44AB-81F0-C44B1481FCF4}"/>
                </a:ext>
              </a:extLst>
            </p:cNvPr>
            <p:cNvSpPr/>
            <p:nvPr/>
          </p:nvSpPr>
          <p:spPr>
            <a:xfrm>
              <a:off x="3985359" y="3402740"/>
              <a:ext cx="1552476" cy="707886"/>
            </a:xfrm>
            <a:prstGeom prst="rect">
              <a:avLst/>
            </a:prstGeom>
          </p:spPr>
          <p:txBody>
            <a:bodyPr wrap="none">
              <a:spAutoFit/>
            </a:bodyPr>
            <a:lstStyle/>
            <a:p>
              <a:pPr lvl="0" algn="ctr" defTabSz="800100">
                <a:lnSpc>
                  <a:spcPct val="100000"/>
                </a:lnSpc>
                <a:spcBef>
                  <a:spcPct val="0"/>
                </a:spcBef>
                <a:spcAft>
                  <a:spcPts val="0"/>
                </a:spcAft>
              </a:pPr>
              <a:r>
                <a:rPr lang="en-US" sz="2000" dirty="0">
                  <a:solidFill>
                    <a:schemeClr val="bg2"/>
                  </a:solidFill>
                  <a:latin typeface="Calibri Light" panose="020F0302020204030204" pitchFamily="34" charset="0"/>
                  <a:cs typeface="Calibri Light" panose="020F0302020204030204" pitchFamily="34" charset="0"/>
                </a:rPr>
                <a:t>Operations </a:t>
              </a:r>
              <a:br>
                <a:rPr lang="en-US" sz="2000" dirty="0">
                  <a:solidFill>
                    <a:schemeClr val="bg2"/>
                  </a:solidFill>
                  <a:latin typeface="Calibri Light" panose="020F0302020204030204" pitchFamily="34" charset="0"/>
                  <a:cs typeface="Calibri Light" panose="020F0302020204030204" pitchFamily="34" charset="0"/>
                </a:rPr>
              </a:br>
              <a:r>
                <a:rPr lang="en-US" sz="2000" dirty="0">
                  <a:solidFill>
                    <a:schemeClr val="bg2"/>
                  </a:solidFill>
                  <a:latin typeface="Calibri Light" panose="020F0302020204030204" pitchFamily="34" charset="0"/>
                  <a:cs typeface="Calibri Light" panose="020F0302020204030204" pitchFamily="34" charset="0"/>
                </a:rPr>
                <a:t>management</a:t>
              </a:r>
            </a:p>
          </p:txBody>
        </p:sp>
        <p:sp>
          <p:nvSpPr>
            <p:cNvPr id="16" name="Rectangle 15">
              <a:extLst>
                <a:ext uri="{FF2B5EF4-FFF2-40B4-BE49-F238E27FC236}">
                  <a16:creationId xmlns:a16="http://schemas.microsoft.com/office/drawing/2014/main" id="{7B20F1C8-818F-40C9-8D97-90991A0668EC}"/>
                </a:ext>
              </a:extLst>
            </p:cNvPr>
            <p:cNvSpPr/>
            <p:nvPr/>
          </p:nvSpPr>
          <p:spPr>
            <a:xfrm>
              <a:off x="6607398" y="3558162"/>
              <a:ext cx="1744260" cy="400110"/>
            </a:xfrm>
            <a:prstGeom prst="rect">
              <a:avLst/>
            </a:prstGeom>
          </p:spPr>
          <p:txBody>
            <a:bodyPr wrap="none">
              <a:spAutoFit/>
            </a:bodyPr>
            <a:lstStyle/>
            <a:p>
              <a:pPr lvl="0" algn="ctr" defTabSz="800100">
                <a:lnSpc>
                  <a:spcPct val="100000"/>
                </a:lnSpc>
                <a:spcBef>
                  <a:spcPct val="0"/>
                </a:spcBef>
                <a:spcAft>
                  <a:spcPts val="0"/>
                </a:spcAft>
              </a:pPr>
              <a:r>
                <a:rPr lang="en-US" sz="2000" dirty="0">
                  <a:solidFill>
                    <a:schemeClr val="bg2"/>
                  </a:solidFill>
                  <a:latin typeface="Calibri Light" panose="020F0302020204030204" pitchFamily="34" charset="0"/>
                  <a:cs typeface="Calibri Light" panose="020F0302020204030204" pitchFamily="34" charset="0"/>
                </a:rPr>
                <a:t>Transformation</a:t>
              </a:r>
            </a:p>
          </p:txBody>
        </p:sp>
        <p:sp>
          <p:nvSpPr>
            <p:cNvPr id="17" name="Rectangle 16">
              <a:extLst>
                <a:ext uri="{FF2B5EF4-FFF2-40B4-BE49-F238E27FC236}">
                  <a16:creationId xmlns:a16="http://schemas.microsoft.com/office/drawing/2014/main" id="{EF5B6B10-35C7-4F59-8E15-BA557EB2453C}"/>
                </a:ext>
              </a:extLst>
            </p:cNvPr>
            <p:cNvSpPr/>
            <p:nvPr/>
          </p:nvSpPr>
          <p:spPr>
            <a:xfrm>
              <a:off x="4230342" y="4037225"/>
              <a:ext cx="1085554" cy="469359"/>
            </a:xfrm>
            <a:prstGeom prst="rect">
              <a:avLst/>
            </a:prstGeom>
          </p:spPr>
          <p:txBody>
            <a:bodyPr wrap="none">
              <a:spAutoFit/>
            </a:bodyPr>
            <a:lstStyle/>
            <a:p>
              <a:pPr lvl="0" algn="ctr" defTabSz="800100">
                <a:lnSpc>
                  <a:spcPct val="100000"/>
                </a:lnSpc>
                <a:spcBef>
                  <a:spcPct val="0"/>
                </a:spcBef>
                <a:spcAft>
                  <a:spcPts val="0"/>
                </a:spcAft>
              </a:pPr>
              <a:r>
                <a:rPr lang="en-US" sz="1400" dirty="0">
                  <a:solidFill>
                    <a:schemeClr val="bg1"/>
                  </a:solidFill>
                  <a:latin typeface="Calibri Light" panose="020F0302020204030204" pitchFamily="34" charset="0"/>
                  <a:cs typeface="Calibri Light" panose="020F0302020204030204" pitchFamily="34" charset="0"/>
                </a:rPr>
                <a:t>Phase 1</a:t>
              </a:r>
            </a:p>
            <a:p>
              <a:pPr lvl="0" algn="ctr" defTabSz="800100">
                <a:lnSpc>
                  <a:spcPct val="100000"/>
                </a:lnSpc>
                <a:spcBef>
                  <a:spcPct val="0"/>
                </a:spcBef>
                <a:spcAft>
                  <a:spcPts val="0"/>
                </a:spcAft>
              </a:pPr>
              <a:r>
                <a:rPr lang="en-US" sz="1050" dirty="0">
                  <a:solidFill>
                    <a:schemeClr val="bg1"/>
                  </a:solidFill>
                  <a:latin typeface="Calibri Light" panose="020F0302020204030204" pitchFamily="34" charset="0"/>
                  <a:cs typeface="Calibri Light" panose="020F0302020204030204" pitchFamily="34" charset="0"/>
                </a:rPr>
                <a:t>(Day 1 Onwards)</a:t>
              </a:r>
            </a:p>
          </p:txBody>
        </p:sp>
        <p:sp>
          <p:nvSpPr>
            <p:cNvPr id="18" name="Rectangle 17">
              <a:extLst>
                <a:ext uri="{FF2B5EF4-FFF2-40B4-BE49-F238E27FC236}">
                  <a16:creationId xmlns:a16="http://schemas.microsoft.com/office/drawing/2014/main" id="{A3941C60-7071-4376-9835-7F07D7A80B52}"/>
                </a:ext>
              </a:extLst>
            </p:cNvPr>
            <p:cNvSpPr/>
            <p:nvPr/>
          </p:nvSpPr>
          <p:spPr>
            <a:xfrm>
              <a:off x="6764127" y="3943223"/>
              <a:ext cx="1223412" cy="469359"/>
            </a:xfrm>
            <a:prstGeom prst="rect">
              <a:avLst/>
            </a:prstGeom>
          </p:spPr>
          <p:txBody>
            <a:bodyPr wrap="none">
              <a:spAutoFit/>
            </a:bodyPr>
            <a:lstStyle/>
            <a:p>
              <a:pPr algn="ctr" defTabSz="800100">
                <a:spcBef>
                  <a:spcPct val="0"/>
                </a:spcBef>
              </a:pPr>
              <a:r>
                <a:rPr lang="en-US" sz="1400" dirty="0">
                  <a:solidFill>
                    <a:schemeClr val="bg1"/>
                  </a:solidFill>
                  <a:latin typeface="Calibri Light" panose="020F0302020204030204" pitchFamily="34" charset="0"/>
                  <a:cs typeface="Calibri Light" panose="020F0302020204030204" pitchFamily="34" charset="0"/>
                </a:rPr>
                <a:t>Phase 2</a:t>
              </a:r>
            </a:p>
            <a:p>
              <a:pPr algn="ctr" defTabSz="800100">
                <a:spcBef>
                  <a:spcPct val="0"/>
                </a:spcBef>
              </a:pPr>
              <a:r>
                <a:rPr lang="en-US" sz="1050" dirty="0">
                  <a:solidFill>
                    <a:schemeClr val="bg1"/>
                  </a:solidFill>
                  <a:latin typeface="Calibri Light" panose="020F0302020204030204" pitchFamily="34" charset="0"/>
                  <a:cs typeface="Calibri Light" panose="020F0302020204030204" pitchFamily="34" charset="0"/>
                </a:rPr>
                <a:t>(Day 180 Onwards)</a:t>
              </a:r>
            </a:p>
          </p:txBody>
        </p:sp>
        <p:sp>
          <p:nvSpPr>
            <p:cNvPr id="19" name="Down Arrow 18">
              <a:extLst>
                <a:ext uri="{FF2B5EF4-FFF2-40B4-BE49-F238E27FC236}">
                  <a16:creationId xmlns:a16="http://schemas.microsoft.com/office/drawing/2014/main" id="{EBF88648-9E5A-44A8-B04B-1018BFC035D5}"/>
                </a:ext>
              </a:extLst>
            </p:cNvPr>
            <p:cNvSpPr/>
            <p:nvPr/>
          </p:nvSpPr>
          <p:spPr>
            <a:xfrm>
              <a:off x="5929735" y="4432493"/>
              <a:ext cx="411730" cy="54864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Light" panose="020F0302020204030204" pitchFamily="34" charset="0"/>
                <a:cs typeface="Calibri Light" panose="020F0302020204030204" pitchFamily="34" charset="0"/>
              </a:endParaRPr>
            </a:p>
          </p:txBody>
        </p:sp>
        <p:sp>
          <p:nvSpPr>
            <p:cNvPr id="20" name="Freeform 19">
              <a:extLst>
                <a:ext uri="{FF2B5EF4-FFF2-40B4-BE49-F238E27FC236}">
                  <a16:creationId xmlns:a16="http://schemas.microsoft.com/office/drawing/2014/main" id="{AEF7EF37-DBA0-4305-AE33-5598FF5C199A}"/>
                </a:ext>
              </a:extLst>
            </p:cNvPr>
            <p:cNvSpPr/>
            <p:nvPr/>
          </p:nvSpPr>
          <p:spPr>
            <a:xfrm>
              <a:off x="5622731" y="1732833"/>
              <a:ext cx="959242" cy="2388186"/>
            </a:xfrm>
            <a:custGeom>
              <a:avLst/>
              <a:gdLst>
                <a:gd name="connsiteX0" fmla="*/ 487621 w 975241"/>
                <a:gd name="connsiteY0" fmla="*/ 0 h 2428016"/>
                <a:gd name="connsiteX1" fmla="*/ 573244 w 975241"/>
                <a:gd name="connsiteY1" fmla="*/ 94209 h 2428016"/>
                <a:gd name="connsiteX2" fmla="*/ 975241 w 975241"/>
                <a:gd name="connsiteY2" fmla="*/ 1214008 h 2428016"/>
                <a:gd name="connsiteX3" fmla="*/ 573244 w 975241"/>
                <a:gd name="connsiteY3" fmla="*/ 2333807 h 2428016"/>
                <a:gd name="connsiteX4" fmla="*/ 487621 w 975241"/>
                <a:gd name="connsiteY4" fmla="*/ 2428016 h 2428016"/>
                <a:gd name="connsiteX5" fmla="*/ 401998 w 975241"/>
                <a:gd name="connsiteY5" fmla="*/ 2333807 h 2428016"/>
                <a:gd name="connsiteX6" fmla="*/ 0 w 975241"/>
                <a:gd name="connsiteY6" fmla="*/ 1214008 h 2428016"/>
                <a:gd name="connsiteX7" fmla="*/ 401998 w 975241"/>
                <a:gd name="connsiteY7" fmla="*/ 94209 h 24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241" h="2428016">
                  <a:moveTo>
                    <a:pt x="487621" y="0"/>
                  </a:moveTo>
                  <a:lnTo>
                    <a:pt x="573244" y="94209"/>
                  </a:lnTo>
                  <a:cubicBezTo>
                    <a:pt x="824380" y="398516"/>
                    <a:pt x="975241" y="788644"/>
                    <a:pt x="975241" y="1214008"/>
                  </a:cubicBezTo>
                  <a:cubicBezTo>
                    <a:pt x="975241" y="1639372"/>
                    <a:pt x="824380" y="2029500"/>
                    <a:pt x="573244" y="2333807"/>
                  </a:cubicBezTo>
                  <a:lnTo>
                    <a:pt x="487621" y="2428016"/>
                  </a:lnTo>
                  <a:lnTo>
                    <a:pt x="401998" y="2333807"/>
                  </a:lnTo>
                  <a:cubicBezTo>
                    <a:pt x="150862" y="2029500"/>
                    <a:pt x="0" y="1639372"/>
                    <a:pt x="0" y="1214008"/>
                  </a:cubicBezTo>
                  <a:cubicBezTo>
                    <a:pt x="0" y="788644"/>
                    <a:pt x="150862" y="398516"/>
                    <a:pt x="401998" y="94209"/>
                  </a:cubicBezTo>
                  <a:close/>
                </a:path>
              </a:pathLst>
            </a:cu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a:p>
              <a:pPr algn="ctr"/>
              <a:endParaRPr lang="en-US" sz="2000" dirty="0">
                <a:latin typeface="Calibri Light" panose="020F0302020204030204" pitchFamily="34" charset="0"/>
                <a:cs typeface="Calibri Light" panose="020F0302020204030204" pitchFamily="34" charset="0"/>
              </a:endParaRPr>
            </a:p>
          </p:txBody>
        </p:sp>
        <p:grpSp>
          <p:nvGrpSpPr>
            <p:cNvPr id="21" name="Group 20">
              <a:extLst>
                <a:ext uri="{FF2B5EF4-FFF2-40B4-BE49-F238E27FC236}">
                  <a16:creationId xmlns:a16="http://schemas.microsoft.com/office/drawing/2014/main" id="{6E525A5E-85D1-4545-9B3C-0B30982A3BC6}"/>
                </a:ext>
              </a:extLst>
            </p:cNvPr>
            <p:cNvGrpSpPr/>
            <p:nvPr/>
          </p:nvGrpSpPr>
          <p:grpSpPr>
            <a:xfrm>
              <a:off x="5751513" y="2519439"/>
              <a:ext cx="696912" cy="800099"/>
              <a:chOff x="5751513" y="2803526"/>
              <a:chExt cx="696912" cy="800099"/>
            </a:xfrm>
            <a:solidFill>
              <a:schemeClr val="accent3"/>
            </a:solidFill>
          </p:grpSpPr>
          <p:sp>
            <p:nvSpPr>
              <p:cNvPr id="88" name="Freeform 59">
                <a:extLst>
                  <a:ext uri="{FF2B5EF4-FFF2-40B4-BE49-F238E27FC236}">
                    <a16:creationId xmlns:a16="http://schemas.microsoft.com/office/drawing/2014/main" id="{ADAB9953-E89E-4B23-B4EA-81062C20FF62}"/>
                  </a:ext>
                </a:extLst>
              </p:cNvPr>
              <p:cNvSpPr>
                <a:spLocks/>
              </p:cNvSpPr>
              <p:nvPr/>
            </p:nvSpPr>
            <p:spPr bwMode="auto">
              <a:xfrm>
                <a:off x="6062663" y="3195638"/>
                <a:ext cx="19050" cy="19050"/>
              </a:xfrm>
              <a:custGeom>
                <a:avLst/>
                <a:gdLst>
                  <a:gd name="T0" fmla="*/ 24 w 49"/>
                  <a:gd name="T1" fmla="*/ 48 h 48"/>
                  <a:gd name="T2" fmla="*/ 25 w 49"/>
                  <a:gd name="T3" fmla="*/ 48 h 48"/>
                  <a:gd name="T4" fmla="*/ 49 w 49"/>
                  <a:gd name="T5" fmla="*/ 24 h 48"/>
                  <a:gd name="T6" fmla="*/ 25 w 49"/>
                  <a:gd name="T7" fmla="*/ 0 h 48"/>
                  <a:gd name="T8" fmla="*/ 24 w 49"/>
                  <a:gd name="T9" fmla="*/ 0 h 48"/>
                  <a:gd name="T10" fmla="*/ 0 w 49"/>
                  <a:gd name="T11" fmla="*/ 24 h 48"/>
                  <a:gd name="T12" fmla="*/ 24 w 49"/>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9" h="48">
                    <a:moveTo>
                      <a:pt x="24" y="48"/>
                    </a:moveTo>
                    <a:cubicBezTo>
                      <a:pt x="25" y="48"/>
                      <a:pt x="25" y="48"/>
                      <a:pt x="25" y="48"/>
                    </a:cubicBezTo>
                    <a:cubicBezTo>
                      <a:pt x="38" y="48"/>
                      <a:pt x="49" y="37"/>
                      <a:pt x="49" y="24"/>
                    </a:cubicBezTo>
                    <a:cubicBezTo>
                      <a:pt x="49" y="10"/>
                      <a:pt x="38" y="0"/>
                      <a:pt x="25" y="0"/>
                    </a:cubicBezTo>
                    <a:cubicBezTo>
                      <a:pt x="24" y="0"/>
                      <a:pt x="24" y="0"/>
                      <a:pt x="24" y="0"/>
                    </a:cubicBezTo>
                    <a:cubicBezTo>
                      <a:pt x="11" y="0"/>
                      <a:pt x="0" y="10"/>
                      <a:pt x="0" y="24"/>
                    </a:cubicBezTo>
                    <a:cubicBezTo>
                      <a:pt x="0" y="37"/>
                      <a:pt x="11"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9" name="Freeform 60">
                <a:extLst>
                  <a:ext uri="{FF2B5EF4-FFF2-40B4-BE49-F238E27FC236}">
                    <a16:creationId xmlns:a16="http://schemas.microsoft.com/office/drawing/2014/main" id="{A9B3C022-5270-4DEF-80FA-6F4784969238}"/>
                  </a:ext>
                </a:extLst>
              </p:cNvPr>
              <p:cNvSpPr>
                <a:spLocks noEditPoints="1"/>
              </p:cNvSpPr>
              <p:nvPr/>
            </p:nvSpPr>
            <p:spPr bwMode="auto">
              <a:xfrm>
                <a:off x="6035675" y="2874963"/>
                <a:ext cx="165100" cy="227012"/>
              </a:xfrm>
              <a:custGeom>
                <a:avLst/>
                <a:gdLst>
                  <a:gd name="T0" fmla="*/ 82 w 411"/>
                  <a:gd name="T1" fmla="*/ 153 h 566"/>
                  <a:gd name="T2" fmla="*/ 103 w 411"/>
                  <a:gd name="T3" fmla="*/ 149 h 566"/>
                  <a:gd name="T4" fmla="*/ 133 w 411"/>
                  <a:gd name="T5" fmla="*/ 200 h 566"/>
                  <a:gd name="T6" fmla="*/ 128 w 411"/>
                  <a:gd name="T7" fmla="*/ 321 h 566"/>
                  <a:gd name="T8" fmla="*/ 187 w 411"/>
                  <a:gd name="T9" fmla="*/ 348 h 566"/>
                  <a:gd name="T10" fmla="*/ 210 w 411"/>
                  <a:gd name="T11" fmla="*/ 428 h 566"/>
                  <a:gd name="T12" fmla="*/ 195 w 411"/>
                  <a:gd name="T13" fmla="*/ 528 h 566"/>
                  <a:gd name="T14" fmla="*/ 294 w 411"/>
                  <a:gd name="T15" fmla="*/ 543 h 566"/>
                  <a:gd name="T16" fmla="*/ 310 w 411"/>
                  <a:gd name="T17" fmla="*/ 443 h 566"/>
                  <a:gd name="T18" fmla="*/ 256 w 411"/>
                  <a:gd name="T19" fmla="*/ 414 h 566"/>
                  <a:gd name="T20" fmla="*/ 234 w 411"/>
                  <a:gd name="T21" fmla="*/ 337 h 566"/>
                  <a:gd name="T22" fmla="*/ 265 w 411"/>
                  <a:gd name="T23" fmla="*/ 221 h 566"/>
                  <a:gd name="T24" fmla="*/ 301 w 411"/>
                  <a:gd name="T25" fmla="*/ 197 h 566"/>
                  <a:gd name="T26" fmla="*/ 339 w 411"/>
                  <a:gd name="T27" fmla="*/ 207 h 566"/>
                  <a:gd name="T28" fmla="*/ 411 w 411"/>
                  <a:gd name="T29" fmla="*/ 136 h 566"/>
                  <a:gd name="T30" fmla="*/ 339 w 411"/>
                  <a:gd name="T31" fmla="*/ 63 h 566"/>
                  <a:gd name="T32" fmla="*/ 267 w 411"/>
                  <a:gd name="T33" fmla="*/ 135 h 566"/>
                  <a:gd name="T34" fmla="*/ 271 w 411"/>
                  <a:gd name="T35" fmla="*/ 159 h 566"/>
                  <a:gd name="T36" fmla="*/ 230 w 411"/>
                  <a:gd name="T37" fmla="*/ 187 h 566"/>
                  <a:gd name="T38" fmla="*/ 176 w 411"/>
                  <a:gd name="T39" fmla="*/ 179 h 566"/>
                  <a:gd name="T40" fmla="*/ 141 w 411"/>
                  <a:gd name="T41" fmla="*/ 120 h 566"/>
                  <a:gd name="T42" fmla="*/ 121 w 411"/>
                  <a:gd name="T43" fmla="*/ 21 h 566"/>
                  <a:gd name="T44" fmla="*/ 22 w 411"/>
                  <a:gd name="T45" fmla="*/ 42 h 566"/>
                  <a:gd name="T46" fmla="*/ 42 w 411"/>
                  <a:gd name="T47" fmla="*/ 141 h 566"/>
                  <a:gd name="T48" fmla="*/ 82 w 411"/>
                  <a:gd name="T49" fmla="*/ 153 h 566"/>
                  <a:gd name="T50" fmla="*/ 276 w 411"/>
                  <a:gd name="T51" fmla="*/ 486 h 566"/>
                  <a:gd name="T52" fmla="*/ 252 w 411"/>
                  <a:gd name="T53" fmla="*/ 509 h 566"/>
                  <a:gd name="T54" fmla="*/ 229 w 411"/>
                  <a:gd name="T55" fmla="*/ 485 h 566"/>
                  <a:gd name="T56" fmla="*/ 252 w 411"/>
                  <a:gd name="T57" fmla="*/ 462 h 566"/>
                  <a:gd name="T58" fmla="*/ 276 w 411"/>
                  <a:gd name="T59" fmla="*/ 486 h 566"/>
                  <a:gd name="T60" fmla="*/ 339 w 411"/>
                  <a:gd name="T61" fmla="*/ 112 h 566"/>
                  <a:gd name="T62" fmla="*/ 362 w 411"/>
                  <a:gd name="T63" fmla="*/ 135 h 566"/>
                  <a:gd name="T64" fmla="*/ 339 w 411"/>
                  <a:gd name="T65" fmla="*/ 159 h 566"/>
                  <a:gd name="T66" fmla="*/ 315 w 411"/>
                  <a:gd name="T67" fmla="*/ 136 h 566"/>
                  <a:gd name="T68" fmla="*/ 315 w 411"/>
                  <a:gd name="T69" fmla="*/ 136 h 566"/>
                  <a:gd name="T70" fmla="*/ 339 w 411"/>
                  <a:gd name="T71" fmla="*/ 112 h 566"/>
                  <a:gd name="T72" fmla="*/ 228 w 411"/>
                  <a:gd name="T73" fmla="*/ 263 h 566"/>
                  <a:gd name="T74" fmla="*/ 191 w 411"/>
                  <a:gd name="T75" fmla="*/ 300 h 566"/>
                  <a:gd name="T76" fmla="*/ 153 w 411"/>
                  <a:gd name="T77" fmla="*/ 263 h 566"/>
                  <a:gd name="T78" fmla="*/ 191 w 411"/>
                  <a:gd name="T79" fmla="*/ 225 h 566"/>
                  <a:gd name="T80" fmla="*/ 228 w 411"/>
                  <a:gd name="T81" fmla="*/ 263 h 566"/>
                  <a:gd name="T82" fmla="*/ 82 w 411"/>
                  <a:gd name="T83" fmla="*/ 57 h 566"/>
                  <a:gd name="T84" fmla="*/ 105 w 411"/>
                  <a:gd name="T85" fmla="*/ 81 h 566"/>
                  <a:gd name="T86" fmla="*/ 82 w 411"/>
                  <a:gd name="T87" fmla="*/ 105 h 566"/>
                  <a:gd name="T88" fmla="*/ 58 w 411"/>
                  <a:gd name="T89" fmla="*/ 81 h 566"/>
                  <a:gd name="T90" fmla="*/ 58 w 411"/>
                  <a:gd name="T91" fmla="*/ 81 h 566"/>
                  <a:gd name="T92" fmla="*/ 82 w 411"/>
                  <a:gd name="T93" fmla="*/ 5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566">
                    <a:moveTo>
                      <a:pt x="82" y="153"/>
                    </a:moveTo>
                    <a:cubicBezTo>
                      <a:pt x="89" y="153"/>
                      <a:pt x="96" y="151"/>
                      <a:pt x="103" y="149"/>
                    </a:cubicBezTo>
                    <a:cubicBezTo>
                      <a:pt x="133" y="200"/>
                      <a:pt x="133" y="200"/>
                      <a:pt x="133" y="200"/>
                    </a:cubicBezTo>
                    <a:cubicBezTo>
                      <a:pt x="98" y="232"/>
                      <a:pt x="96" y="286"/>
                      <a:pt x="128" y="321"/>
                    </a:cubicBezTo>
                    <a:cubicBezTo>
                      <a:pt x="143" y="338"/>
                      <a:pt x="165" y="348"/>
                      <a:pt x="187" y="348"/>
                    </a:cubicBezTo>
                    <a:cubicBezTo>
                      <a:pt x="210" y="428"/>
                      <a:pt x="210" y="428"/>
                      <a:pt x="210" y="428"/>
                    </a:cubicBezTo>
                    <a:cubicBezTo>
                      <a:pt x="178" y="451"/>
                      <a:pt x="171" y="496"/>
                      <a:pt x="195" y="528"/>
                    </a:cubicBezTo>
                    <a:cubicBezTo>
                      <a:pt x="218" y="560"/>
                      <a:pt x="263" y="566"/>
                      <a:pt x="294" y="543"/>
                    </a:cubicBezTo>
                    <a:cubicBezTo>
                      <a:pt x="326" y="520"/>
                      <a:pt x="333" y="475"/>
                      <a:pt x="310" y="443"/>
                    </a:cubicBezTo>
                    <a:cubicBezTo>
                      <a:pt x="297" y="426"/>
                      <a:pt x="278" y="415"/>
                      <a:pt x="256" y="414"/>
                    </a:cubicBezTo>
                    <a:cubicBezTo>
                      <a:pt x="234" y="337"/>
                      <a:pt x="234" y="337"/>
                      <a:pt x="234" y="337"/>
                    </a:cubicBezTo>
                    <a:cubicBezTo>
                      <a:pt x="274" y="313"/>
                      <a:pt x="288" y="262"/>
                      <a:pt x="265" y="221"/>
                    </a:cubicBezTo>
                    <a:cubicBezTo>
                      <a:pt x="301" y="197"/>
                      <a:pt x="301" y="197"/>
                      <a:pt x="301" y="197"/>
                    </a:cubicBezTo>
                    <a:cubicBezTo>
                      <a:pt x="313" y="203"/>
                      <a:pt x="325" y="207"/>
                      <a:pt x="339" y="207"/>
                    </a:cubicBezTo>
                    <a:cubicBezTo>
                      <a:pt x="378" y="207"/>
                      <a:pt x="411" y="175"/>
                      <a:pt x="411" y="136"/>
                    </a:cubicBezTo>
                    <a:cubicBezTo>
                      <a:pt x="411" y="96"/>
                      <a:pt x="379" y="64"/>
                      <a:pt x="339" y="63"/>
                    </a:cubicBezTo>
                    <a:cubicBezTo>
                      <a:pt x="300" y="63"/>
                      <a:pt x="267" y="95"/>
                      <a:pt x="267" y="135"/>
                    </a:cubicBezTo>
                    <a:cubicBezTo>
                      <a:pt x="267" y="143"/>
                      <a:pt x="268" y="151"/>
                      <a:pt x="271" y="159"/>
                    </a:cubicBezTo>
                    <a:cubicBezTo>
                      <a:pt x="230" y="187"/>
                      <a:pt x="230" y="187"/>
                      <a:pt x="230" y="187"/>
                    </a:cubicBezTo>
                    <a:cubicBezTo>
                      <a:pt x="214" y="178"/>
                      <a:pt x="194" y="175"/>
                      <a:pt x="176" y="179"/>
                    </a:cubicBezTo>
                    <a:cubicBezTo>
                      <a:pt x="141" y="120"/>
                      <a:pt x="141" y="120"/>
                      <a:pt x="141" y="120"/>
                    </a:cubicBezTo>
                    <a:cubicBezTo>
                      <a:pt x="163" y="87"/>
                      <a:pt x="154" y="43"/>
                      <a:pt x="121" y="21"/>
                    </a:cubicBezTo>
                    <a:cubicBezTo>
                      <a:pt x="88" y="0"/>
                      <a:pt x="44" y="9"/>
                      <a:pt x="22" y="42"/>
                    </a:cubicBezTo>
                    <a:cubicBezTo>
                      <a:pt x="0" y="75"/>
                      <a:pt x="9" y="119"/>
                      <a:pt x="42" y="141"/>
                    </a:cubicBezTo>
                    <a:cubicBezTo>
                      <a:pt x="54" y="148"/>
                      <a:pt x="68" y="153"/>
                      <a:pt x="82" y="153"/>
                    </a:cubicBezTo>
                    <a:close/>
                    <a:moveTo>
                      <a:pt x="276" y="486"/>
                    </a:moveTo>
                    <a:cubicBezTo>
                      <a:pt x="276" y="499"/>
                      <a:pt x="265" y="509"/>
                      <a:pt x="252" y="509"/>
                    </a:cubicBezTo>
                    <a:cubicBezTo>
                      <a:pt x="239" y="509"/>
                      <a:pt x="229" y="498"/>
                      <a:pt x="229" y="485"/>
                    </a:cubicBezTo>
                    <a:cubicBezTo>
                      <a:pt x="229" y="472"/>
                      <a:pt x="239" y="462"/>
                      <a:pt x="252" y="462"/>
                    </a:cubicBezTo>
                    <a:cubicBezTo>
                      <a:pt x="265" y="462"/>
                      <a:pt x="276" y="473"/>
                      <a:pt x="276" y="486"/>
                    </a:cubicBezTo>
                    <a:close/>
                    <a:moveTo>
                      <a:pt x="339" y="112"/>
                    </a:moveTo>
                    <a:cubicBezTo>
                      <a:pt x="352" y="112"/>
                      <a:pt x="362" y="122"/>
                      <a:pt x="362" y="135"/>
                    </a:cubicBezTo>
                    <a:cubicBezTo>
                      <a:pt x="362" y="148"/>
                      <a:pt x="352" y="159"/>
                      <a:pt x="339" y="159"/>
                    </a:cubicBezTo>
                    <a:cubicBezTo>
                      <a:pt x="326" y="159"/>
                      <a:pt x="315" y="149"/>
                      <a:pt x="315" y="136"/>
                    </a:cubicBezTo>
                    <a:cubicBezTo>
                      <a:pt x="315" y="136"/>
                      <a:pt x="315" y="136"/>
                      <a:pt x="315" y="136"/>
                    </a:cubicBezTo>
                    <a:cubicBezTo>
                      <a:pt x="315" y="123"/>
                      <a:pt x="326" y="112"/>
                      <a:pt x="339" y="112"/>
                    </a:cubicBezTo>
                    <a:close/>
                    <a:moveTo>
                      <a:pt x="228" y="263"/>
                    </a:moveTo>
                    <a:cubicBezTo>
                      <a:pt x="228" y="284"/>
                      <a:pt x="211" y="300"/>
                      <a:pt x="191" y="300"/>
                    </a:cubicBezTo>
                    <a:cubicBezTo>
                      <a:pt x="170" y="300"/>
                      <a:pt x="153" y="283"/>
                      <a:pt x="153" y="263"/>
                    </a:cubicBezTo>
                    <a:cubicBezTo>
                      <a:pt x="153" y="242"/>
                      <a:pt x="170" y="225"/>
                      <a:pt x="191" y="225"/>
                    </a:cubicBezTo>
                    <a:cubicBezTo>
                      <a:pt x="211" y="225"/>
                      <a:pt x="228" y="242"/>
                      <a:pt x="228" y="263"/>
                    </a:cubicBezTo>
                    <a:close/>
                    <a:moveTo>
                      <a:pt x="82" y="57"/>
                    </a:moveTo>
                    <a:cubicBezTo>
                      <a:pt x="95" y="57"/>
                      <a:pt x="105" y="68"/>
                      <a:pt x="105" y="81"/>
                    </a:cubicBezTo>
                    <a:cubicBezTo>
                      <a:pt x="106" y="94"/>
                      <a:pt x="95" y="104"/>
                      <a:pt x="82" y="105"/>
                    </a:cubicBezTo>
                    <a:cubicBezTo>
                      <a:pt x="69" y="105"/>
                      <a:pt x="58" y="94"/>
                      <a:pt x="58" y="81"/>
                    </a:cubicBezTo>
                    <a:cubicBezTo>
                      <a:pt x="58" y="81"/>
                      <a:pt x="58" y="81"/>
                      <a:pt x="58" y="81"/>
                    </a:cubicBezTo>
                    <a:cubicBezTo>
                      <a:pt x="58" y="68"/>
                      <a:pt x="69" y="57"/>
                      <a:pt x="8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90" name="Freeform 61">
                <a:extLst>
                  <a:ext uri="{FF2B5EF4-FFF2-40B4-BE49-F238E27FC236}">
                    <a16:creationId xmlns:a16="http://schemas.microsoft.com/office/drawing/2014/main" id="{951F5E9D-696B-4195-9ABD-705A427944CF}"/>
                  </a:ext>
                </a:extLst>
              </p:cNvPr>
              <p:cNvSpPr>
                <a:spLocks noEditPoints="1"/>
              </p:cNvSpPr>
              <p:nvPr/>
            </p:nvSpPr>
            <p:spPr bwMode="auto">
              <a:xfrm>
                <a:off x="6003925" y="2976563"/>
                <a:ext cx="58737" cy="57150"/>
              </a:xfrm>
              <a:custGeom>
                <a:avLst/>
                <a:gdLst>
                  <a:gd name="T0" fmla="*/ 72 w 144"/>
                  <a:gd name="T1" fmla="*/ 143 h 143"/>
                  <a:gd name="T2" fmla="*/ 144 w 144"/>
                  <a:gd name="T3" fmla="*/ 72 h 143"/>
                  <a:gd name="T4" fmla="*/ 72 w 144"/>
                  <a:gd name="T5" fmla="*/ 0 h 143"/>
                  <a:gd name="T6" fmla="*/ 0 w 144"/>
                  <a:gd name="T7" fmla="*/ 72 h 143"/>
                  <a:gd name="T8" fmla="*/ 0 w 144"/>
                  <a:gd name="T9" fmla="*/ 72 h 143"/>
                  <a:gd name="T10" fmla="*/ 72 w 144"/>
                  <a:gd name="T11" fmla="*/ 143 h 143"/>
                  <a:gd name="T12" fmla="*/ 72 w 144"/>
                  <a:gd name="T13" fmla="*/ 48 h 143"/>
                  <a:gd name="T14" fmla="*/ 96 w 144"/>
                  <a:gd name="T15" fmla="*/ 72 h 143"/>
                  <a:gd name="T16" fmla="*/ 72 w 144"/>
                  <a:gd name="T17" fmla="*/ 95 h 143"/>
                  <a:gd name="T18" fmla="*/ 48 w 144"/>
                  <a:gd name="T19" fmla="*/ 72 h 143"/>
                  <a:gd name="T20" fmla="*/ 48 w 144"/>
                  <a:gd name="T21" fmla="*/ 72 h 143"/>
                  <a:gd name="T22" fmla="*/ 72 w 144"/>
                  <a:gd name="T2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43">
                    <a:moveTo>
                      <a:pt x="72" y="143"/>
                    </a:moveTo>
                    <a:cubicBezTo>
                      <a:pt x="111" y="143"/>
                      <a:pt x="143" y="111"/>
                      <a:pt x="144" y="72"/>
                    </a:cubicBezTo>
                    <a:cubicBezTo>
                      <a:pt x="144" y="32"/>
                      <a:pt x="112" y="0"/>
                      <a:pt x="72" y="0"/>
                    </a:cubicBezTo>
                    <a:cubicBezTo>
                      <a:pt x="32" y="0"/>
                      <a:pt x="0" y="32"/>
                      <a:pt x="0" y="72"/>
                    </a:cubicBezTo>
                    <a:cubicBezTo>
                      <a:pt x="0" y="72"/>
                      <a:pt x="0" y="72"/>
                      <a:pt x="0" y="72"/>
                    </a:cubicBezTo>
                    <a:cubicBezTo>
                      <a:pt x="0" y="111"/>
                      <a:pt x="32" y="143"/>
                      <a:pt x="72" y="143"/>
                    </a:cubicBezTo>
                    <a:close/>
                    <a:moveTo>
                      <a:pt x="72" y="48"/>
                    </a:moveTo>
                    <a:cubicBezTo>
                      <a:pt x="85" y="48"/>
                      <a:pt x="95" y="59"/>
                      <a:pt x="96" y="72"/>
                    </a:cubicBezTo>
                    <a:cubicBezTo>
                      <a:pt x="96" y="85"/>
                      <a:pt x="85" y="95"/>
                      <a:pt x="72" y="95"/>
                    </a:cubicBezTo>
                    <a:cubicBezTo>
                      <a:pt x="59" y="95"/>
                      <a:pt x="48" y="85"/>
                      <a:pt x="48" y="72"/>
                    </a:cubicBezTo>
                    <a:cubicBezTo>
                      <a:pt x="48" y="72"/>
                      <a:pt x="48" y="72"/>
                      <a:pt x="48" y="72"/>
                    </a:cubicBezTo>
                    <a:cubicBezTo>
                      <a:pt x="48" y="59"/>
                      <a:pt x="59" y="48"/>
                      <a:pt x="7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91" name="Freeform 62">
                <a:extLst>
                  <a:ext uri="{FF2B5EF4-FFF2-40B4-BE49-F238E27FC236}">
                    <a16:creationId xmlns:a16="http://schemas.microsoft.com/office/drawing/2014/main" id="{D1348CCE-D5AE-4148-9FAA-F3066348C868}"/>
                  </a:ext>
                </a:extLst>
              </p:cNvPr>
              <p:cNvSpPr>
                <a:spLocks noEditPoints="1"/>
              </p:cNvSpPr>
              <p:nvPr/>
            </p:nvSpPr>
            <p:spPr bwMode="auto">
              <a:xfrm>
                <a:off x="5751513" y="2803526"/>
                <a:ext cx="696912" cy="800099"/>
              </a:xfrm>
              <a:custGeom>
                <a:avLst/>
                <a:gdLst>
                  <a:gd name="T0" fmla="*/ 1323 w 1736"/>
                  <a:gd name="T1" fmla="*/ 433 h 1996"/>
                  <a:gd name="T2" fmla="*/ 676 w 1736"/>
                  <a:gd name="T3" fmla="*/ 82 h 1996"/>
                  <a:gd name="T4" fmla="*/ 368 w 1736"/>
                  <a:gd name="T5" fmla="*/ 360 h 1996"/>
                  <a:gd name="T6" fmla="*/ 141 w 1736"/>
                  <a:gd name="T7" fmla="*/ 430 h 1996"/>
                  <a:gd name="T8" fmla="*/ 0 w 1736"/>
                  <a:gd name="T9" fmla="*/ 1520 h 1996"/>
                  <a:gd name="T10" fmla="*/ 621 w 1736"/>
                  <a:gd name="T11" fmla="*/ 1661 h 1996"/>
                  <a:gd name="T12" fmla="*/ 510 w 1736"/>
                  <a:gd name="T13" fmla="*/ 1948 h 1996"/>
                  <a:gd name="T14" fmla="*/ 510 w 1736"/>
                  <a:gd name="T15" fmla="*/ 1996 h 1996"/>
                  <a:gd name="T16" fmla="*/ 1251 w 1736"/>
                  <a:gd name="T17" fmla="*/ 1972 h 1996"/>
                  <a:gd name="T18" fmla="*/ 1115 w 1736"/>
                  <a:gd name="T19" fmla="*/ 1948 h 1996"/>
                  <a:gd name="T20" fmla="*/ 1595 w 1736"/>
                  <a:gd name="T21" fmla="*/ 1661 h 1996"/>
                  <a:gd name="T22" fmla="*/ 1736 w 1736"/>
                  <a:gd name="T23" fmla="*/ 571 h 1996"/>
                  <a:gd name="T24" fmla="*/ 1286 w 1736"/>
                  <a:gd name="T25" fmla="*/ 686 h 1996"/>
                  <a:gd name="T26" fmla="*/ 1332 w 1736"/>
                  <a:gd name="T27" fmla="*/ 942 h 1996"/>
                  <a:gd name="T28" fmla="*/ 1223 w 1736"/>
                  <a:gd name="T29" fmla="*/ 935 h 1996"/>
                  <a:gd name="T30" fmla="*/ 1100 w 1736"/>
                  <a:gd name="T31" fmla="*/ 896 h 1996"/>
                  <a:gd name="T32" fmla="*/ 1286 w 1736"/>
                  <a:gd name="T33" fmla="*/ 686 h 1996"/>
                  <a:gd name="T34" fmla="*/ 877 w 1736"/>
                  <a:gd name="T35" fmla="*/ 87 h 1996"/>
                  <a:gd name="T36" fmla="*/ 1089 w 1736"/>
                  <a:gd name="T37" fmla="*/ 841 h 1996"/>
                  <a:gd name="T38" fmla="*/ 739 w 1736"/>
                  <a:gd name="T39" fmla="*/ 680 h 1996"/>
                  <a:gd name="T40" fmla="*/ 872 w 1736"/>
                  <a:gd name="T41" fmla="*/ 87 h 1996"/>
                  <a:gd name="T42" fmla="*/ 888 w 1736"/>
                  <a:gd name="T43" fmla="*/ 978 h 1996"/>
                  <a:gd name="T44" fmla="*/ 888 w 1736"/>
                  <a:gd name="T45" fmla="*/ 1026 h 1996"/>
                  <a:gd name="T46" fmla="*/ 1045 w 1736"/>
                  <a:gd name="T47" fmla="*/ 1087 h 1996"/>
                  <a:gd name="T48" fmla="*/ 699 w 1736"/>
                  <a:gd name="T49" fmla="*/ 1026 h 1996"/>
                  <a:gd name="T50" fmla="*/ 734 w 1736"/>
                  <a:gd name="T51" fmla="*/ 1002 h 1996"/>
                  <a:gd name="T52" fmla="*/ 699 w 1736"/>
                  <a:gd name="T53" fmla="*/ 978 h 1996"/>
                  <a:gd name="T54" fmla="*/ 654 w 1736"/>
                  <a:gd name="T55" fmla="*/ 841 h 1996"/>
                  <a:gd name="T56" fmla="*/ 464 w 1736"/>
                  <a:gd name="T57" fmla="*/ 488 h 1996"/>
                  <a:gd name="T58" fmla="*/ 1045 w 1736"/>
                  <a:gd name="T59" fmla="*/ 925 h 1996"/>
                  <a:gd name="T60" fmla="*/ 723 w 1736"/>
                  <a:gd name="T61" fmla="*/ 1192 h 1996"/>
                  <a:gd name="T62" fmla="*/ 699 w 1736"/>
                  <a:gd name="T63" fmla="*/ 1135 h 1996"/>
                  <a:gd name="T64" fmla="*/ 1045 w 1736"/>
                  <a:gd name="T65" fmla="*/ 1167 h 1996"/>
                  <a:gd name="T66" fmla="*/ 723 w 1736"/>
                  <a:gd name="T67" fmla="*/ 1192 h 1996"/>
                  <a:gd name="T68" fmla="*/ 622 w 1736"/>
                  <a:gd name="T69" fmla="*/ 113 h 1996"/>
                  <a:gd name="T70" fmla="*/ 408 w 1736"/>
                  <a:gd name="T71" fmla="*/ 334 h 1996"/>
                  <a:gd name="T72" fmla="*/ 141 w 1736"/>
                  <a:gd name="T73" fmla="*/ 478 h 1996"/>
                  <a:gd name="T74" fmla="*/ 416 w 1736"/>
                  <a:gd name="T75" fmla="*/ 495 h 1996"/>
                  <a:gd name="T76" fmla="*/ 651 w 1736"/>
                  <a:gd name="T77" fmla="*/ 922 h 1996"/>
                  <a:gd name="T78" fmla="*/ 617 w 1736"/>
                  <a:gd name="T79" fmla="*/ 1087 h 1996"/>
                  <a:gd name="T80" fmla="*/ 617 w 1736"/>
                  <a:gd name="T81" fmla="*/ 1135 h 1996"/>
                  <a:gd name="T82" fmla="*/ 651 w 1736"/>
                  <a:gd name="T83" fmla="*/ 1167 h 1996"/>
                  <a:gd name="T84" fmla="*/ 756 w 1736"/>
                  <a:gd name="T85" fmla="*/ 1240 h 1996"/>
                  <a:gd name="T86" fmla="*/ 984 w 1736"/>
                  <a:gd name="T87" fmla="*/ 1281 h 1996"/>
                  <a:gd name="T88" fmla="*/ 943 w 1736"/>
                  <a:gd name="T89" fmla="*/ 1256 h 1996"/>
                  <a:gd name="T90" fmla="*/ 806 w 1736"/>
                  <a:gd name="T91" fmla="*/ 1240 h 1996"/>
                  <a:gd name="T92" fmla="*/ 1093 w 1736"/>
                  <a:gd name="T93" fmla="*/ 1167 h 1996"/>
                  <a:gd name="T94" fmla="*/ 1134 w 1736"/>
                  <a:gd name="T95" fmla="*/ 1135 h 1996"/>
                  <a:gd name="T96" fmla="*/ 1134 w 1736"/>
                  <a:gd name="T97" fmla="*/ 1087 h 1996"/>
                  <a:gd name="T98" fmla="*/ 1093 w 1736"/>
                  <a:gd name="T99" fmla="*/ 945 h 1996"/>
                  <a:gd name="T100" fmla="*/ 1213 w 1736"/>
                  <a:gd name="T101" fmla="*/ 982 h 1996"/>
                  <a:gd name="T102" fmla="*/ 1300 w 1736"/>
                  <a:gd name="T103" fmla="*/ 992 h 1996"/>
                  <a:gd name="T104" fmla="*/ 1429 w 1736"/>
                  <a:gd name="T105" fmla="*/ 941 h 1996"/>
                  <a:gd name="T106" fmla="*/ 1327 w 1736"/>
                  <a:gd name="T107" fmla="*/ 496 h 1996"/>
                  <a:gd name="T108" fmla="*/ 1595 w 1736"/>
                  <a:gd name="T109" fmla="*/ 478 h 1996"/>
                  <a:gd name="T110" fmla="*/ 1688 w 1736"/>
                  <a:gd name="T111" fmla="*/ 1390 h 1996"/>
                  <a:gd name="T112" fmla="*/ 48 w 1736"/>
                  <a:gd name="T113" fmla="*/ 571 h 1996"/>
                  <a:gd name="T114" fmla="*/ 1067 w 1736"/>
                  <a:gd name="T115" fmla="*/ 1948 h 1996"/>
                  <a:gd name="T116" fmla="*/ 669 w 1736"/>
                  <a:gd name="T117" fmla="*/ 1661 h 1996"/>
                  <a:gd name="T118" fmla="*/ 1067 w 1736"/>
                  <a:gd name="T119" fmla="*/ 1948 h 1996"/>
                  <a:gd name="T120" fmla="*/ 141 w 1736"/>
                  <a:gd name="T121" fmla="*/ 1613 h 1996"/>
                  <a:gd name="T122" fmla="*/ 48 w 1736"/>
                  <a:gd name="T123" fmla="*/ 1438 h 1996"/>
                  <a:gd name="T124" fmla="*/ 1688 w 1736"/>
                  <a:gd name="T125" fmla="*/ 1520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6" h="1996">
                    <a:moveTo>
                      <a:pt x="1595" y="430"/>
                    </a:moveTo>
                    <a:cubicBezTo>
                      <a:pt x="1323" y="433"/>
                      <a:pt x="1323" y="433"/>
                      <a:pt x="1323" y="433"/>
                    </a:cubicBezTo>
                    <a:cubicBezTo>
                      <a:pt x="1289" y="183"/>
                      <a:pt x="1059" y="9"/>
                      <a:pt x="809" y="43"/>
                    </a:cubicBezTo>
                    <a:cubicBezTo>
                      <a:pt x="763" y="49"/>
                      <a:pt x="718" y="62"/>
                      <a:pt x="676" y="82"/>
                    </a:cubicBezTo>
                    <a:cubicBezTo>
                      <a:pt x="537" y="25"/>
                      <a:pt x="374" y="0"/>
                      <a:pt x="317" y="74"/>
                    </a:cubicBezTo>
                    <a:cubicBezTo>
                      <a:pt x="271" y="134"/>
                      <a:pt x="289" y="236"/>
                      <a:pt x="368" y="360"/>
                    </a:cubicBezTo>
                    <a:cubicBezTo>
                      <a:pt x="383" y="383"/>
                      <a:pt x="399" y="407"/>
                      <a:pt x="417" y="430"/>
                    </a:cubicBezTo>
                    <a:cubicBezTo>
                      <a:pt x="141" y="430"/>
                      <a:pt x="141" y="430"/>
                      <a:pt x="141" y="430"/>
                    </a:cubicBezTo>
                    <a:cubicBezTo>
                      <a:pt x="63" y="430"/>
                      <a:pt x="0" y="493"/>
                      <a:pt x="0" y="571"/>
                    </a:cubicBezTo>
                    <a:cubicBezTo>
                      <a:pt x="0" y="1520"/>
                      <a:pt x="0" y="1520"/>
                      <a:pt x="0" y="1520"/>
                    </a:cubicBezTo>
                    <a:cubicBezTo>
                      <a:pt x="0" y="1598"/>
                      <a:pt x="63" y="1661"/>
                      <a:pt x="141" y="1661"/>
                    </a:cubicBezTo>
                    <a:cubicBezTo>
                      <a:pt x="621" y="1661"/>
                      <a:pt x="621" y="1661"/>
                      <a:pt x="621" y="1661"/>
                    </a:cubicBezTo>
                    <a:cubicBezTo>
                      <a:pt x="621" y="1948"/>
                      <a:pt x="621" y="1948"/>
                      <a:pt x="621" y="1948"/>
                    </a:cubicBezTo>
                    <a:cubicBezTo>
                      <a:pt x="510" y="1948"/>
                      <a:pt x="510" y="1948"/>
                      <a:pt x="510" y="1948"/>
                    </a:cubicBezTo>
                    <a:cubicBezTo>
                      <a:pt x="496" y="1948"/>
                      <a:pt x="486" y="1959"/>
                      <a:pt x="486" y="1972"/>
                    </a:cubicBezTo>
                    <a:cubicBezTo>
                      <a:pt x="486" y="1985"/>
                      <a:pt x="496" y="1996"/>
                      <a:pt x="510" y="1996"/>
                    </a:cubicBezTo>
                    <a:cubicBezTo>
                      <a:pt x="1227" y="1996"/>
                      <a:pt x="1227" y="1996"/>
                      <a:pt x="1227" y="1996"/>
                    </a:cubicBezTo>
                    <a:cubicBezTo>
                      <a:pt x="1241" y="1996"/>
                      <a:pt x="1251" y="1985"/>
                      <a:pt x="1251" y="1972"/>
                    </a:cubicBezTo>
                    <a:cubicBezTo>
                      <a:pt x="1251" y="1959"/>
                      <a:pt x="1241" y="1948"/>
                      <a:pt x="1227" y="1948"/>
                    </a:cubicBezTo>
                    <a:cubicBezTo>
                      <a:pt x="1115" y="1948"/>
                      <a:pt x="1115" y="1948"/>
                      <a:pt x="1115" y="1948"/>
                    </a:cubicBezTo>
                    <a:cubicBezTo>
                      <a:pt x="1115" y="1661"/>
                      <a:pt x="1115" y="1661"/>
                      <a:pt x="1115" y="1661"/>
                    </a:cubicBezTo>
                    <a:cubicBezTo>
                      <a:pt x="1595" y="1661"/>
                      <a:pt x="1595" y="1661"/>
                      <a:pt x="1595" y="1661"/>
                    </a:cubicBezTo>
                    <a:cubicBezTo>
                      <a:pt x="1673" y="1661"/>
                      <a:pt x="1736" y="1598"/>
                      <a:pt x="1736" y="1520"/>
                    </a:cubicBezTo>
                    <a:cubicBezTo>
                      <a:pt x="1736" y="571"/>
                      <a:pt x="1736" y="571"/>
                      <a:pt x="1736" y="571"/>
                    </a:cubicBezTo>
                    <a:cubicBezTo>
                      <a:pt x="1736" y="493"/>
                      <a:pt x="1673" y="430"/>
                      <a:pt x="1595" y="430"/>
                    </a:cubicBezTo>
                    <a:close/>
                    <a:moveTo>
                      <a:pt x="1286" y="686"/>
                    </a:moveTo>
                    <a:cubicBezTo>
                      <a:pt x="1379" y="801"/>
                      <a:pt x="1410" y="887"/>
                      <a:pt x="1391" y="912"/>
                    </a:cubicBezTo>
                    <a:cubicBezTo>
                      <a:pt x="1379" y="928"/>
                      <a:pt x="1359" y="938"/>
                      <a:pt x="1332" y="942"/>
                    </a:cubicBezTo>
                    <a:cubicBezTo>
                      <a:pt x="1313" y="945"/>
                      <a:pt x="1294" y="945"/>
                      <a:pt x="1275" y="943"/>
                    </a:cubicBezTo>
                    <a:cubicBezTo>
                      <a:pt x="1258" y="942"/>
                      <a:pt x="1240" y="939"/>
                      <a:pt x="1223" y="935"/>
                    </a:cubicBezTo>
                    <a:cubicBezTo>
                      <a:pt x="1195" y="929"/>
                      <a:pt x="1168" y="921"/>
                      <a:pt x="1142" y="912"/>
                    </a:cubicBezTo>
                    <a:cubicBezTo>
                      <a:pt x="1128" y="907"/>
                      <a:pt x="1114" y="902"/>
                      <a:pt x="1100" y="896"/>
                    </a:cubicBezTo>
                    <a:cubicBezTo>
                      <a:pt x="1104" y="890"/>
                      <a:pt x="1109" y="886"/>
                      <a:pt x="1115" y="882"/>
                    </a:cubicBezTo>
                    <a:cubicBezTo>
                      <a:pt x="1190" y="835"/>
                      <a:pt x="1249" y="767"/>
                      <a:pt x="1286" y="686"/>
                    </a:cubicBezTo>
                    <a:close/>
                    <a:moveTo>
                      <a:pt x="872" y="87"/>
                    </a:moveTo>
                    <a:cubicBezTo>
                      <a:pt x="873" y="87"/>
                      <a:pt x="875" y="87"/>
                      <a:pt x="877" y="87"/>
                    </a:cubicBezTo>
                    <a:cubicBezTo>
                      <a:pt x="1101" y="90"/>
                      <a:pt x="1280" y="272"/>
                      <a:pt x="1279" y="495"/>
                    </a:cubicBezTo>
                    <a:cubicBezTo>
                      <a:pt x="1280" y="636"/>
                      <a:pt x="1208" y="767"/>
                      <a:pt x="1089" y="841"/>
                    </a:cubicBezTo>
                    <a:cubicBezTo>
                      <a:pt x="1075" y="850"/>
                      <a:pt x="1064" y="862"/>
                      <a:pt x="1056" y="877"/>
                    </a:cubicBezTo>
                    <a:cubicBezTo>
                      <a:pt x="954" y="830"/>
                      <a:pt x="844" y="763"/>
                      <a:pt x="739" y="680"/>
                    </a:cubicBezTo>
                    <a:cubicBezTo>
                      <a:pt x="633" y="598"/>
                      <a:pt x="541" y="508"/>
                      <a:pt x="471" y="421"/>
                    </a:cubicBezTo>
                    <a:cubicBezTo>
                      <a:pt x="506" y="227"/>
                      <a:pt x="675" y="86"/>
                      <a:pt x="872" y="87"/>
                    </a:cubicBezTo>
                    <a:close/>
                    <a:moveTo>
                      <a:pt x="1045" y="978"/>
                    </a:moveTo>
                    <a:cubicBezTo>
                      <a:pt x="888" y="978"/>
                      <a:pt x="888" y="978"/>
                      <a:pt x="888" y="978"/>
                    </a:cubicBezTo>
                    <a:cubicBezTo>
                      <a:pt x="874" y="978"/>
                      <a:pt x="864" y="988"/>
                      <a:pt x="864" y="1002"/>
                    </a:cubicBezTo>
                    <a:cubicBezTo>
                      <a:pt x="864" y="1015"/>
                      <a:pt x="874" y="1026"/>
                      <a:pt x="888" y="1026"/>
                    </a:cubicBezTo>
                    <a:cubicBezTo>
                      <a:pt x="1045" y="1026"/>
                      <a:pt x="1045" y="1026"/>
                      <a:pt x="1045" y="1026"/>
                    </a:cubicBezTo>
                    <a:cubicBezTo>
                      <a:pt x="1045" y="1087"/>
                      <a:pt x="1045" y="1087"/>
                      <a:pt x="1045" y="1087"/>
                    </a:cubicBezTo>
                    <a:cubicBezTo>
                      <a:pt x="699" y="1087"/>
                      <a:pt x="699" y="1087"/>
                      <a:pt x="699" y="1087"/>
                    </a:cubicBezTo>
                    <a:cubicBezTo>
                      <a:pt x="699" y="1026"/>
                      <a:pt x="699" y="1026"/>
                      <a:pt x="699" y="1026"/>
                    </a:cubicBezTo>
                    <a:cubicBezTo>
                      <a:pt x="710" y="1026"/>
                      <a:pt x="710" y="1026"/>
                      <a:pt x="710" y="1026"/>
                    </a:cubicBezTo>
                    <a:cubicBezTo>
                      <a:pt x="723" y="1026"/>
                      <a:pt x="734" y="1015"/>
                      <a:pt x="734" y="1002"/>
                    </a:cubicBezTo>
                    <a:cubicBezTo>
                      <a:pt x="734" y="988"/>
                      <a:pt x="723" y="978"/>
                      <a:pt x="710" y="978"/>
                    </a:cubicBezTo>
                    <a:cubicBezTo>
                      <a:pt x="699" y="978"/>
                      <a:pt x="699" y="978"/>
                      <a:pt x="699" y="978"/>
                    </a:cubicBezTo>
                    <a:cubicBezTo>
                      <a:pt x="699" y="922"/>
                      <a:pt x="699" y="922"/>
                      <a:pt x="699" y="922"/>
                    </a:cubicBezTo>
                    <a:cubicBezTo>
                      <a:pt x="699" y="889"/>
                      <a:pt x="682" y="859"/>
                      <a:pt x="654" y="841"/>
                    </a:cubicBezTo>
                    <a:cubicBezTo>
                      <a:pt x="535" y="766"/>
                      <a:pt x="464" y="635"/>
                      <a:pt x="464" y="495"/>
                    </a:cubicBezTo>
                    <a:cubicBezTo>
                      <a:pt x="464" y="493"/>
                      <a:pt x="464" y="490"/>
                      <a:pt x="464" y="488"/>
                    </a:cubicBezTo>
                    <a:cubicBezTo>
                      <a:pt x="532" y="566"/>
                      <a:pt x="616" y="645"/>
                      <a:pt x="710" y="718"/>
                    </a:cubicBezTo>
                    <a:cubicBezTo>
                      <a:pt x="821" y="805"/>
                      <a:pt x="937" y="876"/>
                      <a:pt x="1045" y="925"/>
                    </a:cubicBezTo>
                    <a:lnTo>
                      <a:pt x="1045" y="978"/>
                    </a:lnTo>
                    <a:close/>
                    <a:moveTo>
                      <a:pt x="723" y="1192"/>
                    </a:moveTo>
                    <a:cubicBezTo>
                      <a:pt x="710" y="1192"/>
                      <a:pt x="699" y="1181"/>
                      <a:pt x="699" y="1167"/>
                    </a:cubicBezTo>
                    <a:cubicBezTo>
                      <a:pt x="699" y="1135"/>
                      <a:pt x="699" y="1135"/>
                      <a:pt x="699" y="1135"/>
                    </a:cubicBezTo>
                    <a:cubicBezTo>
                      <a:pt x="1045" y="1135"/>
                      <a:pt x="1045" y="1135"/>
                      <a:pt x="1045" y="1135"/>
                    </a:cubicBezTo>
                    <a:cubicBezTo>
                      <a:pt x="1045" y="1167"/>
                      <a:pt x="1045" y="1167"/>
                      <a:pt x="1045" y="1167"/>
                    </a:cubicBezTo>
                    <a:cubicBezTo>
                      <a:pt x="1045" y="1181"/>
                      <a:pt x="1034" y="1192"/>
                      <a:pt x="1020" y="1192"/>
                    </a:cubicBezTo>
                    <a:lnTo>
                      <a:pt x="723" y="1192"/>
                    </a:lnTo>
                    <a:close/>
                    <a:moveTo>
                      <a:pt x="355" y="104"/>
                    </a:moveTo>
                    <a:cubicBezTo>
                      <a:pt x="382" y="69"/>
                      <a:pt x="483" y="62"/>
                      <a:pt x="622" y="113"/>
                    </a:cubicBezTo>
                    <a:cubicBezTo>
                      <a:pt x="530" y="173"/>
                      <a:pt x="463" y="265"/>
                      <a:pt x="433" y="371"/>
                    </a:cubicBezTo>
                    <a:cubicBezTo>
                      <a:pt x="424" y="359"/>
                      <a:pt x="416" y="346"/>
                      <a:pt x="408" y="334"/>
                    </a:cubicBezTo>
                    <a:cubicBezTo>
                      <a:pt x="342" y="230"/>
                      <a:pt x="322" y="146"/>
                      <a:pt x="355" y="104"/>
                    </a:cubicBezTo>
                    <a:close/>
                    <a:moveTo>
                      <a:pt x="141" y="478"/>
                    </a:moveTo>
                    <a:cubicBezTo>
                      <a:pt x="416" y="478"/>
                      <a:pt x="416" y="478"/>
                      <a:pt x="416" y="478"/>
                    </a:cubicBezTo>
                    <a:cubicBezTo>
                      <a:pt x="416" y="484"/>
                      <a:pt x="416" y="489"/>
                      <a:pt x="416" y="495"/>
                    </a:cubicBezTo>
                    <a:cubicBezTo>
                      <a:pt x="415" y="652"/>
                      <a:pt x="496" y="798"/>
                      <a:pt x="628" y="882"/>
                    </a:cubicBezTo>
                    <a:cubicBezTo>
                      <a:pt x="642" y="890"/>
                      <a:pt x="651" y="906"/>
                      <a:pt x="651" y="922"/>
                    </a:cubicBezTo>
                    <a:cubicBezTo>
                      <a:pt x="651" y="1087"/>
                      <a:pt x="651" y="1087"/>
                      <a:pt x="651" y="1087"/>
                    </a:cubicBezTo>
                    <a:cubicBezTo>
                      <a:pt x="617" y="1087"/>
                      <a:pt x="617" y="1087"/>
                      <a:pt x="617" y="1087"/>
                    </a:cubicBezTo>
                    <a:cubicBezTo>
                      <a:pt x="604" y="1087"/>
                      <a:pt x="593" y="1098"/>
                      <a:pt x="593" y="1111"/>
                    </a:cubicBezTo>
                    <a:cubicBezTo>
                      <a:pt x="593" y="1125"/>
                      <a:pt x="604" y="1135"/>
                      <a:pt x="617" y="1135"/>
                    </a:cubicBezTo>
                    <a:cubicBezTo>
                      <a:pt x="651" y="1135"/>
                      <a:pt x="651" y="1135"/>
                      <a:pt x="651" y="1135"/>
                    </a:cubicBezTo>
                    <a:cubicBezTo>
                      <a:pt x="651" y="1167"/>
                      <a:pt x="651" y="1167"/>
                      <a:pt x="651" y="1167"/>
                    </a:cubicBezTo>
                    <a:cubicBezTo>
                      <a:pt x="651" y="1207"/>
                      <a:pt x="683" y="1240"/>
                      <a:pt x="723" y="1240"/>
                    </a:cubicBezTo>
                    <a:cubicBezTo>
                      <a:pt x="756" y="1240"/>
                      <a:pt x="756" y="1240"/>
                      <a:pt x="756" y="1240"/>
                    </a:cubicBezTo>
                    <a:cubicBezTo>
                      <a:pt x="769" y="1307"/>
                      <a:pt x="834" y="1351"/>
                      <a:pt x="901" y="1338"/>
                    </a:cubicBezTo>
                    <a:cubicBezTo>
                      <a:pt x="935" y="1331"/>
                      <a:pt x="965" y="1311"/>
                      <a:pt x="984" y="1281"/>
                    </a:cubicBezTo>
                    <a:cubicBezTo>
                      <a:pt x="990" y="1269"/>
                      <a:pt x="987" y="1255"/>
                      <a:pt x="976" y="1248"/>
                    </a:cubicBezTo>
                    <a:cubicBezTo>
                      <a:pt x="964" y="1241"/>
                      <a:pt x="950" y="1244"/>
                      <a:pt x="943" y="1256"/>
                    </a:cubicBezTo>
                    <a:cubicBezTo>
                      <a:pt x="921" y="1291"/>
                      <a:pt x="874" y="1303"/>
                      <a:pt x="838" y="1281"/>
                    </a:cubicBezTo>
                    <a:cubicBezTo>
                      <a:pt x="823" y="1272"/>
                      <a:pt x="811" y="1257"/>
                      <a:pt x="806" y="1240"/>
                    </a:cubicBezTo>
                    <a:cubicBezTo>
                      <a:pt x="1020" y="1240"/>
                      <a:pt x="1020" y="1240"/>
                      <a:pt x="1020" y="1240"/>
                    </a:cubicBezTo>
                    <a:cubicBezTo>
                      <a:pt x="1060" y="1240"/>
                      <a:pt x="1093" y="1207"/>
                      <a:pt x="1093" y="1167"/>
                    </a:cubicBezTo>
                    <a:cubicBezTo>
                      <a:pt x="1093" y="1135"/>
                      <a:pt x="1093" y="1135"/>
                      <a:pt x="1093" y="1135"/>
                    </a:cubicBezTo>
                    <a:cubicBezTo>
                      <a:pt x="1134" y="1135"/>
                      <a:pt x="1134" y="1135"/>
                      <a:pt x="1134" y="1135"/>
                    </a:cubicBezTo>
                    <a:cubicBezTo>
                      <a:pt x="1147" y="1135"/>
                      <a:pt x="1158" y="1125"/>
                      <a:pt x="1158" y="1111"/>
                    </a:cubicBezTo>
                    <a:cubicBezTo>
                      <a:pt x="1158" y="1098"/>
                      <a:pt x="1147" y="1087"/>
                      <a:pt x="1134" y="1087"/>
                    </a:cubicBezTo>
                    <a:cubicBezTo>
                      <a:pt x="1093" y="1087"/>
                      <a:pt x="1093" y="1087"/>
                      <a:pt x="1093" y="1087"/>
                    </a:cubicBezTo>
                    <a:cubicBezTo>
                      <a:pt x="1093" y="945"/>
                      <a:pt x="1093" y="945"/>
                      <a:pt x="1093" y="945"/>
                    </a:cubicBezTo>
                    <a:cubicBezTo>
                      <a:pt x="1104" y="949"/>
                      <a:pt x="1115" y="953"/>
                      <a:pt x="1126" y="957"/>
                    </a:cubicBezTo>
                    <a:cubicBezTo>
                      <a:pt x="1154" y="967"/>
                      <a:pt x="1183" y="976"/>
                      <a:pt x="1213" y="982"/>
                    </a:cubicBezTo>
                    <a:cubicBezTo>
                      <a:pt x="1232" y="986"/>
                      <a:pt x="1251" y="989"/>
                      <a:pt x="1271" y="991"/>
                    </a:cubicBezTo>
                    <a:cubicBezTo>
                      <a:pt x="1281" y="992"/>
                      <a:pt x="1291" y="992"/>
                      <a:pt x="1300" y="992"/>
                    </a:cubicBezTo>
                    <a:cubicBezTo>
                      <a:pt x="1313" y="992"/>
                      <a:pt x="1326" y="991"/>
                      <a:pt x="1339" y="990"/>
                    </a:cubicBezTo>
                    <a:cubicBezTo>
                      <a:pt x="1379" y="983"/>
                      <a:pt x="1409" y="967"/>
                      <a:pt x="1429" y="941"/>
                    </a:cubicBezTo>
                    <a:cubicBezTo>
                      <a:pt x="1488" y="865"/>
                      <a:pt x="1360" y="699"/>
                      <a:pt x="1306" y="635"/>
                    </a:cubicBezTo>
                    <a:cubicBezTo>
                      <a:pt x="1320" y="590"/>
                      <a:pt x="1327" y="543"/>
                      <a:pt x="1327" y="496"/>
                    </a:cubicBezTo>
                    <a:cubicBezTo>
                      <a:pt x="1327" y="491"/>
                      <a:pt x="1327" y="486"/>
                      <a:pt x="1327" y="481"/>
                    </a:cubicBezTo>
                    <a:cubicBezTo>
                      <a:pt x="1595" y="478"/>
                      <a:pt x="1595" y="478"/>
                      <a:pt x="1595" y="478"/>
                    </a:cubicBezTo>
                    <a:cubicBezTo>
                      <a:pt x="1647" y="478"/>
                      <a:pt x="1688" y="520"/>
                      <a:pt x="1688" y="571"/>
                    </a:cubicBezTo>
                    <a:cubicBezTo>
                      <a:pt x="1688" y="1390"/>
                      <a:pt x="1688" y="1390"/>
                      <a:pt x="1688" y="1390"/>
                    </a:cubicBezTo>
                    <a:cubicBezTo>
                      <a:pt x="48" y="1390"/>
                      <a:pt x="48" y="1390"/>
                      <a:pt x="48" y="1390"/>
                    </a:cubicBezTo>
                    <a:cubicBezTo>
                      <a:pt x="48" y="571"/>
                      <a:pt x="48" y="571"/>
                      <a:pt x="48" y="571"/>
                    </a:cubicBezTo>
                    <a:cubicBezTo>
                      <a:pt x="48" y="520"/>
                      <a:pt x="89" y="478"/>
                      <a:pt x="141" y="478"/>
                    </a:cubicBezTo>
                    <a:close/>
                    <a:moveTo>
                      <a:pt x="1067" y="1948"/>
                    </a:moveTo>
                    <a:cubicBezTo>
                      <a:pt x="669" y="1948"/>
                      <a:pt x="669" y="1948"/>
                      <a:pt x="669" y="1948"/>
                    </a:cubicBezTo>
                    <a:cubicBezTo>
                      <a:pt x="669" y="1661"/>
                      <a:pt x="669" y="1661"/>
                      <a:pt x="669" y="1661"/>
                    </a:cubicBezTo>
                    <a:cubicBezTo>
                      <a:pt x="1067" y="1661"/>
                      <a:pt x="1067" y="1661"/>
                      <a:pt x="1067" y="1661"/>
                    </a:cubicBezTo>
                    <a:lnTo>
                      <a:pt x="1067" y="1948"/>
                    </a:lnTo>
                    <a:close/>
                    <a:moveTo>
                      <a:pt x="1595" y="1613"/>
                    </a:moveTo>
                    <a:cubicBezTo>
                      <a:pt x="141" y="1613"/>
                      <a:pt x="141" y="1613"/>
                      <a:pt x="141" y="1613"/>
                    </a:cubicBezTo>
                    <a:cubicBezTo>
                      <a:pt x="89" y="1613"/>
                      <a:pt x="48" y="1572"/>
                      <a:pt x="48" y="1520"/>
                    </a:cubicBezTo>
                    <a:cubicBezTo>
                      <a:pt x="48" y="1438"/>
                      <a:pt x="48" y="1438"/>
                      <a:pt x="48" y="1438"/>
                    </a:cubicBezTo>
                    <a:cubicBezTo>
                      <a:pt x="1688" y="1438"/>
                      <a:pt x="1688" y="1438"/>
                      <a:pt x="1688" y="1438"/>
                    </a:cubicBezTo>
                    <a:cubicBezTo>
                      <a:pt x="1688" y="1520"/>
                      <a:pt x="1688" y="1520"/>
                      <a:pt x="1688" y="1520"/>
                    </a:cubicBezTo>
                    <a:cubicBezTo>
                      <a:pt x="1688" y="1572"/>
                      <a:pt x="1647" y="1613"/>
                      <a:pt x="1595" y="16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sp>
          <p:nvSpPr>
            <p:cNvPr id="22" name="Freeform 21">
              <a:extLst>
                <a:ext uri="{FF2B5EF4-FFF2-40B4-BE49-F238E27FC236}">
                  <a16:creationId xmlns:a16="http://schemas.microsoft.com/office/drawing/2014/main" id="{A5423872-4718-40EE-AC3A-DAACED11D45A}"/>
                </a:ext>
              </a:extLst>
            </p:cNvPr>
            <p:cNvSpPr/>
            <p:nvPr/>
          </p:nvSpPr>
          <p:spPr>
            <a:xfrm>
              <a:off x="3062755" y="1182367"/>
              <a:ext cx="3520866" cy="3520866"/>
            </a:xfrm>
            <a:custGeom>
              <a:avLst/>
              <a:gdLst>
                <a:gd name="connsiteX0" fmla="*/ 0 w 3520866"/>
                <a:gd name="connsiteY0" fmla="*/ 1760433 h 3520866"/>
                <a:gd name="connsiteX1" fmla="*/ 1760433 w 3520866"/>
                <a:gd name="connsiteY1" fmla="*/ 0 h 3520866"/>
                <a:gd name="connsiteX2" fmla="*/ 3520866 w 3520866"/>
                <a:gd name="connsiteY2" fmla="*/ 1760433 h 3520866"/>
                <a:gd name="connsiteX3" fmla="*/ 1760433 w 3520866"/>
                <a:gd name="connsiteY3" fmla="*/ 3520866 h 3520866"/>
                <a:gd name="connsiteX4" fmla="*/ 0 w 3520866"/>
                <a:gd name="connsiteY4" fmla="*/ 1760433 h 352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866" h="3520866">
                  <a:moveTo>
                    <a:pt x="0" y="1760433"/>
                  </a:moveTo>
                  <a:cubicBezTo>
                    <a:pt x="0" y="788173"/>
                    <a:pt x="788173" y="0"/>
                    <a:pt x="1760433" y="0"/>
                  </a:cubicBezTo>
                  <a:cubicBezTo>
                    <a:pt x="2732693" y="0"/>
                    <a:pt x="3520866" y="788173"/>
                    <a:pt x="3520866" y="1760433"/>
                  </a:cubicBezTo>
                  <a:cubicBezTo>
                    <a:pt x="3520866" y="2732693"/>
                    <a:pt x="2732693" y="3520866"/>
                    <a:pt x="1760433" y="3520866"/>
                  </a:cubicBezTo>
                  <a:cubicBezTo>
                    <a:pt x="788173" y="3520866"/>
                    <a:pt x="0" y="2732693"/>
                    <a:pt x="0" y="1760433"/>
                  </a:cubicBezTo>
                  <a:close/>
                </a:path>
              </a:pathLst>
            </a:custGeom>
            <a:noFill/>
            <a:ln w="3175">
              <a:solidFill>
                <a:schemeClr val="accent1"/>
              </a:solidFill>
              <a:prstDash val="dash"/>
            </a:ln>
          </p:spPr>
          <p:style>
            <a:lnRef idx="3">
              <a:scrgbClr r="0" g="0" b="0"/>
            </a:lnRef>
            <a:fillRef idx="1">
              <a:scrgbClr r="0" g="0" b="0"/>
            </a:fillRef>
            <a:effectRef idx="0">
              <a:schemeClr val="accent2">
                <a:alpha val="50000"/>
                <a:hueOff val="0"/>
                <a:satOff val="0"/>
                <a:lumOff val="0"/>
                <a:alphaOff val="0"/>
              </a:schemeClr>
            </a:effectRef>
            <a:fontRef idx="minor">
              <a:schemeClr val="tx1"/>
            </a:fontRef>
          </p:style>
          <p:txBody>
            <a:bodyPr spcFirstLastPara="0" vert="horz" wrap="square" lIns="491653" tIns="415186" rIns="999164" bIns="415185" numCol="1" spcCol="1270" anchor="ctr" anchorCtr="0">
              <a:noAutofit/>
            </a:bodyPr>
            <a:lstStyle/>
            <a:p>
              <a:pPr lvl="0" algn="ctr" defTabSz="800100">
                <a:lnSpc>
                  <a:spcPct val="100000"/>
                </a:lnSpc>
                <a:spcBef>
                  <a:spcPct val="0"/>
                </a:spcBef>
                <a:spcAft>
                  <a:spcPts val="0"/>
                </a:spcAft>
              </a:pPr>
              <a:endParaRPr lang="en-US" sz="2000"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sz="2000"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solidFill>
                  <a:schemeClr val="tx1"/>
                </a:solidFill>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solidFill>
                  <a:schemeClr val="tx1"/>
                </a:solidFill>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sz="1200" kern="1200" dirty="0">
                <a:solidFill>
                  <a:schemeClr val="tx1"/>
                </a:solidFill>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solidFill>
                  <a:schemeClr val="tx1"/>
                </a:solidFill>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solidFill>
                  <a:schemeClr val="tx1"/>
                </a:solidFill>
                <a:latin typeface="Calibri Light" panose="020F0302020204030204" pitchFamily="34" charset="0"/>
                <a:cs typeface="Calibri Light" panose="020F0302020204030204" pitchFamily="34" charset="0"/>
              </a:endParaRPr>
            </a:p>
          </p:txBody>
        </p:sp>
        <p:sp>
          <p:nvSpPr>
            <p:cNvPr id="23" name="Freeform 22">
              <a:extLst>
                <a:ext uri="{FF2B5EF4-FFF2-40B4-BE49-F238E27FC236}">
                  <a16:creationId xmlns:a16="http://schemas.microsoft.com/office/drawing/2014/main" id="{CA604C15-F216-482E-B5F3-B7B730ABF011}"/>
                </a:ext>
              </a:extLst>
            </p:cNvPr>
            <p:cNvSpPr/>
            <p:nvPr/>
          </p:nvSpPr>
          <p:spPr>
            <a:xfrm>
              <a:off x="5608380" y="1182367"/>
              <a:ext cx="3520866" cy="3520866"/>
            </a:xfrm>
            <a:custGeom>
              <a:avLst/>
              <a:gdLst>
                <a:gd name="connsiteX0" fmla="*/ 0 w 3520866"/>
                <a:gd name="connsiteY0" fmla="*/ 1760433 h 3520866"/>
                <a:gd name="connsiteX1" fmla="*/ 1760433 w 3520866"/>
                <a:gd name="connsiteY1" fmla="*/ 0 h 3520866"/>
                <a:gd name="connsiteX2" fmla="*/ 3520866 w 3520866"/>
                <a:gd name="connsiteY2" fmla="*/ 1760433 h 3520866"/>
                <a:gd name="connsiteX3" fmla="*/ 1760433 w 3520866"/>
                <a:gd name="connsiteY3" fmla="*/ 3520866 h 3520866"/>
                <a:gd name="connsiteX4" fmla="*/ 0 w 3520866"/>
                <a:gd name="connsiteY4" fmla="*/ 1760433 h 352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866" h="3520866">
                  <a:moveTo>
                    <a:pt x="0" y="1760433"/>
                  </a:moveTo>
                  <a:cubicBezTo>
                    <a:pt x="0" y="788173"/>
                    <a:pt x="788173" y="0"/>
                    <a:pt x="1760433" y="0"/>
                  </a:cubicBezTo>
                  <a:cubicBezTo>
                    <a:pt x="2732693" y="0"/>
                    <a:pt x="3520866" y="788173"/>
                    <a:pt x="3520866" y="1760433"/>
                  </a:cubicBezTo>
                  <a:cubicBezTo>
                    <a:pt x="3520866" y="2732693"/>
                    <a:pt x="2732693" y="3520866"/>
                    <a:pt x="1760433" y="3520866"/>
                  </a:cubicBezTo>
                  <a:cubicBezTo>
                    <a:pt x="788173" y="3520866"/>
                    <a:pt x="0" y="2732693"/>
                    <a:pt x="0" y="1760433"/>
                  </a:cubicBezTo>
                  <a:close/>
                </a:path>
              </a:pathLst>
            </a:custGeom>
            <a:noFill/>
            <a:ln w="3175">
              <a:solidFill>
                <a:schemeClr val="tx2"/>
              </a:solidFill>
              <a:prstDash val="dash"/>
            </a:ln>
          </p:spPr>
          <p:style>
            <a:lnRef idx="3">
              <a:scrgbClr r="0" g="0" b="0"/>
            </a:lnRef>
            <a:fillRef idx="1">
              <a:scrgbClr r="0" g="0" b="0"/>
            </a:fillRef>
            <a:effectRef idx="0">
              <a:schemeClr val="accent2">
                <a:alpha val="50000"/>
                <a:hueOff val="-16599965"/>
                <a:satOff val="99422"/>
                <a:lumOff val="16666"/>
                <a:alphaOff val="0"/>
              </a:schemeClr>
            </a:effectRef>
            <a:fontRef idx="minor">
              <a:schemeClr val="tx1"/>
            </a:fontRef>
          </p:style>
          <p:txBody>
            <a:bodyPr spcFirstLastPara="0" vert="horz" wrap="square" lIns="999165" tIns="415186" rIns="491652" bIns="415185" numCol="1" spcCol="1270" anchor="ctr" anchorCtr="0">
              <a:noAutofit/>
            </a:bodyPr>
            <a:lstStyle/>
            <a:p>
              <a:pPr lvl="0" algn="ctr" defTabSz="800100">
                <a:lnSpc>
                  <a:spcPct val="100000"/>
                </a:lnSpc>
                <a:spcBef>
                  <a:spcPct val="0"/>
                </a:spcBef>
                <a:spcAft>
                  <a:spcPts val="0"/>
                </a:spcAft>
              </a:pPr>
              <a:endParaRPr lang="en-US" sz="2000"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sz="2000"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latin typeface="Calibri Light" panose="020F0302020204030204" pitchFamily="34" charset="0"/>
                <a:cs typeface="Calibri Light" panose="020F0302020204030204" pitchFamily="34" charset="0"/>
              </a:endParaRPr>
            </a:p>
            <a:p>
              <a:pPr lvl="0" algn="ctr" defTabSz="800100">
                <a:lnSpc>
                  <a:spcPct val="100000"/>
                </a:lnSpc>
                <a:spcBef>
                  <a:spcPct val="0"/>
                </a:spcBef>
                <a:spcAft>
                  <a:spcPts val="0"/>
                </a:spcAft>
              </a:pPr>
              <a:endParaRPr lang="en-US" kern="1200" dirty="0">
                <a:solidFill>
                  <a:schemeClr val="tx1"/>
                </a:solidFill>
                <a:latin typeface="Calibri Light" panose="020F030202020403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2B159AE7-5C8A-48BB-8556-299E310D8483}"/>
                </a:ext>
              </a:extLst>
            </p:cNvPr>
            <p:cNvSpPr/>
            <p:nvPr/>
          </p:nvSpPr>
          <p:spPr>
            <a:xfrm>
              <a:off x="679055" y="3768241"/>
              <a:ext cx="2484521"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120000"/>
                </a:lnSpc>
              </a:pPr>
              <a:r>
                <a:rPr lang="en-US" sz="1400" dirty="0">
                  <a:solidFill>
                    <a:schemeClr val="tx2"/>
                  </a:solidFill>
                  <a:latin typeface="Calibri Light" panose="020F0302020204030204" pitchFamily="34" charset="0"/>
                  <a:cs typeface="Calibri Light" panose="020F0302020204030204" pitchFamily="34" charset="0"/>
                </a:rPr>
                <a:t>Collective focus on priorities </a:t>
              </a:r>
              <a:br>
                <a:rPr lang="en-US" sz="1400" dirty="0">
                  <a:solidFill>
                    <a:schemeClr val="tx2"/>
                  </a:solidFill>
                  <a:latin typeface="Calibri Light" panose="020F0302020204030204" pitchFamily="34" charset="0"/>
                  <a:cs typeface="Calibri Light" panose="020F0302020204030204" pitchFamily="34" charset="0"/>
                </a:rPr>
              </a:br>
              <a:r>
                <a:rPr lang="en-US" sz="1400" dirty="0">
                  <a:solidFill>
                    <a:schemeClr val="tx2"/>
                  </a:solidFill>
                  <a:latin typeface="Calibri Light" panose="020F0302020204030204" pitchFamily="34" charset="0"/>
                  <a:cs typeface="Calibri Light" panose="020F0302020204030204" pitchFamily="34" charset="0"/>
                </a:rPr>
                <a:t>and customer outcomes</a:t>
              </a:r>
              <a:endParaRPr lang="en-GB" sz="1400" dirty="0">
                <a:solidFill>
                  <a:schemeClr val="tx2"/>
                </a:solidFill>
                <a:latin typeface="Calibri Light" panose="020F0302020204030204" pitchFamily="34" charset="0"/>
                <a:cs typeface="Calibri Light" panose="020F0302020204030204" pitchFamily="34" charset="0"/>
              </a:endParaRPr>
            </a:p>
          </p:txBody>
        </p:sp>
        <p:sp>
          <p:nvSpPr>
            <p:cNvPr id="25" name="Rectangle 24">
              <a:extLst>
                <a:ext uri="{FF2B5EF4-FFF2-40B4-BE49-F238E27FC236}">
                  <a16:creationId xmlns:a16="http://schemas.microsoft.com/office/drawing/2014/main" id="{0DDCE570-6F25-4C31-9E33-A52E7D6F330A}"/>
                </a:ext>
              </a:extLst>
            </p:cNvPr>
            <p:cNvSpPr/>
            <p:nvPr/>
          </p:nvSpPr>
          <p:spPr>
            <a:xfrm>
              <a:off x="286113" y="2441428"/>
              <a:ext cx="2474605"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120000"/>
                </a:lnSpc>
              </a:pPr>
              <a:r>
                <a:rPr lang="en-US" sz="1400" dirty="0">
                  <a:solidFill>
                    <a:schemeClr val="tx2"/>
                  </a:solidFill>
                  <a:latin typeface="Calibri Light" panose="020F0302020204030204" pitchFamily="34" charset="0"/>
                  <a:cs typeface="Calibri Light" panose="020F0302020204030204" pitchFamily="34" charset="0"/>
                </a:rPr>
                <a:t>Single source of truth </a:t>
              </a:r>
              <a:br>
                <a:rPr lang="en-US" sz="1400" dirty="0">
                  <a:solidFill>
                    <a:schemeClr val="tx2"/>
                  </a:solidFill>
                  <a:latin typeface="Calibri Light" panose="020F0302020204030204" pitchFamily="34" charset="0"/>
                  <a:cs typeface="Calibri Light" panose="020F0302020204030204" pitchFamily="34" charset="0"/>
                </a:rPr>
              </a:br>
              <a:r>
                <a:rPr lang="en-US" sz="1400" dirty="0">
                  <a:solidFill>
                    <a:schemeClr val="tx2"/>
                  </a:solidFill>
                  <a:latin typeface="Calibri Light" panose="020F0302020204030204" pitchFamily="34" charset="0"/>
                  <a:cs typeface="Calibri Light" panose="020F0302020204030204" pitchFamily="34" charset="0"/>
                </a:rPr>
                <a:t>for decision making</a:t>
              </a:r>
              <a:endParaRPr lang="en-GB" sz="1400" dirty="0">
                <a:solidFill>
                  <a:schemeClr val="tx2"/>
                </a:solidFill>
                <a:latin typeface="Calibri Light" panose="020F0302020204030204" pitchFamily="34" charset="0"/>
                <a:cs typeface="Calibri Light" panose="020F0302020204030204" pitchFamily="34" charset="0"/>
              </a:endParaRPr>
            </a:p>
          </p:txBody>
        </p:sp>
        <p:sp>
          <p:nvSpPr>
            <p:cNvPr id="26" name="Rectangle 25">
              <a:extLst>
                <a:ext uri="{FF2B5EF4-FFF2-40B4-BE49-F238E27FC236}">
                  <a16:creationId xmlns:a16="http://schemas.microsoft.com/office/drawing/2014/main" id="{AA0E3D25-354A-43F1-944E-2D086849B3ED}"/>
                </a:ext>
              </a:extLst>
            </p:cNvPr>
            <p:cNvSpPr/>
            <p:nvPr/>
          </p:nvSpPr>
          <p:spPr>
            <a:xfrm>
              <a:off x="1142910" y="1321308"/>
              <a:ext cx="2027016"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120000"/>
                </a:lnSpc>
              </a:pPr>
              <a:r>
                <a:rPr lang="en-US" sz="1400" dirty="0">
                  <a:solidFill>
                    <a:schemeClr val="tx2"/>
                  </a:solidFill>
                  <a:latin typeface="Calibri Light" panose="020F0302020204030204" pitchFamily="34" charset="0"/>
                  <a:cs typeface="Calibri Light" panose="020F0302020204030204" pitchFamily="34" charset="0"/>
                </a:rPr>
                <a:t>Real time view of operations health, SLAs and regulatory outcomes </a:t>
              </a:r>
            </a:p>
          </p:txBody>
        </p:sp>
        <p:sp>
          <p:nvSpPr>
            <p:cNvPr id="27" name="Oval 26">
              <a:extLst>
                <a:ext uri="{FF2B5EF4-FFF2-40B4-BE49-F238E27FC236}">
                  <a16:creationId xmlns:a16="http://schemas.microsoft.com/office/drawing/2014/main" id="{D2933641-0842-4380-A29E-081D7CCB4126}"/>
                </a:ext>
              </a:extLst>
            </p:cNvPr>
            <p:cNvSpPr/>
            <p:nvPr/>
          </p:nvSpPr>
          <p:spPr>
            <a:xfrm>
              <a:off x="3193191" y="1363107"/>
              <a:ext cx="602522" cy="602522"/>
            </a:xfrm>
            <a:prstGeom prst="ellipse">
              <a:avLst/>
            </a:prstGeom>
            <a:solidFill>
              <a:schemeClr val="bg1"/>
            </a:solid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sp>
          <p:nvSpPr>
            <p:cNvPr id="28" name="Oval 27">
              <a:extLst>
                <a:ext uri="{FF2B5EF4-FFF2-40B4-BE49-F238E27FC236}">
                  <a16:creationId xmlns:a16="http://schemas.microsoft.com/office/drawing/2014/main" id="{23056980-8C30-4F52-B941-E05E48E1F05D}"/>
                </a:ext>
              </a:extLst>
            </p:cNvPr>
            <p:cNvSpPr/>
            <p:nvPr/>
          </p:nvSpPr>
          <p:spPr>
            <a:xfrm>
              <a:off x="2762945" y="2509786"/>
              <a:ext cx="618430" cy="618430"/>
            </a:xfrm>
            <a:prstGeom prst="ellipse">
              <a:avLst/>
            </a:prstGeom>
            <a:solidFill>
              <a:schemeClr val="bg1"/>
            </a:solid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sp>
          <p:nvSpPr>
            <p:cNvPr id="29" name="Oval 28">
              <a:extLst>
                <a:ext uri="{FF2B5EF4-FFF2-40B4-BE49-F238E27FC236}">
                  <a16:creationId xmlns:a16="http://schemas.microsoft.com/office/drawing/2014/main" id="{34EB8237-2056-4D2C-9C02-4E9FA6C810EB}"/>
                </a:ext>
              </a:extLst>
            </p:cNvPr>
            <p:cNvSpPr/>
            <p:nvPr/>
          </p:nvSpPr>
          <p:spPr>
            <a:xfrm>
              <a:off x="3173654" y="3843413"/>
              <a:ext cx="599140" cy="599140"/>
            </a:xfrm>
            <a:prstGeom prst="ellipse">
              <a:avLst/>
            </a:prstGeom>
            <a:solidFill>
              <a:schemeClr val="bg1"/>
            </a:solid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grpSp>
          <p:nvGrpSpPr>
            <p:cNvPr id="30" name="Group 29">
              <a:extLst>
                <a:ext uri="{FF2B5EF4-FFF2-40B4-BE49-F238E27FC236}">
                  <a16:creationId xmlns:a16="http://schemas.microsoft.com/office/drawing/2014/main" id="{0B67037F-B4C9-4344-AC39-34E8093670A7}"/>
                </a:ext>
              </a:extLst>
            </p:cNvPr>
            <p:cNvGrpSpPr>
              <a:grpSpLocks noChangeAspect="1"/>
            </p:cNvGrpSpPr>
            <p:nvPr/>
          </p:nvGrpSpPr>
          <p:grpSpPr>
            <a:xfrm>
              <a:off x="2869427" y="2635802"/>
              <a:ext cx="381774" cy="385138"/>
              <a:chOff x="-1101725" y="3349625"/>
              <a:chExt cx="360362" cy="363538"/>
            </a:xfrm>
            <a:solidFill>
              <a:schemeClr val="accent2">
                <a:lumMod val="60000"/>
                <a:lumOff val="40000"/>
              </a:schemeClr>
            </a:solidFill>
          </p:grpSpPr>
          <p:sp>
            <p:nvSpPr>
              <p:cNvPr id="74" name="Freeform 66">
                <a:extLst>
                  <a:ext uri="{FF2B5EF4-FFF2-40B4-BE49-F238E27FC236}">
                    <a16:creationId xmlns:a16="http://schemas.microsoft.com/office/drawing/2014/main" id="{F3BC4C79-DD3C-4801-BE8D-B59156BC23B5}"/>
                  </a:ext>
                </a:extLst>
              </p:cNvPr>
              <p:cNvSpPr>
                <a:spLocks noEditPoints="1"/>
              </p:cNvSpPr>
              <p:nvPr/>
            </p:nvSpPr>
            <p:spPr bwMode="auto">
              <a:xfrm>
                <a:off x="-995363" y="3349625"/>
                <a:ext cx="220663" cy="79375"/>
              </a:xfrm>
              <a:custGeom>
                <a:avLst/>
                <a:gdLst>
                  <a:gd name="T0" fmla="*/ 20 w 58"/>
                  <a:gd name="T1" fmla="*/ 3 h 21"/>
                  <a:gd name="T2" fmla="*/ 47 w 58"/>
                  <a:gd name="T3" fmla="*/ 13 h 21"/>
                  <a:gd name="T4" fmla="*/ 46 w 58"/>
                  <a:gd name="T5" fmla="*/ 15 h 21"/>
                  <a:gd name="T6" fmla="*/ 52 w 58"/>
                  <a:gd name="T7" fmla="*/ 21 h 21"/>
                  <a:gd name="T8" fmla="*/ 58 w 58"/>
                  <a:gd name="T9" fmla="*/ 15 h 21"/>
                  <a:gd name="T10" fmla="*/ 52 w 58"/>
                  <a:gd name="T11" fmla="*/ 9 h 21"/>
                  <a:gd name="T12" fmla="*/ 49 w 58"/>
                  <a:gd name="T13" fmla="*/ 10 h 21"/>
                  <a:gd name="T14" fmla="*/ 20 w 58"/>
                  <a:gd name="T15" fmla="*/ 0 h 21"/>
                  <a:gd name="T16" fmla="*/ 0 w 58"/>
                  <a:gd name="T17" fmla="*/ 5 h 21"/>
                  <a:gd name="T18" fmla="*/ 1 w 58"/>
                  <a:gd name="T19" fmla="*/ 7 h 21"/>
                  <a:gd name="T20" fmla="*/ 20 w 58"/>
                  <a:gd name="T21" fmla="*/ 3 h 21"/>
                  <a:gd name="T22" fmla="*/ 55 w 58"/>
                  <a:gd name="T23" fmla="*/ 15 h 21"/>
                  <a:gd name="T24" fmla="*/ 52 w 58"/>
                  <a:gd name="T25" fmla="*/ 18 h 21"/>
                  <a:gd name="T26" fmla="*/ 49 w 58"/>
                  <a:gd name="T27" fmla="*/ 15 h 21"/>
                  <a:gd name="T28" fmla="*/ 52 w 58"/>
                  <a:gd name="T29" fmla="*/ 12 h 21"/>
                  <a:gd name="T30" fmla="*/ 55 w 58"/>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21">
                    <a:moveTo>
                      <a:pt x="20" y="3"/>
                    </a:moveTo>
                    <a:cubicBezTo>
                      <a:pt x="30" y="3"/>
                      <a:pt x="39" y="7"/>
                      <a:pt x="47" y="13"/>
                    </a:cubicBezTo>
                    <a:cubicBezTo>
                      <a:pt x="46" y="13"/>
                      <a:pt x="46" y="14"/>
                      <a:pt x="46" y="15"/>
                    </a:cubicBezTo>
                    <a:cubicBezTo>
                      <a:pt x="46" y="19"/>
                      <a:pt x="49" y="21"/>
                      <a:pt x="52" y="21"/>
                    </a:cubicBezTo>
                    <a:cubicBezTo>
                      <a:pt x="55" y="21"/>
                      <a:pt x="58" y="19"/>
                      <a:pt x="58" y="15"/>
                    </a:cubicBezTo>
                    <a:cubicBezTo>
                      <a:pt x="58" y="12"/>
                      <a:pt x="55" y="9"/>
                      <a:pt x="52" y="9"/>
                    </a:cubicBezTo>
                    <a:cubicBezTo>
                      <a:pt x="51" y="9"/>
                      <a:pt x="50" y="10"/>
                      <a:pt x="49" y="10"/>
                    </a:cubicBezTo>
                    <a:cubicBezTo>
                      <a:pt x="41" y="4"/>
                      <a:pt x="30" y="0"/>
                      <a:pt x="20" y="0"/>
                    </a:cubicBezTo>
                    <a:cubicBezTo>
                      <a:pt x="13" y="0"/>
                      <a:pt x="6" y="2"/>
                      <a:pt x="0" y="5"/>
                    </a:cubicBezTo>
                    <a:cubicBezTo>
                      <a:pt x="1" y="7"/>
                      <a:pt x="1" y="7"/>
                      <a:pt x="1" y="7"/>
                    </a:cubicBezTo>
                    <a:cubicBezTo>
                      <a:pt x="7" y="5"/>
                      <a:pt x="13" y="3"/>
                      <a:pt x="20" y="3"/>
                    </a:cubicBezTo>
                    <a:close/>
                    <a:moveTo>
                      <a:pt x="55" y="15"/>
                    </a:moveTo>
                    <a:cubicBezTo>
                      <a:pt x="55" y="17"/>
                      <a:pt x="54" y="18"/>
                      <a:pt x="52" y="18"/>
                    </a:cubicBezTo>
                    <a:cubicBezTo>
                      <a:pt x="51" y="18"/>
                      <a:pt x="49" y="17"/>
                      <a:pt x="49" y="15"/>
                    </a:cubicBezTo>
                    <a:cubicBezTo>
                      <a:pt x="49" y="14"/>
                      <a:pt x="51" y="12"/>
                      <a:pt x="52" y="12"/>
                    </a:cubicBezTo>
                    <a:cubicBezTo>
                      <a:pt x="54" y="12"/>
                      <a:pt x="55" y="14"/>
                      <a:pt x="5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5" name="Freeform 67">
                <a:extLst>
                  <a:ext uri="{FF2B5EF4-FFF2-40B4-BE49-F238E27FC236}">
                    <a16:creationId xmlns:a16="http://schemas.microsoft.com/office/drawing/2014/main" id="{03B52173-06C6-4E83-A39D-DDD362FF697F}"/>
                  </a:ext>
                </a:extLst>
              </p:cNvPr>
              <p:cNvSpPr>
                <a:spLocks/>
              </p:cNvSpPr>
              <p:nvPr/>
            </p:nvSpPr>
            <p:spPr bwMode="auto">
              <a:xfrm>
                <a:off x="-968375" y="3546475"/>
                <a:ext cx="95250" cy="46037"/>
              </a:xfrm>
              <a:custGeom>
                <a:avLst/>
                <a:gdLst>
                  <a:gd name="T0" fmla="*/ 13 w 25"/>
                  <a:gd name="T1" fmla="*/ 12 h 12"/>
                  <a:gd name="T2" fmla="*/ 25 w 25"/>
                  <a:gd name="T3" fmla="*/ 0 h 12"/>
                  <a:gd name="T4" fmla="*/ 22 w 25"/>
                  <a:gd name="T5" fmla="*/ 0 h 12"/>
                  <a:gd name="T6" fmla="*/ 13 w 25"/>
                  <a:gd name="T7" fmla="*/ 9 h 12"/>
                  <a:gd name="T8" fmla="*/ 3 w 25"/>
                  <a:gd name="T9" fmla="*/ 0 h 12"/>
                  <a:gd name="T10" fmla="*/ 0 w 25"/>
                  <a:gd name="T11" fmla="*/ 0 h 12"/>
                  <a:gd name="T12" fmla="*/ 13 w 2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13" y="12"/>
                    </a:moveTo>
                    <a:cubicBezTo>
                      <a:pt x="19" y="12"/>
                      <a:pt x="25" y="6"/>
                      <a:pt x="25" y="0"/>
                    </a:cubicBezTo>
                    <a:cubicBezTo>
                      <a:pt x="22" y="0"/>
                      <a:pt x="22" y="0"/>
                      <a:pt x="22" y="0"/>
                    </a:cubicBezTo>
                    <a:cubicBezTo>
                      <a:pt x="22" y="5"/>
                      <a:pt x="18" y="9"/>
                      <a:pt x="13" y="9"/>
                    </a:cubicBezTo>
                    <a:cubicBezTo>
                      <a:pt x="7" y="9"/>
                      <a:pt x="3" y="5"/>
                      <a:pt x="3" y="0"/>
                    </a:cubicBezTo>
                    <a:cubicBezTo>
                      <a:pt x="0" y="0"/>
                      <a:pt x="0" y="0"/>
                      <a:pt x="0" y="0"/>
                    </a:cubicBezTo>
                    <a:cubicBezTo>
                      <a:pt x="0" y="7"/>
                      <a:pt x="6" y="12"/>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6" name="Freeform 68">
                <a:extLst>
                  <a:ext uri="{FF2B5EF4-FFF2-40B4-BE49-F238E27FC236}">
                    <a16:creationId xmlns:a16="http://schemas.microsoft.com/office/drawing/2014/main" id="{CD27BE35-CF30-4C6B-B96F-64965544901E}"/>
                  </a:ext>
                </a:extLst>
              </p:cNvPr>
              <p:cNvSpPr>
                <a:spLocks/>
              </p:cNvSpPr>
              <p:nvPr/>
            </p:nvSpPr>
            <p:spPr bwMode="auto">
              <a:xfrm>
                <a:off x="-1025525" y="3546475"/>
                <a:ext cx="207963" cy="106362"/>
              </a:xfrm>
              <a:custGeom>
                <a:avLst/>
                <a:gdLst>
                  <a:gd name="T0" fmla="*/ 131 w 131"/>
                  <a:gd name="T1" fmla="*/ 12 h 67"/>
                  <a:gd name="T2" fmla="*/ 131 w 131"/>
                  <a:gd name="T3" fmla="*/ 0 h 67"/>
                  <a:gd name="T4" fmla="*/ 124 w 131"/>
                  <a:gd name="T5" fmla="*/ 0 h 67"/>
                  <a:gd name="T6" fmla="*/ 124 w 131"/>
                  <a:gd name="T7" fmla="*/ 5 h 67"/>
                  <a:gd name="T8" fmla="*/ 110 w 131"/>
                  <a:gd name="T9" fmla="*/ 7 h 67"/>
                  <a:gd name="T10" fmla="*/ 100 w 131"/>
                  <a:gd name="T11" fmla="*/ 26 h 67"/>
                  <a:gd name="T12" fmla="*/ 112 w 131"/>
                  <a:gd name="T13" fmla="*/ 38 h 67"/>
                  <a:gd name="T14" fmla="*/ 103 w 131"/>
                  <a:gd name="T15" fmla="*/ 46 h 67"/>
                  <a:gd name="T16" fmla="*/ 93 w 131"/>
                  <a:gd name="T17" fmla="*/ 36 h 67"/>
                  <a:gd name="T18" fmla="*/ 72 w 131"/>
                  <a:gd name="T19" fmla="*/ 43 h 67"/>
                  <a:gd name="T20" fmla="*/ 72 w 131"/>
                  <a:gd name="T21" fmla="*/ 60 h 67"/>
                  <a:gd name="T22" fmla="*/ 60 w 131"/>
                  <a:gd name="T23" fmla="*/ 60 h 67"/>
                  <a:gd name="T24" fmla="*/ 60 w 131"/>
                  <a:gd name="T25" fmla="*/ 43 h 67"/>
                  <a:gd name="T26" fmla="*/ 38 w 131"/>
                  <a:gd name="T27" fmla="*/ 36 h 67"/>
                  <a:gd name="T28" fmla="*/ 28 w 131"/>
                  <a:gd name="T29" fmla="*/ 46 h 67"/>
                  <a:gd name="T30" fmla="*/ 19 w 131"/>
                  <a:gd name="T31" fmla="*/ 38 h 67"/>
                  <a:gd name="T32" fmla="*/ 31 w 131"/>
                  <a:gd name="T33" fmla="*/ 26 h 67"/>
                  <a:gd name="T34" fmla="*/ 24 w 131"/>
                  <a:gd name="T35" fmla="*/ 7 h 67"/>
                  <a:gd name="T36" fmla="*/ 7 w 131"/>
                  <a:gd name="T37" fmla="*/ 5 h 67"/>
                  <a:gd name="T38" fmla="*/ 7 w 131"/>
                  <a:gd name="T39" fmla="*/ 0 h 67"/>
                  <a:gd name="T40" fmla="*/ 0 w 131"/>
                  <a:gd name="T41" fmla="*/ 0 h 67"/>
                  <a:gd name="T42" fmla="*/ 0 w 131"/>
                  <a:gd name="T43" fmla="*/ 12 h 67"/>
                  <a:gd name="T44" fmla="*/ 16 w 131"/>
                  <a:gd name="T45" fmla="*/ 12 h 67"/>
                  <a:gd name="T46" fmla="*/ 21 w 131"/>
                  <a:gd name="T47" fmla="*/ 24 h 67"/>
                  <a:gd name="T48" fmla="*/ 9 w 131"/>
                  <a:gd name="T49" fmla="*/ 38 h 67"/>
                  <a:gd name="T50" fmla="*/ 28 w 131"/>
                  <a:gd name="T51" fmla="*/ 55 h 67"/>
                  <a:gd name="T52" fmla="*/ 40 w 131"/>
                  <a:gd name="T53" fmla="*/ 43 h 67"/>
                  <a:gd name="T54" fmla="*/ 52 w 131"/>
                  <a:gd name="T55" fmla="*/ 48 h 67"/>
                  <a:gd name="T56" fmla="*/ 52 w 131"/>
                  <a:gd name="T57" fmla="*/ 67 h 67"/>
                  <a:gd name="T58" fmla="*/ 79 w 131"/>
                  <a:gd name="T59" fmla="*/ 67 h 67"/>
                  <a:gd name="T60" fmla="*/ 79 w 131"/>
                  <a:gd name="T61" fmla="*/ 48 h 67"/>
                  <a:gd name="T62" fmla="*/ 91 w 131"/>
                  <a:gd name="T63" fmla="*/ 43 h 67"/>
                  <a:gd name="T64" fmla="*/ 103 w 131"/>
                  <a:gd name="T65" fmla="*/ 55 h 67"/>
                  <a:gd name="T66" fmla="*/ 122 w 131"/>
                  <a:gd name="T67" fmla="*/ 38 h 67"/>
                  <a:gd name="T68" fmla="*/ 110 w 131"/>
                  <a:gd name="T69" fmla="*/ 24 h 67"/>
                  <a:gd name="T70" fmla="*/ 115 w 131"/>
                  <a:gd name="T71" fmla="*/ 12 h 67"/>
                  <a:gd name="T72" fmla="*/ 131 w 131"/>
                  <a:gd name="T73"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67">
                    <a:moveTo>
                      <a:pt x="131" y="12"/>
                    </a:moveTo>
                    <a:lnTo>
                      <a:pt x="131" y="0"/>
                    </a:lnTo>
                    <a:lnTo>
                      <a:pt x="124" y="0"/>
                    </a:lnTo>
                    <a:lnTo>
                      <a:pt x="124" y="5"/>
                    </a:lnTo>
                    <a:lnTo>
                      <a:pt x="110" y="7"/>
                    </a:lnTo>
                    <a:lnTo>
                      <a:pt x="100" y="26"/>
                    </a:lnTo>
                    <a:lnTo>
                      <a:pt x="112" y="38"/>
                    </a:lnTo>
                    <a:lnTo>
                      <a:pt x="103" y="46"/>
                    </a:lnTo>
                    <a:lnTo>
                      <a:pt x="93" y="36"/>
                    </a:lnTo>
                    <a:lnTo>
                      <a:pt x="72" y="43"/>
                    </a:lnTo>
                    <a:lnTo>
                      <a:pt x="72" y="60"/>
                    </a:lnTo>
                    <a:lnTo>
                      <a:pt x="60" y="60"/>
                    </a:lnTo>
                    <a:lnTo>
                      <a:pt x="60" y="43"/>
                    </a:lnTo>
                    <a:lnTo>
                      <a:pt x="38" y="36"/>
                    </a:lnTo>
                    <a:lnTo>
                      <a:pt x="28" y="46"/>
                    </a:lnTo>
                    <a:lnTo>
                      <a:pt x="19" y="38"/>
                    </a:lnTo>
                    <a:lnTo>
                      <a:pt x="31" y="26"/>
                    </a:lnTo>
                    <a:lnTo>
                      <a:pt x="24" y="7"/>
                    </a:lnTo>
                    <a:lnTo>
                      <a:pt x="7" y="5"/>
                    </a:lnTo>
                    <a:lnTo>
                      <a:pt x="7" y="0"/>
                    </a:lnTo>
                    <a:lnTo>
                      <a:pt x="0" y="0"/>
                    </a:lnTo>
                    <a:lnTo>
                      <a:pt x="0" y="12"/>
                    </a:lnTo>
                    <a:lnTo>
                      <a:pt x="16" y="12"/>
                    </a:lnTo>
                    <a:lnTo>
                      <a:pt x="21" y="24"/>
                    </a:lnTo>
                    <a:lnTo>
                      <a:pt x="9" y="38"/>
                    </a:lnTo>
                    <a:lnTo>
                      <a:pt x="28" y="55"/>
                    </a:lnTo>
                    <a:lnTo>
                      <a:pt x="40" y="43"/>
                    </a:lnTo>
                    <a:lnTo>
                      <a:pt x="52" y="48"/>
                    </a:lnTo>
                    <a:lnTo>
                      <a:pt x="52" y="67"/>
                    </a:lnTo>
                    <a:lnTo>
                      <a:pt x="79" y="67"/>
                    </a:lnTo>
                    <a:lnTo>
                      <a:pt x="79" y="48"/>
                    </a:lnTo>
                    <a:lnTo>
                      <a:pt x="91" y="43"/>
                    </a:lnTo>
                    <a:lnTo>
                      <a:pt x="103" y="55"/>
                    </a:lnTo>
                    <a:lnTo>
                      <a:pt x="122" y="38"/>
                    </a:lnTo>
                    <a:lnTo>
                      <a:pt x="110" y="24"/>
                    </a:lnTo>
                    <a:lnTo>
                      <a:pt x="115" y="12"/>
                    </a:lnTo>
                    <a:lnTo>
                      <a:pt x="13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7" name="Freeform 69">
                <a:extLst>
                  <a:ext uri="{FF2B5EF4-FFF2-40B4-BE49-F238E27FC236}">
                    <a16:creationId xmlns:a16="http://schemas.microsoft.com/office/drawing/2014/main" id="{16182A79-BDC9-4F20-9E34-FB8978C79935}"/>
                  </a:ext>
                </a:extLst>
              </p:cNvPr>
              <p:cNvSpPr>
                <a:spLocks/>
              </p:cNvSpPr>
              <p:nvPr/>
            </p:nvSpPr>
            <p:spPr bwMode="auto">
              <a:xfrm>
                <a:off x="-881063" y="3436938"/>
                <a:ext cx="44450" cy="90487"/>
              </a:xfrm>
              <a:custGeom>
                <a:avLst/>
                <a:gdLst>
                  <a:gd name="T0" fmla="*/ 28 w 28"/>
                  <a:gd name="T1" fmla="*/ 57 h 57"/>
                  <a:gd name="T2" fmla="*/ 28 w 28"/>
                  <a:gd name="T3" fmla="*/ 0 h 57"/>
                  <a:gd name="T4" fmla="*/ 0 w 28"/>
                  <a:gd name="T5" fmla="*/ 0 h 57"/>
                  <a:gd name="T6" fmla="*/ 0 w 28"/>
                  <a:gd name="T7" fmla="*/ 57 h 57"/>
                  <a:gd name="T8" fmla="*/ 7 w 28"/>
                  <a:gd name="T9" fmla="*/ 57 h 57"/>
                  <a:gd name="T10" fmla="*/ 7 w 28"/>
                  <a:gd name="T11" fmla="*/ 7 h 57"/>
                  <a:gd name="T12" fmla="*/ 21 w 28"/>
                  <a:gd name="T13" fmla="*/ 7 h 57"/>
                  <a:gd name="T14" fmla="*/ 21 w 28"/>
                  <a:gd name="T15" fmla="*/ 57 h 57"/>
                  <a:gd name="T16" fmla="*/ 28 w 28"/>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7">
                    <a:moveTo>
                      <a:pt x="28" y="57"/>
                    </a:moveTo>
                    <a:lnTo>
                      <a:pt x="28" y="0"/>
                    </a:lnTo>
                    <a:lnTo>
                      <a:pt x="0" y="0"/>
                    </a:lnTo>
                    <a:lnTo>
                      <a:pt x="0" y="57"/>
                    </a:lnTo>
                    <a:lnTo>
                      <a:pt x="7" y="57"/>
                    </a:lnTo>
                    <a:lnTo>
                      <a:pt x="7" y="7"/>
                    </a:lnTo>
                    <a:lnTo>
                      <a:pt x="21" y="7"/>
                    </a:lnTo>
                    <a:lnTo>
                      <a:pt x="21" y="57"/>
                    </a:lnTo>
                    <a:lnTo>
                      <a:pt x="2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8" name="Freeform 70">
                <a:extLst>
                  <a:ext uri="{FF2B5EF4-FFF2-40B4-BE49-F238E27FC236}">
                    <a16:creationId xmlns:a16="http://schemas.microsoft.com/office/drawing/2014/main" id="{CC7EA807-2FBC-45B4-B1EA-711F0A9EC597}"/>
                  </a:ext>
                </a:extLst>
              </p:cNvPr>
              <p:cNvSpPr>
                <a:spLocks/>
              </p:cNvSpPr>
              <p:nvPr/>
            </p:nvSpPr>
            <p:spPr bwMode="auto">
              <a:xfrm>
                <a:off x="-1006475" y="3463925"/>
                <a:ext cx="52388" cy="63500"/>
              </a:xfrm>
              <a:custGeom>
                <a:avLst/>
                <a:gdLst>
                  <a:gd name="T0" fmla="*/ 33 w 33"/>
                  <a:gd name="T1" fmla="*/ 40 h 40"/>
                  <a:gd name="T2" fmla="*/ 33 w 33"/>
                  <a:gd name="T3" fmla="*/ 0 h 40"/>
                  <a:gd name="T4" fmla="*/ 0 w 33"/>
                  <a:gd name="T5" fmla="*/ 0 h 40"/>
                  <a:gd name="T6" fmla="*/ 0 w 33"/>
                  <a:gd name="T7" fmla="*/ 40 h 40"/>
                  <a:gd name="T8" fmla="*/ 7 w 33"/>
                  <a:gd name="T9" fmla="*/ 40 h 40"/>
                  <a:gd name="T10" fmla="*/ 7 w 33"/>
                  <a:gd name="T11" fmla="*/ 7 h 40"/>
                  <a:gd name="T12" fmla="*/ 26 w 33"/>
                  <a:gd name="T13" fmla="*/ 7 h 40"/>
                  <a:gd name="T14" fmla="*/ 26 w 33"/>
                  <a:gd name="T15" fmla="*/ 40 h 40"/>
                  <a:gd name="T16" fmla="*/ 33 w 3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33" y="40"/>
                    </a:moveTo>
                    <a:lnTo>
                      <a:pt x="33" y="0"/>
                    </a:lnTo>
                    <a:lnTo>
                      <a:pt x="0" y="0"/>
                    </a:lnTo>
                    <a:lnTo>
                      <a:pt x="0" y="40"/>
                    </a:lnTo>
                    <a:lnTo>
                      <a:pt x="7" y="40"/>
                    </a:lnTo>
                    <a:lnTo>
                      <a:pt x="7" y="7"/>
                    </a:lnTo>
                    <a:lnTo>
                      <a:pt x="26" y="7"/>
                    </a:lnTo>
                    <a:lnTo>
                      <a:pt x="26" y="40"/>
                    </a:lnTo>
                    <a:lnTo>
                      <a:pt x="3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9" name="Freeform 71">
                <a:extLst>
                  <a:ext uri="{FF2B5EF4-FFF2-40B4-BE49-F238E27FC236}">
                    <a16:creationId xmlns:a16="http://schemas.microsoft.com/office/drawing/2014/main" id="{E7817439-A3ED-4CBF-9C4B-41FEA6278382}"/>
                  </a:ext>
                </a:extLst>
              </p:cNvPr>
              <p:cNvSpPr>
                <a:spLocks/>
              </p:cNvSpPr>
              <p:nvPr/>
            </p:nvSpPr>
            <p:spPr bwMode="auto">
              <a:xfrm>
                <a:off x="-949325" y="3409950"/>
                <a:ext cx="57150" cy="117475"/>
              </a:xfrm>
              <a:custGeom>
                <a:avLst/>
                <a:gdLst>
                  <a:gd name="T0" fmla="*/ 36 w 36"/>
                  <a:gd name="T1" fmla="*/ 74 h 74"/>
                  <a:gd name="T2" fmla="*/ 36 w 36"/>
                  <a:gd name="T3" fmla="*/ 0 h 74"/>
                  <a:gd name="T4" fmla="*/ 0 w 36"/>
                  <a:gd name="T5" fmla="*/ 0 h 74"/>
                  <a:gd name="T6" fmla="*/ 0 w 36"/>
                  <a:gd name="T7" fmla="*/ 74 h 74"/>
                  <a:gd name="T8" fmla="*/ 7 w 36"/>
                  <a:gd name="T9" fmla="*/ 74 h 74"/>
                  <a:gd name="T10" fmla="*/ 7 w 36"/>
                  <a:gd name="T11" fmla="*/ 7 h 74"/>
                  <a:gd name="T12" fmla="*/ 28 w 36"/>
                  <a:gd name="T13" fmla="*/ 7 h 74"/>
                  <a:gd name="T14" fmla="*/ 28 w 36"/>
                  <a:gd name="T15" fmla="*/ 74 h 74"/>
                  <a:gd name="T16" fmla="*/ 36 w 36"/>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4">
                    <a:moveTo>
                      <a:pt x="36" y="74"/>
                    </a:moveTo>
                    <a:lnTo>
                      <a:pt x="36" y="0"/>
                    </a:lnTo>
                    <a:lnTo>
                      <a:pt x="0" y="0"/>
                    </a:lnTo>
                    <a:lnTo>
                      <a:pt x="0" y="74"/>
                    </a:lnTo>
                    <a:lnTo>
                      <a:pt x="7" y="74"/>
                    </a:lnTo>
                    <a:lnTo>
                      <a:pt x="7" y="7"/>
                    </a:lnTo>
                    <a:lnTo>
                      <a:pt x="28" y="7"/>
                    </a:lnTo>
                    <a:lnTo>
                      <a:pt x="28" y="74"/>
                    </a:lnTo>
                    <a:lnTo>
                      <a:pt x="36"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0" name="Rectangle 72">
                <a:extLst>
                  <a:ext uri="{FF2B5EF4-FFF2-40B4-BE49-F238E27FC236}">
                    <a16:creationId xmlns:a16="http://schemas.microsoft.com/office/drawing/2014/main" id="{D7167BB5-3DBA-431C-92CC-62CBB2B4BEE5}"/>
                  </a:ext>
                </a:extLst>
              </p:cNvPr>
              <p:cNvSpPr>
                <a:spLocks noChangeArrowheads="1"/>
              </p:cNvSpPr>
              <p:nvPr/>
            </p:nvSpPr>
            <p:spPr bwMode="auto">
              <a:xfrm>
                <a:off x="-1030288" y="3532188"/>
                <a:ext cx="217488"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1" name="Freeform 73">
                <a:extLst>
                  <a:ext uri="{FF2B5EF4-FFF2-40B4-BE49-F238E27FC236}">
                    <a16:creationId xmlns:a16="http://schemas.microsoft.com/office/drawing/2014/main" id="{356C6BEB-6AAA-4CB1-9D5A-D02241170299}"/>
                  </a:ext>
                </a:extLst>
              </p:cNvPr>
              <p:cNvSpPr>
                <a:spLocks/>
              </p:cNvSpPr>
              <p:nvPr/>
            </p:nvSpPr>
            <p:spPr bwMode="auto">
              <a:xfrm>
                <a:off x="-774700" y="3429000"/>
                <a:ext cx="19050" cy="22225"/>
              </a:xfrm>
              <a:custGeom>
                <a:avLst/>
                <a:gdLst>
                  <a:gd name="T0" fmla="*/ 1 w 5"/>
                  <a:gd name="T1" fmla="*/ 4 h 6"/>
                  <a:gd name="T2" fmla="*/ 2 w 5"/>
                  <a:gd name="T3" fmla="*/ 6 h 6"/>
                  <a:gd name="T4" fmla="*/ 5 w 5"/>
                  <a:gd name="T5" fmla="*/ 5 h 6"/>
                  <a:gd name="T6" fmla="*/ 4 w 5"/>
                  <a:gd name="T7" fmla="*/ 3 h 6"/>
                  <a:gd name="T8" fmla="*/ 2 w 5"/>
                  <a:gd name="T9" fmla="*/ 0 h 6"/>
                  <a:gd name="T10" fmla="*/ 0 w 5"/>
                  <a:gd name="T11" fmla="*/ 2 h 6"/>
                  <a:gd name="T12" fmla="*/ 1 w 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1" y="4"/>
                    </a:moveTo>
                    <a:cubicBezTo>
                      <a:pt x="1" y="5"/>
                      <a:pt x="1" y="6"/>
                      <a:pt x="2" y="6"/>
                    </a:cubicBezTo>
                    <a:cubicBezTo>
                      <a:pt x="5" y="5"/>
                      <a:pt x="5" y="5"/>
                      <a:pt x="5" y="5"/>
                    </a:cubicBezTo>
                    <a:cubicBezTo>
                      <a:pt x="4" y="4"/>
                      <a:pt x="4" y="4"/>
                      <a:pt x="4" y="3"/>
                    </a:cubicBezTo>
                    <a:cubicBezTo>
                      <a:pt x="3" y="2"/>
                      <a:pt x="3" y="1"/>
                      <a:pt x="2" y="0"/>
                    </a:cubicBezTo>
                    <a:cubicBezTo>
                      <a:pt x="0" y="2"/>
                      <a:pt x="0" y="2"/>
                      <a:pt x="0" y="2"/>
                    </a:cubicBezTo>
                    <a:cubicBezTo>
                      <a:pt x="0" y="3"/>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2" name="Freeform 74">
                <a:extLst>
                  <a:ext uri="{FF2B5EF4-FFF2-40B4-BE49-F238E27FC236}">
                    <a16:creationId xmlns:a16="http://schemas.microsoft.com/office/drawing/2014/main" id="{0D0D5F2F-BF60-4156-B4F7-DDD7BD61CE22}"/>
                  </a:ext>
                </a:extLst>
              </p:cNvPr>
              <p:cNvSpPr>
                <a:spLocks/>
              </p:cNvSpPr>
              <p:nvPr/>
            </p:nvSpPr>
            <p:spPr bwMode="auto">
              <a:xfrm>
                <a:off x="-785813" y="3455988"/>
                <a:ext cx="44450" cy="185737"/>
              </a:xfrm>
              <a:custGeom>
                <a:avLst/>
                <a:gdLst>
                  <a:gd name="T0" fmla="*/ 9 w 12"/>
                  <a:gd name="T1" fmla="*/ 20 h 49"/>
                  <a:gd name="T2" fmla="*/ 0 w 12"/>
                  <a:gd name="T3" fmla="*/ 47 h 49"/>
                  <a:gd name="T4" fmla="*/ 3 w 12"/>
                  <a:gd name="T5" fmla="*/ 49 h 49"/>
                  <a:gd name="T6" fmla="*/ 12 w 12"/>
                  <a:gd name="T7" fmla="*/ 20 h 49"/>
                  <a:gd name="T8" fmla="*/ 9 w 12"/>
                  <a:gd name="T9" fmla="*/ 0 h 49"/>
                  <a:gd name="T10" fmla="*/ 6 w 12"/>
                  <a:gd name="T11" fmla="*/ 2 h 49"/>
                  <a:gd name="T12" fmla="*/ 9 w 12"/>
                  <a:gd name="T13" fmla="*/ 20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9" y="20"/>
                    </a:moveTo>
                    <a:cubicBezTo>
                      <a:pt x="9" y="30"/>
                      <a:pt x="6" y="40"/>
                      <a:pt x="0" y="47"/>
                    </a:cubicBezTo>
                    <a:cubicBezTo>
                      <a:pt x="3" y="49"/>
                      <a:pt x="3" y="49"/>
                      <a:pt x="3" y="49"/>
                    </a:cubicBezTo>
                    <a:cubicBezTo>
                      <a:pt x="9" y="41"/>
                      <a:pt x="12" y="31"/>
                      <a:pt x="12" y="20"/>
                    </a:cubicBezTo>
                    <a:cubicBezTo>
                      <a:pt x="12" y="12"/>
                      <a:pt x="11" y="6"/>
                      <a:pt x="9" y="0"/>
                    </a:cubicBezTo>
                    <a:cubicBezTo>
                      <a:pt x="6" y="2"/>
                      <a:pt x="6" y="2"/>
                      <a:pt x="6" y="2"/>
                    </a:cubicBezTo>
                    <a:cubicBezTo>
                      <a:pt x="8" y="7"/>
                      <a:pt x="9" y="13"/>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3" name="Freeform 76">
                <a:extLst>
                  <a:ext uri="{FF2B5EF4-FFF2-40B4-BE49-F238E27FC236}">
                    <a16:creationId xmlns:a16="http://schemas.microsoft.com/office/drawing/2014/main" id="{6F5F40E6-BC1E-4184-A5FF-399096736F04}"/>
                  </a:ext>
                </a:extLst>
              </p:cNvPr>
              <p:cNvSpPr>
                <a:spLocks noEditPoints="1"/>
              </p:cNvSpPr>
              <p:nvPr/>
            </p:nvSpPr>
            <p:spPr bwMode="auto">
              <a:xfrm>
                <a:off x="-820738" y="3633788"/>
                <a:ext cx="46038" cy="46037"/>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9 h 12"/>
                  <a:gd name="T12" fmla="*/ 3 w 12"/>
                  <a:gd name="T13" fmla="*/ 6 h 12"/>
                  <a:gd name="T14" fmla="*/ 6 w 12"/>
                  <a:gd name="T15" fmla="*/ 3 h 12"/>
                  <a:gd name="T16" fmla="*/ 9 w 12"/>
                  <a:gd name="T17" fmla="*/ 6 h 12"/>
                  <a:gd name="T18" fmla="*/ 6 w 12"/>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9"/>
                    </a:moveTo>
                    <a:cubicBezTo>
                      <a:pt x="5" y="9"/>
                      <a:pt x="3" y="8"/>
                      <a:pt x="3" y="6"/>
                    </a:cubicBezTo>
                    <a:cubicBezTo>
                      <a:pt x="3" y="4"/>
                      <a:pt x="5" y="3"/>
                      <a:pt x="6" y="3"/>
                    </a:cubicBezTo>
                    <a:cubicBezTo>
                      <a:pt x="8" y="3"/>
                      <a:pt x="9" y="4"/>
                      <a:pt x="9" y="6"/>
                    </a:cubicBezTo>
                    <a:cubicBezTo>
                      <a:pt x="9" y="8"/>
                      <a:pt x="8"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4" name="Freeform 77">
                <a:extLst>
                  <a:ext uri="{FF2B5EF4-FFF2-40B4-BE49-F238E27FC236}">
                    <a16:creationId xmlns:a16="http://schemas.microsoft.com/office/drawing/2014/main" id="{5EC147FB-AA3C-4EE8-B1BA-50083011345A}"/>
                  </a:ext>
                </a:extLst>
              </p:cNvPr>
              <p:cNvSpPr>
                <a:spLocks noEditPoints="1"/>
              </p:cNvSpPr>
              <p:nvPr/>
            </p:nvSpPr>
            <p:spPr bwMode="auto">
              <a:xfrm>
                <a:off x="-1068388" y="3633788"/>
                <a:ext cx="220663" cy="79375"/>
              </a:xfrm>
              <a:custGeom>
                <a:avLst/>
                <a:gdLst>
                  <a:gd name="T0" fmla="*/ 39 w 58"/>
                  <a:gd name="T1" fmla="*/ 18 h 21"/>
                  <a:gd name="T2" fmla="*/ 12 w 58"/>
                  <a:gd name="T3" fmla="*/ 7 h 21"/>
                  <a:gd name="T4" fmla="*/ 12 w 58"/>
                  <a:gd name="T5" fmla="*/ 6 h 21"/>
                  <a:gd name="T6" fmla="*/ 6 w 58"/>
                  <a:gd name="T7" fmla="*/ 0 h 21"/>
                  <a:gd name="T8" fmla="*/ 0 w 58"/>
                  <a:gd name="T9" fmla="*/ 6 h 21"/>
                  <a:gd name="T10" fmla="*/ 6 w 58"/>
                  <a:gd name="T11" fmla="*/ 12 h 21"/>
                  <a:gd name="T12" fmla="*/ 10 w 58"/>
                  <a:gd name="T13" fmla="*/ 10 h 21"/>
                  <a:gd name="T14" fmla="*/ 39 w 58"/>
                  <a:gd name="T15" fmla="*/ 21 h 21"/>
                  <a:gd name="T16" fmla="*/ 58 w 58"/>
                  <a:gd name="T17" fmla="*/ 17 h 21"/>
                  <a:gd name="T18" fmla="*/ 57 w 58"/>
                  <a:gd name="T19" fmla="*/ 14 h 21"/>
                  <a:gd name="T20" fmla="*/ 39 w 58"/>
                  <a:gd name="T21" fmla="*/ 18 h 21"/>
                  <a:gd name="T22" fmla="*/ 6 w 58"/>
                  <a:gd name="T23" fmla="*/ 9 h 21"/>
                  <a:gd name="T24" fmla="*/ 3 w 58"/>
                  <a:gd name="T25" fmla="*/ 6 h 21"/>
                  <a:gd name="T26" fmla="*/ 6 w 58"/>
                  <a:gd name="T27" fmla="*/ 3 h 21"/>
                  <a:gd name="T28" fmla="*/ 9 w 58"/>
                  <a:gd name="T29" fmla="*/ 6 h 21"/>
                  <a:gd name="T30" fmla="*/ 6 w 58"/>
                  <a:gd name="T31"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21">
                    <a:moveTo>
                      <a:pt x="39" y="18"/>
                    </a:moveTo>
                    <a:cubicBezTo>
                      <a:pt x="29" y="18"/>
                      <a:pt x="19" y="14"/>
                      <a:pt x="12" y="7"/>
                    </a:cubicBezTo>
                    <a:cubicBezTo>
                      <a:pt x="12" y="7"/>
                      <a:pt x="12" y="6"/>
                      <a:pt x="12" y="6"/>
                    </a:cubicBezTo>
                    <a:cubicBezTo>
                      <a:pt x="12" y="3"/>
                      <a:pt x="9" y="0"/>
                      <a:pt x="6" y="0"/>
                    </a:cubicBezTo>
                    <a:cubicBezTo>
                      <a:pt x="2" y="0"/>
                      <a:pt x="0" y="3"/>
                      <a:pt x="0" y="6"/>
                    </a:cubicBezTo>
                    <a:cubicBezTo>
                      <a:pt x="0" y="9"/>
                      <a:pt x="2" y="12"/>
                      <a:pt x="6" y="12"/>
                    </a:cubicBezTo>
                    <a:cubicBezTo>
                      <a:pt x="7" y="12"/>
                      <a:pt x="9" y="11"/>
                      <a:pt x="10" y="10"/>
                    </a:cubicBezTo>
                    <a:cubicBezTo>
                      <a:pt x="18" y="17"/>
                      <a:pt x="28" y="21"/>
                      <a:pt x="39" y="21"/>
                    </a:cubicBezTo>
                    <a:cubicBezTo>
                      <a:pt x="45" y="21"/>
                      <a:pt x="51" y="19"/>
                      <a:pt x="58" y="17"/>
                    </a:cubicBezTo>
                    <a:cubicBezTo>
                      <a:pt x="57" y="14"/>
                      <a:pt x="57" y="14"/>
                      <a:pt x="57" y="14"/>
                    </a:cubicBezTo>
                    <a:cubicBezTo>
                      <a:pt x="51" y="17"/>
                      <a:pt x="45" y="18"/>
                      <a:pt x="39" y="18"/>
                    </a:cubicBezTo>
                    <a:close/>
                    <a:moveTo>
                      <a:pt x="6" y="9"/>
                    </a:moveTo>
                    <a:cubicBezTo>
                      <a:pt x="4" y="9"/>
                      <a:pt x="3" y="8"/>
                      <a:pt x="3" y="6"/>
                    </a:cubicBezTo>
                    <a:cubicBezTo>
                      <a:pt x="3" y="4"/>
                      <a:pt x="4" y="3"/>
                      <a:pt x="6" y="3"/>
                    </a:cubicBezTo>
                    <a:cubicBezTo>
                      <a:pt x="7" y="3"/>
                      <a:pt x="9" y="4"/>
                      <a:pt x="9" y="6"/>
                    </a:cubicBezTo>
                    <a:cubicBezTo>
                      <a:pt x="9" y="8"/>
                      <a:pt x="7"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5" name="Rectangle 78">
                <a:extLst>
                  <a:ext uri="{FF2B5EF4-FFF2-40B4-BE49-F238E27FC236}">
                    <a16:creationId xmlns:a16="http://schemas.microsoft.com/office/drawing/2014/main" id="{9E0A9A03-137A-47C0-BA38-90E249B2DD98}"/>
                  </a:ext>
                </a:extLst>
              </p:cNvPr>
              <p:cNvSpPr>
                <a:spLocks noChangeArrowheads="1"/>
              </p:cNvSpPr>
              <p:nvPr/>
            </p:nvSpPr>
            <p:spPr bwMode="auto">
              <a:xfrm>
                <a:off x="-1079500" y="3614738"/>
                <a:ext cx="111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6" name="Freeform 79">
                <a:extLst>
                  <a:ext uri="{FF2B5EF4-FFF2-40B4-BE49-F238E27FC236}">
                    <a16:creationId xmlns:a16="http://schemas.microsoft.com/office/drawing/2014/main" id="{8BB5FF6E-B05F-4A0A-9E6B-7F948D9211E9}"/>
                  </a:ext>
                </a:extLst>
              </p:cNvPr>
              <p:cNvSpPr>
                <a:spLocks noEditPoints="1"/>
              </p:cNvSpPr>
              <p:nvPr/>
            </p:nvSpPr>
            <p:spPr bwMode="auto">
              <a:xfrm>
                <a:off x="-1101725" y="3382963"/>
                <a:ext cx="79375" cy="223837"/>
              </a:xfrm>
              <a:custGeom>
                <a:avLst/>
                <a:gdLst>
                  <a:gd name="T0" fmla="*/ 3 w 21"/>
                  <a:gd name="T1" fmla="*/ 40 h 59"/>
                  <a:gd name="T2" fmla="*/ 13 w 21"/>
                  <a:gd name="T3" fmla="*/ 12 h 59"/>
                  <a:gd name="T4" fmla="*/ 15 w 21"/>
                  <a:gd name="T5" fmla="*/ 12 h 59"/>
                  <a:gd name="T6" fmla="*/ 21 w 21"/>
                  <a:gd name="T7" fmla="*/ 6 h 59"/>
                  <a:gd name="T8" fmla="*/ 15 w 21"/>
                  <a:gd name="T9" fmla="*/ 0 h 59"/>
                  <a:gd name="T10" fmla="*/ 9 w 21"/>
                  <a:gd name="T11" fmla="*/ 6 h 59"/>
                  <a:gd name="T12" fmla="*/ 11 w 21"/>
                  <a:gd name="T13" fmla="*/ 11 h 59"/>
                  <a:gd name="T14" fmla="*/ 0 w 21"/>
                  <a:gd name="T15" fmla="*/ 40 h 59"/>
                  <a:gd name="T16" fmla="*/ 4 w 21"/>
                  <a:gd name="T17" fmla="*/ 59 h 59"/>
                  <a:gd name="T18" fmla="*/ 7 w 21"/>
                  <a:gd name="T19" fmla="*/ 58 h 59"/>
                  <a:gd name="T20" fmla="*/ 3 w 21"/>
                  <a:gd name="T21" fmla="*/ 40 h 59"/>
                  <a:gd name="T22" fmla="*/ 15 w 21"/>
                  <a:gd name="T23" fmla="*/ 3 h 59"/>
                  <a:gd name="T24" fmla="*/ 18 w 21"/>
                  <a:gd name="T25" fmla="*/ 6 h 59"/>
                  <a:gd name="T26" fmla="*/ 15 w 21"/>
                  <a:gd name="T27" fmla="*/ 9 h 59"/>
                  <a:gd name="T28" fmla="*/ 12 w 21"/>
                  <a:gd name="T29" fmla="*/ 6 h 59"/>
                  <a:gd name="T30" fmla="*/ 15 w 21"/>
                  <a:gd name="T31"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9">
                    <a:moveTo>
                      <a:pt x="3" y="40"/>
                    </a:moveTo>
                    <a:cubicBezTo>
                      <a:pt x="3" y="29"/>
                      <a:pt x="6" y="20"/>
                      <a:pt x="13" y="12"/>
                    </a:cubicBezTo>
                    <a:cubicBezTo>
                      <a:pt x="14" y="12"/>
                      <a:pt x="14" y="12"/>
                      <a:pt x="15" y="12"/>
                    </a:cubicBezTo>
                    <a:cubicBezTo>
                      <a:pt x="18" y="12"/>
                      <a:pt x="21" y="10"/>
                      <a:pt x="21" y="6"/>
                    </a:cubicBezTo>
                    <a:cubicBezTo>
                      <a:pt x="21" y="3"/>
                      <a:pt x="18" y="0"/>
                      <a:pt x="15" y="0"/>
                    </a:cubicBezTo>
                    <a:cubicBezTo>
                      <a:pt x="11" y="0"/>
                      <a:pt x="9" y="3"/>
                      <a:pt x="9" y="6"/>
                    </a:cubicBezTo>
                    <a:cubicBezTo>
                      <a:pt x="9" y="8"/>
                      <a:pt x="9" y="10"/>
                      <a:pt x="11" y="11"/>
                    </a:cubicBezTo>
                    <a:cubicBezTo>
                      <a:pt x="4" y="19"/>
                      <a:pt x="0" y="29"/>
                      <a:pt x="0" y="40"/>
                    </a:cubicBezTo>
                    <a:cubicBezTo>
                      <a:pt x="0" y="47"/>
                      <a:pt x="1" y="53"/>
                      <a:pt x="4" y="59"/>
                    </a:cubicBezTo>
                    <a:cubicBezTo>
                      <a:pt x="7" y="58"/>
                      <a:pt x="7" y="58"/>
                      <a:pt x="7" y="58"/>
                    </a:cubicBezTo>
                    <a:cubicBezTo>
                      <a:pt x="4" y="52"/>
                      <a:pt x="3" y="46"/>
                      <a:pt x="3" y="40"/>
                    </a:cubicBezTo>
                    <a:close/>
                    <a:moveTo>
                      <a:pt x="15" y="3"/>
                    </a:moveTo>
                    <a:cubicBezTo>
                      <a:pt x="16" y="3"/>
                      <a:pt x="18" y="5"/>
                      <a:pt x="18" y="6"/>
                    </a:cubicBezTo>
                    <a:cubicBezTo>
                      <a:pt x="18" y="8"/>
                      <a:pt x="16" y="9"/>
                      <a:pt x="15" y="9"/>
                    </a:cubicBezTo>
                    <a:cubicBezTo>
                      <a:pt x="13" y="9"/>
                      <a:pt x="12" y="8"/>
                      <a:pt x="12" y="6"/>
                    </a:cubicBezTo>
                    <a:cubicBezTo>
                      <a:pt x="12" y="5"/>
                      <a:pt x="13" y="3"/>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87" name="Freeform 80">
                <a:extLst>
                  <a:ext uri="{FF2B5EF4-FFF2-40B4-BE49-F238E27FC236}">
                    <a16:creationId xmlns:a16="http://schemas.microsoft.com/office/drawing/2014/main" id="{AAE4F611-A6F9-4EAB-A037-37D1737A13CD}"/>
                  </a:ext>
                </a:extLst>
              </p:cNvPr>
              <p:cNvSpPr>
                <a:spLocks/>
              </p:cNvSpPr>
              <p:nvPr/>
            </p:nvSpPr>
            <p:spPr bwMode="auto">
              <a:xfrm>
                <a:off x="-1014413" y="3368675"/>
                <a:ext cx="14288" cy="14287"/>
              </a:xfrm>
              <a:custGeom>
                <a:avLst/>
                <a:gdLst>
                  <a:gd name="T0" fmla="*/ 3 w 4"/>
                  <a:gd name="T1" fmla="*/ 4 h 4"/>
                  <a:gd name="T2" fmla="*/ 4 w 4"/>
                  <a:gd name="T3" fmla="*/ 2 h 4"/>
                  <a:gd name="T4" fmla="*/ 2 w 4"/>
                  <a:gd name="T5" fmla="*/ 0 h 4"/>
                  <a:gd name="T6" fmla="*/ 1 w 4"/>
                  <a:gd name="T7" fmla="*/ 1 h 4"/>
                  <a:gd name="T8" fmla="*/ 0 w 4"/>
                  <a:gd name="T9" fmla="*/ 3 h 4"/>
                  <a:gd name="T10" fmla="*/ 2 w 4"/>
                  <a:gd name="T11" fmla="*/ 4 h 4"/>
                  <a:gd name="T12" fmla="*/ 3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3" y="4"/>
                    </a:moveTo>
                    <a:cubicBezTo>
                      <a:pt x="3" y="3"/>
                      <a:pt x="4" y="3"/>
                      <a:pt x="4" y="2"/>
                    </a:cubicBezTo>
                    <a:cubicBezTo>
                      <a:pt x="2" y="0"/>
                      <a:pt x="2" y="0"/>
                      <a:pt x="2" y="0"/>
                    </a:cubicBezTo>
                    <a:cubicBezTo>
                      <a:pt x="2" y="1"/>
                      <a:pt x="1" y="1"/>
                      <a:pt x="1" y="1"/>
                    </a:cubicBezTo>
                    <a:cubicBezTo>
                      <a:pt x="0" y="2"/>
                      <a:pt x="0" y="2"/>
                      <a:pt x="0" y="3"/>
                    </a:cubicBezTo>
                    <a:cubicBezTo>
                      <a:pt x="2" y="4"/>
                      <a:pt x="2" y="4"/>
                      <a:pt x="2" y="4"/>
                    </a:cubicBezTo>
                    <a:cubicBezTo>
                      <a:pt x="2"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grpSp>
          <p:nvGrpSpPr>
            <p:cNvPr id="31" name="Group 30">
              <a:extLst>
                <a:ext uri="{FF2B5EF4-FFF2-40B4-BE49-F238E27FC236}">
                  <a16:creationId xmlns:a16="http://schemas.microsoft.com/office/drawing/2014/main" id="{6473329A-60A1-47C0-87E1-9CE6D242A77B}"/>
                </a:ext>
              </a:extLst>
            </p:cNvPr>
            <p:cNvGrpSpPr>
              <a:grpSpLocks noChangeAspect="1"/>
            </p:cNvGrpSpPr>
            <p:nvPr/>
          </p:nvGrpSpPr>
          <p:grpSpPr>
            <a:xfrm>
              <a:off x="3312460" y="3988465"/>
              <a:ext cx="328532" cy="303140"/>
              <a:chOff x="-1095375" y="3816350"/>
              <a:chExt cx="328613" cy="303213"/>
            </a:xfrm>
            <a:solidFill>
              <a:schemeClr val="accent2">
                <a:lumMod val="60000"/>
                <a:lumOff val="40000"/>
              </a:schemeClr>
            </a:solidFill>
          </p:grpSpPr>
          <p:sp>
            <p:nvSpPr>
              <p:cNvPr id="68" name="Freeform 81">
                <a:extLst>
                  <a:ext uri="{FF2B5EF4-FFF2-40B4-BE49-F238E27FC236}">
                    <a16:creationId xmlns:a16="http://schemas.microsoft.com/office/drawing/2014/main" id="{4401E98F-4AF9-41FA-A5D2-9119891D7D40}"/>
                  </a:ext>
                </a:extLst>
              </p:cNvPr>
              <p:cNvSpPr>
                <a:spLocks noEditPoints="1"/>
              </p:cNvSpPr>
              <p:nvPr/>
            </p:nvSpPr>
            <p:spPr bwMode="auto">
              <a:xfrm>
                <a:off x="-1095375" y="3979863"/>
                <a:ext cx="328613" cy="139700"/>
              </a:xfrm>
              <a:custGeom>
                <a:avLst/>
                <a:gdLst>
                  <a:gd name="T0" fmla="*/ 76 w 86"/>
                  <a:gd name="T1" fmla="*/ 3 h 37"/>
                  <a:gd name="T2" fmla="*/ 69 w 86"/>
                  <a:gd name="T3" fmla="*/ 2 h 37"/>
                  <a:gd name="T4" fmla="*/ 59 w 86"/>
                  <a:gd name="T5" fmla="*/ 1 h 37"/>
                  <a:gd name="T6" fmla="*/ 46 w 86"/>
                  <a:gd name="T7" fmla="*/ 4 h 37"/>
                  <a:gd name="T8" fmla="*/ 40 w 86"/>
                  <a:gd name="T9" fmla="*/ 3 h 37"/>
                  <a:gd name="T10" fmla="*/ 19 w 86"/>
                  <a:gd name="T11" fmla="*/ 7 h 37"/>
                  <a:gd name="T12" fmla="*/ 15 w 86"/>
                  <a:gd name="T13" fmla="*/ 4 h 37"/>
                  <a:gd name="T14" fmla="*/ 2 w 86"/>
                  <a:gd name="T15" fmla="*/ 3 h 37"/>
                  <a:gd name="T16" fmla="*/ 0 w 86"/>
                  <a:gd name="T17" fmla="*/ 5 h 37"/>
                  <a:gd name="T18" fmla="*/ 6 w 86"/>
                  <a:gd name="T19" fmla="*/ 37 h 37"/>
                  <a:gd name="T20" fmla="*/ 25 w 86"/>
                  <a:gd name="T21" fmla="*/ 35 h 37"/>
                  <a:gd name="T22" fmla="*/ 23 w 86"/>
                  <a:gd name="T23" fmla="*/ 28 h 37"/>
                  <a:gd name="T24" fmla="*/ 33 w 86"/>
                  <a:gd name="T25" fmla="*/ 23 h 37"/>
                  <a:gd name="T26" fmla="*/ 48 w 86"/>
                  <a:gd name="T27" fmla="*/ 26 h 37"/>
                  <a:gd name="T28" fmla="*/ 60 w 86"/>
                  <a:gd name="T29" fmla="*/ 24 h 37"/>
                  <a:gd name="T30" fmla="*/ 86 w 86"/>
                  <a:gd name="T31" fmla="*/ 8 h 37"/>
                  <a:gd name="T32" fmla="*/ 86 w 86"/>
                  <a:gd name="T33" fmla="*/ 6 h 37"/>
                  <a:gd name="T34" fmla="*/ 58 w 86"/>
                  <a:gd name="T35" fmla="*/ 5 h 37"/>
                  <a:gd name="T36" fmla="*/ 60 w 86"/>
                  <a:gd name="T37" fmla="*/ 4 h 37"/>
                  <a:gd name="T38" fmla="*/ 65 w 86"/>
                  <a:gd name="T39" fmla="*/ 4 h 37"/>
                  <a:gd name="T40" fmla="*/ 28 w 86"/>
                  <a:gd name="T41" fmla="*/ 21 h 37"/>
                  <a:gd name="T42" fmla="*/ 17 w 86"/>
                  <a:gd name="T43" fmla="*/ 11 h 37"/>
                  <a:gd name="T44" fmla="*/ 23 w 86"/>
                  <a:gd name="T45" fmla="*/ 7 h 37"/>
                  <a:gd name="T46" fmla="*/ 40 w 86"/>
                  <a:gd name="T47" fmla="*/ 6 h 37"/>
                  <a:gd name="T48" fmla="*/ 56 w 86"/>
                  <a:gd name="T49" fmla="*/ 7 h 37"/>
                  <a:gd name="T50" fmla="*/ 55 w 86"/>
                  <a:gd name="T51" fmla="*/ 11 h 37"/>
                  <a:gd name="T52" fmla="*/ 46 w 86"/>
                  <a:gd name="T53" fmla="*/ 12 h 37"/>
                  <a:gd name="T54" fmla="*/ 47 w 86"/>
                  <a:gd name="T55" fmla="*/ 14 h 37"/>
                  <a:gd name="T56" fmla="*/ 63 w 86"/>
                  <a:gd name="T57" fmla="*/ 14 h 37"/>
                  <a:gd name="T58" fmla="*/ 64 w 86"/>
                  <a:gd name="T59" fmla="*/ 12 h 37"/>
                  <a:gd name="T60" fmla="*/ 83 w 86"/>
                  <a:gd name="T61" fmla="*/ 6 h 37"/>
                  <a:gd name="T62" fmla="*/ 48 w 86"/>
                  <a:gd name="T63" fmla="*/ 23 h 37"/>
                  <a:gd name="T64" fmla="*/ 28 w 86"/>
                  <a:gd name="T65" fmla="*/ 21 h 37"/>
                  <a:gd name="T66" fmla="*/ 64 w 86"/>
                  <a:gd name="T67" fmla="*/ 9 h 37"/>
                  <a:gd name="T68" fmla="*/ 70 w 86"/>
                  <a:gd name="T69" fmla="*/ 4 h 37"/>
                  <a:gd name="T70" fmla="*/ 64 w 86"/>
                  <a:gd name="T71" fmla="*/ 9 h 37"/>
                  <a:gd name="T72" fmla="*/ 22 w 86"/>
                  <a:gd name="T73" fmla="*/ 34 h 37"/>
                  <a:gd name="T74" fmla="*/ 3 w 86"/>
                  <a:gd name="T75"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37">
                    <a:moveTo>
                      <a:pt x="86" y="6"/>
                    </a:moveTo>
                    <a:cubicBezTo>
                      <a:pt x="84" y="2"/>
                      <a:pt x="80" y="1"/>
                      <a:pt x="76" y="3"/>
                    </a:cubicBezTo>
                    <a:cubicBezTo>
                      <a:pt x="76" y="3"/>
                      <a:pt x="76" y="3"/>
                      <a:pt x="76" y="3"/>
                    </a:cubicBezTo>
                    <a:cubicBezTo>
                      <a:pt x="74" y="1"/>
                      <a:pt x="71" y="1"/>
                      <a:pt x="69" y="2"/>
                    </a:cubicBezTo>
                    <a:cubicBezTo>
                      <a:pt x="68" y="2"/>
                      <a:pt x="68" y="2"/>
                      <a:pt x="68" y="2"/>
                    </a:cubicBezTo>
                    <a:cubicBezTo>
                      <a:pt x="65" y="0"/>
                      <a:pt x="62" y="0"/>
                      <a:pt x="59" y="1"/>
                    </a:cubicBezTo>
                    <a:cubicBezTo>
                      <a:pt x="53" y="4"/>
                      <a:pt x="53" y="4"/>
                      <a:pt x="53" y="4"/>
                    </a:cubicBezTo>
                    <a:cubicBezTo>
                      <a:pt x="46" y="4"/>
                      <a:pt x="46" y="4"/>
                      <a:pt x="46" y="4"/>
                    </a:cubicBezTo>
                    <a:cubicBezTo>
                      <a:pt x="44" y="4"/>
                      <a:pt x="43" y="4"/>
                      <a:pt x="41" y="3"/>
                    </a:cubicBezTo>
                    <a:cubicBezTo>
                      <a:pt x="40" y="3"/>
                      <a:pt x="40" y="3"/>
                      <a:pt x="40" y="3"/>
                    </a:cubicBezTo>
                    <a:cubicBezTo>
                      <a:pt x="34" y="0"/>
                      <a:pt x="27" y="1"/>
                      <a:pt x="22" y="5"/>
                    </a:cubicBezTo>
                    <a:cubicBezTo>
                      <a:pt x="19" y="7"/>
                      <a:pt x="19" y="7"/>
                      <a:pt x="19" y="7"/>
                    </a:cubicBezTo>
                    <a:cubicBezTo>
                      <a:pt x="18" y="7"/>
                      <a:pt x="17" y="8"/>
                      <a:pt x="16" y="8"/>
                    </a:cubicBezTo>
                    <a:cubicBezTo>
                      <a:pt x="15" y="4"/>
                      <a:pt x="15" y="4"/>
                      <a:pt x="15" y="4"/>
                    </a:cubicBezTo>
                    <a:cubicBezTo>
                      <a:pt x="15" y="4"/>
                      <a:pt x="14" y="3"/>
                      <a:pt x="14" y="3"/>
                    </a:cubicBezTo>
                    <a:cubicBezTo>
                      <a:pt x="2" y="3"/>
                      <a:pt x="2" y="3"/>
                      <a:pt x="2" y="3"/>
                    </a:cubicBezTo>
                    <a:cubicBezTo>
                      <a:pt x="1" y="3"/>
                      <a:pt x="0" y="4"/>
                      <a:pt x="0" y="5"/>
                    </a:cubicBezTo>
                    <a:cubicBezTo>
                      <a:pt x="0" y="5"/>
                      <a:pt x="0" y="5"/>
                      <a:pt x="0" y="5"/>
                    </a:cubicBezTo>
                    <a:cubicBezTo>
                      <a:pt x="4" y="35"/>
                      <a:pt x="4" y="35"/>
                      <a:pt x="4" y="35"/>
                    </a:cubicBezTo>
                    <a:cubicBezTo>
                      <a:pt x="4" y="36"/>
                      <a:pt x="5" y="37"/>
                      <a:pt x="6" y="37"/>
                    </a:cubicBezTo>
                    <a:cubicBezTo>
                      <a:pt x="24" y="37"/>
                      <a:pt x="24" y="37"/>
                      <a:pt x="24" y="37"/>
                    </a:cubicBezTo>
                    <a:cubicBezTo>
                      <a:pt x="24" y="37"/>
                      <a:pt x="25" y="36"/>
                      <a:pt x="25" y="35"/>
                    </a:cubicBezTo>
                    <a:cubicBezTo>
                      <a:pt x="25" y="35"/>
                      <a:pt x="25" y="35"/>
                      <a:pt x="25" y="35"/>
                    </a:cubicBezTo>
                    <a:cubicBezTo>
                      <a:pt x="23" y="28"/>
                      <a:pt x="23" y="28"/>
                      <a:pt x="23" y="28"/>
                    </a:cubicBezTo>
                    <a:cubicBezTo>
                      <a:pt x="30" y="24"/>
                      <a:pt x="30" y="24"/>
                      <a:pt x="30" y="24"/>
                    </a:cubicBezTo>
                    <a:cubicBezTo>
                      <a:pt x="31" y="23"/>
                      <a:pt x="32" y="23"/>
                      <a:pt x="33" y="23"/>
                    </a:cubicBezTo>
                    <a:cubicBezTo>
                      <a:pt x="33" y="23"/>
                      <a:pt x="33" y="23"/>
                      <a:pt x="33" y="23"/>
                    </a:cubicBezTo>
                    <a:cubicBezTo>
                      <a:pt x="48" y="26"/>
                      <a:pt x="48" y="26"/>
                      <a:pt x="48" y="26"/>
                    </a:cubicBezTo>
                    <a:cubicBezTo>
                      <a:pt x="52" y="27"/>
                      <a:pt x="56" y="26"/>
                      <a:pt x="60" y="24"/>
                    </a:cubicBezTo>
                    <a:cubicBezTo>
                      <a:pt x="60" y="24"/>
                      <a:pt x="60" y="24"/>
                      <a:pt x="60" y="24"/>
                    </a:cubicBezTo>
                    <a:cubicBezTo>
                      <a:pt x="60" y="24"/>
                      <a:pt x="60" y="24"/>
                      <a:pt x="60" y="24"/>
                    </a:cubicBezTo>
                    <a:cubicBezTo>
                      <a:pt x="86" y="8"/>
                      <a:pt x="86" y="8"/>
                      <a:pt x="86" y="8"/>
                    </a:cubicBezTo>
                    <a:cubicBezTo>
                      <a:pt x="86" y="7"/>
                      <a:pt x="86" y="7"/>
                      <a:pt x="86" y="7"/>
                    </a:cubicBezTo>
                    <a:cubicBezTo>
                      <a:pt x="86" y="6"/>
                      <a:pt x="86" y="6"/>
                      <a:pt x="86" y="6"/>
                    </a:cubicBezTo>
                    <a:close/>
                    <a:moveTo>
                      <a:pt x="61" y="6"/>
                    </a:moveTo>
                    <a:cubicBezTo>
                      <a:pt x="60" y="5"/>
                      <a:pt x="59" y="5"/>
                      <a:pt x="58" y="5"/>
                    </a:cubicBezTo>
                    <a:cubicBezTo>
                      <a:pt x="60" y="4"/>
                      <a:pt x="60" y="4"/>
                      <a:pt x="60" y="4"/>
                    </a:cubicBezTo>
                    <a:cubicBezTo>
                      <a:pt x="60" y="4"/>
                      <a:pt x="60" y="4"/>
                      <a:pt x="60" y="4"/>
                    </a:cubicBezTo>
                    <a:cubicBezTo>
                      <a:pt x="60" y="4"/>
                      <a:pt x="60" y="4"/>
                      <a:pt x="60" y="4"/>
                    </a:cubicBezTo>
                    <a:cubicBezTo>
                      <a:pt x="62" y="3"/>
                      <a:pt x="63" y="3"/>
                      <a:pt x="65" y="4"/>
                    </a:cubicBezTo>
                    <a:lnTo>
                      <a:pt x="61" y="6"/>
                    </a:lnTo>
                    <a:close/>
                    <a:moveTo>
                      <a:pt x="28" y="21"/>
                    </a:moveTo>
                    <a:cubicBezTo>
                      <a:pt x="22" y="25"/>
                      <a:pt x="22" y="25"/>
                      <a:pt x="22" y="25"/>
                    </a:cubicBezTo>
                    <a:cubicBezTo>
                      <a:pt x="17" y="11"/>
                      <a:pt x="17" y="11"/>
                      <a:pt x="17" y="11"/>
                    </a:cubicBezTo>
                    <a:cubicBezTo>
                      <a:pt x="19" y="10"/>
                      <a:pt x="20" y="10"/>
                      <a:pt x="21" y="9"/>
                    </a:cubicBezTo>
                    <a:cubicBezTo>
                      <a:pt x="23" y="7"/>
                      <a:pt x="23" y="7"/>
                      <a:pt x="23" y="7"/>
                    </a:cubicBezTo>
                    <a:cubicBezTo>
                      <a:pt x="28" y="3"/>
                      <a:pt x="34" y="3"/>
                      <a:pt x="39" y="5"/>
                    </a:cubicBezTo>
                    <a:cubicBezTo>
                      <a:pt x="40" y="6"/>
                      <a:pt x="40" y="6"/>
                      <a:pt x="40" y="6"/>
                    </a:cubicBezTo>
                    <a:cubicBezTo>
                      <a:pt x="42" y="7"/>
                      <a:pt x="44" y="7"/>
                      <a:pt x="46" y="7"/>
                    </a:cubicBezTo>
                    <a:cubicBezTo>
                      <a:pt x="56" y="7"/>
                      <a:pt x="56" y="7"/>
                      <a:pt x="56" y="7"/>
                    </a:cubicBezTo>
                    <a:cubicBezTo>
                      <a:pt x="58" y="7"/>
                      <a:pt x="61" y="9"/>
                      <a:pt x="61" y="11"/>
                    </a:cubicBezTo>
                    <a:cubicBezTo>
                      <a:pt x="55" y="11"/>
                      <a:pt x="55" y="11"/>
                      <a:pt x="55" y="11"/>
                    </a:cubicBezTo>
                    <a:cubicBezTo>
                      <a:pt x="52" y="11"/>
                      <a:pt x="49" y="11"/>
                      <a:pt x="47" y="11"/>
                    </a:cubicBezTo>
                    <a:cubicBezTo>
                      <a:pt x="46" y="11"/>
                      <a:pt x="46" y="11"/>
                      <a:pt x="46" y="12"/>
                    </a:cubicBezTo>
                    <a:cubicBezTo>
                      <a:pt x="46" y="12"/>
                      <a:pt x="46" y="12"/>
                      <a:pt x="46" y="13"/>
                    </a:cubicBezTo>
                    <a:cubicBezTo>
                      <a:pt x="46" y="13"/>
                      <a:pt x="46" y="14"/>
                      <a:pt x="47" y="14"/>
                    </a:cubicBezTo>
                    <a:cubicBezTo>
                      <a:pt x="49" y="14"/>
                      <a:pt x="52" y="13"/>
                      <a:pt x="55" y="14"/>
                    </a:cubicBezTo>
                    <a:cubicBezTo>
                      <a:pt x="63" y="14"/>
                      <a:pt x="63" y="14"/>
                      <a:pt x="63" y="14"/>
                    </a:cubicBezTo>
                    <a:cubicBezTo>
                      <a:pt x="64" y="14"/>
                      <a:pt x="64" y="13"/>
                      <a:pt x="64" y="13"/>
                    </a:cubicBezTo>
                    <a:cubicBezTo>
                      <a:pt x="64" y="12"/>
                      <a:pt x="64" y="12"/>
                      <a:pt x="64" y="12"/>
                    </a:cubicBezTo>
                    <a:cubicBezTo>
                      <a:pt x="78" y="6"/>
                      <a:pt x="78" y="6"/>
                      <a:pt x="78" y="6"/>
                    </a:cubicBezTo>
                    <a:cubicBezTo>
                      <a:pt x="79" y="5"/>
                      <a:pt x="81" y="5"/>
                      <a:pt x="83" y="6"/>
                    </a:cubicBezTo>
                    <a:cubicBezTo>
                      <a:pt x="59" y="22"/>
                      <a:pt x="59" y="22"/>
                      <a:pt x="59" y="22"/>
                    </a:cubicBezTo>
                    <a:cubicBezTo>
                      <a:pt x="55" y="23"/>
                      <a:pt x="52" y="24"/>
                      <a:pt x="48" y="23"/>
                    </a:cubicBezTo>
                    <a:cubicBezTo>
                      <a:pt x="33" y="21"/>
                      <a:pt x="33" y="21"/>
                      <a:pt x="33" y="21"/>
                    </a:cubicBezTo>
                    <a:cubicBezTo>
                      <a:pt x="32" y="20"/>
                      <a:pt x="30" y="20"/>
                      <a:pt x="28" y="21"/>
                    </a:cubicBezTo>
                    <a:close/>
                    <a:moveTo>
                      <a:pt x="64" y="9"/>
                    </a:moveTo>
                    <a:cubicBezTo>
                      <a:pt x="64" y="9"/>
                      <a:pt x="64" y="9"/>
                      <a:pt x="64" y="9"/>
                    </a:cubicBezTo>
                    <a:cubicBezTo>
                      <a:pt x="64" y="9"/>
                      <a:pt x="63" y="8"/>
                      <a:pt x="63" y="8"/>
                    </a:cubicBezTo>
                    <a:cubicBezTo>
                      <a:pt x="70" y="4"/>
                      <a:pt x="70" y="4"/>
                      <a:pt x="70" y="4"/>
                    </a:cubicBezTo>
                    <a:cubicBezTo>
                      <a:pt x="71" y="4"/>
                      <a:pt x="73" y="4"/>
                      <a:pt x="74" y="5"/>
                    </a:cubicBezTo>
                    <a:lnTo>
                      <a:pt x="64" y="9"/>
                    </a:lnTo>
                    <a:close/>
                    <a:moveTo>
                      <a:pt x="13" y="6"/>
                    </a:moveTo>
                    <a:cubicBezTo>
                      <a:pt x="22" y="34"/>
                      <a:pt x="22" y="34"/>
                      <a:pt x="22" y="34"/>
                    </a:cubicBezTo>
                    <a:cubicBezTo>
                      <a:pt x="7" y="34"/>
                      <a:pt x="7" y="34"/>
                      <a:pt x="7" y="34"/>
                    </a:cubicBezTo>
                    <a:cubicBezTo>
                      <a:pt x="3" y="6"/>
                      <a:pt x="3" y="6"/>
                      <a:pt x="3" y="6"/>
                    </a:cubicBez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9" name="Freeform 82">
                <a:extLst>
                  <a:ext uri="{FF2B5EF4-FFF2-40B4-BE49-F238E27FC236}">
                    <a16:creationId xmlns:a16="http://schemas.microsoft.com/office/drawing/2014/main" id="{8DC87E31-E28B-4081-B824-73F291DE7F43}"/>
                  </a:ext>
                </a:extLst>
              </p:cNvPr>
              <p:cNvSpPr>
                <a:spLocks noEditPoints="1"/>
              </p:cNvSpPr>
              <p:nvPr/>
            </p:nvSpPr>
            <p:spPr bwMode="auto">
              <a:xfrm>
                <a:off x="-1060450" y="4081463"/>
                <a:ext cx="30163" cy="19050"/>
              </a:xfrm>
              <a:custGeom>
                <a:avLst/>
                <a:gdLst>
                  <a:gd name="T0" fmla="*/ 4 w 8"/>
                  <a:gd name="T1" fmla="*/ 5 h 5"/>
                  <a:gd name="T2" fmla="*/ 8 w 8"/>
                  <a:gd name="T3" fmla="*/ 3 h 5"/>
                  <a:gd name="T4" fmla="*/ 4 w 8"/>
                  <a:gd name="T5" fmla="*/ 0 h 5"/>
                  <a:gd name="T6" fmla="*/ 0 w 8"/>
                  <a:gd name="T7" fmla="*/ 3 h 5"/>
                  <a:gd name="T8" fmla="*/ 4 w 8"/>
                  <a:gd name="T9" fmla="*/ 5 h 5"/>
                  <a:gd name="T10" fmla="*/ 3 w 8"/>
                  <a:gd name="T11" fmla="*/ 3 h 5"/>
                  <a:gd name="T12" fmla="*/ 4 w 8"/>
                  <a:gd name="T13" fmla="*/ 2 h 5"/>
                  <a:gd name="T14" fmla="*/ 5 w 8"/>
                  <a:gd name="T15" fmla="*/ 3 h 5"/>
                  <a:gd name="T16" fmla="*/ 4 w 8"/>
                  <a:gd name="T17" fmla="*/ 3 h 5"/>
                  <a:gd name="T18" fmla="*/ 3 w 8"/>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
                    <a:moveTo>
                      <a:pt x="4" y="5"/>
                    </a:moveTo>
                    <a:cubicBezTo>
                      <a:pt x="6" y="5"/>
                      <a:pt x="8" y="4"/>
                      <a:pt x="8" y="3"/>
                    </a:cubicBezTo>
                    <a:cubicBezTo>
                      <a:pt x="8" y="1"/>
                      <a:pt x="6" y="0"/>
                      <a:pt x="4" y="0"/>
                    </a:cubicBezTo>
                    <a:cubicBezTo>
                      <a:pt x="2" y="0"/>
                      <a:pt x="0" y="1"/>
                      <a:pt x="0" y="3"/>
                    </a:cubicBezTo>
                    <a:cubicBezTo>
                      <a:pt x="0" y="4"/>
                      <a:pt x="2" y="5"/>
                      <a:pt x="4" y="5"/>
                    </a:cubicBezTo>
                    <a:close/>
                    <a:moveTo>
                      <a:pt x="3" y="3"/>
                    </a:moveTo>
                    <a:cubicBezTo>
                      <a:pt x="3" y="2"/>
                      <a:pt x="3" y="2"/>
                      <a:pt x="4" y="2"/>
                    </a:cubicBezTo>
                    <a:cubicBezTo>
                      <a:pt x="4" y="2"/>
                      <a:pt x="5" y="2"/>
                      <a:pt x="5" y="3"/>
                    </a:cubicBezTo>
                    <a:cubicBezTo>
                      <a:pt x="5" y="3"/>
                      <a:pt x="5" y="3"/>
                      <a:pt x="4"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0" name="Freeform 83">
                <a:extLst>
                  <a:ext uri="{FF2B5EF4-FFF2-40B4-BE49-F238E27FC236}">
                    <a16:creationId xmlns:a16="http://schemas.microsoft.com/office/drawing/2014/main" id="{BBE93B6A-833C-45F5-9E65-E27B94DC296A}"/>
                  </a:ext>
                </a:extLst>
              </p:cNvPr>
              <p:cNvSpPr>
                <a:spLocks noEditPoints="1"/>
              </p:cNvSpPr>
              <p:nvPr/>
            </p:nvSpPr>
            <p:spPr bwMode="auto">
              <a:xfrm>
                <a:off x="-965200" y="3816350"/>
                <a:ext cx="73025" cy="79375"/>
              </a:xfrm>
              <a:custGeom>
                <a:avLst/>
                <a:gdLst>
                  <a:gd name="T0" fmla="*/ 9 w 19"/>
                  <a:gd name="T1" fmla="*/ 21 h 21"/>
                  <a:gd name="T2" fmla="*/ 19 w 19"/>
                  <a:gd name="T3" fmla="*/ 12 h 21"/>
                  <a:gd name="T4" fmla="*/ 19 w 19"/>
                  <a:gd name="T5" fmla="*/ 9 h 21"/>
                  <a:gd name="T6" fmla="*/ 16 w 19"/>
                  <a:gd name="T7" fmla="*/ 3 h 21"/>
                  <a:gd name="T8" fmla="*/ 9 w 19"/>
                  <a:gd name="T9" fmla="*/ 0 h 21"/>
                  <a:gd name="T10" fmla="*/ 0 w 19"/>
                  <a:gd name="T11" fmla="*/ 9 h 21"/>
                  <a:gd name="T12" fmla="*/ 0 w 19"/>
                  <a:gd name="T13" fmla="*/ 12 h 21"/>
                  <a:gd name="T14" fmla="*/ 9 w 19"/>
                  <a:gd name="T15" fmla="*/ 21 h 21"/>
                  <a:gd name="T16" fmla="*/ 3 w 19"/>
                  <a:gd name="T17" fmla="*/ 12 h 21"/>
                  <a:gd name="T18" fmla="*/ 3 w 19"/>
                  <a:gd name="T19" fmla="*/ 9 h 21"/>
                  <a:gd name="T20" fmla="*/ 9 w 19"/>
                  <a:gd name="T21" fmla="*/ 3 h 21"/>
                  <a:gd name="T22" fmla="*/ 9 w 19"/>
                  <a:gd name="T23" fmla="*/ 3 h 21"/>
                  <a:gd name="T24" fmla="*/ 16 w 19"/>
                  <a:gd name="T25" fmla="*/ 9 h 21"/>
                  <a:gd name="T26" fmla="*/ 16 w 19"/>
                  <a:gd name="T27" fmla="*/ 12 h 21"/>
                  <a:gd name="T28" fmla="*/ 9 w 19"/>
                  <a:gd name="T29" fmla="*/ 18 h 21"/>
                  <a:gd name="T30" fmla="*/ 3 w 19"/>
                  <a:gd name="T3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9" y="21"/>
                    </a:moveTo>
                    <a:cubicBezTo>
                      <a:pt x="15" y="21"/>
                      <a:pt x="19" y="17"/>
                      <a:pt x="19" y="12"/>
                    </a:cubicBezTo>
                    <a:cubicBezTo>
                      <a:pt x="19" y="9"/>
                      <a:pt x="19" y="9"/>
                      <a:pt x="19" y="9"/>
                    </a:cubicBezTo>
                    <a:cubicBezTo>
                      <a:pt x="19" y="6"/>
                      <a:pt x="18" y="4"/>
                      <a:pt x="16" y="3"/>
                    </a:cubicBezTo>
                    <a:cubicBezTo>
                      <a:pt x="14" y="1"/>
                      <a:pt x="12" y="0"/>
                      <a:pt x="9" y="0"/>
                    </a:cubicBezTo>
                    <a:cubicBezTo>
                      <a:pt x="4" y="0"/>
                      <a:pt x="0" y="4"/>
                      <a:pt x="0" y="9"/>
                    </a:cubicBezTo>
                    <a:cubicBezTo>
                      <a:pt x="0" y="12"/>
                      <a:pt x="0" y="12"/>
                      <a:pt x="0" y="12"/>
                    </a:cubicBezTo>
                    <a:cubicBezTo>
                      <a:pt x="0" y="17"/>
                      <a:pt x="4" y="21"/>
                      <a:pt x="9" y="21"/>
                    </a:cubicBezTo>
                    <a:close/>
                    <a:moveTo>
                      <a:pt x="3" y="12"/>
                    </a:moveTo>
                    <a:cubicBezTo>
                      <a:pt x="3" y="9"/>
                      <a:pt x="3" y="9"/>
                      <a:pt x="3" y="9"/>
                    </a:cubicBezTo>
                    <a:cubicBezTo>
                      <a:pt x="3" y="5"/>
                      <a:pt x="6" y="3"/>
                      <a:pt x="9" y="3"/>
                    </a:cubicBezTo>
                    <a:cubicBezTo>
                      <a:pt x="9" y="3"/>
                      <a:pt x="9" y="3"/>
                      <a:pt x="9" y="3"/>
                    </a:cubicBezTo>
                    <a:cubicBezTo>
                      <a:pt x="13" y="3"/>
                      <a:pt x="16" y="5"/>
                      <a:pt x="16" y="9"/>
                    </a:cubicBezTo>
                    <a:cubicBezTo>
                      <a:pt x="16" y="12"/>
                      <a:pt x="16" y="12"/>
                      <a:pt x="16" y="12"/>
                    </a:cubicBezTo>
                    <a:cubicBezTo>
                      <a:pt x="16" y="15"/>
                      <a:pt x="13" y="18"/>
                      <a:pt x="9" y="18"/>
                    </a:cubicBezTo>
                    <a:cubicBezTo>
                      <a:pt x="6" y="18"/>
                      <a:pt x="3" y="15"/>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1" name="Freeform 84">
                <a:extLst>
                  <a:ext uri="{FF2B5EF4-FFF2-40B4-BE49-F238E27FC236}">
                    <a16:creationId xmlns:a16="http://schemas.microsoft.com/office/drawing/2014/main" id="{F76FA579-22BE-43AF-AD71-984D3B543902}"/>
                  </a:ext>
                </a:extLst>
              </p:cNvPr>
              <p:cNvSpPr>
                <a:spLocks noEditPoints="1"/>
              </p:cNvSpPr>
              <p:nvPr/>
            </p:nvSpPr>
            <p:spPr bwMode="auto">
              <a:xfrm>
                <a:off x="-1060450" y="3892550"/>
                <a:ext cx="261938" cy="79375"/>
              </a:xfrm>
              <a:custGeom>
                <a:avLst/>
                <a:gdLst>
                  <a:gd name="T0" fmla="*/ 2 w 69"/>
                  <a:gd name="T1" fmla="*/ 18 h 21"/>
                  <a:gd name="T2" fmla="*/ 20 w 69"/>
                  <a:gd name="T3" fmla="*/ 18 h 21"/>
                  <a:gd name="T4" fmla="*/ 20 w 69"/>
                  <a:gd name="T5" fmla="*/ 20 h 21"/>
                  <a:gd name="T6" fmla="*/ 21 w 69"/>
                  <a:gd name="T7" fmla="*/ 21 h 21"/>
                  <a:gd name="T8" fmla="*/ 48 w 69"/>
                  <a:gd name="T9" fmla="*/ 21 h 21"/>
                  <a:gd name="T10" fmla="*/ 49 w 69"/>
                  <a:gd name="T11" fmla="*/ 20 h 21"/>
                  <a:gd name="T12" fmla="*/ 49 w 69"/>
                  <a:gd name="T13" fmla="*/ 18 h 21"/>
                  <a:gd name="T14" fmla="*/ 67 w 69"/>
                  <a:gd name="T15" fmla="*/ 18 h 21"/>
                  <a:gd name="T16" fmla="*/ 69 w 69"/>
                  <a:gd name="T17" fmla="*/ 17 h 21"/>
                  <a:gd name="T18" fmla="*/ 69 w 69"/>
                  <a:gd name="T19" fmla="*/ 10 h 21"/>
                  <a:gd name="T20" fmla="*/ 61 w 69"/>
                  <a:gd name="T21" fmla="*/ 2 h 21"/>
                  <a:gd name="T22" fmla="*/ 61 w 69"/>
                  <a:gd name="T23" fmla="*/ 2 h 21"/>
                  <a:gd name="T24" fmla="*/ 59 w 69"/>
                  <a:gd name="T25" fmla="*/ 3 h 21"/>
                  <a:gd name="T26" fmla="*/ 53 w 69"/>
                  <a:gd name="T27" fmla="*/ 3 h 21"/>
                  <a:gd name="T28" fmla="*/ 52 w 69"/>
                  <a:gd name="T29" fmla="*/ 3 h 21"/>
                  <a:gd name="T30" fmla="*/ 51 w 69"/>
                  <a:gd name="T31" fmla="*/ 2 h 21"/>
                  <a:gd name="T32" fmla="*/ 47 w 69"/>
                  <a:gd name="T33" fmla="*/ 3 h 21"/>
                  <a:gd name="T34" fmla="*/ 40 w 69"/>
                  <a:gd name="T35" fmla="*/ 0 h 21"/>
                  <a:gd name="T36" fmla="*/ 39 w 69"/>
                  <a:gd name="T37" fmla="*/ 1 h 21"/>
                  <a:gd name="T38" fmla="*/ 31 w 69"/>
                  <a:gd name="T39" fmla="*/ 2 h 21"/>
                  <a:gd name="T40" fmla="*/ 30 w 69"/>
                  <a:gd name="T41" fmla="*/ 1 h 21"/>
                  <a:gd name="T42" fmla="*/ 29 w 69"/>
                  <a:gd name="T43" fmla="*/ 0 h 21"/>
                  <a:gd name="T44" fmla="*/ 22 w 69"/>
                  <a:gd name="T45" fmla="*/ 3 h 21"/>
                  <a:gd name="T46" fmla="*/ 22 w 69"/>
                  <a:gd name="T47" fmla="*/ 3 h 21"/>
                  <a:gd name="T48" fmla="*/ 19 w 69"/>
                  <a:gd name="T49" fmla="*/ 2 h 21"/>
                  <a:gd name="T50" fmla="*/ 17 w 69"/>
                  <a:gd name="T51" fmla="*/ 3 h 21"/>
                  <a:gd name="T52" fmla="*/ 10 w 69"/>
                  <a:gd name="T53" fmla="*/ 3 h 21"/>
                  <a:gd name="T54" fmla="*/ 10 w 69"/>
                  <a:gd name="T55" fmla="*/ 3 h 21"/>
                  <a:gd name="T56" fmla="*/ 9 w 69"/>
                  <a:gd name="T57" fmla="*/ 2 h 21"/>
                  <a:gd name="T58" fmla="*/ 0 w 69"/>
                  <a:gd name="T59" fmla="*/ 10 h 21"/>
                  <a:gd name="T60" fmla="*/ 0 w 69"/>
                  <a:gd name="T61" fmla="*/ 17 h 21"/>
                  <a:gd name="T62" fmla="*/ 2 w 69"/>
                  <a:gd name="T63" fmla="*/ 18 h 21"/>
                  <a:gd name="T64" fmla="*/ 8 w 69"/>
                  <a:gd name="T65" fmla="*/ 5 h 21"/>
                  <a:gd name="T66" fmla="*/ 18 w 69"/>
                  <a:gd name="T67" fmla="*/ 5 h 21"/>
                  <a:gd name="T68" fmla="*/ 19 w 69"/>
                  <a:gd name="T69" fmla="*/ 5 h 21"/>
                  <a:gd name="T70" fmla="*/ 21 w 69"/>
                  <a:gd name="T71" fmla="*/ 5 h 21"/>
                  <a:gd name="T72" fmla="*/ 20 w 69"/>
                  <a:gd name="T73" fmla="*/ 9 h 21"/>
                  <a:gd name="T74" fmla="*/ 20 w 69"/>
                  <a:gd name="T75" fmla="*/ 15 h 21"/>
                  <a:gd name="T76" fmla="*/ 3 w 69"/>
                  <a:gd name="T77" fmla="*/ 15 h 21"/>
                  <a:gd name="T78" fmla="*/ 3 w 69"/>
                  <a:gd name="T79" fmla="*/ 10 h 21"/>
                  <a:gd name="T80" fmla="*/ 8 w 69"/>
                  <a:gd name="T81" fmla="*/ 5 h 21"/>
                  <a:gd name="T82" fmla="*/ 22 w 69"/>
                  <a:gd name="T83" fmla="*/ 19 h 21"/>
                  <a:gd name="T84" fmla="*/ 22 w 69"/>
                  <a:gd name="T85" fmla="*/ 9 h 21"/>
                  <a:gd name="T86" fmla="*/ 28 w 69"/>
                  <a:gd name="T87" fmla="*/ 3 h 21"/>
                  <a:gd name="T88" fmla="*/ 40 w 69"/>
                  <a:gd name="T89" fmla="*/ 4 h 21"/>
                  <a:gd name="T90" fmla="*/ 41 w 69"/>
                  <a:gd name="T91" fmla="*/ 3 h 21"/>
                  <a:gd name="T92" fmla="*/ 41 w 69"/>
                  <a:gd name="T93" fmla="*/ 3 h 21"/>
                  <a:gd name="T94" fmla="*/ 46 w 69"/>
                  <a:gd name="T95" fmla="*/ 9 h 21"/>
                  <a:gd name="T96" fmla="*/ 46 w 69"/>
                  <a:gd name="T97" fmla="*/ 19 h 21"/>
                  <a:gd name="T98" fmla="*/ 22 w 69"/>
                  <a:gd name="T99" fmla="*/ 19 h 21"/>
                  <a:gd name="T100" fmla="*/ 48 w 69"/>
                  <a:gd name="T101" fmla="*/ 5 h 21"/>
                  <a:gd name="T102" fmla="*/ 50 w 69"/>
                  <a:gd name="T103" fmla="*/ 5 h 21"/>
                  <a:gd name="T104" fmla="*/ 61 w 69"/>
                  <a:gd name="T105" fmla="*/ 5 h 21"/>
                  <a:gd name="T106" fmla="*/ 61 w 69"/>
                  <a:gd name="T107" fmla="*/ 5 h 21"/>
                  <a:gd name="T108" fmla="*/ 61 w 69"/>
                  <a:gd name="T109" fmla="*/ 5 h 21"/>
                  <a:gd name="T110" fmla="*/ 66 w 69"/>
                  <a:gd name="T111" fmla="*/ 10 h 21"/>
                  <a:gd name="T112" fmla="*/ 66 w 69"/>
                  <a:gd name="T113" fmla="*/ 15 h 21"/>
                  <a:gd name="T114" fmla="*/ 49 w 69"/>
                  <a:gd name="T115" fmla="*/ 15 h 21"/>
                  <a:gd name="T116" fmla="*/ 49 w 69"/>
                  <a:gd name="T117" fmla="*/ 9 h 21"/>
                  <a:gd name="T118" fmla="*/ 48 w 69"/>
                  <a:gd name="T1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21">
                    <a:moveTo>
                      <a:pt x="2" y="18"/>
                    </a:moveTo>
                    <a:cubicBezTo>
                      <a:pt x="20" y="18"/>
                      <a:pt x="20" y="18"/>
                      <a:pt x="20" y="18"/>
                    </a:cubicBezTo>
                    <a:cubicBezTo>
                      <a:pt x="20" y="20"/>
                      <a:pt x="20" y="20"/>
                      <a:pt x="20" y="20"/>
                    </a:cubicBezTo>
                    <a:cubicBezTo>
                      <a:pt x="20" y="21"/>
                      <a:pt x="20" y="21"/>
                      <a:pt x="21" y="21"/>
                    </a:cubicBezTo>
                    <a:cubicBezTo>
                      <a:pt x="48" y="21"/>
                      <a:pt x="48" y="21"/>
                      <a:pt x="48" y="21"/>
                    </a:cubicBezTo>
                    <a:cubicBezTo>
                      <a:pt x="49" y="21"/>
                      <a:pt x="49" y="21"/>
                      <a:pt x="49" y="20"/>
                    </a:cubicBezTo>
                    <a:cubicBezTo>
                      <a:pt x="49" y="18"/>
                      <a:pt x="49" y="18"/>
                      <a:pt x="49" y="18"/>
                    </a:cubicBezTo>
                    <a:cubicBezTo>
                      <a:pt x="67" y="18"/>
                      <a:pt x="67" y="18"/>
                      <a:pt x="67" y="18"/>
                    </a:cubicBezTo>
                    <a:cubicBezTo>
                      <a:pt x="68" y="18"/>
                      <a:pt x="69" y="17"/>
                      <a:pt x="69" y="17"/>
                    </a:cubicBezTo>
                    <a:cubicBezTo>
                      <a:pt x="69" y="10"/>
                      <a:pt x="69" y="10"/>
                      <a:pt x="69" y="10"/>
                    </a:cubicBezTo>
                    <a:cubicBezTo>
                      <a:pt x="69" y="6"/>
                      <a:pt x="65" y="2"/>
                      <a:pt x="61" y="2"/>
                    </a:cubicBezTo>
                    <a:cubicBezTo>
                      <a:pt x="61" y="2"/>
                      <a:pt x="61" y="2"/>
                      <a:pt x="61" y="2"/>
                    </a:cubicBezTo>
                    <a:cubicBezTo>
                      <a:pt x="60" y="2"/>
                      <a:pt x="60" y="3"/>
                      <a:pt x="59" y="3"/>
                    </a:cubicBezTo>
                    <a:cubicBezTo>
                      <a:pt x="58" y="5"/>
                      <a:pt x="55" y="5"/>
                      <a:pt x="53" y="3"/>
                    </a:cubicBezTo>
                    <a:cubicBezTo>
                      <a:pt x="52" y="3"/>
                      <a:pt x="52" y="3"/>
                      <a:pt x="52" y="3"/>
                    </a:cubicBezTo>
                    <a:cubicBezTo>
                      <a:pt x="51" y="2"/>
                      <a:pt x="51" y="2"/>
                      <a:pt x="51" y="2"/>
                    </a:cubicBezTo>
                    <a:cubicBezTo>
                      <a:pt x="49" y="2"/>
                      <a:pt x="48" y="3"/>
                      <a:pt x="47" y="3"/>
                    </a:cubicBezTo>
                    <a:cubicBezTo>
                      <a:pt x="45" y="1"/>
                      <a:pt x="43" y="0"/>
                      <a:pt x="40" y="0"/>
                    </a:cubicBezTo>
                    <a:cubicBezTo>
                      <a:pt x="40" y="0"/>
                      <a:pt x="39" y="1"/>
                      <a:pt x="39" y="1"/>
                    </a:cubicBezTo>
                    <a:cubicBezTo>
                      <a:pt x="37" y="3"/>
                      <a:pt x="33" y="4"/>
                      <a:pt x="31" y="2"/>
                    </a:cubicBezTo>
                    <a:cubicBezTo>
                      <a:pt x="31" y="1"/>
                      <a:pt x="30" y="1"/>
                      <a:pt x="30" y="1"/>
                    </a:cubicBezTo>
                    <a:cubicBezTo>
                      <a:pt x="30" y="0"/>
                      <a:pt x="29" y="0"/>
                      <a:pt x="29" y="0"/>
                    </a:cubicBezTo>
                    <a:cubicBezTo>
                      <a:pt x="26" y="0"/>
                      <a:pt x="24" y="1"/>
                      <a:pt x="22" y="3"/>
                    </a:cubicBezTo>
                    <a:cubicBezTo>
                      <a:pt x="22" y="3"/>
                      <a:pt x="22" y="3"/>
                      <a:pt x="22" y="3"/>
                    </a:cubicBezTo>
                    <a:cubicBezTo>
                      <a:pt x="21" y="3"/>
                      <a:pt x="20" y="2"/>
                      <a:pt x="19" y="2"/>
                    </a:cubicBezTo>
                    <a:cubicBezTo>
                      <a:pt x="18" y="2"/>
                      <a:pt x="17" y="3"/>
                      <a:pt x="17" y="3"/>
                    </a:cubicBezTo>
                    <a:cubicBezTo>
                      <a:pt x="15" y="5"/>
                      <a:pt x="12" y="5"/>
                      <a:pt x="10" y="3"/>
                    </a:cubicBezTo>
                    <a:cubicBezTo>
                      <a:pt x="10" y="3"/>
                      <a:pt x="10" y="3"/>
                      <a:pt x="10" y="3"/>
                    </a:cubicBezTo>
                    <a:cubicBezTo>
                      <a:pt x="9" y="2"/>
                      <a:pt x="9" y="2"/>
                      <a:pt x="9" y="2"/>
                    </a:cubicBezTo>
                    <a:cubicBezTo>
                      <a:pt x="4" y="2"/>
                      <a:pt x="0" y="6"/>
                      <a:pt x="0" y="10"/>
                    </a:cubicBezTo>
                    <a:cubicBezTo>
                      <a:pt x="0" y="17"/>
                      <a:pt x="0" y="17"/>
                      <a:pt x="0" y="17"/>
                    </a:cubicBezTo>
                    <a:cubicBezTo>
                      <a:pt x="0" y="17"/>
                      <a:pt x="1" y="18"/>
                      <a:pt x="2" y="18"/>
                    </a:cubicBezTo>
                    <a:close/>
                    <a:moveTo>
                      <a:pt x="8" y="5"/>
                    </a:moveTo>
                    <a:cubicBezTo>
                      <a:pt x="11" y="8"/>
                      <a:pt x="15" y="8"/>
                      <a:pt x="18" y="5"/>
                    </a:cubicBezTo>
                    <a:cubicBezTo>
                      <a:pt x="19" y="5"/>
                      <a:pt x="19" y="5"/>
                      <a:pt x="19" y="5"/>
                    </a:cubicBezTo>
                    <a:cubicBezTo>
                      <a:pt x="19" y="5"/>
                      <a:pt x="20" y="5"/>
                      <a:pt x="21" y="5"/>
                    </a:cubicBezTo>
                    <a:cubicBezTo>
                      <a:pt x="20" y="6"/>
                      <a:pt x="20" y="8"/>
                      <a:pt x="20" y="9"/>
                    </a:cubicBezTo>
                    <a:cubicBezTo>
                      <a:pt x="20" y="15"/>
                      <a:pt x="20" y="15"/>
                      <a:pt x="20" y="15"/>
                    </a:cubicBezTo>
                    <a:cubicBezTo>
                      <a:pt x="3" y="15"/>
                      <a:pt x="3" y="15"/>
                      <a:pt x="3" y="15"/>
                    </a:cubicBezTo>
                    <a:cubicBezTo>
                      <a:pt x="3" y="10"/>
                      <a:pt x="3" y="10"/>
                      <a:pt x="3" y="10"/>
                    </a:cubicBezTo>
                    <a:cubicBezTo>
                      <a:pt x="3" y="7"/>
                      <a:pt x="5" y="5"/>
                      <a:pt x="8" y="5"/>
                    </a:cubicBezTo>
                    <a:close/>
                    <a:moveTo>
                      <a:pt x="22" y="19"/>
                    </a:moveTo>
                    <a:cubicBezTo>
                      <a:pt x="22" y="9"/>
                      <a:pt x="22" y="9"/>
                      <a:pt x="22" y="9"/>
                    </a:cubicBezTo>
                    <a:cubicBezTo>
                      <a:pt x="22" y="6"/>
                      <a:pt x="25" y="3"/>
                      <a:pt x="28" y="3"/>
                    </a:cubicBezTo>
                    <a:cubicBezTo>
                      <a:pt x="31" y="6"/>
                      <a:pt x="37" y="6"/>
                      <a:pt x="40" y="4"/>
                    </a:cubicBezTo>
                    <a:cubicBezTo>
                      <a:pt x="40" y="3"/>
                      <a:pt x="40" y="3"/>
                      <a:pt x="41" y="3"/>
                    </a:cubicBezTo>
                    <a:cubicBezTo>
                      <a:pt x="41" y="3"/>
                      <a:pt x="41" y="3"/>
                      <a:pt x="41" y="3"/>
                    </a:cubicBezTo>
                    <a:cubicBezTo>
                      <a:pt x="44" y="3"/>
                      <a:pt x="46" y="6"/>
                      <a:pt x="46" y="9"/>
                    </a:cubicBezTo>
                    <a:cubicBezTo>
                      <a:pt x="46" y="19"/>
                      <a:pt x="46" y="19"/>
                      <a:pt x="46" y="19"/>
                    </a:cubicBezTo>
                    <a:lnTo>
                      <a:pt x="22" y="19"/>
                    </a:lnTo>
                    <a:close/>
                    <a:moveTo>
                      <a:pt x="48" y="5"/>
                    </a:moveTo>
                    <a:cubicBezTo>
                      <a:pt x="49" y="5"/>
                      <a:pt x="49" y="5"/>
                      <a:pt x="50" y="5"/>
                    </a:cubicBezTo>
                    <a:cubicBezTo>
                      <a:pt x="53" y="8"/>
                      <a:pt x="58" y="8"/>
                      <a:pt x="61" y="5"/>
                    </a:cubicBezTo>
                    <a:cubicBezTo>
                      <a:pt x="61" y="5"/>
                      <a:pt x="61" y="5"/>
                      <a:pt x="61" y="5"/>
                    </a:cubicBezTo>
                    <a:cubicBezTo>
                      <a:pt x="61" y="5"/>
                      <a:pt x="61" y="5"/>
                      <a:pt x="61" y="5"/>
                    </a:cubicBezTo>
                    <a:cubicBezTo>
                      <a:pt x="64" y="5"/>
                      <a:pt x="66" y="7"/>
                      <a:pt x="66" y="10"/>
                    </a:cubicBezTo>
                    <a:cubicBezTo>
                      <a:pt x="66" y="15"/>
                      <a:pt x="66" y="15"/>
                      <a:pt x="66" y="15"/>
                    </a:cubicBezTo>
                    <a:cubicBezTo>
                      <a:pt x="49" y="15"/>
                      <a:pt x="49" y="15"/>
                      <a:pt x="49" y="15"/>
                    </a:cubicBezTo>
                    <a:cubicBezTo>
                      <a:pt x="49" y="9"/>
                      <a:pt x="49" y="9"/>
                      <a:pt x="49" y="9"/>
                    </a:cubicBezTo>
                    <a:cubicBezTo>
                      <a:pt x="49" y="8"/>
                      <a:pt x="49" y="7"/>
                      <a:pt x="4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2" name="Freeform 85">
                <a:extLst>
                  <a:ext uri="{FF2B5EF4-FFF2-40B4-BE49-F238E27FC236}">
                    <a16:creationId xmlns:a16="http://schemas.microsoft.com/office/drawing/2014/main" id="{85049372-426E-40D0-B0C7-8B2EB9E894E7}"/>
                  </a:ext>
                </a:extLst>
              </p:cNvPr>
              <p:cNvSpPr>
                <a:spLocks noEditPoints="1"/>
              </p:cNvSpPr>
              <p:nvPr/>
            </p:nvSpPr>
            <p:spPr bwMode="auto">
              <a:xfrm>
                <a:off x="-877888" y="3832225"/>
                <a:ext cx="60325" cy="63500"/>
              </a:xfrm>
              <a:custGeom>
                <a:avLst/>
                <a:gdLst>
                  <a:gd name="T0" fmla="*/ 8 w 16"/>
                  <a:gd name="T1" fmla="*/ 17 h 17"/>
                  <a:gd name="T2" fmla="*/ 16 w 16"/>
                  <a:gd name="T3" fmla="*/ 10 h 17"/>
                  <a:gd name="T4" fmla="*/ 16 w 16"/>
                  <a:gd name="T5" fmla="*/ 7 h 17"/>
                  <a:gd name="T6" fmla="*/ 8 w 16"/>
                  <a:gd name="T7" fmla="*/ 0 h 17"/>
                  <a:gd name="T8" fmla="*/ 0 w 16"/>
                  <a:gd name="T9" fmla="*/ 7 h 17"/>
                  <a:gd name="T10" fmla="*/ 0 w 16"/>
                  <a:gd name="T11" fmla="*/ 10 h 17"/>
                  <a:gd name="T12" fmla="*/ 8 w 16"/>
                  <a:gd name="T13" fmla="*/ 17 h 17"/>
                  <a:gd name="T14" fmla="*/ 3 w 16"/>
                  <a:gd name="T15" fmla="*/ 10 h 17"/>
                  <a:gd name="T16" fmla="*/ 3 w 16"/>
                  <a:gd name="T17" fmla="*/ 7 h 17"/>
                  <a:gd name="T18" fmla="*/ 8 w 16"/>
                  <a:gd name="T19" fmla="*/ 3 h 17"/>
                  <a:gd name="T20" fmla="*/ 13 w 16"/>
                  <a:gd name="T21" fmla="*/ 7 h 17"/>
                  <a:gd name="T22" fmla="*/ 13 w 16"/>
                  <a:gd name="T23" fmla="*/ 10 h 17"/>
                  <a:gd name="T24" fmla="*/ 8 w 16"/>
                  <a:gd name="T25" fmla="*/ 14 h 17"/>
                  <a:gd name="T26" fmla="*/ 3 w 16"/>
                  <a:gd name="T2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7">
                    <a:moveTo>
                      <a:pt x="8" y="17"/>
                    </a:moveTo>
                    <a:cubicBezTo>
                      <a:pt x="12" y="17"/>
                      <a:pt x="16" y="14"/>
                      <a:pt x="16" y="10"/>
                    </a:cubicBezTo>
                    <a:cubicBezTo>
                      <a:pt x="16" y="7"/>
                      <a:pt x="16" y="7"/>
                      <a:pt x="16" y="7"/>
                    </a:cubicBezTo>
                    <a:cubicBezTo>
                      <a:pt x="16" y="4"/>
                      <a:pt x="12" y="0"/>
                      <a:pt x="8" y="0"/>
                    </a:cubicBezTo>
                    <a:cubicBezTo>
                      <a:pt x="3" y="0"/>
                      <a:pt x="0" y="4"/>
                      <a:pt x="0" y="7"/>
                    </a:cubicBezTo>
                    <a:cubicBezTo>
                      <a:pt x="0" y="10"/>
                      <a:pt x="0" y="10"/>
                      <a:pt x="0" y="10"/>
                    </a:cubicBezTo>
                    <a:cubicBezTo>
                      <a:pt x="0" y="14"/>
                      <a:pt x="3" y="17"/>
                      <a:pt x="8" y="17"/>
                    </a:cubicBezTo>
                    <a:close/>
                    <a:moveTo>
                      <a:pt x="3" y="10"/>
                    </a:moveTo>
                    <a:cubicBezTo>
                      <a:pt x="3" y="7"/>
                      <a:pt x="3" y="7"/>
                      <a:pt x="3" y="7"/>
                    </a:cubicBezTo>
                    <a:cubicBezTo>
                      <a:pt x="3" y="5"/>
                      <a:pt x="5" y="3"/>
                      <a:pt x="8" y="3"/>
                    </a:cubicBezTo>
                    <a:cubicBezTo>
                      <a:pt x="11" y="3"/>
                      <a:pt x="13" y="5"/>
                      <a:pt x="13" y="7"/>
                    </a:cubicBezTo>
                    <a:cubicBezTo>
                      <a:pt x="13" y="10"/>
                      <a:pt x="13" y="10"/>
                      <a:pt x="13" y="10"/>
                    </a:cubicBezTo>
                    <a:cubicBezTo>
                      <a:pt x="13" y="12"/>
                      <a:pt x="11" y="14"/>
                      <a:pt x="8" y="14"/>
                    </a:cubicBezTo>
                    <a:cubicBezTo>
                      <a:pt x="5" y="14"/>
                      <a:pt x="3" y="12"/>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73" name="Freeform 86">
                <a:extLst>
                  <a:ext uri="{FF2B5EF4-FFF2-40B4-BE49-F238E27FC236}">
                    <a16:creationId xmlns:a16="http://schemas.microsoft.com/office/drawing/2014/main" id="{1DDC7189-52AF-49CB-83E5-6023246D58CF}"/>
                  </a:ext>
                </a:extLst>
              </p:cNvPr>
              <p:cNvSpPr>
                <a:spLocks noEditPoints="1"/>
              </p:cNvSpPr>
              <p:nvPr/>
            </p:nvSpPr>
            <p:spPr bwMode="auto">
              <a:xfrm>
                <a:off x="-1041400" y="3832225"/>
                <a:ext cx="60325" cy="63500"/>
              </a:xfrm>
              <a:custGeom>
                <a:avLst/>
                <a:gdLst>
                  <a:gd name="T0" fmla="*/ 8 w 16"/>
                  <a:gd name="T1" fmla="*/ 17 h 17"/>
                  <a:gd name="T2" fmla="*/ 16 w 16"/>
                  <a:gd name="T3" fmla="*/ 10 h 17"/>
                  <a:gd name="T4" fmla="*/ 16 w 16"/>
                  <a:gd name="T5" fmla="*/ 7 h 17"/>
                  <a:gd name="T6" fmla="*/ 8 w 16"/>
                  <a:gd name="T7" fmla="*/ 0 h 17"/>
                  <a:gd name="T8" fmla="*/ 0 w 16"/>
                  <a:gd name="T9" fmla="*/ 7 h 17"/>
                  <a:gd name="T10" fmla="*/ 0 w 16"/>
                  <a:gd name="T11" fmla="*/ 10 h 17"/>
                  <a:gd name="T12" fmla="*/ 8 w 16"/>
                  <a:gd name="T13" fmla="*/ 17 h 17"/>
                  <a:gd name="T14" fmla="*/ 3 w 16"/>
                  <a:gd name="T15" fmla="*/ 10 h 17"/>
                  <a:gd name="T16" fmla="*/ 3 w 16"/>
                  <a:gd name="T17" fmla="*/ 7 h 17"/>
                  <a:gd name="T18" fmla="*/ 8 w 16"/>
                  <a:gd name="T19" fmla="*/ 3 h 17"/>
                  <a:gd name="T20" fmla="*/ 13 w 16"/>
                  <a:gd name="T21" fmla="*/ 7 h 17"/>
                  <a:gd name="T22" fmla="*/ 13 w 16"/>
                  <a:gd name="T23" fmla="*/ 10 h 17"/>
                  <a:gd name="T24" fmla="*/ 8 w 16"/>
                  <a:gd name="T25" fmla="*/ 14 h 17"/>
                  <a:gd name="T26" fmla="*/ 3 w 16"/>
                  <a:gd name="T2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7">
                    <a:moveTo>
                      <a:pt x="8" y="17"/>
                    </a:moveTo>
                    <a:cubicBezTo>
                      <a:pt x="12" y="17"/>
                      <a:pt x="16" y="14"/>
                      <a:pt x="16" y="10"/>
                    </a:cubicBezTo>
                    <a:cubicBezTo>
                      <a:pt x="16" y="7"/>
                      <a:pt x="16" y="7"/>
                      <a:pt x="16" y="7"/>
                    </a:cubicBezTo>
                    <a:cubicBezTo>
                      <a:pt x="16" y="4"/>
                      <a:pt x="12" y="0"/>
                      <a:pt x="8" y="0"/>
                    </a:cubicBezTo>
                    <a:cubicBezTo>
                      <a:pt x="3" y="0"/>
                      <a:pt x="0" y="4"/>
                      <a:pt x="0" y="7"/>
                    </a:cubicBezTo>
                    <a:cubicBezTo>
                      <a:pt x="0" y="10"/>
                      <a:pt x="0" y="10"/>
                      <a:pt x="0" y="10"/>
                    </a:cubicBezTo>
                    <a:cubicBezTo>
                      <a:pt x="0" y="14"/>
                      <a:pt x="3" y="17"/>
                      <a:pt x="8" y="17"/>
                    </a:cubicBezTo>
                    <a:close/>
                    <a:moveTo>
                      <a:pt x="3" y="10"/>
                    </a:moveTo>
                    <a:cubicBezTo>
                      <a:pt x="3" y="7"/>
                      <a:pt x="3" y="7"/>
                      <a:pt x="3" y="7"/>
                    </a:cubicBezTo>
                    <a:cubicBezTo>
                      <a:pt x="3" y="5"/>
                      <a:pt x="5" y="3"/>
                      <a:pt x="8" y="3"/>
                    </a:cubicBezTo>
                    <a:cubicBezTo>
                      <a:pt x="11" y="3"/>
                      <a:pt x="13" y="5"/>
                      <a:pt x="13" y="7"/>
                    </a:cubicBezTo>
                    <a:cubicBezTo>
                      <a:pt x="13" y="10"/>
                      <a:pt x="13" y="10"/>
                      <a:pt x="13" y="10"/>
                    </a:cubicBezTo>
                    <a:cubicBezTo>
                      <a:pt x="13" y="12"/>
                      <a:pt x="11" y="14"/>
                      <a:pt x="8" y="14"/>
                    </a:cubicBezTo>
                    <a:cubicBezTo>
                      <a:pt x="5" y="14"/>
                      <a:pt x="3" y="12"/>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sp>
          <p:nvSpPr>
            <p:cNvPr id="32" name="Freeform 87">
              <a:extLst>
                <a:ext uri="{FF2B5EF4-FFF2-40B4-BE49-F238E27FC236}">
                  <a16:creationId xmlns:a16="http://schemas.microsoft.com/office/drawing/2014/main" id="{A54E42BA-1891-491F-A1DC-2398BA0385D7}"/>
                </a:ext>
              </a:extLst>
            </p:cNvPr>
            <p:cNvSpPr>
              <a:spLocks noChangeAspect="1" noEditPoints="1"/>
            </p:cNvSpPr>
            <p:nvPr/>
          </p:nvSpPr>
          <p:spPr bwMode="auto">
            <a:xfrm>
              <a:off x="3348583" y="1527208"/>
              <a:ext cx="291738" cy="274320"/>
            </a:xfrm>
            <a:custGeom>
              <a:avLst/>
              <a:gdLst>
                <a:gd name="T0" fmla="*/ 19 w 84"/>
                <a:gd name="T1" fmla="*/ 79 h 79"/>
                <a:gd name="T2" fmla="*/ 23 w 84"/>
                <a:gd name="T3" fmla="*/ 67 h 79"/>
                <a:gd name="T4" fmla="*/ 31 w 84"/>
                <a:gd name="T5" fmla="*/ 67 h 79"/>
                <a:gd name="T6" fmla="*/ 31 w 84"/>
                <a:gd name="T7" fmla="*/ 70 h 79"/>
                <a:gd name="T8" fmla="*/ 22 w 84"/>
                <a:gd name="T9" fmla="*/ 76 h 79"/>
                <a:gd name="T10" fmla="*/ 59 w 84"/>
                <a:gd name="T11" fmla="*/ 70 h 79"/>
                <a:gd name="T12" fmla="*/ 49 w 84"/>
                <a:gd name="T13" fmla="*/ 71 h 79"/>
                <a:gd name="T14" fmla="*/ 36 w 84"/>
                <a:gd name="T15" fmla="*/ 73 h 79"/>
                <a:gd name="T16" fmla="*/ 35 w 84"/>
                <a:gd name="T17" fmla="*/ 57 h 79"/>
                <a:gd name="T18" fmla="*/ 0 w 84"/>
                <a:gd name="T19" fmla="*/ 56 h 79"/>
                <a:gd name="T20" fmla="*/ 1 w 84"/>
                <a:gd name="T21" fmla="*/ 0 h 79"/>
                <a:gd name="T22" fmla="*/ 84 w 84"/>
                <a:gd name="T23" fmla="*/ 1 h 79"/>
                <a:gd name="T24" fmla="*/ 82 w 84"/>
                <a:gd name="T25" fmla="*/ 57 h 79"/>
                <a:gd name="T26" fmla="*/ 49 w 84"/>
                <a:gd name="T27" fmla="*/ 67 h 79"/>
                <a:gd name="T28" fmla="*/ 62 w 84"/>
                <a:gd name="T29" fmla="*/ 68 h 79"/>
                <a:gd name="T30" fmla="*/ 65 w 84"/>
                <a:gd name="T31" fmla="*/ 79 h 79"/>
                <a:gd name="T32" fmla="*/ 24 w 84"/>
                <a:gd name="T33" fmla="*/ 27 h 79"/>
                <a:gd name="T34" fmla="*/ 42 w 84"/>
                <a:gd name="T35" fmla="*/ 21 h 79"/>
                <a:gd name="T36" fmla="*/ 60 w 84"/>
                <a:gd name="T37" fmla="*/ 18 h 79"/>
                <a:gd name="T38" fmla="*/ 71 w 84"/>
                <a:gd name="T39" fmla="*/ 13 h 79"/>
                <a:gd name="T40" fmla="*/ 61 w 84"/>
                <a:gd name="T41" fmla="*/ 14 h 79"/>
                <a:gd name="T42" fmla="*/ 41 w 84"/>
                <a:gd name="T43" fmla="*/ 18 h 79"/>
                <a:gd name="T44" fmla="*/ 24 w 84"/>
                <a:gd name="T45" fmla="*/ 23 h 79"/>
                <a:gd name="T46" fmla="*/ 13 w 84"/>
                <a:gd name="T47" fmla="*/ 15 h 79"/>
                <a:gd name="T48" fmla="*/ 13 w 84"/>
                <a:gd name="T49" fmla="*/ 47 h 79"/>
                <a:gd name="T50" fmla="*/ 16 w 84"/>
                <a:gd name="T51" fmla="*/ 33 h 79"/>
                <a:gd name="T52" fmla="*/ 13 w 84"/>
                <a:gd name="T53" fmla="*/ 47 h 79"/>
                <a:gd name="T54" fmla="*/ 26 w 84"/>
                <a:gd name="T55" fmla="*/ 47 h 79"/>
                <a:gd name="T56" fmla="*/ 22 w 84"/>
                <a:gd name="T57" fmla="*/ 40 h 79"/>
                <a:gd name="T58" fmla="*/ 31 w 84"/>
                <a:gd name="T59" fmla="*/ 47 h 79"/>
                <a:gd name="T60" fmla="*/ 34 w 84"/>
                <a:gd name="T61" fmla="*/ 35 h 79"/>
                <a:gd name="T62" fmla="*/ 31 w 84"/>
                <a:gd name="T63" fmla="*/ 47 h 79"/>
                <a:gd name="T64" fmla="*/ 43 w 84"/>
                <a:gd name="T65" fmla="*/ 47 h 79"/>
                <a:gd name="T66" fmla="*/ 40 w 84"/>
                <a:gd name="T67" fmla="*/ 31 h 79"/>
                <a:gd name="T68" fmla="*/ 50 w 84"/>
                <a:gd name="T69" fmla="*/ 47 h 79"/>
                <a:gd name="T70" fmla="*/ 53 w 84"/>
                <a:gd name="T71" fmla="*/ 22 h 79"/>
                <a:gd name="T72" fmla="*/ 50 w 84"/>
                <a:gd name="T73" fmla="*/ 47 h 79"/>
                <a:gd name="T74" fmla="*/ 62 w 84"/>
                <a:gd name="T75" fmla="*/ 47 h 79"/>
                <a:gd name="T76" fmla="*/ 59 w 84"/>
                <a:gd name="T77" fmla="*/ 30 h 79"/>
                <a:gd name="T78" fmla="*/ 67 w 84"/>
                <a:gd name="T79" fmla="*/ 47 h 79"/>
                <a:gd name="T80" fmla="*/ 71 w 84"/>
                <a:gd name="T81" fmla="*/ 33 h 79"/>
                <a:gd name="T82" fmla="*/ 67 w 84"/>
                <a:gd name="T83" fmla="*/ 47 h 79"/>
                <a:gd name="T84" fmla="*/ 38 w 84"/>
                <a:gd name="T85" fmla="*/ 70 h 79"/>
                <a:gd name="T86" fmla="*/ 46 w 84"/>
                <a:gd name="T87" fmla="*/ 57 h 79"/>
                <a:gd name="T88" fmla="*/ 3 w 84"/>
                <a:gd name="T89" fmla="*/ 3 h 79"/>
                <a:gd name="T90" fmla="*/ 80 w 84"/>
                <a:gd name="T91" fmla="*/ 54 h 79"/>
                <a:gd name="T92" fmla="*/ 3 w 84"/>
                <a:gd name="T9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79">
                  <a:moveTo>
                    <a:pt x="65" y="79"/>
                  </a:moveTo>
                  <a:cubicBezTo>
                    <a:pt x="19" y="79"/>
                    <a:pt x="19" y="79"/>
                    <a:pt x="19" y="79"/>
                  </a:cubicBezTo>
                  <a:cubicBezTo>
                    <a:pt x="17" y="79"/>
                    <a:pt x="17" y="78"/>
                    <a:pt x="17" y="77"/>
                  </a:cubicBezTo>
                  <a:cubicBezTo>
                    <a:pt x="23" y="67"/>
                    <a:pt x="23" y="67"/>
                    <a:pt x="23" y="67"/>
                  </a:cubicBezTo>
                  <a:cubicBezTo>
                    <a:pt x="24" y="67"/>
                    <a:pt x="24" y="67"/>
                    <a:pt x="24" y="67"/>
                  </a:cubicBezTo>
                  <a:cubicBezTo>
                    <a:pt x="31" y="67"/>
                    <a:pt x="31" y="67"/>
                    <a:pt x="31" y="67"/>
                  </a:cubicBezTo>
                  <a:cubicBezTo>
                    <a:pt x="31" y="67"/>
                    <a:pt x="32" y="67"/>
                    <a:pt x="32" y="68"/>
                  </a:cubicBezTo>
                  <a:cubicBezTo>
                    <a:pt x="32" y="69"/>
                    <a:pt x="31" y="70"/>
                    <a:pt x="31" y="70"/>
                  </a:cubicBezTo>
                  <a:cubicBezTo>
                    <a:pt x="25" y="70"/>
                    <a:pt x="25" y="70"/>
                    <a:pt x="25" y="70"/>
                  </a:cubicBezTo>
                  <a:cubicBezTo>
                    <a:pt x="22" y="76"/>
                    <a:pt x="22" y="76"/>
                    <a:pt x="22" y="76"/>
                  </a:cubicBezTo>
                  <a:cubicBezTo>
                    <a:pt x="62" y="76"/>
                    <a:pt x="62" y="76"/>
                    <a:pt x="62" y="76"/>
                  </a:cubicBezTo>
                  <a:cubicBezTo>
                    <a:pt x="59" y="70"/>
                    <a:pt x="59" y="70"/>
                    <a:pt x="59" y="70"/>
                  </a:cubicBezTo>
                  <a:cubicBezTo>
                    <a:pt x="49" y="70"/>
                    <a:pt x="49" y="70"/>
                    <a:pt x="49" y="70"/>
                  </a:cubicBezTo>
                  <a:cubicBezTo>
                    <a:pt x="49" y="71"/>
                    <a:pt x="49" y="71"/>
                    <a:pt x="49" y="71"/>
                  </a:cubicBezTo>
                  <a:cubicBezTo>
                    <a:pt x="49" y="72"/>
                    <a:pt x="48" y="73"/>
                    <a:pt x="47" y="73"/>
                  </a:cubicBezTo>
                  <a:cubicBezTo>
                    <a:pt x="36" y="73"/>
                    <a:pt x="36" y="73"/>
                    <a:pt x="36" y="73"/>
                  </a:cubicBezTo>
                  <a:cubicBezTo>
                    <a:pt x="35" y="73"/>
                    <a:pt x="35" y="72"/>
                    <a:pt x="35" y="71"/>
                  </a:cubicBezTo>
                  <a:cubicBezTo>
                    <a:pt x="35" y="57"/>
                    <a:pt x="35" y="57"/>
                    <a:pt x="35" y="57"/>
                  </a:cubicBezTo>
                  <a:cubicBezTo>
                    <a:pt x="1" y="57"/>
                    <a:pt x="1" y="57"/>
                    <a:pt x="1" y="57"/>
                  </a:cubicBezTo>
                  <a:cubicBezTo>
                    <a:pt x="1" y="57"/>
                    <a:pt x="0" y="57"/>
                    <a:pt x="0" y="56"/>
                  </a:cubicBezTo>
                  <a:cubicBezTo>
                    <a:pt x="0" y="1"/>
                    <a:pt x="0" y="1"/>
                    <a:pt x="0" y="1"/>
                  </a:cubicBezTo>
                  <a:cubicBezTo>
                    <a:pt x="0" y="0"/>
                    <a:pt x="1" y="0"/>
                    <a:pt x="1" y="0"/>
                  </a:cubicBezTo>
                  <a:cubicBezTo>
                    <a:pt x="82" y="0"/>
                    <a:pt x="82" y="0"/>
                    <a:pt x="82" y="0"/>
                  </a:cubicBezTo>
                  <a:cubicBezTo>
                    <a:pt x="83" y="0"/>
                    <a:pt x="84" y="0"/>
                    <a:pt x="84" y="1"/>
                  </a:cubicBezTo>
                  <a:cubicBezTo>
                    <a:pt x="84" y="56"/>
                    <a:pt x="84" y="56"/>
                    <a:pt x="84" y="56"/>
                  </a:cubicBezTo>
                  <a:cubicBezTo>
                    <a:pt x="84" y="57"/>
                    <a:pt x="83" y="57"/>
                    <a:pt x="82" y="57"/>
                  </a:cubicBezTo>
                  <a:cubicBezTo>
                    <a:pt x="49" y="57"/>
                    <a:pt x="49" y="57"/>
                    <a:pt x="49" y="57"/>
                  </a:cubicBezTo>
                  <a:cubicBezTo>
                    <a:pt x="49" y="67"/>
                    <a:pt x="49" y="67"/>
                    <a:pt x="49" y="67"/>
                  </a:cubicBezTo>
                  <a:cubicBezTo>
                    <a:pt x="60" y="67"/>
                    <a:pt x="60" y="67"/>
                    <a:pt x="60" y="67"/>
                  </a:cubicBezTo>
                  <a:cubicBezTo>
                    <a:pt x="61" y="67"/>
                    <a:pt x="61" y="67"/>
                    <a:pt x="62" y="68"/>
                  </a:cubicBezTo>
                  <a:cubicBezTo>
                    <a:pt x="66" y="77"/>
                    <a:pt x="66" y="77"/>
                    <a:pt x="66" y="77"/>
                  </a:cubicBezTo>
                  <a:cubicBezTo>
                    <a:pt x="67" y="78"/>
                    <a:pt x="66" y="79"/>
                    <a:pt x="65" y="79"/>
                  </a:cubicBezTo>
                  <a:close/>
                  <a:moveTo>
                    <a:pt x="13" y="17"/>
                  </a:moveTo>
                  <a:cubicBezTo>
                    <a:pt x="24" y="27"/>
                    <a:pt x="24" y="27"/>
                    <a:pt x="24" y="27"/>
                  </a:cubicBezTo>
                  <a:cubicBezTo>
                    <a:pt x="33" y="21"/>
                    <a:pt x="33" y="21"/>
                    <a:pt x="33" y="21"/>
                  </a:cubicBezTo>
                  <a:cubicBezTo>
                    <a:pt x="42" y="21"/>
                    <a:pt x="42" y="21"/>
                    <a:pt x="42" y="21"/>
                  </a:cubicBezTo>
                  <a:cubicBezTo>
                    <a:pt x="51" y="12"/>
                    <a:pt x="51" y="12"/>
                    <a:pt x="51" y="12"/>
                  </a:cubicBezTo>
                  <a:cubicBezTo>
                    <a:pt x="60" y="18"/>
                    <a:pt x="60" y="18"/>
                    <a:pt x="60" y="18"/>
                  </a:cubicBezTo>
                  <a:cubicBezTo>
                    <a:pt x="69" y="15"/>
                    <a:pt x="69" y="15"/>
                    <a:pt x="69" y="15"/>
                  </a:cubicBezTo>
                  <a:cubicBezTo>
                    <a:pt x="70" y="15"/>
                    <a:pt x="71" y="14"/>
                    <a:pt x="71" y="13"/>
                  </a:cubicBezTo>
                  <a:cubicBezTo>
                    <a:pt x="70" y="12"/>
                    <a:pt x="69" y="12"/>
                    <a:pt x="69" y="12"/>
                  </a:cubicBezTo>
                  <a:cubicBezTo>
                    <a:pt x="61" y="14"/>
                    <a:pt x="61" y="14"/>
                    <a:pt x="61" y="14"/>
                  </a:cubicBezTo>
                  <a:cubicBezTo>
                    <a:pt x="51" y="9"/>
                    <a:pt x="51" y="9"/>
                    <a:pt x="51" y="9"/>
                  </a:cubicBezTo>
                  <a:cubicBezTo>
                    <a:pt x="41" y="18"/>
                    <a:pt x="41" y="18"/>
                    <a:pt x="41" y="18"/>
                  </a:cubicBezTo>
                  <a:cubicBezTo>
                    <a:pt x="32" y="18"/>
                    <a:pt x="32" y="18"/>
                    <a:pt x="32" y="18"/>
                  </a:cubicBezTo>
                  <a:cubicBezTo>
                    <a:pt x="24" y="23"/>
                    <a:pt x="24" y="23"/>
                    <a:pt x="24" y="23"/>
                  </a:cubicBezTo>
                  <a:cubicBezTo>
                    <a:pt x="16" y="15"/>
                    <a:pt x="16" y="15"/>
                    <a:pt x="16" y="15"/>
                  </a:cubicBezTo>
                  <a:cubicBezTo>
                    <a:pt x="15" y="14"/>
                    <a:pt x="14" y="14"/>
                    <a:pt x="13" y="15"/>
                  </a:cubicBezTo>
                  <a:cubicBezTo>
                    <a:pt x="13" y="15"/>
                    <a:pt x="13" y="16"/>
                    <a:pt x="13" y="17"/>
                  </a:cubicBezTo>
                  <a:close/>
                  <a:moveTo>
                    <a:pt x="13" y="47"/>
                  </a:moveTo>
                  <a:cubicBezTo>
                    <a:pt x="16" y="47"/>
                    <a:pt x="16" y="47"/>
                    <a:pt x="16" y="47"/>
                  </a:cubicBezTo>
                  <a:cubicBezTo>
                    <a:pt x="16" y="33"/>
                    <a:pt x="16" y="33"/>
                    <a:pt x="16" y="33"/>
                  </a:cubicBezTo>
                  <a:cubicBezTo>
                    <a:pt x="13" y="33"/>
                    <a:pt x="13" y="33"/>
                    <a:pt x="13" y="33"/>
                  </a:cubicBezTo>
                  <a:cubicBezTo>
                    <a:pt x="13" y="47"/>
                    <a:pt x="13" y="47"/>
                    <a:pt x="13" y="47"/>
                  </a:cubicBezTo>
                  <a:close/>
                  <a:moveTo>
                    <a:pt x="22" y="47"/>
                  </a:moveTo>
                  <a:cubicBezTo>
                    <a:pt x="26" y="47"/>
                    <a:pt x="26" y="47"/>
                    <a:pt x="26" y="47"/>
                  </a:cubicBezTo>
                  <a:cubicBezTo>
                    <a:pt x="26" y="40"/>
                    <a:pt x="26" y="40"/>
                    <a:pt x="26" y="40"/>
                  </a:cubicBezTo>
                  <a:cubicBezTo>
                    <a:pt x="22" y="40"/>
                    <a:pt x="22" y="40"/>
                    <a:pt x="22" y="40"/>
                  </a:cubicBezTo>
                  <a:cubicBezTo>
                    <a:pt x="22" y="47"/>
                    <a:pt x="22" y="47"/>
                    <a:pt x="22" y="47"/>
                  </a:cubicBezTo>
                  <a:close/>
                  <a:moveTo>
                    <a:pt x="31" y="47"/>
                  </a:moveTo>
                  <a:cubicBezTo>
                    <a:pt x="34" y="47"/>
                    <a:pt x="34" y="47"/>
                    <a:pt x="34" y="47"/>
                  </a:cubicBezTo>
                  <a:cubicBezTo>
                    <a:pt x="34" y="35"/>
                    <a:pt x="34" y="35"/>
                    <a:pt x="34" y="35"/>
                  </a:cubicBezTo>
                  <a:cubicBezTo>
                    <a:pt x="31" y="35"/>
                    <a:pt x="31" y="35"/>
                    <a:pt x="31" y="35"/>
                  </a:cubicBezTo>
                  <a:cubicBezTo>
                    <a:pt x="31" y="47"/>
                    <a:pt x="31" y="47"/>
                    <a:pt x="31" y="47"/>
                  </a:cubicBezTo>
                  <a:close/>
                  <a:moveTo>
                    <a:pt x="40" y="47"/>
                  </a:moveTo>
                  <a:cubicBezTo>
                    <a:pt x="43" y="47"/>
                    <a:pt x="43" y="47"/>
                    <a:pt x="43" y="47"/>
                  </a:cubicBezTo>
                  <a:cubicBezTo>
                    <a:pt x="43" y="31"/>
                    <a:pt x="43" y="31"/>
                    <a:pt x="43" y="31"/>
                  </a:cubicBezTo>
                  <a:cubicBezTo>
                    <a:pt x="40" y="31"/>
                    <a:pt x="40" y="31"/>
                    <a:pt x="40" y="31"/>
                  </a:cubicBezTo>
                  <a:cubicBezTo>
                    <a:pt x="40" y="47"/>
                    <a:pt x="40" y="47"/>
                    <a:pt x="40" y="47"/>
                  </a:cubicBezTo>
                  <a:close/>
                  <a:moveTo>
                    <a:pt x="50" y="47"/>
                  </a:moveTo>
                  <a:cubicBezTo>
                    <a:pt x="53" y="47"/>
                    <a:pt x="53" y="47"/>
                    <a:pt x="53" y="47"/>
                  </a:cubicBezTo>
                  <a:cubicBezTo>
                    <a:pt x="53" y="22"/>
                    <a:pt x="53" y="22"/>
                    <a:pt x="53" y="22"/>
                  </a:cubicBezTo>
                  <a:cubicBezTo>
                    <a:pt x="50" y="22"/>
                    <a:pt x="50" y="22"/>
                    <a:pt x="50" y="22"/>
                  </a:cubicBezTo>
                  <a:cubicBezTo>
                    <a:pt x="50" y="47"/>
                    <a:pt x="50" y="47"/>
                    <a:pt x="50" y="47"/>
                  </a:cubicBezTo>
                  <a:close/>
                  <a:moveTo>
                    <a:pt x="59" y="47"/>
                  </a:moveTo>
                  <a:cubicBezTo>
                    <a:pt x="62" y="47"/>
                    <a:pt x="62" y="47"/>
                    <a:pt x="62" y="47"/>
                  </a:cubicBezTo>
                  <a:cubicBezTo>
                    <a:pt x="62" y="30"/>
                    <a:pt x="62" y="30"/>
                    <a:pt x="62" y="30"/>
                  </a:cubicBezTo>
                  <a:cubicBezTo>
                    <a:pt x="59" y="30"/>
                    <a:pt x="59" y="30"/>
                    <a:pt x="59" y="30"/>
                  </a:cubicBezTo>
                  <a:cubicBezTo>
                    <a:pt x="59" y="47"/>
                    <a:pt x="59" y="47"/>
                    <a:pt x="59" y="47"/>
                  </a:cubicBezTo>
                  <a:close/>
                  <a:moveTo>
                    <a:pt x="67" y="47"/>
                  </a:moveTo>
                  <a:cubicBezTo>
                    <a:pt x="71" y="47"/>
                    <a:pt x="71" y="47"/>
                    <a:pt x="71" y="47"/>
                  </a:cubicBezTo>
                  <a:cubicBezTo>
                    <a:pt x="71" y="33"/>
                    <a:pt x="71" y="33"/>
                    <a:pt x="71" y="33"/>
                  </a:cubicBezTo>
                  <a:cubicBezTo>
                    <a:pt x="67" y="33"/>
                    <a:pt x="67" y="33"/>
                    <a:pt x="67" y="33"/>
                  </a:cubicBezTo>
                  <a:cubicBezTo>
                    <a:pt x="67" y="47"/>
                    <a:pt x="67" y="47"/>
                    <a:pt x="67" y="47"/>
                  </a:cubicBezTo>
                  <a:close/>
                  <a:moveTo>
                    <a:pt x="38" y="57"/>
                  </a:moveTo>
                  <a:cubicBezTo>
                    <a:pt x="38" y="70"/>
                    <a:pt x="38" y="70"/>
                    <a:pt x="38" y="70"/>
                  </a:cubicBezTo>
                  <a:cubicBezTo>
                    <a:pt x="46" y="70"/>
                    <a:pt x="46" y="70"/>
                    <a:pt x="46" y="70"/>
                  </a:cubicBezTo>
                  <a:cubicBezTo>
                    <a:pt x="46" y="57"/>
                    <a:pt x="46" y="57"/>
                    <a:pt x="46" y="57"/>
                  </a:cubicBezTo>
                  <a:cubicBezTo>
                    <a:pt x="38" y="57"/>
                    <a:pt x="38" y="57"/>
                    <a:pt x="38" y="57"/>
                  </a:cubicBezTo>
                  <a:close/>
                  <a:moveTo>
                    <a:pt x="3" y="3"/>
                  </a:moveTo>
                  <a:cubicBezTo>
                    <a:pt x="3" y="54"/>
                    <a:pt x="3" y="54"/>
                    <a:pt x="3" y="54"/>
                  </a:cubicBezTo>
                  <a:cubicBezTo>
                    <a:pt x="80" y="54"/>
                    <a:pt x="80" y="54"/>
                    <a:pt x="80" y="54"/>
                  </a:cubicBezTo>
                  <a:cubicBezTo>
                    <a:pt x="80" y="3"/>
                    <a:pt x="80" y="3"/>
                    <a:pt x="80" y="3"/>
                  </a:cubicBezTo>
                  <a:cubicBezTo>
                    <a:pt x="3" y="3"/>
                    <a:pt x="3" y="3"/>
                    <a:pt x="3" y="3"/>
                  </a:cubicBezTo>
                  <a:cubicBezTo>
                    <a:pt x="3" y="3"/>
                    <a:pt x="3" y="3"/>
                    <a:pt x="3" y="3"/>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76FCD9CE-8BF9-4824-9B76-390A6C7811EB}"/>
                </a:ext>
              </a:extLst>
            </p:cNvPr>
            <p:cNvSpPr/>
            <p:nvPr/>
          </p:nvSpPr>
          <p:spPr>
            <a:xfrm>
              <a:off x="9020175" y="3749191"/>
              <a:ext cx="2336076"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US" sz="1400" dirty="0">
                  <a:solidFill>
                    <a:schemeClr val="tx2"/>
                  </a:solidFill>
                  <a:latin typeface="Calibri Light" panose="020F0302020204030204" pitchFamily="34" charset="0"/>
                  <a:cs typeface="Calibri Light" panose="020F0302020204030204" pitchFamily="34" charset="0"/>
                </a:rPr>
                <a:t>Continuous learning and </a:t>
              </a:r>
            </a:p>
            <a:p>
              <a:pPr>
                <a:lnSpc>
                  <a:spcPct val="120000"/>
                </a:lnSpc>
              </a:pPr>
              <a:r>
                <a:rPr lang="en-US" sz="1400" dirty="0">
                  <a:solidFill>
                    <a:schemeClr val="tx2"/>
                  </a:solidFill>
                  <a:latin typeface="Calibri Light" panose="020F0302020204030204" pitchFamily="34" charset="0"/>
                  <a:cs typeface="Calibri Light" panose="020F0302020204030204" pitchFamily="34" charset="0"/>
                </a:rPr>
                <a:t>collaboration as a way of life</a:t>
              </a:r>
              <a:endParaRPr lang="en-GB" sz="1400" dirty="0">
                <a:solidFill>
                  <a:schemeClr val="tx2"/>
                </a:solidFill>
                <a:latin typeface="Calibri Light" panose="020F0302020204030204" pitchFamily="34" charset="0"/>
                <a:cs typeface="Calibri Light" panose="020F0302020204030204" pitchFamily="34" charset="0"/>
              </a:endParaRPr>
            </a:p>
          </p:txBody>
        </p:sp>
        <p:sp>
          <p:nvSpPr>
            <p:cNvPr id="34" name="Rectangle 33">
              <a:extLst>
                <a:ext uri="{FF2B5EF4-FFF2-40B4-BE49-F238E27FC236}">
                  <a16:creationId xmlns:a16="http://schemas.microsoft.com/office/drawing/2014/main" id="{792F5562-E652-40FF-AEE1-93D1DC84E3FA}"/>
                </a:ext>
              </a:extLst>
            </p:cNvPr>
            <p:cNvSpPr/>
            <p:nvPr/>
          </p:nvSpPr>
          <p:spPr>
            <a:xfrm>
              <a:off x="8853601" y="1192397"/>
              <a:ext cx="254989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GB" sz="1400" dirty="0">
                  <a:solidFill>
                    <a:schemeClr val="tx2"/>
                  </a:solidFill>
                  <a:latin typeface="Calibri Light" panose="020F0302020204030204" pitchFamily="34" charset="0"/>
                  <a:cs typeface="Calibri Light" panose="020F0302020204030204" pitchFamily="34" charset="0"/>
                </a:rPr>
                <a:t>Generate rapid improvement opportunities using customer journey fallouts</a:t>
              </a:r>
            </a:p>
          </p:txBody>
        </p:sp>
        <p:sp>
          <p:nvSpPr>
            <p:cNvPr id="35" name="Rectangle 34">
              <a:extLst>
                <a:ext uri="{FF2B5EF4-FFF2-40B4-BE49-F238E27FC236}">
                  <a16:creationId xmlns:a16="http://schemas.microsoft.com/office/drawing/2014/main" id="{8A1A80FB-8BBD-4472-B4D0-7798457356B7}"/>
                </a:ext>
              </a:extLst>
            </p:cNvPr>
            <p:cNvSpPr/>
            <p:nvPr/>
          </p:nvSpPr>
          <p:spPr>
            <a:xfrm>
              <a:off x="9440640" y="2460478"/>
              <a:ext cx="2336076"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US" sz="1400" dirty="0">
                  <a:solidFill>
                    <a:schemeClr val="tx2"/>
                  </a:solidFill>
                  <a:latin typeface="Calibri Light" panose="020F0302020204030204" pitchFamily="34" charset="0"/>
                  <a:cs typeface="Calibri Light" panose="020F0302020204030204" pitchFamily="34" charset="0"/>
                </a:rPr>
                <a:t>Customer Journey diagnostics </a:t>
              </a:r>
            </a:p>
            <a:p>
              <a:pPr>
                <a:lnSpc>
                  <a:spcPct val="120000"/>
                </a:lnSpc>
              </a:pPr>
              <a:r>
                <a:rPr lang="en-US" sz="1400" dirty="0">
                  <a:solidFill>
                    <a:schemeClr val="tx2"/>
                  </a:solidFill>
                  <a:latin typeface="Calibri Light" panose="020F0302020204030204" pitchFamily="34" charset="0"/>
                  <a:cs typeface="Calibri Light" panose="020F0302020204030204" pitchFamily="34" charset="0"/>
                </a:rPr>
                <a:t>for RCA and agile sprints for rapid iteration and experimentation </a:t>
              </a:r>
              <a:endParaRPr lang="en-GB" sz="1400" dirty="0">
                <a:solidFill>
                  <a:schemeClr val="tx2"/>
                </a:solidFill>
                <a:latin typeface="Calibri Light" panose="020F0302020204030204" pitchFamily="34" charset="0"/>
                <a:cs typeface="Calibri Light" panose="020F0302020204030204" pitchFamily="34" charset="0"/>
              </a:endParaRPr>
            </a:p>
          </p:txBody>
        </p:sp>
        <p:sp>
          <p:nvSpPr>
            <p:cNvPr id="36" name="Oval 35">
              <a:extLst>
                <a:ext uri="{FF2B5EF4-FFF2-40B4-BE49-F238E27FC236}">
                  <a16:creationId xmlns:a16="http://schemas.microsoft.com/office/drawing/2014/main" id="{14F71C84-AE6A-4290-A34F-DB41715F6936}"/>
                </a:ext>
              </a:extLst>
            </p:cNvPr>
            <p:cNvSpPr/>
            <p:nvPr/>
          </p:nvSpPr>
          <p:spPr>
            <a:xfrm>
              <a:off x="8164300" y="1247728"/>
              <a:ext cx="604204" cy="604204"/>
            </a:xfrm>
            <a:prstGeom prst="ellipse">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sp>
          <p:nvSpPr>
            <p:cNvPr id="37" name="Oval 36">
              <a:extLst>
                <a:ext uri="{FF2B5EF4-FFF2-40B4-BE49-F238E27FC236}">
                  <a16:creationId xmlns:a16="http://schemas.microsoft.com/office/drawing/2014/main" id="{452007C8-282C-4B9C-8878-F178C3DB27AF}"/>
                </a:ext>
              </a:extLst>
            </p:cNvPr>
            <p:cNvSpPr/>
            <p:nvPr/>
          </p:nvSpPr>
          <p:spPr>
            <a:xfrm>
              <a:off x="8789294" y="2516899"/>
              <a:ext cx="604204" cy="604204"/>
            </a:xfrm>
            <a:prstGeom prst="ellipse">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sp>
          <p:nvSpPr>
            <p:cNvPr id="38" name="Oval 37">
              <a:extLst>
                <a:ext uri="{FF2B5EF4-FFF2-40B4-BE49-F238E27FC236}">
                  <a16:creationId xmlns:a16="http://schemas.microsoft.com/office/drawing/2014/main" id="{AFCBDBC9-2C1A-423B-BBA6-881A8201D407}"/>
                </a:ext>
              </a:extLst>
            </p:cNvPr>
            <p:cNvSpPr/>
            <p:nvPr/>
          </p:nvSpPr>
          <p:spPr>
            <a:xfrm>
              <a:off x="8356122" y="3792613"/>
              <a:ext cx="604204" cy="604204"/>
            </a:xfrm>
            <a:prstGeom prst="ellipse">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latin typeface="Calibri Light" panose="020F0302020204030204" pitchFamily="34" charset="0"/>
                <a:cs typeface="Calibri Light" panose="020F0302020204030204" pitchFamily="34" charset="0"/>
              </a:endParaRPr>
            </a:p>
          </p:txBody>
        </p:sp>
        <p:grpSp>
          <p:nvGrpSpPr>
            <p:cNvPr id="39" name="Group 38">
              <a:extLst>
                <a:ext uri="{FF2B5EF4-FFF2-40B4-BE49-F238E27FC236}">
                  <a16:creationId xmlns:a16="http://schemas.microsoft.com/office/drawing/2014/main" id="{BB5D3831-4820-46CC-BFB9-F1B6064B4156}"/>
                </a:ext>
              </a:extLst>
            </p:cNvPr>
            <p:cNvGrpSpPr>
              <a:grpSpLocks noChangeAspect="1"/>
            </p:cNvGrpSpPr>
            <p:nvPr/>
          </p:nvGrpSpPr>
          <p:grpSpPr>
            <a:xfrm>
              <a:off x="8333875" y="1341129"/>
              <a:ext cx="298950" cy="372404"/>
              <a:chOff x="-455613" y="2897188"/>
              <a:chExt cx="277813" cy="346075"/>
            </a:xfrm>
            <a:solidFill>
              <a:schemeClr val="accent2">
                <a:lumMod val="60000"/>
                <a:lumOff val="40000"/>
              </a:schemeClr>
            </a:solidFill>
          </p:grpSpPr>
          <p:sp>
            <p:nvSpPr>
              <p:cNvPr id="54" name="Freeform 88">
                <a:extLst>
                  <a:ext uri="{FF2B5EF4-FFF2-40B4-BE49-F238E27FC236}">
                    <a16:creationId xmlns:a16="http://schemas.microsoft.com/office/drawing/2014/main" id="{259DABAD-5A0B-47C7-9C8D-B6CE43AE8166}"/>
                  </a:ext>
                </a:extLst>
              </p:cNvPr>
              <p:cNvSpPr>
                <a:spLocks/>
              </p:cNvSpPr>
              <p:nvPr/>
            </p:nvSpPr>
            <p:spPr bwMode="auto">
              <a:xfrm>
                <a:off x="-352425" y="2897188"/>
                <a:ext cx="174625" cy="338137"/>
              </a:xfrm>
              <a:custGeom>
                <a:avLst/>
                <a:gdLst>
                  <a:gd name="T0" fmla="*/ 43 w 46"/>
                  <a:gd name="T1" fmla="*/ 22 h 89"/>
                  <a:gd name="T2" fmla="*/ 31 w 46"/>
                  <a:gd name="T3" fmla="*/ 4 h 89"/>
                  <a:gd name="T4" fmla="*/ 7 w 46"/>
                  <a:gd name="T5" fmla="*/ 4 h 89"/>
                  <a:gd name="T6" fmla="*/ 7 w 46"/>
                  <a:gd name="T7" fmla="*/ 5 h 89"/>
                  <a:gd name="T8" fmla="*/ 9 w 46"/>
                  <a:gd name="T9" fmla="*/ 8 h 89"/>
                  <a:gd name="T10" fmla="*/ 9 w 46"/>
                  <a:gd name="T11" fmla="*/ 8 h 89"/>
                  <a:gd name="T12" fmla="*/ 29 w 46"/>
                  <a:gd name="T13" fmla="*/ 7 h 89"/>
                  <a:gd name="T14" fmla="*/ 40 w 46"/>
                  <a:gd name="T15" fmla="*/ 22 h 89"/>
                  <a:gd name="T16" fmla="*/ 43 w 46"/>
                  <a:gd name="T17" fmla="*/ 39 h 89"/>
                  <a:gd name="T18" fmla="*/ 35 w 46"/>
                  <a:gd name="T19" fmla="*/ 39 h 89"/>
                  <a:gd name="T20" fmla="*/ 35 w 46"/>
                  <a:gd name="T21" fmla="*/ 51 h 89"/>
                  <a:gd name="T22" fmla="*/ 23 w 46"/>
                  <a:gd name="T23" fmla="*/ 51 h 89"/>
                  <a:gd name="T24" fmla="*/ 23 w 46"/>
                  <a:gd name="T25" fmla="*/ 51 h 89"/>
                  <a:gd name="T26" fmla="*/ 14 w 46"/>
                  <a:gd name="T27" fmla="*/ 36 h 89"/>
                  <a:gd name="T28" fmla="*/ 14 w 46"/>
                  <a:gd name="T29" fmla="*/ 36 h 89"/>
                  <a:gd name="T30" fmla="*/ 12 w 46"/>
                  <a:gd name="T31" fmla="*/ 38 h 89"/>
                  <a:gd name="T32" fmla="*/ 12 w 46"/>
                  <a:gd name="T33" fmla="*/ 38 h 89"/>
                  <a:gd name="T34" fmla="*/ 20 w 46"/>
                  <a:gd name="T35" fmla="*/ 51 h 89"/>
                  <a:gd name="T36" fmla="*/ 22 w 46"/>
                  <a:gd name="T37" fmla="*/ 67 h 89"/>
                  <a:gd name="T38" fmla="*/ 15 w 46"/>
                  <a:gd name="T39" fmla="*/ 67 h 89"/>
                  <a:gd name="T40" fmla="*/ 15 w 46"/>
                  <a:gd name="T41" fmla="*/ 79 h 89"/>
                  <a:gd name="T42" fmla="*/ 0 w 46"/>
                  <a:gd name="T43" fmla="*/ 79 h 89"/>
                  <a:gd name="T44" fmla="*/ 0 w 46"/>
                  <a:gd name="T45" fmla="*/ 89 h 89"/>
                  <a:gd name="T46" fmla="*/ 4 w 46"/>
                  <a:gd name="T47" fmla="*/ 89 h 89"/>
                  <a:gd name="T48" fmla="*/ 4 w 46"/>
                  <a:gd name="T49" fmla="*/ 83 h 89"/>
                  <a:gd name="T50" fmla="*/ 18 w 46"/>
                  <a:gd name="T51" fmla="*/ 83 h 89"/>
                  <a:gd name="T52" fmla="*/ 18 w 46"/>
                  <a:gd name="T53" fmla="*/ 70 h 89"/>
                  <a:gd name="T54" fmla="*/ 26 w 46"/>
                  <a:gd name="T55" fmla="*/ 70 h 89"/>
                  <a:gd name="T56" fmla="*/ 24 w 46"/>
                  <a:gd name="T57" fmla="*/ 55 h 89"/>
                  <a:gd name="T58" fmla="*/ 38 w 46"/>
                  <a:gd name="T59" fmla="*/ 55 h 89"/>
                  <a:gd name="T60" fmla="*/ 38 w 46"/>
                  <a:gd name="T61" fmla="*/ 42 h 89"/>
                  <a:gd name="T62" fmla="*/ 46 w 46"/>
                  <a:gd name="T63" fmla="*/ 42 h 89"/>
                  <a:gd name="T64" fmla="*/ 43 w 46"/>
                  <a:gd name="T65"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9">
                    <a:moveTo>
                      <a:pt x="43" y="22"/>
                    </a:moveTo>
                    <a:cubicBezTo>
                      <a:pt x="43" y="15"/>
                      <a:pt x="38" y="8"/>
                      <a:pt x="31" y="4"/>
                    </a:cubicBezTo>
                    <a:cubicBezTo>
                      <a:pt x="24" y="0"/>
                      <a:pt x="15" y="0"/>
                      <a:pt x="7" y="4"/>
                    </a:cubicBezTo>
                    <a:cubicBezTo>
                      <a:pt x="7" y="5"/>
                      <a:pt x="7" y="5"/>
                      <a:pt x="7" y="5"/>
                    </a:cubicBezTo>
                    <a:cubicBezTo>
                      <a:pt x="9" y="8"/>
                      <a:pt x="9" y="8"/>
                      <a:pt x="9" y="8"/>
                    </a:cubicBezTo>
                    <a:cubicBezTo>
                      <a:pt x="9" y="8"/>
                      <a:pt x="9" y="8"/>
                      <a:pt x="9" y="8"/>
                    </a:cubicBezTo>
                    <a:cubicBezTo>
                      <a:pt x="15" y="3"/>
                      <a:pt x="23" y="3"/>
                      <a:pt x="29" y="7"/>
                    </a:cubicBezTo>
                    <a:cubicBezTo>
                      <a:pt x="36" y="10"/>
                      <a:pt x="40" y="16"/>
                      <a:pt x="40" y="22"/>
                    </a:cubicBezTo>
                    <a:cubicBezTo>
                      <a:pt x="43" y="39"/>
                      <a:pt x="43" y="39"/>
                      <a:pt x="43" y="39"/>
                    </a:cubicBezTo>
                    <a:cubicBezTo>
                      <a:pt x="35" y="39"/>
                      <a:pt x="35" y="39"/>
                      <a:pt x="35" y="39"/>
                    </a:cubicBezTo>
                    <a:cubicBezTo>
                      <a:pt x="35" y="51"/>
                      <a:pt x="35" y="51"/>
                      <a:pt x="35" y="51"/>
                    </a:cubicBezTo>
                    <a:cubicBezTo>
                      <a:pt x="23" y="51"/>
                      <a:pt x="23" y="51"/>
                      <a:pt x="23" y="51"/>
                    </a:cubicBezTo>
                    <a:cubicBezTo>
                      <a:pt x="23" y="51"/>
                      <a:pt x="23" y="51"/>
                      <a:pt x="23" y="51"/>
                    </a:cubicBezTo>
                    <a:cubicBezTo>
                      <a:pt x="22" y="45"/>
                      <a:pt x="19" y="40"/>
                      <a:pt x="14" y="36"/>
                    </a:cubicBezTo>
                    <a:cubicBezTo>
                      <a:pt x="14" y="36"/>
                      <a:pt x="14" y="36"/>
                      <a:pt x="14" y="36"/>
                    </a:cubicBezTo>
                    <a:cubicBezTo>
                      <a:pt x="12" y="38"/>
                      <a:pt x="12" y="38"/>
                      <a:pt x="12" y="38"/>
                    </a:cubicBezTo>
                    <a:cubicBezTo>
                      <a:pt x="12" y="38"/>
                      <a:pt x="12" y="38"/>
                      <a:pt x="12" y="38"/>
                    </a:cubicBezTo>
                    <a:cubicBezTo>
                      <a:pt x="16" y="42"/>
                      <a:pt x="19" y="46"/>
                      <a:pt x="20" y="51"/>
                    </a:cubicBezTo>
                    <a:cubicBezTo>
                      <a:pt x="22" y="67"/>
                      <a:pt x="22" y="67"/>
                      <a:pt x="22" y="67"/>
                    </a:cubicBezTo>
                    <a:cubicBezTo>
                      <a:pt x="15" y="67"/>
                      <a:pt x="15" y="67"/>
                      <a:pt x="15" y="67"/>
                    </a:cubicBezTo>
                    <a:cubicBezTo>
                      <a:pt x="15" y="79"/>
                      <a:pt x="15" y="79"/>
                      <a:pt x="15" y="79"/>
                    </a:cubicBezTo>
                    <a:cubicBezTo>
                      <a:pt x="0" y="79"/>
                      <a:pt x="0" y="79"/>
                      <a:pt x="0" y="79"/>
                    </a:cubicBezTo>
                    <a:cubicBezTo>
                      <a:pt x="0" y="89"/>
                      <a:pt x="0" y="89"/>
                      <a:pt x="0" y="89"/>
                    </a:cubicBezTo>
                    <a:cubicBezTo>
                      <a:pt x="4" y="89"/>
                      <a:pt x="4" y="89"/>
                      <a:pt x="4" y="89"/>
                    </a:cubicBezTo>
                    <a:cubicBezTo>
                      <a:pt x="4" y="83"/>
                      <a:pt x="4" y="83"/>
                      <a:pt x="4" y="83"/>
                    </a:cubicBezTo>
                    <a:cubicBezTo>
                      <a:pt x="18" y="83"/>
                      <a:pt x="18" y="83"/>
                      <a:pt x="18" y="83"/>
                    </a:cubicBezTo>
                    <a:cubicBezTo>
                      <a:pt x="18" y="70"/>
                      <a:pt x="18" y="70"/>
                      <a:pt x="18" y="70"/>
                    </a:cubicBezTo>
                    <a:cubicBezTo>
                      <a:pt x="26" y="70"/>
                      <a:pt x="26" y="70"/>
                      <a:pt x="26" y="70"/>
                    </a:cubicBezTo>
                    <a:cubicBezTo>
                      <a:pt x="24" y="55"/>
                      <a:pt x="24" y="55"/>
                      <a:pt x="24" y="55"/>
                    </a:cubicBezTo>
                    <a:cubicBezTo>
                      <a:pt x="38" y="55"/>
                      <a:pt x="38" y="55"/>
                      <a:pt x="38" y="55"/>
                    </a:cubicBezTo>
                    <a:cubicBezTo>
                      <a:pt x="38" y="42"/>
                      <a:pt x="38" y="42"/>
                      <a:pt x="38" y="42"/>
                    </a:cubicBezTo>
                    <a:cubicBezTo>
                      <a:pt x="46" y="42"/>
                      <a:pt x="46" y="42"/>
                      <a:pt x="46" y="42"/>
                    </a:cubicBezTo>
                    <a:lnTo>
                      <a:pt x="4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5" name="Freeform 89">
                <a:extLst>
                  <a:ext uri="{FF2B5EF4-FFF2-40B4-BE49-F238E27FC236}">
                    <a16:creationId xmlns:a16="http://schemas.microsoft.com/office/drawing/2014/main" id="{4A4EF1ED-7070-4829-BC42-7171ED96A010}"/>
                  </a:ext>
                </a:extLst>
              </p:cNvPr>
              <p:cNvSpPr>
                <a:spLocks/>
              </p:cNvSpPr>
              <p:nvPr/>
            </p:nvSpPr>
            <p:spPr bwMode="auto">
              <a:xfrm>
                <a:off x="-455613" y="3033713"/>
                <a:ext cx="38100" cy="209550"/>
              </a:xfrm>
              <a:custGeom>
                <a:avLst/>
                <a:gdLst>
                  <a:gd name="T0" fmla="*/ 8 w 10"/>
                  <a:gd name="T1" fmla="*/ 0 h 55"/>
                  <a:gd name="T2" fmla="*/ 0 w 10"/>
                  <a:gd name="T3" fmla="*/ 18 h 55"/>
                  <a:gd name="T4" fmla="*/ 0 w 10"/>
                  <a:gd name="T5" fmla="*/ 55 h 55"/>
                  <a:gd name="T6" fmla="*/ 3 w 10"/>
                  <a:gd name="T7" fmla="*/ 55 h 55"/>
                  <a:gd name="T8" fmla="*/ 3 w 10"/>
                  <a:gd name="T9" fmla="*/ 18 h 55"/>
                  <a:gd name="T10" fmla="*/ 10 w 10"/>
                  <a:gd name="T11" fmla="*/ 2 h 55"/>
                  <a:gd name="T12" fmla="*/ 10 w 10"/>
                  <a:gd name="T13" fmla="*/ 2 h 55"/>
                  <a:gd name="T14" fmla="*/ 8 w 10"/>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5">
                    <a:moveTo>
                      <a:pt x="8" y="0"/>
                    </a:moveTo>
                    <a:cubicBezTo>
                      <a:pt x="3" y="4"/>
                      <a:pt x="0" y="11"/>
                      <a:pt x="0" y="18"/>
                    </a:cubicBezTo>
                    <a:cubicBezTo>
                      <a:pt x="0" y="55"/>
                      <a:pt x="0" y="55"/>
                      <a:pt x="0" y="55"/>
                    </a:cubicBezTo>
                    <a:cubicBezTo>
                      <a:pt x="3" y="55"/>
                      <a:pt x="3" y="55"/>
                      <a:pt x="3" y="55"/>
                    </a:cubicBezTo>
                    <a:cubicBezTo>
                      <a:pt x="3" y="18"/>
                      <a:pt x="3" y="18"/>
                      <a:pt x="3" y="18"/>
                    </a:cubicBezTo>
                    <a:cubicBezTo>
                      <a:pt x="3" y="13"/>
                      <a:pt x="6" y="7"/>
                      <a:pt x="10" y="2"/>
                    </a:cubicBezTo>
                    <a:cubicBezTo>
                      <a:pt x="10" y="2"/>
                      <a:pt x="10" y="2"/>
                      <a:pt x="10" y="2"/>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6" name="Rectangle 90">
                <a:extLst>
                  <a:ext uri="{FF2B5EF4-FFF2-40B4-BE49-F238E27FC236}">
                    <a16:creationId xmlns:a16="http://schemas.microsoft.com/office/drawing/2014/main" id="{32B4BED2-E576-47C0-A80A-7CADF967E58B}"/>
                  </a:ext>
                </a:extLst>
              </p:cNvPr>
              <p:cNvSpPr>
                <a:spLocks noChangeArrowheads="1"/>
              </p:cNvSpPr>
              <p:nvPr/>
            </p:nvSpPr>
            <p:spPr bwMode="auto">
              <a:xfrm>
                <a:off x="-249238" y="3189288"/>
                <a:ext cx="11113"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7" name="Rectangle 91">
                <a:extLst>
                  <a:ext uri="{FF2B5EF4-FFF2-40B4-BE49-F238E27FC236}">
                    <a16:creationId xmlns:a16="http://schemas.microsoft.com/office/drawing/2014/main" id="{CEBDDB84-3607-4162-8D8D-611E2AC60AC0}"/>
                  </a:ext>
                </a:extLst>
              </p:cNvPr>
              <p:cNvSpPr>
                <a:spLocks noChangeArrowheads="1"/>
              </p:cNvSpPr>
              <p:nvPr/>
            </p:nvSpPr>
            <p:spPr bwMode="auto">
              <a:xfrm>
                <a:off x="-265113" y="3189288"/>
                <a:ext cx="11113"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8" name="Rectangle 92">
                <a:extLst>
                  <a:ext uri="{FF2B5EF4-FFF2-40B4-BE49-F238E27FC236}">
                    <a16:creationId xmlns:a16="http://schemas.microsoft.com/office/drawing/2014/main" id="{0B8FFE7F-41AD-4F06-8985-E5A7B2F5D220}"/>
                  </a:ext>
                </a:extLst>
              </p:cNvPr>
              <p:cNvSpPr>
                <a:spLocks noChangeArrowheads="1"/>
              </p:cNvSpPr>
              <p:nvPr/>
            </p:nvSpPr>
            <p:spPr bwMode="auto">
              <a:xfrm>
                <a:off x="-203200" y="3189288"/>
                <a:ext cx="11113"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9" name="Rectangle 93">
                <a:extLst>
                  <a:ext uri="{FF2B5EF4-FFF2-40B4-BE49-F238E27FC236}">
                    <a16:creationId xmlns:a16="http://schemas.microsoft.com/office/drawing/2014/main" id="{B7BC40C7-E09F-49AC-AA19-C0AE8F4FD50D}"/>
                  </a:ext>
                </a:extLst>
              </p:cNvPr>
              <p:cNvSpPr>
                <a:spLocks noChangeArrowheads="1"/>
              </p:cNvSpPr>
              <p:nvPr/>
            </p:nvSpPr>
            <p:spPr bwMode="auto">
              <a:xfrm>
                <a:off x="-230188" y="3189288"/>
                <a:ext cx="19050"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0" name="Freeform 94">
                <a:extLst>
                  <a:ext uri="{FF2B5EF4-FFF2-40B4-BE49-F238E27FC236}">
                    <a16:creationId xmlns:a16="http://schemas.microsoft.com/office/drawing/2014/main" id="{0D99197C-25B8-4F04-80C2-600A0D354BA9}"/>
                  </a:ext>
                </a:extLst>
              </p:cNvPr>
              <p:cNvSpPr>
                <a:spLocks noEditPoints="1"/>
              </p:cNvSpPr>
              <p:nvPr/>
            </p:nvSpPr>
            <p:spPr bwMode="auto">
              <a:xfrm>
                <a:off x="-409575" y="2957513"/>
                <a:ext cx="95250" cy="122237"/>
              </a:xfrm>
              <a:custGeom>
                <a:avLst/>
                <a:gdLst>
                  <a:gd name="T0" fmla="*/ 19 w 25"/>
                  <a:gd name="T1" fmla="*/ 32 h 32"/>
                  <a:gd name="T2" fmla="*/ 19 w 25"/>
                  <a:gd name="T3" fmla="*/ 28 h 32"/>
                  <a:gd name="T4" fmla="*/ 21 w 25"/>
                  <a:gd name="T5" fmla="*/ 22 h 32"/>
                  <a:gd name="T6" fmla="*/ 21 w 25"/>
                  <a:gd name="T7" fmla="*/ 22 h 32"/>
                  <a:gd name="T8" fmla="*/ 25 w 25"/>
                  <a:gd name="T9" fmla="*/ 12 h 32"/>
                  <a:gd name="T10" fmla="*/ 21 w 25"/>
                  <a:gd name="T11" fmla="*/ 3 h 32"/>
                  <a:gd name="T12" fmla="*/ 21 w 25"/>
                  <a:gd name="T13" fmla="*/ 3 h 32"/>
                  <a:gd name="T14" fmla="*/ 11 w 25"/>
                  <a:gd name="T15" fmla="*/ 0 h 32"/>
                  <a:gd name="T16" fmla="*/ 11 w 25"/>
                  <a:gd name="T17" fmla="*/ 0 h 32"/>
                  <a:gd name="T18" fmla="*/ 0 w 25"/>
                  <a:gd name="T19" fmla="*/ 10 h 32"/>
                  <a:gd name="T20" fmla="*/ 3 w 25"/>
                  <a:gd name="T21" fmla="*/ 21 h 32"/>
                  <a:gd name="T22" fmla="*/ 6 w 25"/>
                  <a:gd name="T23" fmla="*/ 28 h 32"/>
                  <a:gd name="T24" fmla="*/ 6 w 25"/>
                  <a:gd name="T25" fmla="*/ 32 h 32"/>
                  <a:gd name="T26" fmla="*/ 19 w 25"/>
                  <a:gd name="T27" fmla="*/ 32 h 32"/>
                  <a:gd name="T28" fmla="*/ 15 w 25"/>
                  <a:gd name="T29" fmla="*/ 28 h 32"/>
                  <a:gd name="T30" fmla="*/ 15 w 25"/>
                  <a:gd name="T31" fmla="*/ 29 h 32"/>
                  <a:gd name="T32" fmla="*/ 9 w 25"/>
                  <a:gd name="T33" fmla="*/ 29 h 32"/>
                  <a:gd name="T34" fmla="*/ 9 w 25"/>
                  <a:gd name="T35" fmla="*/ 28 h 32"/>
                  <a:gd name="T36" fmla="*/ 7 w 25"/>
                  <a:gd name="T37" fmla="*/ 18 h 32"/>
                  <a:gd name="T38" fmla="*/ 6 w 25"/>
                  <a:gd name="T39" fmla="*/ 18 h 32"/>
                  <a:gd name="T40" fmla="*/ 4 w 25"/>
                  <a:gd name="T41" fmla="*/ 10 h 32"/>
                  <a:gd name="T42" fmla="*/ 12 w 25"/>
                  <a:gd name="T43" fmla="*/ 3 h 32"/>
                  <a:gd name="T44" fmla="*/ 19 w 25"/>
                  <a:gd name="T45" fmla="*/ 6 h 32"/>
                  <a:gd name="T46" fmla="*/ 22 w 25"/>
                  <a:gd name="T47" fmla="*/ 12 h 32"/>
                  <a:gd name="T48" fmla="*/ 19 w 25"/>
                  <a:gd name="T49" fmla="*/ 18 h 32"/>
                  <a:gd name="T50" fmla="*/ 19 w 25"/>
                  <a:gd name="T51" fmla="*/ 18 h 32"/>
                  <a:gd name="T52" fmla="*/ 19 w 25"/>
                  <a:gd name="T53" fmla="*/ 18 h 32"/>
                  <a:gd name="T54" fmla="*/ 15 w 25"/>
                  <a:gd name="T5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32">
                    <a:moveTo>
                      <a:pt x="19" y="32"/>
                    </a:moveTo>
                    <a:cubicBezTo>
                      <a:pt x="19" y="28"/>
                      <a:pt x="19" y="28"/>
                      <a:pt x="19" y="28"/>
                    </a:cubicBezTo>
                    <a:cubicBezTo>
                      <a:pt x="19" y="25"/>
                      <a:pt x="20" y="22"/>
                      <a:pt x="21" y="22"/>
                    </a:cubicBezTo>
                    <a:cubicBezTo>
                      <a:pt x="21" y="22"/>
                      <a:pt x="21" y="22"/>
                      <a:pt x="21" y="22"/>
                    </a:cubicBezTo>
                    <a:cubicBezTo>
                      <a:pt x="24" y="19"/>
                      <a:pt x="25" y="16"/>
                      <a:pt x="25" y="12"/>
                    </a:cubicBezTo>
                    <a:cubicBezTo>
                      <a:pt x="25" y="8"/>
                      <a:pt x="23" y="5"/>
                      <a:pt x="21" y="3"/>
                    </a:cubicBezTo>
                    <a:cubicBezTo>
                      <a:pt x="21" y="3"/>
                      <a:pt x="21" y="3"/>
                      <a:pt x="21" y="3"/>
                    </a:cubicBezTo>
                    <a:cubicBezTo>
                      <a:pt x="18" y="1"/>
                      <a:pt x="15" y="0"/>
                      <a:pt x="11" y="0"/>
                    </a:cubicBezTo>
                    <a:cubicBezTo>
                      <a:pt x="11" y="0"/>
                      <a:pt x="11" y="0"/>
                      <a:pt x="11" y="0"/>
                    </a:cubicBezTo>
                    <a:cubicBezTo>
                      <a:pt x="6" y="1"/>
                      <a:pt x="1" y="4"/>
                      <a:pt x="0" y="10"/>
                    </a:cubicBezTo>
                    <a:cubicBezTo>
                      <a:pt x="0" y="14"/>
                      <a:pt x="1" y="18"/>
                      <a:pt x="3" y="21"/>
                    </a:cubicBezTo>
                    <a:cubicBezTo>
                      <a:pt x="5" y="22"/>
                      <a:pt x="6" y="25"/>
                      <a:pt x="6" y="28"/>
                    </a:cubicBezTo>
                    <a:cubicBezTo>
                      <a:pt x="6" y="32"/>
                      <a:pt x="6" y="32"/>
                      <a:pt x="6" y="32"/>
                    </a:cubicBezTo>
                    <a:lnTo>
                      <a:pt x="19" y="32"/>
                    </a:lnTo>
                    <a:close/>
                    <a:moveTo>
                      <a:pt x="15" y="28"/>
                    </a:moveTo>
                    <a:cubicBezTo>
                      <a:pt x="15" y="29"/>
                      <a:pt x="15" y="29"/>
                      <a:pt x="15" y="29"/>
                    </a:cubicBezTo>
                    <a:cubicBezTo>
                      <a:pt x="9" y="29"/>
                      <a:pt x="9" y="29"/>
                      <a:pt x="9" y="29"/>
                    </a:cubicBezTo>
                    <a:cubicBezTo>
                      <a:pt x="9" y="28"/>
                      <a:pt x="9" y="28"/>
                      <a:pt x="9" y="28"/>
                    </a:cubicBezTo>
                    <a:cubicBezTo>
                      <a:pt x="9" y="24"/>
                      <a:pt x="8" y="21"/>
                      <a:pt x="7" y="18"/>
                    </a:cubicBezTo>
                    <a:cubicBezTo>
                      <a:pt x="6" y="18"/>
                      <a:pt x="6" y="18"/>
                      <a:pt x="6" y="18"/>
                    </a:cubicBezTo>
                    <a:cubicBezTo>
                      <a:pt x="4" y="17"/>
                      <a:pt x="3" y="14"/>
                      <a:pt x="4" y="10"/>
                    </a:cubicBezTo>
                    <a:cubicBezTo>
                      <a:pt x="4" y="7"/>
                      <a:pt x="7" y="4"/>
                      <a:pt x="12" y="3"/>
                    </a:cubicBezTo>
                    <a:cubicBezTo>
                      <a:pt x="14" y="3"/>
                      <a:pt x="16" y="4"/>
                      <a:pt x="19" y="6"/>
                    </a:cubicBezTo>
                    <a:cubicBezTo>
                      <a:pt x="21" y="7"/>
                      <a:pt x="22" y="9"/>
                      <a:pt x="22" y="12"/>
                    </a:cubicBezTo>
                    <a:cubicBezTo>
                      <a:pt x="22" y="15"/>
                      <a:pt x="21" y="18"/>
                      <a:pt x="19" y="18"/>
                    </a:cubicBezTo>
                    <a:cubicBezTo>
                      <a:pt x="19" y="18"/>
                      <a:pt x="19" y="18"/>
                      <a:pt x="19" y="18"/>
                    </a:cubicBezTo>
                    <a:cubicBezTo>
                      <a:pt x="19" y="18"/>
                      <a:pt x="19" y="18"/>
                      <a:pt x="19" y="18"/>
                    </a:cubicBezTo>
                    <a:cubicBezTo>
                      <a:pt x="17" y="21"/>
                      <a:pt x="15" y="24"/>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1" name="Rectangle 95">
                <a:extLst>
                  <a:ext uri="{FF2B5EF4-FFF2-40B4-BE49-F238E27FC236}">
                    <a16:creationId xmlns:a16="http://schemas.microsoft.com/office/drawing/2014/main" id="{7378C396-F6CB-449C-8184-4C780A132A7A}"/>
                  </a:ext>
                </a:extLst>
              </p:cNvPr>
              <p:cNvSpPr>
                <a:spLocks noChangeArrowheads="1"/>
              </p:cNvSpPr>
              <p:nvPr/>
            </p:nvSpPr>
            <p:spPr bwMode="auto">
              <a:xfrm>
                <a:off x="-387350" y="3087688"/>
                <a:ext cx="46038"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2" name="Rectangle 96">
                <a:extLst>
                  <a:ext uri="{FF2B5EF4-FFF2-40B4-BE49-F238E27FC236}">
                    <a16:creationId xmlns:a16="http://schemas.microsoft.com/office/drawing/2014/main" id="{10268706-D099-477D-9968-69433B6FA301}"/>
                  </a:ext>
                </a:extLst>
              </p:cNvPr>
              <p:cNvSpPr>
                <a:spLocks noChangeArrowheads="1"/>
              </p:cNvSpPr>
              <p:nvPr/>
            </p:nvSpPr>
            <p:spPr bwMode="auto">
              <a:xfrm>
                <a:off x="-368300" y="2932113"/>
                <a:ext cx="127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3" name="Freeform 97">
                <a:extLst>
                  <a:ext uri="{FF2B5EF4-FFF2-40B4-BE49-F238E27FC236}">
                    <a16:creationId xmlns:a16="http://schemas.microsoft.com/office/drawing/2014/main" id="{C2362966-94EC-4401-9553-0BE593E4ED04}"/>
                  </a:ext>
                </a:extLst>
              </p:cNvPr>
              <p:cNvSpPr>
                <a:spLocks/>
              </p:cNvSpPr>
              <p:nvPr/>
            </p:nvSpPr>
            <p:spPr bwMode="auto">
              <a:xfrm>
                <a:off x="-420688" y="2946400"/>
                <a:ext cx="30163" cy="23812"/>
              </a:xfrm>
              <a:custGeom>
                <a:avLst/>
                <a:gdLst>
                  <a:gd name="T0" fmla="*/ 19 w 19"/>
                  <a:gd name="T1" fmla="*/ 10 h 15"/>
                  <a:gd name="T2" fmla="*/ 7 w 19"/>
                  <a:gd name="T3" fmla="*/ 0 h 15"/>
                  <a:gd name="T4" fmla="*/ 0 w 19"/>
                  <a:gd name="T5" fmla="*/ 5 h 15"/>
                  <a:gd name="T6" fmla="*/ 12 w 19"/>
                  <a:gd name="T7" fmla="*/ 15 h 15"/>
                  <a:gd name="T8" fmla="*/ 19 w 19"/>
                  <a:gd name="T9" fmla="*/ 10 h 15"/>
                </a:gdLst>
                <a:ahLst/>
                <a:cxnLst>
                  <a:cxn ang="0">
                    <a:pos x="T0" y="T1"/>
                  </a:cxn>
                  <a:cxn ang="0">
                    <a:pos x="T2" y="T3"/>
                  </a:cxn>
                  <a:cxn ang="0">
                    <a:pos x="T4" y="T5"/>
                  </a:cxn>
                  <a:cxn ang="0">
                    <a:pos x="T6" y="T7"/>
                  </a:cxn>
                  <a:cxn ang="0">
                    <a:pos x="T8" y="T9"/>
                  </a:cxn>
                </a:cxnLst>
                <a:rect l="0" t="0" r="r" b="b"/>
                <a:pathLst>
                  <a:path w="19" h="15">
                    <a:moveTo>
                      <a:pt x="19" y="10"/>
                    </a:moveTo>
                    <a:lnTo>
                      <a:pt x="7" y="0"/>
                    </a:lnTo>
                    <a:lnTo>
                      <a:pt x="0" y="5"/>
                    </a:lnTo>
                    <a:lnTo>
                      <a:pt x="12" y="15"/>
                    </a:lnTo>
                    <a:lnTo>
                      <a:pt x="1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4" name="Rectangle 98">
                <a:extLst>
                  <a:ext uri="{FF2B5EF4-FFF2-40B4-BE49-F238E27FC236}">
                    <a16:creationId xmlns:a16="http://schemas.microsoft.com/office/drawing/2014/main" id="{A23172E3-04C0-48AC-A298-99ACB1AFF3D6}"/>
                  </a:ext>
                </a:extLst>
              </p:cNvPr>
              <p:cNvSpPr>
                <a:spLocks noChangeArrowheads="1"/>
              </p:cNvSpPr>
              <p:nvPr/>
            </p:nvSpPr>
            <p:spPr bwMode="auto">
              <a:xfrm>
                <a:off x="-436563" y="3000375"/>
                <a:ext cx="19050"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5" name="Rectangle 99">
                <a:extLst>
                  <a:ext uri="{FF2B5EF4-FFF2-40B4-BE49-F238E27FC236}">
                    <a16:creationId xmlns:a16="http://schemas.microsoft.com/office/drawing/2014/main" id="{FA510231-4721-406D-BBE2-CD10DBEDCF98}"/>
                  </a:ext>
                </a:extLst>
              </p:cNvPr>
              <p:cNvSpPr>
                <a:spLocks noChangeArrowheads="1"/>
              </p:cNvSpPr>
              <p:nvPr/>
            </p:nvSpPr>
            <p:spPr bwMode="auto">
              <a:xfrm>
                <a:off x="-306388" y="3000375"/>
                <a:ext cx="19050"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6" name="Freeform 100">
                <a:extLst>
                  <a:ext uri="{FF2B5EF4-FFF2-40B4-BE49-F238E27FC236}">
                    <a16:creationId xmlns:a16="http://schemas.microsoft.com/office/drawing/2014/main" id="{0A42A0BD-F340-498C-A084-5108F3139C61}"/>
                  </a:ext>
                </a:extLst>
              </p:cNvPr>
              <p:cNvSpPr>
                <a:spLocks/>
              </p:cNvSpPr>
              <p:nvPr/>
            </p:nvSpPr>
            <p:spPr bwMode="auto">
              <a:xfrm>
                <a:off x="-325438" y="2946400"/>
                <a:ext cx="19050" cy="23812"/>
              </a:xfrm>
              <a:custGeom>
                <a:avLst/>
                <a:gdLst>
                  <a:gd name="T0" fmla="*/ 0 w 12"/>
                  <a:gd name="T1" fmla="*/ 10 h 15"/>
                  <a:gd name="T2" fmla="*/ 5 w 12"/>
                  <a:gd name="T3" fmla="*/ 15 h 15"/>
                  <a:gd name="T4" fmla="*/ 12 w 12"/>
                  <a:gd name="T5" fmla="*/ 5 h 15"/>
                  <a:gd name="T6" fmla="*/ 9 w 12"/>
                  <a:gd name="T7" fmla="*/ 0 h 15"/>
                  <a:gd name="T8" fmla="*/ 0 w 12"/>
                  <a:gd name="T9" fmla="*/ 10 h 15"/>
                </a:gdLst>
                <a:ahLst/>
                <a:cxnLst>
                  <a:cxn ang="0">
                    <a:pos x="T0" y="T1"/>
                  </a:cxn>
                  <a:cxn ang="0">
                    <a:pos x="T2" y="T3"/>
                  </a:cxn>
                  <a:cxn ang="0">
                    <a:pos x="T4" y="T5"/>
                  </a:cxn>
                  <a:cxn ang="0">
                    <a:pos x="T6" y="T7"/>
                  </a:cxn>
                  <a:cxn ang="0">
                    <a:pos x="T8" y="T9"/>
                  </a:cxn>
                </a:cxnLst>
                <a:rect l="0" t="0" r="r" b="b"/>
                <a:pathLst>
                  <a:path w="12" h="15">
                    <a:moveTo>
                      <a:pt x="0" y="10"/>
                    </a:moveTo>
                    <a:lnTo>
                      <a:pt x="5" y="15"/>
                    </a:lnTo>
                    <a:lnTo>
                      <a:pt x="12" y="5"/>
                    </a:lnTo>
                    <a:lnTo>
                      <a:pt x="9"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67" name="Rectangle 101">
                <a:extLst>
                  <a:ext uri="{FF2B5EF4-FFF2-40B4-BE49-F238E27FC236}">
                    <a16:creationId xmlns:a16="http://schemas.microsoft.com/office/drawing/2014/main" id="{1D32E00A-2A77-4A0A-9D6E-0D7B5F7A149E}"/>
                  </a:ext>
                </a:extLst>
              </p:cNvPr>
              <p:cNvSpPr>
                <a:spLocks noChangeArrowheads="1"/>
              </p:cNvSpPr>
              <p:nvPr/>
            </p:nvSpPr>
            <p:spPr bwMode="auto">
              <a:xfrm>
                <a:off x="-374650" y="3101975"/>
                <a:ext cx="25400"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grpSp>
          <p:nvGrpSpPr>
            <p:cNvPr id="40" name="Group 39">
              <a:extLst>
                <a:ext uri="{FF2B5EF4-FFF2-40B4-BE49-F238E27FC236}">
                  <a16:creationId xmlns:a16="http://schemas.microsoft.com/office/drawing/2014/main" id="{3030E1C6-B47A-4567-857B-141FB6D227AE}"/>
                </a:ext>
              </a:extLst>
            </p:cNvPr>
            <p:cNvGrpSpPr>
              <a:grpSpLocks noChangeAspect="1"/>
            </p:cNvGrpSpPr>
            <p:nvPr/>
          </p:nvGrpSpPr>
          <p:grpSpPr>
            <a:xfrm>
              <a:off x="8893300" y="2647975"/>
              <a:ext cx="403100" cy="349220"/>
              <a:chOff x="-485775" y="3394075"/>
              <a:chExt cx="320675" cy="277813"/>
            </a:xfrm>
            <a:solidFill>
              <a:schemeClr val="accent2">
                <a:lumMod val="60000"/>
                <a:lumOff val="40000"/>
              </a:schemeClr>
            </a:solidFill>
          </p:grpSpPr>
          <p:sp>
            <p:nvSpPr>
              <p:cNvPr id="42" name="Freeform 102">
                <a:extLst>
                  <a:ext uri="{FF2B5EF4-FFF2-40B4-BE49-F238E27FC236}">
                    <a16:creationId xmlns:a16="http://schemas.microsoft.com/office/drawing/2014/main" id="{DFD36CB8-D0A9-49A8-829E-9223DC9058BC}"/>
                  </a:ext>
                </a:extLst>
              </p:cNvPr>
              <p:cNvSpPr>
                <a:spLocks/>
              </p:cNvSpPr>
              <p:nvPr/>
            </p:nvSpPr>
            <p:spPr bwMode="auto">
              <a:xfrm>
                <a:off x="-390525" y="3546475"/>
                <a:ext cx="136525" cy="114300"/>
              </a:xfrm>
              <a:custGeom>
                <a:avLst/>
                <a:gdLst>
                  <a:gd name="T0" fmla="*/ 86 w 86"/>
                  <a:gd name="T1" fmla="*/ 7 h 72"/>
                  <a:gd name="T2" fmla="*/ 86 w 86"/>
                  <a:gd name="T3" fmla="*/ 0 h 72"/>
                  <a:gd name="T4" fmla="*/ 0 w 86"/>
                  <a:gd name="T5" fmla="*/ 0 h 72"/>
                  <a:gd name="T6" fmla="*/ 0 w 86"/>
                  <a:gd name="T7" fmla="*/ 7 h 72"/>
                  <a:gd name="T8" fmla="*/ 36 w 86"/>
                  <a:gd name="T9" fmla="*/ 7 h 72"/>
                  <a:gd name="T10" fmla="*/ 36 w 86"/>
                  <a:gd name="T11" fmla="*/ 72 h 72"/>
                  <a:gd name="T12" fmla="*/ 43 w 86"/>
                  <a:gd name="T13" fmla="*/ 72 h 72"/>
                  <a:gd name="T14" fmla="*/ 43 w 86"/>
                  <a:gd name="T15" fmla="*/ 7 h 72"/>
                  <a:gd name="T16" fmla="*/ 86 w 86"/>
                  <a:gd name="T17"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2">
                    <a:moveTo>
                      <a:pt x="86" y="7"/>
                    </a:moveTo>
                    <a:lnTo>
                      <a:pt x="86" y="0"/>
                    </a:lnTo>
                    <a:lnTo>
                      <a:pt x="0" y="0"/>
                    </a:lnTo>
                    <a:lnTo>
                      <a:pt x="0" y="7"/>
                    </a:lnTo>
                    <a:lnTo>
                      <a:pt x="36" y="7"/>
                    </a:lnTo>
                    <a:lnTo>
                      <a:pt x="36" y="72"/>
                    </a:lnTo>
                    <a:lnTo>
                      <a:pt x="43" y="72"/>
                    </a:lnTo>
                    <a:lnTo>
                      <a:pt x="43" y="7"/>
                    </a:lnTo>
                    <a:lnTo>
                      <a:pt x="8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3" name="Freeform 103">
                <a:extLst>
                  <a:ext uri="{FF2B5EF4-FFF2-40B4-BE49-F238E27FC236}">
                    <a16:creationId xmlns:a16="http://schemas.microsoft.com/office/drawing/2014/main" id="{8C57A3F9-75DC-4A2D-8DA6-54F1C25E2FE2}"/>
                  </a:ext>
                </a:extLst>
              </p:cNvPr>
              <p:cNvSpPr>
                <a:spLocks/>
              </p:cNvSpPr>
              <p:nvPr/>
            </p:nvSpPr>
            <p:spPr bwMode="auto">
              <a:xfrm>
                <a:off x="-374650" y="3451225"/>
                <a:ext cx="98425" cy="57150"/>
              </a:xfrm>
              <a:custGeom>
                <a:avLst/>
                <a:gdLst>
                  <a:gd name="T0" fmla="*/ 3 w 26"/>
                  <a:gd name="T1" fmla="*/ 7 h 15"/>
                  <a:gd name="T2" fmla="*/ 5 w 26"/>
                  <a:gd name="T3" fmla="*/ 4 h 15"/>
                  <a:gd name="T4" fmla="*/ 7 w 26"/>
                  <a:gd name="T5" fmla="*/ 4 h 15"/>
                  <a:gd name="T6" fmla="*/ 13 w 26"/>
                  <a:gd name="T7" fmla="*/ 9 h 15"/>
                  <a:gd name="T8" fmla="*/ 18 w 26"/>
                  <a:gd name="T9" fmla="*/ 4 h 15"/>
                  <a:gd name="T10" fmla="*/ 21 w 26"/>
                  <a:gd name="T11" fmla="*/ 4 h 15"/>
                  <a:gd name="T12" fmla="*/ 21 w 26"/>
                  <a:gd name="T13" fmla="*/ 4 h 15"/>
                  <a:gd name="T14" fmla="*/ 23 w 26"/>
                  <a:gd name="T15" fmla="*/ 7 h 15"/>
                  <a:gd name="T16" fmla="*/ 23 w 26"/>
                  <a:gd name="T17" fmla="*/ 15 h 15"/>
                  <a:gd name="T18" fmla="*/ 26 w 26"/>
                  <a:gd name="T19" fmla="*/ 15 h 15"/>
                  <a:gd name="T20" fmla="*/ 26 w 26"/>
                  <a:gd name="T21" fmla="*/ 7 h 15"/>
                  <a:gd name="T22" fmla="*/ 21 w 26"/>
                  <a:gd name="T23" fmla="*/ 1 h 15"/>
                  <a:gd name="T24" fmla="*/ 17 w 26"/>
                  <a:gd name="T25" fmla="*/ 0 h 15"/>
                  <a:gd name="T26" fmla="*/ 13 w 26"/>
                  <a:gd name="T27" fmla="*/ 5 h 15"/>
                  <a:gd name="T28" fmla="*/ 8 w 26"/>
                  <a:gd name="T29" fmla="*/ 1 h 15"/>
                  <a:gd name="T30" fmla="*/ 8 w 26"/>
                  <a:gd name="T31" fmla="*/ 0 h 15"/>
                  <a:gd name="T32" fmla="*/ 4 w 26"/>
                  <a:gd name="T33" fmla="*/ 1 h 15"/>
                  <a:gd name="T34" fmla="*/ 0 w 26"/>
                  <a:gd name="T35" fmla="*/ 7 h 15"/>
                  <a:gd name="T36" fmla="*/ 0 w 26"/>
                  <a:gd name="T37" fmla="*/ 15 h 15"/>
                  <a:gd name="T38" fmla="*/ 3 w 26"/>
                  <a:gd name="T39" fmla="*/ 15 h 15"/>
                  <a:gd name="T40" fmla="*/ 3 w 26"/>
                  <a:gd name="T4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15">
                    <a:moveTo>
                      <a:pt x="3" y="7"/>
                    </a:moveTo>
                    <a:cubicBezTo>
                      <a:pt x="3" y="6"/>
                      <a:pt x="4" y="4"/>
                      <a:pt x="5" y="4"/>
                    </a:cubicBezTo>
                    <a:cubicBezTo>
                      <a:pt x="7" y="4"/>
                      <a:pt x="7" y="4"/>
                      <a:pt x="7" y="4"/>
                    </a:cubicBezTo>
                    <a:cubicBezTo>
                      <a:pt x="13" y="9"/>
                      <a:pt x="13" y="9"/>
                      <a:pt x="13" y="9"/>
                    </a:cubicBezTo>
                    <a:cubicBezTo>
                      <a:pt x="18" y="4"/>
                      <a:pt x="18" y="4"/>
                      <a:pt x="18" y="4"/>
                    </a:cubicBezTo>
                    <a:cubicBezTo>
                      <a:pt x="21" y="4"/>
                      <a:pt x="21" y="4"/>
                      <a:pt x="21" y="4"/>
                    </a:cubicBezTo>
                    <a:cubicBezTo>
                      <a:pt x="21" y="4"/>
                      <a:pt x="21" y="4"/>
                      <a:pt x="21" y="4"/>
                    </a:cubicBezTo>
                    <a:cubicBezTo>
                      <a:pt x="22" y="4"/>
                      <a:pt x="23" y="6"/>
                      <a:pt x="23" y="7"/>
                    </a:cubicBezTo>
                    <a:cubicBezTo>
                      <a:pt x="23" y="15"/>
                      <a:pt x="23" y="15"/>
                      <a:pt x="23" y="15"/>
                    </a:cubicBezTo>
                    <a:cubicBezTo>
                      <a:pt x="26" y="15"/>
                      <a:pt x="26" y="15"/>
                      <a:pt x="26" y="15"/>
                    </a:cubicBezTo>
                    <a:cubicBezTo>
                      <a:pt x="26" y="7"/>
                      <a:pt x="26" y="7"/>
                      <a:pt x="26" y="7"/>
                    </a:cubicBezTo>
                    <a:cubicBezTo>
                      <a:pt x="26" y="4"/>
                      <a:pt x="24" y="2"/>
                      <a:pt x="21" y="1"/>
                    </a:cubicBezTo>
                    <a:cubicBezTo>
                      <a:pt x="17" y="0"/>
                      <a:pt x="17" y="0"/>
                      <a:pt x="17" y="0"/>
                    </a:cubicBezTo>
                    <a:cubicBezTo>
                      <a:pt x="13" y="5"/>
                      <a:pt x="13" y="5"/>
                      <a:pt x="13" y="5"/>
                    </a:cubicBezTo>
                    <a:cubicBezTo>
                      <a:pt x="8" y="1"/>
                      <a:pt x="8" y="1"/>
                      <a:pt x="8" y="1"/>
                    </a:cubicBezTo>
                    <a:cubicBezTo>
                      <a:pt x="8" y="0"/>
                      <a:pt x="8" y="0"/>
                      <a:pt x="8" y="0"/>
                    </a:cubicBezTo>
                    <a:cubicBezTo>
                      <a:pt x="4" y="1"/>
                      <a:pt x="4" y="1"/>
                      <a:pt x="4" y="1"/>
                    </a:cubicBezTo>
                    <a:cubicBezTo>
                      <a:pt x="2" y="2"/>
                      <a:pt x="0" y="4"/>
                      <a:pt x="0" y="7"/>
                    </a:cubicBezTo>
                    <a:cubicBezTo>
                      <a:pt x="0" y="15"/>
                      <a:pt x="0" y="15"/>
                      <a:pt x="0" y="15"/>
                    </a:cubicBezTo>
                    <a:cubicBezTo>
                      <a:pt x="3" y="15"/>
                      <a:pt x="3" y="15"/>
                      <a:pt x="3" y="15"/>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4" name="Freeform 104">
                <a:extLst>
                  <a:ext uri="{FF2B5EF4-FFF2-40B4-BE49-F238E27FC236}">
                    <a16:creationId xmlns:a16="http://schemas.microsoft.com/office/drawing/2014/main" id="{7CB75121-2077-48E2-8B31-39E40DB533C7}"/>
                  </a:ext>
                </a:extLst>
              </p:cNvPr>
              <p:cNvSpPr>
                <a:spLocks noEditPoints="1"/>
              </p:cNvSpPr>
              <p:nvPr/>
            </p:nvSpPr>
            <p:spPr bwMode="auto">
              <a:xfrm>
                <a:off x="-349250" y="3394075"/>
                <a:ext cx="46038" cy="53975"/>
              </a:xfrm>
              <a:custGeom>
                <a:avLst/>
                <a:gdLst>
                  <a:gd name="T0" fmla="*/ 6 w 12"/>
                  <a:gd name="T1" fmla="*/ 14 h 14"/>
                  <a:gd name="T2" fmla="*/ 11 w 12"/>
                  <a:gd name="T3" fmla="*/ 9 h 14"/>
                  <a:gd name="T4" fmla="*/ 12 w 12"/>
                  <a:gd name="T5" fmla="*/ 6 h 14"/>
                  <a:gd name="T6" fmla="*/ 12 w 12"/>
                  <a:gd name="T7" fmla="*/ 6 h 14"/>
                  <a:gd name="T8" fmla="*/ 10 w 12"/>
                  <a:gd name="T9" fmla="*/ 1 h 14"/>
                  <a:gd name="T10" fmla="*/ 10 w 12"/>
                  <a:gd name="T11" fmla="*/ 1 h 14"/>
                  <a:gd name="T12" fmla="*/ 7 w 12"/>
                  <a:gd name="T13" fmla="*/ 0 h 14"/>
                  <a:gd name="T14" fmla="*/ 6 w 12"/>
                  <a:gd name="T15" fmla="*/ 0 h 14"/>
                  <a:gd name="T16" fmla="*/ 1 w 12"/>
                  <a:gd name="T17" fmla="*/ 1 h 14"/>
                  <a:gd name="T18" fmla="*/ 1 w 12"/>
                  <a:gd name="T19" fmla="*/ 1 h 14"/>
                  <a:gd name="T20" fmla="*/ 0 w 12"/>
                  <a:gd name="T21" fmla="*/ 6 h 14"/>
                  <a:gd name="T22" fmla="*/ 1 w 12"/>
                  <a:gd name="T23" fmla="*/ 9 h 14"/>
                  <a:gd name="T24" fmla="*/ 6 w 12"/>
                  <a:gd name="T25" fmla="*/ 14 h 14"/>
                  <a:gd name="T26" fmla="*/ 3 w 12"/>
                  <a:gd name="T27" fmla="*/ 6 h 14"/>
                  <a:gd name="T28" fmla="*/ 3 w 12"/>
                  <a:gd name="T29" fmla="*/ 3 h 14"/>
                  <a:gd name="T30" fmla="*/ 6 w 12"/>
                  <a:gd name="T31" fmla="*/ 3 h 14"/>
                  <a:gd name="T32" fmla="*/ 7 w 12"/>
                  <a:gd name="T33" fmla="*/ 3 h 14"/>
                  <a:gd name="T34" fmla="*/ 8 w 12"/>
                  <a:gd name="T35" fmla="*/ 3 h 14"/>
                  <a:gd name="T36" fmla="*/ 9 w 12"/>
                  <a:gd name="T37" fmla="*/ 6 h 14"/>
                  <a:gd name="T38" fmla="*/ 8 w 12"/>
                  <a:gd name="T39" fmla="*/ 9 h 14"/>
                  <a:gd name="T40" fmla="*/ 8 w 12"/>
                  <a:gd name="T41" fmla="*/ 9 h 14"/>
                  <a:gd name="T42" fmla="*/ 6 w 12"/>
                  <a:gd name="T43" fmla="*/ 11 h 14"/>
                  <a:gd name="T44" fmla="*/ 3 w 12"/>
                  <a:gd name="T45" fmla="*/ 9 h 14"/>
                  <a:gd name="T46" fmla="*/ 3 w 12"/>
                  <a:gd name="T4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4">
                    <a:moveTo>
                      <a:pt x="6" y="14"/>
                    </a:moveTo>
                    <a:cubicBezTo>
                      <a:pt x="9" y="14"/>
                      <a:pt x="10" y="12"/>
                      <a:pt x="11" y="9"/>
                    </a:cubicBezTo>
                    <a:cubicBezTo>
                      <a:pt x="12" y="6"/>
                      <a:pt x="12" y="6"/>
                      <a:pt x="12" y="6"/>
                    </a:cubicBezTo>
                    <a:cubicBezTo>
                      <a:pt x="12" y="6"/>
                      <a:pt x="12" y="6"/>
                      <a:pt x="12" y="6"/>
                    </a:cubicBezTo>
                    <a:cubicBezTo>
                      <a:pt x="12" y="5"/>
                      <a:pt x="11" y="3"/>
                      <a:pt x="10" y="1"/>
                    </a:cubicBezTo>
                    <a:cubicBezTo>
                      <a:pt x="10" y="1"/>
                      <a:pt x="10" y="1"/>
                      <a:pt x="10" y="1"/>
                    </a:cubicBezTo>
                    <a:cubicBezTo>
                      <a:pt x="10" y="1"/>
                      <a:pt x="8" y="0"/>
                      <a:pt x="7" y="0"/>
                    </a:cubicBezTo>
                    <a:cubicBezTo>
                      <a:pt x="6" y="0"/>
                      <a:pt x="6" y="0"/>
                      <a:pt x="6" y="0"/>
                    </a:cubicBezTo>
                    <a:cubicBezTo>
                      <a:pt x="3" y="0"/>
                      <a:pt x="2" y="1"/>
                      <a:pt x="1" y="1"/>
                    </a:cubicBezTo>
                    <a:cubicBezTo>
                      <a:pt x="1" y="1"/>
                      <a:pt x="1" y="1"/>
                      <a:pt x="1" y="1"/>
                    </a:cubicBezTo>
                    <a:cubicBezTo>
                      <a:pt x="1" y="3"/>
                      <a:pt x="0" y="5"/>
                      <a:pt x="0" y="6"/>
                    </a:cubicBezTo>
                    <a:cubicBezTo>
                      <a:pt x="1" y="9"/>
                      <a:pt x="1" y="9"/>
                      <a:pt x="1" y="9"/>
                    </a:cubicBezTo>
                    <a:cubicBezTo>
                      <a:pt x="1" y="12"/>
                      <a:pt x="3" y="14"/>
                      <a:pt x="6" y="14"/>
                    </a:cubicBezTo>
                    <a:close/>
                    <a:moveTo>
                      <a:pt x="3" y="6"/>
                    </a:moveTo>
                    <a:cubicBezTo>
                      <a:pt x="3" y="5"/>
                      <a:pt x="3" y="4"/>
                      <a:pt x="3" y="3"/>
                    </a:cubicBezTo>
                    <a:cubicBezTo>
                      <a:pt x="4" y="3"/>
                      <a:pt x="4" y="3"/>
                      <a:pt x="6" y="3"/>
                    </a:cubicBezTo>
                    <a:cubicBezTo>
                      <a:pt x="7" y="3"/>
                      <a:pt x="7" y="3"/>
                      <a:pt x="7" y="3"/>
                    </a:cubicBezTo>
                    <a:cubicBezTo>
                      <a:pt x="7" y="3"/>
                      <a:pt x="8" y="3"/>
                      <a:pt x="8" y="3"/>
                    </a:cubicBezTo>
                    <a:cubicBezTo>
                      <a:pt x="9" y="4"/>
                      <a:pt x="9" y="5"/>
                      <a:pt x="9" y="6"/>
                    </a:cubicBezTo>
                    <a:cubicBezTo>
                      <a:pt x="8" y="9"/>
                      <a:pt x="8" y="9"/>
                      <a:pt x="8" y="9"/>
                    </a:cubicBezTo>
                    <a:cubicBezTo>
                      <a:pt x="8" y="9"/>
                      <a:pt x="8" y="9"/>
                      <a:pt x="8" y="9"/>
                    </a:cubicBezTo>
                    <a:cubicBezTo>
                      <a:pt x="8" y="10"/>
                      <a:pt x="7" y="11"/>
                      <a:pt x="6" y="11"/>
                    </a:cubicBezTo>
                    <a:cubicBezTo>
                      <a:pt x="5" y="11"/>
                      <a:pt x="3" y="10"/>
                      <a:pt x="3" y="9"/>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5" name="Freeform 105">
                <a:extLst>
                  <a:ext uri="{FF2B5EF4-FFF2-40B4-BE49-F238E27FC236}">
                    <a16:creationId xmlns:a16="http://schemas.microsoft.com/office/drawing/2014/main" id="{C1CA560B-174C-4878-8B70-3AAED1BF1B43}"/>
                  </a:ext>
                </a:extLst>
              </p:cNvPr>
              <p:cNvSpPr>
                <a:spLocks/>
              </p:cNvSpPr>
              <p:nvPr/>
            </p:nvSpPr>
            <p:spPr bwMode="auto">
              <a:xfrm>
                <a:off x="-298450" y="3489325"/>
                <a:ext cx="98425" cy="182562"/>
              </a:xfrm>
              <a:custGeom>
                <a:avLst/>
                <a:gdLst>
                  <a:gd name="T0" fmla="*/ 14 w 26"/>
                  <a:gd name="T1" fmla="*/ 26 h 48"/>
                  <a:gd name="T2" fmla="*/ 21 w 26"/>
                  <a:gd name="T3" fmla="*/ 27 h 48"/>
                  <a:gd name="T4" fmla="*/ 24 w 26"/>
                  <a:gd name="T5" fmla="*/ 25 h 48"/>
                  <a:gd name="T6" fmla="*/ 26 w 26"/>
                  <a:gd name="T7" fmla="*/ 21 h 48"/>
                  <a:gd name="T8" fmla="*/ 26 w 26"/>
                  <a:gd name="T9" fmla="*/ 4 h 48"/>
                  <a:gd name="T10" fmla="*/ 21 w 26"/>
                  <a:gd name="T11" fmla="*/ 0 h 48"/>
                  <a:gd name="T12" fmla="*/ 20 w 26"/>
                  <a:gd name="T13" fmla="*/ 0 h 48"/>
                  <a:gd name="T14" fmla="*/ 17 w 26"/>
                  <a:gd name="T15" fmla="*/ 1 h 48"/>
                  <a:gd name="T16" fmla="*/ 11 w 26"/>
                  <a:gd name="T17" fmla="*/ 7 h 48"/>
                  <a:gd name="T18" fmla="*/ 11 w 26"/>
                  <a:gd name="T19" fmla="*/ 7 h 48"/>
                  <a:gd name="T20" fmla="*/ 8 w 26"/>
                  <a:gd name="T21" fmla="*/ 9 h 48"/>
                  <a:gd name="T22" fmla="*/ 0 w 26"/>
                  <a:gd name="T23" fmla="*/ 9 h 48"/>
                  <a:gd name="T24" fmla="*/ 0 w 26"/>
                  <a:gd name="T25" fmla="*/ 12 h 48"/>
                  <a:gd name="T26" fmla="*/ 8 w 26"/>
                  <a:gd name="T27" fmla="*/ 12 h 48"/>
                  <a:gd name="T28" fmla="*/ 14 w 26"/>
                  <a:gd name="T29" fmla="*/ 9 h 48"/>
                  <a:gd name="T30" fmla="*/ 19 w 26"/>
                  <a:gd name="T31" fmla="*/ 3 h 48"/>
                  <a:gd name="T32" fmla="*/ 19 w 26"/>
                  <a:gd name="T33" fmla="*/ 3 h 48"/>
                  <a:gd name="T34" fmla="*/ 19 w 26"/>
                  <a:gd name="T35" fmla="*/ 3 h 48"/>
                  <a:gd name="T36" fmla="*/ 20 w 26"/>
                  <a:gd name="T37" fmla="*/ 2 h 48"/>
                  <a:gd name="T38" fmla="*/ 21 w 26"/>
                  <a:gd name="T39" fmla="*/ 2 h 48"/>
                  <a:gd name="T40" fmla="*/ 23 w 26"/>
                  <a:gd name="T41" fmla="*/ 4 h 48"/>
                  <a:gd name="T42" fmla="*/ 23 w 26"/>
                  <a:gd name="T43" fmla="*/ 21 h 48"/>
                  <a:gd name="T44" fmla="*/ 22 w 26"/>
                  <a:gd name="T45" fmla="*/ 23 h 48"/>
                  <a:gd name="T46" fmla="*/ 21 w 26"/>
                  <a:gd name="T47" fmla="*/ 24 h 48"/>
                  <a:gd name="T48" fmla="*/ 14 w 26"/>
                  <a:gd name="T49" fmla="*/ 24 h 48"/>
                  <a:gd name="T50" fmla="*/ 6 w 26"/>
                  <a:gd name="T51" fmla="*/ 30 h 48"/>
                  <a:gd name="T52" fmla="*/ 1 w 26"/>
                  <a:gd name="T53" fmla="*/ 47 h 48"/>
                  <a:gd name="T54" fmla="*/ 1 w 26"/>
                  <a:gd name="T55" fmla="*/ 48 h 48"/>
                  <a:gd name="T56" fmla="*/ 4 w 26"/>
                  <a:gd name="T57" fmla="*/ 48 h 48"/>
                  <a:gd name="T58" fmla="*/ 8 w 26"/>
                  <a:gd name="T59" fmla="*/ 31 h 48"/>
                  <a:gd name="T60" fmla="*/ 13 w 26"/>
                  <a:gd name="T61" fmla="*/ 26 h 48"/>
                  <a:gd name="T62" fmla="*/ 14 w 26"/>
                  <a:gd name="T63"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48">
                    <a:moveTo>
                      <a:pt x="14" y="26"/>
                    </a:moveTo>
                    <a:cubicBezTo>
                      <a:pt x="21" y="27"/>
                      <a:pt x="21" y="27"/>
                      <a:pt x="21" y="27"/>
                    </a:cubicBezTo>
                    <a:cubicBezTo>
                      <a:pt x="22" y="27"/>
                      <a:pt x="23" y="26"/>
                      <a:pt x="24" y="25"/>
                    </a:cubicBezTo>
                    <a:cubicBezTo>
                      <a:pt x="25" y="25"/>
                      <a:pt x="26" y="23"/>
                      <a:pt x="26" y="21"/>
                    </a:cubicBezTo>
                    <a:cubicBezTo>
                      <a:pt x="26" y="4"/>
                      <a:pt x="26" y="4"/>
                      <a:pt x="26" y="4"/>
                    </a:cubicBezTo>
                    <a:cubicBezTo>
                      <a:pt x="26" y="2"/>
                      <a:pt x="24" y="0"/>
                      <a:pt x="21" y="0"/>
                    </a:cubicBezTo>
                    <a:cubicBezTo>
                      <a:pt x="20" y="0"/>
                      <a:pt x="20" y="0"/>
                      <a:pt x="20" y="0"/>
                    </a:cubicBezTo>
                    <a:cubicBezTo>
                      <a:pt x="19" y="0"/>
                      <a:pt x="18" y="0"/>
                      <a:pt x="17" y="1"/>
                    </a:cubicBezTo>
                    <a:cubicBezTo>
                      <a:pt x="11" y="7"/>
                      <a:pt x="11" y="7"/>
                      <a:pt x="11" y="7"/>
                    </a:cubicBezTo>
                    <a:cubicBezTo>
                      <a:pt x="11" y="7"/>
                      <a:pt x="11" y="7"/>
                      <a:pt x="11" y="7"/>
                    </a:cubicBezTo>
                    <a:cubicBezTo>
                      <a:pt x="10" y="9"/>
                      <a:pt x="9" y="9"/>
                      <a:pt x="8" y="9"/>
                    </a:cubicBezTo>
                    <a:cubicBezTo>
                      <a:pt x="0" y="9"/>
                      <a:pt x="0" y="9"/>
                      <a:pt x="0" y="9"/>
                    </a:cubicBezTo>
                    <a:cubicBezTo>
                      <a:pt x="0" y="12"/>
                      <a:pt x="0" y="12"/>
                      <a:pt x="0" y="12"/>
                    </a:cubicBezTo>
                    <a:cubicBezTo>
                      <a:pt x="8" y="12"/>
                      <a:pt x="8" y="12"/>
                      <a:pt x="8" y="12"/>
                    </a:cubicBezTo>
                    <a:cubicBezTo>
                      <a:pt x="10" y="12"/>
                      <a:pt x="12" y="11"/>
                      <a:pt x="14" y="9"/>
                    </a:cubicBezTo>
                    <a:cubicBezTo>
                      <a:pt x="19" y="3"/>
                      <a:pt x="19" y="3"/>
                      <a:pt x="19" y="3"/>
                    </a:cubicBezTo>
                    <a:cubicBezTo>
                      <a:pt x="19" y="3"/>
                      <a:pt x="19" y="3"/>
                      <a:pt x="19" y="3"/>
                    </a:cubicBezTo>
                    <a:cubicBezTo>
                      <a:pt x="19" y="3"/>
                      <a:pt x="19" y="3"/>
                      <a:pt x="19" y="3"/>
                    </a:cubicBezTo>
                    <a:cubicBezTo>
                      <a:pt x="19" y="3"/>
                      <a:pt x="19" y="2"/>
                      <a:pt x="20" y="2"/>
                    </a:cubicBezTo>
                    <a:cubicBezTo>
                      <a:pt x="21" y="2"/>
                      <a:pt x="21" y="2"/>
                      <a:pt x="21" y="2"/>
                    </a:cubicBezTo>
                    <a:cubicBezTo>
                      <a:pt x="22" y="2"/>
                      <a:pt x="23" y="3"/>
                      <a:pt x="23" y="4"/>
                    </a:cubicBezTo>
                    <a:cubicBezTo>
                      <a:pt x="23" y="21"/>
                      <a:pt x="23" y="21"/>
                      <a:pt x="23" y="21"/>
                    </a:cubicBezTo>
                    <a:cubicBezTo>
                      <a:pt x="23" y="22"/>
                      <a:pt x="23" y="23"/>
                      <a:pt x="22" y="23"/>
                    </a:cubicBezTo>
                    <a:cubicBezTo>
                      <a:pt x="22" y="23"/>
                      <a:pt x="21" y="24"/>
                      <a:pt x="21" y="24"/>
                    </a:cubicBezTo>
                    <a:cubicBezTo>
                      <a:pt x="14" y="24"/>
                      <a:pt x="14" y="24"/>
                      <a:pt x="14" y="24"/>
                    </a:cubicBezTo>
                    <a:cubicBezTo>
                      <a:pt x="10" y="23"/>
                      <a:pt x="7" y="26"/>
                      <a:pt x="6" y="30"/>
                    </a:cubicBezTo>
                    <a:cubicBezTo>
                      <a:pt x="1" y="47"/>
                      <a:pt x="1" y="47"/>
                      <a:pt x="1" y="47"/>
                    </a:cubicBezTo>
                    <a:cubicBezTo>
                      <a:pt x="1" y="48"/>
                      <a:pt x="1" y="48"/>
                      <a:pt x="1" y="48"/>
                    </a:cubicBezTo>
                    <a:cubicBezTo>
                      <a:pt x="4" y="48"/>
                      <a:pt x="4" y="48"/>
                      <a:pt x="4" y="48"/>
                    </a:cubicBezTo>
                    <a:cubicBezTo>
                      <a:pt x="8" y="31"/>
                      <a:pt x="8" y="31"/>
                      <a:pt x="8" y="31"/>
                    </a:cubicBezTo>
                    <a:cubicBezTo>
                      <a:pt x="9" y="28"/>
                      <a:pt x="11" y="26"/>
                      <a:pt x="13" y="26"/>
                    </a:cubicBez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6" name="Freeform 106">
                <a:extLst>
                  <a:ext uri="{FF2B5EF4-FFF2-40B4-BE49-F238E27FC236}">
                    <a16:creationId xmlns:a16="http://schemas.microsoft.com/office/drawing/2014/main" id="{CC7E2293-EC7C-4626-AC0A-6E17F0DBE1B2}"/>
                  </a:ext>
                </a:extLst>
              </p:cNvPr>
              <p:cNvSpPr>
                <a:spLocks noEditPoints="1"/>
              </p:cNvSpPr>
              <p:nvPr/>
            </p:nvSpPr>
            <p:spPr bwMode="auto">
              <a:xfrm>
                <a:off x="-254000" y="3497263"/>
                <a:ext cx="88900" cy="174625"/>
              </a:xfrm>
              <a:custGeom>
                <a:avLst/>
                <a:gdLst>
                  <a:gd name="T0" fmla="*/ 20 w 23"/>
                  <a:gd name="T1" fmla="*/ 0 h 46"/>
                  <a:gd name="T2" fmla="*/ 17 w 23"/>
                  <a:gd name="T3" fmla="*/ 3 h 46"/>
                  <a:gd name="T4" fmla="*/ 17 w 23"/>
                  <a:gd name="T5" fmla="*/ 20 h 46"/>
                  <a:gd name="T6" fmla="*/ 10 w 23"/>
                  <a:gd name="T7" fmla="*/ 26 h 46"/>
                  <a:gd name="T8" fmla="*/ 4 w 23"/>
                  <a:gd name="T9" fmla="*/ 26 h 46"/>
                  <a:gd name="T10" fmla="*/ 0 w 23"/>
                  <a:gd name="T11" fmla="*/ 31 h 46"/>
                  <a:gd name="T12" fmla="*/ 4 w 23"/>
                  <a:gd name="T13" fmla="*/ 34 h 46"/>
                  <a:gd name="T14" fmla="*/ 7 w 23"/>
                  <a:gd name="T15" fmla="*/ 34 h 46"/>
                  <a:gd name="T16" fmla="*/ 7 w 23"/>
                  <a:gd name="T17" fmla="*/ 43 h 46"/>
                  <a:gd name="T18" fmla="*/ 2 w 23"/>
                  <a:gd name="T19" fmla="*/ 43 h 46"/>
                  <a:gd name="T20" fmla="*/ 2 w 23"/>
                  <a:gd name="T21" fmla="*/ 46 h 46"/>
                  <a:gd name="T22" fmla="*/ 16 w 23"/>
                  <a:gd name="T23" fmla="*/ 46 h 46"/>
                  <a:gd name="T24" fmla="*/ 16 w 23"/>
                  <a:gd name="T25" fmla="*/ 43 h 46"/>
                  <a:gd name="T26" fmla="*/ 9 w 23"/>
                  <a:gd name="T27" fmla="*/ 43 h 46"/>
                  <a:gd name="T28" fmla="*/ 9 w 23"/>
                  <a:gd name="T29" fmla="*/ 34 h 46"/>
                  <a:gd name="T30" fmla="*/ 10 w 23"/>
                  <a:gd name="T31" fmla="*/ 34 h 46"/>
                  <a:gd name="T32" fmla="*/ 23 w 23"/>
                  <a:gd name="T33" fmla="*/ 20 h 46"/>
                  <a:gd name="T34" fmla="*/ 23 w 23"/>
                  <a:gd name="T35" fmla="*/ 3 h 46"/>
                  <a:gd name="T36" fmla="*/ 20 w 23"/>
                  <a:gd name="T37" fmla="*/ 0 h 46"/>
                  <a:gd name="T38" fmla="*/ 4 w 23"/>
                  <a:gd name="T39" fmla="*/ 31 h 46"/>
                  <a:gd name="T40" fmla="*/ 3 w 23"/>
                  <a:gd name="T41" fmla="*/ 31 h 46"/>
                  <a:gd name="T42" fmla="*/ 4 w 23"/>
                  <a:gd name="T43" fmla="*/ 29 h 46"/>
                  <a:gd name="T44" fmla="*/ 10 w 23"/>
                  <a:gd name="T45" fmla="*/ 29 h 46"/>
                  <a:gd name="T46" fmla="*/ 19 w 23"/>
                  <a:gd name="T47" fmla="*/ 20 h 46"/>
                  <a:gd name="T48" fmla="*/ 19 w 23"/>
                  <a:gd name="T49" fmla="*/ 3 h 46"/>
                  <a:gd name="T50" fmla="*/ 19 w 23"/>
                  <a:gd name="T51" fmla="*/ 3 h 46"/>
                  <a:gd name="T52" fmla="*/ 20 w 23"/>
                  <a:gd name="T53" fmla="*/ 3 h 46"/>
                  <a:gd name="T54" fmla="*/ 20 w 23"/>
                  <a:gd name="T55" fmla="*/ 3 h 46"/>
                  <a:gd name="T56" fmla="*/ 20 w 23"/>
                  <a:gd name="T57" fmla="*/ 20 h 46"/>
                  <a:gd name="T58" fmla="*/ 10 w 23"/>
                  <a:gd name="T59" fmla="*/ 31 h 46"/>
                  <a:gd name="T60" fmla="*/ 4 w 23"/>
                  <a:gd name="T6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46">
                    <a:moveTo>
                      <a:pt x="20" y="0"/>
                    </a:moveTo>
                    <a:cubicBezTo>
                      <a:pt x="18" y="0"/>
                      <a:pt x="17" y="2"/>
                      <a:pt x="17" y="3"/>
                    </a:cubicBezTo>
                    <a:cubicBezTo>
                      <a:pt x="17" y="20"/>
                      <a:pt x="17" y="20"/>
                      <a:pt x="17" y="20"/>
                    </a:cubicBezTo>
                    <a:cubicBezTo>
                      <a:pt x="17" y="24"/>
                      <a:pt x="14" y="26"/>
                      <a:pt x="10" y="26"/>
                    </a:cubicBezTo>
                    <a:cubicBezTo>
                      <a:pt x="4" y="26"/>
                      <a:pt x="4" y="26"/>
                      <a:pt x="4" y="26"/>
                    </a:cubicBezTo>
                    <a:cubicBezTo>
                      <a:pt x="1" y="26"/>
                      <a:pt x="0" y="28"/>
                      <a:pt x="0" y="31"/>
                    </a:cubicBezTo>
                    <a:cubicBezTo>
                      <a:pt x="0" y="32"/>
                      <a:pt x="1" y="34"/>
                      <a:pt x="4" y="34"/>
                    </a:cubicBezTo>
                    <a:cubicBezTo>
                      <a:pt x="7" y="34"/>
                      <a:pt x="7" y="34"/>
                      <a:pt x="7" y="34"/>
                    </a:cubicBezTo>
                    <a:cubicBezTo>
                      <a:pt x="7" y="43"/>
                      <a:pt x="7" y="43"/>
                      <a:pt x="7" y="43"/>
                    </a:cubicBezTo>
                    <a:cubicBezTo>
                      <a:pt x="2" y="43"/>
                      <a:pt x="2" y="43"/>
                      <a:pt x="2" y="43"/>
                    </a:cubicBezTo>
                    <a:cubicBezTo>
                      <a:pt x="2" y="46"/>
                      <a:pt x="2" y="46"/>
                      <a:pt x="2" y="46"/>
                    </a:cubicBezTo>
                    <a:cubicBezTo>
                      <a:pt x="16" y="46"/>
                      <a:pt x="16" y="46"/>
                      <a:pt x="16" y="46"/>
                    </a:cubicBezTo>
                    <a:cubicBezTo>
                      <a:pt x="16" y="43"/>
                      <a:pt x="16" y="43"/>
                      <a:pt x="16" y="43"/>
                    </a:cubicBezTo>
                    <a:cubicBezTo>
                      <a:pt x="9" y="43"/>
                      <a:pt x="9" y="43"/>
                      <a:pt x="9" y="43"/>
                    </a:cubicBezTo>
                    <a:cubicBezTo>
                      <a:pt x="9" y="34"/>
                      <a:pt x="9" y="34"/>
                      <a:pt x="9" y="34"/>
                    </a:cubicBezTo>
                    <a:cubicBezTo>
                      <a:pt x="10" y="34"/>
                      <a:pt x="10" y="34"/>
                      <a:pt x="10" y="34"/>
                    </a:cubicBezTo>
                    <a:cubicBezTo>
                      <a:pt x="17" y="34"/>
                      <a:pt x="23" y="28"/>
                      <a:pt x="23" y="20"/>
                    </a:cubicBezTo>
                    <a:cubicBezTo>
                      <a:pt x="23" y="3"/>
                      <a:pt x="23" y="3"/>
                      <a:pt x="23" y="3"/>
                    </a:cubicBezTo>
                    <a:cubicBezTo>
                      <a:pt x="23" y="2"/>
                      <a:pt x="21" y="0"/>
                      <a:pt x="20" y="0"/>
                    </a:cubicBezTo>
                    <a:close/>
                    <a:moveTo>
                      <a:pt x="4" y="31"/>
                    </a:moveTo>
                    <a:cubicBezTo>
                      <a:pt x="3" y="31"/>
                      <a:pt x="3" y="31"/>
                      <a:pt x="3" y="31"/>
                    </a:cubicBezTo>
                    <a:cubicBezTo>
                      <a:pt x="3" y="30"/>
                      <a:pt x="3" y="29"/>
                      <a:pt x="4" y="29"/>
                    </a:cubicBezTo>
                    <a:cubicBezTo>
                      <a:pt x="10" y="29"/>
                      <a:pt x="10" y="29"/>
                      <a:pt x="10" y="29"/>
                    </a:cubicBezTo>
                    <a:cubicBezTo>
                      <a:pt x="15" y="29"/>
                      <a:pt x="19" y="25"/>
                      <a:pt x="19" y="20"/>
                    </a:cubicBezTo>
                    <a:cubicBezTo>
                      <a:pt x="19" y="3"/>
                      <a:pt x="19" y="3"/>
                      <a:pt x="19" y="3"/>
                    </a:cubicBezTo>
                    <a:cubicBezTo>
                      <a:pt x="19" y="3"/>
                      <a:pt x="19" y="3"/>
                      <a:pt x="19" y="3"/>
                    </a:cubicBezTo>
                    <a:cubicBezTo>
                      <a:pt x="19" y="3"/>
                      <a:pt x="20" y="3"/>
                      <a:pt x="20" y="3"/>
                    </a:cubicBezTo>
                    <a:cubicBezTo>
                      <a:pt x="20" y="3"/>
                      <a:pt x="20" y="3"/>
                      <a:pt x="20" y="3"/>
                    </a:cubicBezTo>
                    <a:cubicBezTo>
                      <a:pt x="20" y="20"/>
                      <a:pt x="20" y="20"/>
                      <a:pt x="20" y="20"/>
                    </a:cubicBezTo>
                    <a:cubicBezTo>
                      <a:pt x="20" y="27"/>
                      <a:pt x="16" y="31"/>
                      <a:pt x="10" y="31"/>
                    </a:cubicBezTo>
                    <a:lnTo>
                      <a:pt x="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7" name="Freeform 107">
                <a:extLst>
                  <a:ext uri="{FF2B5EF4-FFF2-40B4-BE49-F238E27FC236}">
                    <a16:creationId xmlns:a16="http://schemas.microsoft.com/office/drawing/2014/main" id="{BC3D5A01-2D9C-4F8C-B963-AE57848C71E3}"/>
                  </a:ext>
                </a:extLst>
              </p:cNvPr>
              <p:cNvSpPr>
                <a:spLocks noEditPoints="1"/>
              </p:cNvSpPr>
              <p:nvPr/>
            </p:nvSpPr>
            <p:spPr bwMode="auto">
              <a:xfrm>
                <a:off x="-254000" y="3417888"/>
                <a:ext cx="46038" cy="57150"/>
              </a:xfrm>
              <a:custGeom>
                <a:avLst/>
                <a:gdLst>
                  <a:gd name="T0" fmla="*/ 2 w 12"/>
                  <a:gd name="T1" fmla="*/ 11 h 15"/>
                  <a:gd name="T2" fmla="*/ 6 w 12"/>
                  <a:gd name="T3" fmla="*/ 15 h 15"/>
                  <a:gd name="T4" fmla="*/ 12 w 12"/>
                  <a:gd name="T5" fmla="*/ 10 h 15"/>
                  <a:gd name="T6" fmla="*/ 12 w 12"/>
                  <a:gd name="T7" fmla="*/ 6 h 15"/>
                  <a:gd name="T8" fmla="*/ 6 w 12"/>
                  <a:gd name="T9" fmla="*/ 0 h 15"/>
                  <a:gd name="T10" fmla="*/ 5 w 12"/>
                  <a:gd name="T11" fmla="*/ 0 h 15"/>
                  <a:gd name="T12" fmla="*/ 1 w 12"/>
                  <a:gd name="T13" fmla="*/ 3 h 15"/>
                  <a:gd name="T14" fmla="*/ 1 w 12"/>
                  <a:gd name="T15" fmla="*/ 3 h 15"/>
                  <a:gd name="T16" fmla="*/ 1 w 12"/>
                  <a:gd name="T17" fmla="*/ 8 h 15"/>
                  <a:gd name="T18" fmla="*/ 2 w 12"/>
                  <a:gd name="T19" fmla="*/ 11 h 15"/>
                  <a:gd name="T20" fmla="*/ 9 w 12"/>
                  <a:gd name="T21" fmla="*/ 10 h 15"/>
                  <a:gd name="T22" fmla="*/ 6 w 12"/>
                  <a:gd name="T23" fmla="*/ 12 h 15"/>
                  <a:gd name="T24" fmla="*/ 4 w 12"/>
                  <a:gd name="T25" fmla="*/ 10 h 15"/>
                  <a:gd name="T26" fmla="*/ 3 w 12"/>
                  <a:gd name="T27" fmla="*/ 7 h 15"/>
                  <a:gd name="T28" fmla="*/ 3 w 12"/>
                  <a:gd name="T29" fmla="*/ 5 h 15"/>
                  <a:gd name="T30" fmla="*/ 5 w 12"/>
                  <a:gd name="T31" fmla="*/ 3 h 15"/>
                  <a:gd name="T32" fmla="*/ 6 w 12"/>
                  <a:gd name="T33" fmla="*/ 3 h 15"/>
                  <a:gd name="T34" fmla="*/ 9 w 12"/>
                  <a:gd name="T35" fmla="*/ 6 h 15"/>
                  <a:gd name="T36" fmla="*/ 9 w 12"/>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5">
                    <a:moveTo>
                      <a:pt x="2" y="11"/>
                    </a:moveTo>
                    <a:cubicBezTo>
                      <a:pt x="3" y="13"/>
                      <a:pt x="4" y="15"/>
                      <a:pt x="6" y="15"/>
                    </a:cubicBezTo>
                    <a:cubicBezTo>
                      <a:pt x="9" y="15"/>
                      <a:pt x="12" y="12"/>
                      <a:pt x="12" y="10"/>
                    </a:cubicBezTo>
                    <a:cubicBezTo>
                      <a:pt x="12" y="6"/>
                      <a:pt x="12" y="6"/>
                      <a:pt x="12" y="6"/>
                    </a:cubicBezTo>
                    <a:cubicBezTo>
                      <a:pt x="12" y="3"/>
                      <a:pt x="9" y="0"/>
                      <a:pt x="6" y="0"/>
                    </a:cubicBezTo>
                    <a:cubicBezTo>
                      <a:pt x="5" y="0"/>
                      <a:pt x="5" y="0"/>
                      <a:pt x="5" y="0"/>
                    </a:cubicBezTo>
                    <a:cubicBezTo>
                      <a:pt x="3" y="0"/>
                      <a:pt x="1" y="2"/>
                      <a:pt x="1" y="3"/>
                    </a:cubicBezTo>
                    <a:cubicBezTo>
                      <a:pt x="1" y="3"/>
                      <a:pt x="1" y="3"/>
                      <a:pt x="1" y="3"/>
                    </a:cubicBezTo>
                    <a:cubicBezTo>
                      <a:pt x="0" y="4"/>
                      <a:pt x="0" y="6"/>
                      <a:pt x="1" y="8"/>
                    </a:cubicBezTo>
                    <a:lnTo>
                      <a:pt x="2" y="11"/>
                    </a:lnTo>
                    <a:close/>
                    <a:moveTo>
                      <a:pt x="9" y="10"/>
                    </a:moveTo>
                    <a:cubicBezTo>
                      <a:pt x="9" y="10"/>
                      <a:pt x="7" y="12"/>
                      <a:pt x="6" y="12"/>
                    </a:cubicBezTo>
                    <a:cubicBezTo>
                      <a:pt x="5" y="12"/>
                      <a:pt x="5" y="11"/>
                      <a:pt x="4" y="10"/>
                    </a:cubicBezTo>
                    <a:cubicBezTo>
                      <a:pt x="3" y="7"/>
                      <a:pt x="3" y="7"/>
                      <a:pt x="3" y="7"/>
                    </a:cubicBezTo>
                    <a:cubicBezTo>
                      <a:pt x="3" y="5"/>
                      <a:pt x="3" y="5"/>
                      <a:pt x="3" y="5"/>
                    </a:cubicBezTo>
                    <a:cubicBezTo>
                      <a:pt x="3" y="4"/>
                      <a:pt x="4" y="3"/>
                      <a:pt x="5" y="3"/>
                    </a:cubicBezTo>
                    <a:cubicBezTo>
                      <a:pt x="6" y="3"/>
                      <a:pt x="6" y="3"/>
                      <a:pt x="6" y="3"/>
                    </a:cubicBezTo>
                    <a:cubicBezTo>
                      <a:pt x="7" y="3"/>
                      <a:pt x="9" y="5"/>
                      <a:pt x="9" y="6"/>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8" name="Rectangle 108">
                <a:extLst>
                  <a:ext uri="{FF2B5EF4-FFF2-40B4-BE49-F238E27FC236}">
                    <a16:creationId xmlns:a16="http://schemas.microsoft.com/office/drawing/2014/main" id="{71FB3462-7D57-4617-B927-261C4C0B2004}"/>
                  </a:ext>
                </a:extLst>
              </p:cNvPr>
              <p:cNvSpPr>
                <a:spLocks noChangeArrowheads="1"/>
              </p:cNvSpPr>
              <p:nvPr/>
            </p:nvSpPr>
            <p:spPr bwMode="auto">
              <a:xfrm>
                <a:off x="-246063" y="3532188"/>
                <a:ext cx="11113"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49" name="Freeform 109">
                <a:extLst>
                  <a:ext uri="{FF2B5EF4-FFF2-40B4-BE49-F238E27FC236}">
                    <a16:creationId xmlns:a16="http://schemas.microsoft.com/office/drawing/2014/main" id="{FCC89E08-F67D-43BF-BAA4-A6E1BB4139E4}"/>
                  </a:ext>
                </a:extLst>
              </p:cNvPr>
              <p:cNvSpPr>
                <a:spLocks/>
              </p:cNvSpPr>
              <p:nvPr/>
            </p:nvSpPr>
            <p:spPr bwMode="auto">
              <a:xfrm>
                <a:off x="-444500" y="3489325"/>
                <a:ext cx="88900" cy="182562"/>
              </a:xfrm>
              <a:custGeom>
                <a:avLst/>
                <a:gdLst>
                  <a:gd name="T0" fmla="*/ 12 w 23"/>
                  <a:gd name="T1" fmla="*/ 24 h 48"/>
                  <a:gd name="T2" fmla="*/ 5 w 23"/>
                  <a:gd name="T3" fmla="*/ 24 h 48"/>
                  <a:gd name="T4" fmla="*/ 4 w 23"/>
                  <a:gd name="T5" fmla="*/ 24 h 48"/>
                  <a:gd name="T6" fmla="*/ 3 w 23"/>
                  <a:gd name="T7" fmla="*/ 23 h 48"/>
                  <a:gd name="T8" fmla="*/ 2 w 23"/>
                  <a:gd name="T9" fmla="*/ 22 h 48"/>
                  <a:gd name="T10" fmla="*/ 2 w 23"/>
                  <a:gd name="T11" fmla="*/ 21 h 48"/>
                  <a:gd name="T12" fmla="*/ 2 w 23"/>
                  <a:gd name="T13" fmla="*/ 4 h 48"/>
                  <a:gd name="T14" fmla="*/ 4 w 23"/>
                  <a:gd name="T15" fmla="*/ 2 h 48"/>
                  <a:gd name="T16" fmla="*/ 5 w 23"/>
                  <a:gd name="T17" fmla="*/ 2 h 48"/>
                  <a:gd name="T18" fmla="*/ 7 w 23"/>
                  <a:gd name="T19" fmla="*/ 3 h 48"/>
                  <a:gd name="T20" fmla="*/ 12 w 23"/>
                  <a:gd name="T21" fmla="*/ 9 h 48"/>
                  <a:gd name="T22" fmla="*/ 17 w 23"/>
                  <a:gd name="T23" fmla="*/ 12 h 48"/>
                  <a:gd name="T24" fmla="*/ 23 w 23"/>
                  <a:gd name="T25" fmla="*/ 12 h 48"/>
                  <a:gd name="T26" fmla="*/ 23 w 23"/>
                  <a:gd name="T27" fmla="*/ 9 h 48"/>
                  <a:gd name="T28" fmla="*/ 17 w 23"/>
                  <a:gd name="T29" fmla="*/ 9 h 48"/>
                  <a:gd name="T30" fmla="*/ 13 w 23"/>
                  <a:gd name="T31" fmla="*/ 7 h 48"/>
                  <a:gd name="T32" fmla="*/ 8 w 23"/>
                  <a:gd name="T33" fmla="*/ 1 h 48"/>
                  <a:gd name="T34" fmla="*/ 5 w 23"/>
                  <a:gd name="T35" fmla="*/ 0 h 48"/>
                  <a:gd name="T36" fmla="*/ 4 w 23"/>
                  <a:gd name="T37" fmla="*/ 0 h 48"/>
                  <a:gd name="T38" fmla="*/ 0 w 23"/>
                  <a:gd name="T39" fmla="*/ 4 h 48"/>
                  <a:gd name="T40" fmla="*/ 0 w 23"/>
                  <a:gd name="T41" fmla="*/ 21 h 48"/>
                  <a:gd name="T42" fmla="*/ 1 w 23"/>
                  <a:gd name="T43" fmla="*/ 25 h 48"/>
                  <a:gd name="T44" fmla="*/ 1 w 23"/>
                  <a:gd name="T45" fmla="*/ 25 h 48"/>
                  <a:gd name="T46" fmla="*/ 2 w 23"/>
                  <a:gd name="T47" fmla="*/ 26 h 48"/>
                  <a:gd name="T48" fmla="*/ 5 w 23"/>
                  <a:gd name="T49" fmla="*/ 27 h 48"/>
                  <a:gd name="T50" fmla="*/ 5 w 23"/>
                  <a:gd name="T51" fmla="*/ 27 h 48"/>
                  <a:gd name="T52" fmla="*/ 12 w 23"/>
                  <a:gd name="T53" fmla="*/ 26 h 48"/>
                  <a:gd name="T54" fmla="*/ 16 w 23"/>
                  <a:gd name="T55" fmla="*/ 30 h 48"/>
                  <a:gd name="T56" fmla="*/ 20 w 23"/>
                  <a:gd name="T57" fmla="*/ 48 h 48"/>
                  <a:gd name="T58" fmla="*/ 23 w 23"/>
                  <a:gd name="T59" fmla="*/ 48 h 48"/>
                  <a:gd name="T60" fmla="*/ 19 w 23"/>
                  <a:gd name="T61" fmla="*/ 30 h 48"/>
                  <a:gd name="T62" fmla="*/ 12 w 23"/>
                  <a:gd name="T6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8">
                    <a:moveTo>
                      <a:pt x="12" y="24"/>
                    </a:moveTo>
                    <a:cubicBezTo>
                      <a:pt x="5" y="24"/>
                      <a:pt x="5" y="24"/>
                      <a:pt x="5" y="24"/>
                    </a:cubicBezTo>
                    <a:cubicBezTo>
                      <a:pt x="4" y="24"/>
                      <a:pt x="4" y="24"/>
                      <a:pt x="4" y="24"/>
                    </a:cubicBezTo>
                    <a:cubicBezTo>
                      <a:pt x="3" y="24"/>
                      <a:pt x="3" y="23"/>
                      <a:pt x="3" y="23"/>
                    </a:cubicBezTo>
                    <a:cubicBezTo>
                      <a:pt x="3" y="23"/>
                      <a:pt x="3" y="23"/>
                      <a:pt x="2" y="22"/>
                    </a:cubicBezTo>
                    <a:cubicBezTo>
                      <a:pt x="2" y="22"/>
                      <a:pt x="2" y="22"/>
                      <a:pt x="2" y="21"/>
                    </a:cubicBezTo>
                    <a:cubicBezTo>
                      <a:pt x="2" y="4"/>
                      <a:pt x="2" y="4"/>
                      <a:pt x="2" y="4"/>
                    </a:cubicBezTo>
                    <a:cubicBezTo>
                      <a:pt x="2" y="3"/>
                      <a:pt x="3" y="2"/>
                      <a:pt x="4" y="2"/>
                    </a:cubicBezTo>
                    <a:cubicBezTo>
                      <a:pt x="5" y="2"/>
                      <a:pt x="5" y="2"/>
                      <a:pt x="5" y="2"/>
                    </a:cubicBezTo>
                    <a:cubicBezTo>
                      <a:pt x="5" y="2"/>
                      <a:pt x="6" y="2"/>
                      <a:pt x="7" y="3"/>
                    </a:cubicBezTo>
                    <a:cubicBezTo>
                      <a:pt x="12" y="9"/>
                      <a:pt x="12" y="9"/>
                      <a:pt x="12" y="9"/>
                    </a:cubicBezTo>
                    <a:cubicBezTo>
                      <a:pt x="13" y="11"/>
                      <a:pt x="15" y="12"/>
                      <a:pt x="17" y="12"/>
                    </a:cubicBezTo>
                    <a:cubicBezTo>
                      <a:pt x="23" y="12"/>
                      <a:pt x="23" y="12"/>
                      <a:pt x="23" y="12"/>
                    </a:cubicBezTo>
                    <a:cubicBezTo>
                      <a:pt x="23" y="9"/>
                      <a:pt x="23" y="9"/>
                      <a:pt x="23" y="9"/>
                    </a:cubicBezTo>
                    <a:cubicBezTo>
                      <a:pt x="17" y="9"/>
                      <a:pt x="17" y="9"/>
                      <a:pt x="17" y="9"/>
                    </a:cubicBezTo>
                    <a:cubicBezTo>
                      <a:pt x="15" y="9"/>
                      <a:pt x="14" y="9"/>
                      <a:pt x="13" y="7"/>
                    </a:cubicBezTo>
                    <a:cubicBezTo>
                      <a:pt x="8" y="1"/>
                      <a:pt x="8" y="1"/>
                      <a:pt x="8" y="1"/>
                    </a:cubicBezTo>
                    <a:cubicBezTo>
                      <a:pt x="8" y="0"/>
                      <a:pt x="6" y="0"/>
                      <a:pt x="5" y="0"/>
                    </a:cubicBezTo>
                    <a:cubicBezTo>
                      <a:pt x="4" y="0"/>
                      <a:pt x="4" y="0"/>
                      <a:pt x="4" y="0"/>
                    </a:cubicBezTo>
                    <a:cubicBezTo>
                      <a:pt x="2" y="0"/>
                      <a:pt x="0" y="2"/>
                      <a:pt x="0" y="4"/>
                    </a:cubicBezTo>
                    <a:cubicBezTo>
                      <a:pt x="0" y="21"/>
                      <a:pt x="0" y="21"/>
                      <a:pt x="0" y="21"/>
                    </a:cubicBezTo>
                    <a:cubicBezTo>
                      <a:pt x="0" y="23"/>
                      <a:pt x="0" y="24"/>
                      <a:pt x="1" y="25"/>
                    </a:cubicBezTo>
                    <a:cubicBezTo>
                      <a:pt x="1" y="25"/>
                      <a:pt x="1" y="25"/>
                      <a:pt x="1" y="25"/>
                    </a:cubicBezTo>
                    <a:cubicBezTo>
                      <a:pt x="1" y="26"/>
                      <a:pt x="2" y="26"/>
                      <a:pt x="2" y="26"/>
                    </a:cubicBezTo>
                    <a:cubicBezTo>
                      <a:pt x="3" y="26"/>
                      <a:pt x="4" y="27"/>
                      <a:pt x="5" y="27"/>
                    </a:cubicBezTo>
                    <a:cubicBezTo>
                      <a:pt x="5" y="27"/>
                      <a:pt x="5" y="27"/>
                      <a:pt x="5" y="27"/>
                    </a:cubicBezTo>
                    <a:cubicBezTo>
                      <a:pt x="12" y="26"/>
                      <a:pt x="12" y="26"/>
                      <a:pt x="12" y="26"/>
                    </a:cubicBezTo>
                    <a:cubicBezTo>
                      <a:pt x="14" y="26"/>
                      <a:pt x="16" y="28"/>
                      <a:pt x="16" y="30"/>
                    </a:cubicBezTo>
                    <a:cubicBezTo>
                      <a:pt x="20" y="48"/>
                      <a:pt x="20" y="48"/>
                      <a:pt x="20" y="48"/>
                    </a:cubicBezTo>
                    <a:cubicBezTo>
                      <a:pt x="23" y="48"/>
                      <a:pt x="23" y="48"/>
                      <a:pt x="23" y="48"/>
                    </a:cubicBezTo>
                    <a:cubicBezTo>
                      <a:pt x="19" y="30"/>
                      <a:pt x="19" y="30"/>
                      <a:pt x="19" y="30"/>
                    </a:cubicBezTo>
                    <a:cubicBezTo>
                      <a:pt x="18" y="26"/>
                      <a:pt x="15"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0" name="Freeform 110">
                <a:extLst>
                  <a:ext uri="{FF2B5EF4-FFF2-40B4-BE49-F238E27FC236}">
                    <a16:creationId xmlns:a16="http://schemas.microsoft.com/office/drawing/2014/main" id="{2663120B-7260-4FD9-9197-A07F8DF36F4E}"/>
                  </a:ext>
                </a:extLst>
              </p:cNvPr>
              <p:cNvSpPr>
                <a:spLocks noEditPoints="1"/>
              </p:cNvSpPr>
              <p:nvPr/>
            </p:nvSpPr>
            <p:spPr bwMode="auto">
              <a:xfrm>
                <a:off x="-485775" y="3497263"/>
                <a:ext cx="95250" cy="128587"/>
              </a:xfrm>
              <a:custGeom>
                <a:avLst/>
                <a:gdLst>
                  <a:gd name="T0" fmla="*/ 22 w 25"/>
                  <a:gd name="T1" fmla="*/ 26 h 34"/>
                  <a:gd name="T2" fmla="*/ 14 w 25"/>
                  <a:gd name="T3" fmla="*/ 26 h 34"/>
                  <a:gd name="T4" fmla="*/ 8 w 25"/>
                  <a:gd name="T5" fmla="*/ 20 h 34"/>
                  <a:gd name="T6" fmla="*/ 8 w 25"/>
                  <a:gd name="T7" fmla="*/ 3 h 34"/>
                  <a:gd name="T8" fmla="*/ 3 w 25"/>
                  <a:gd name="T9" fmla="*/ 0 h 34"/>
                  <a:gd name="T10" fmla="*/ 0 w 25"/>
                  <a:gd name="T11" fmla="*/ 3 h 34"/>
                  <a:gd name="T12" fmla="*/ 0 w 25"/>
                  <a:gd name="T13" fmla="*/ 20 h 34"/>
                  <a:gd name="T14" fmla="*/ 14 w 25"/>
                  <a:gd name="T15" fmla="*/ 34 h 34"/>
                  <a:gd name="T16" fmla="*/ 22 w 25"/>
                  <a:gd name="T17" fmla="*/ 34 h 34"/>
                  <a:gd name="T18" fmla="*/ 25 w 25"/>
                  <a:gd name="T19" fmla="*/ 31 h 34"/>
                  <a:gd name="T20" fmla="*/ 22 w 25"/>
                  <a:gd name="T21" fmla="*/ 26 h 34"/>
                  <a:gd name="T22" fmla="*/ 14 w 25"/>
                  <a:gd name="T23" fmla="*/ 29 h 34"/>
                  <a:gd name="T24" fmla="*/ 22 w 25"/>
                  <a:gd name="T25" fmla="*/ 29 h 34"/>
                  <a:gd name="T26" fmla="*/ 22 w 25"/>
                  <a:gd name="T27" fmla="*/ 31 h 34"/>
                  <a:gd name="T28" fmla="*/ 22 w 25"/>
                  <a:gd name="T29" fmla="*/ 31 h 34"/>
                  <a:gd name="T30" fmla="*/ 14 w 25"/>
                  <a:gd name="T31" fmla="*/ 31 h 34"/>
                  <a:gd name="T32" fmla="*/ 3 w 25"/>
                  <a:gd name="T33" fmla="*/ 20 h 34"/>
                  <a:gd name="T34" fmla="*/ 3 w 25"/>
                  <a:gd name="T35" fmla="*/ 3 h 34"/>
                  <a:gd name="T36" fmla="*/ 3 w 25"/>
                  <a:gd name="T37" fmla="*/ 3 h 34"/>
                  <a:gd name="T38" fmla="*/ 5 w 25"/>
                  <a:gd name="T39" fmla="*/ 3 h 34"/>
                  <a:gd name="T40" fmla="*/ 5 w 25"/>
                  <a:gd name="T41" fmla="*/ 20 h 34"/>
                  <a:gd name="T42" fmla="*/ 14 w 25"/>
                  <a:gd name="T43"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4">
                    <a:moveTo>
                      <a:pt x="22" y="26"/>
                    </a:moveTo>
                    <a:cubicBezTo>
                      <a:pt x="14" y="26"/>
                      <a:pt x="14" y="26"/>
                      <a:pt x="14" y="26"/>
                    </a:cubicBezTo>
                    <a:cubicBezTo>
                      <a:pt x="11" y="26"/>
                      <a:pt x="8" y="24"/>
                      <a:pt x="8" y="20"/>
                    </a:cubicBezTo>
                    <a:cubicBezTo>
                      <a:pt x="8" y="3"/>
                      <a:pt x="8" y="3"/>
                      <a:pt x="8" y="3"/>
                    </a:cubicBezTo>
                    <a:cubicBezTo>
                      <a:pt x="8" y="2"/>
                      <a:pt x="6" y="0"/>
                      <a:pt x="3" y="0"/>
                    </a:cubicBezTo>
                    <a:cubicBezTo>
                      <a:pt x="2" y="0"/>
                      <a:pt x="0" y="2"/>
                      <a:pt x="0" y="3"/>
                    </a:cubicBezTo>
                    <a:cubicBezTo>
                      <a:pt x="0" y="20"/>
                      <a:pt x="0" y="20"/>
                      <a:pt x="0" y="20"/>
                    </a:cubicBezTo>
                    <a:cubicBezTo>
                      <a:pt x="0" y="28"/>
                      <a:pt x="6" y="34"/>
                      <a:pt x="14" y="34"/>
                    </a:cubicBezTo>
                    <a:cubicBezTo>
                      <a:pt x="22" y="34"/>
                      <a:pt x="22" y="34"/>
                      <a:pt x="22" y="34"/>
                    </a:cubicBezTo>
                    <a:cubicBezTo>
                      <a:pt x="24" y="34"/>
                      <a:pt x="25" y="33"/>
                      <a:pt x="25" y="31"/>
                    </a:cubicBezTo>
                    <a:cubicBezTo>
                      <a:pt x="25" y="28"/>
                      <a:pt x="23" y="26"/>
                      <a:pt x="22" y="26"/>
                    </a:cubicBezTo>
                    <a:close/>
                    <a:moveTo>
                      <a:pt x="14" y="29"/>
                    </a:moveTo>
                    <a:cubicBezTo>
                      <a:pt x="22" y="29"/>
                      <a:pt x="22" y="29"/>
                      <a:pt x="22" y="29"/>
                    </a:cubicBezTo>
                    <a:cubicBezTo>
                      <a:pt x="22" y="30"/>
                      <a:pt x="22" y="30"/>
                      <a:pt x="22" y="31"/>
                    </a:cubicBezTo>
                    <a:cubicBezTo>
                      <a:pt x="22" y="31"/>
                      <a:pt x="22" y="31"/>
                      <a:pt x="22" y="31"/>
                    </a:cubicBezTo>
                    <a:cubicBezTo>
                      <a:pt x="14" y="31"/>
                      <a:pt x="14" y="31"/>
                      <a:pt x="14" y="31"/>
                    </a:cubicBezTo>
                    <a:cubicBezTo>
                      <a:pt x="8" y="31"/>
                      <a:pt x="3" y="27"/>
                      <a:pt x="3" y="20"/>
                    </a:cubicBezTo>
                    <a:cubicBezTo>
                      <a:pt x="3" y="3"/>
                      <a:pt x="3" y="3"/>
                      <a:pt x="3" y="3"/>
                    </a:cubicBezTo>
                    <a:cubicBezTo>
                      <a:pt x="3" y="3"/>
                      <a:pt x="3" y="3"/>
                      <a:pt x="3" y="3"/>
                    </a:cubicBezTo>
                    <a:cubicBezTo>
                      <a:pt x="4" y="3"/>
                      <a:pt x="5" y="3"/>
                      <a:pt x="5" y="3"/>
                    </a:cubicBezTo>
                    <a:cubicBezTo>
                      <a:pt x="5" y="20"/>
                      <a:pt x="5" y="20"/>
                      <a:pt x="5" y="20"/>
                    </a:cubicBezTo>
                    <a:cubicBezTo>
                      <a:pt x="5" y="25"/>
                      <a:pt x="9" y="29"/>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1" name="Freeform 111">
                <a:extLst>
                  <a:ext uri="{FF2B5EF4-FFF2-40B4-BE49-F238E27FC236}">
                    <a16:creationId xmlns:a16="http://schemas.microsoft.com/office/drawing/2014/main" id="{E73C433C-8AE0-4021-9F55-C285F91325EA}"/>
                  </a:ext>
                </a:extLst>
              </p:cNvPr>
              <p:cNvSpPr>
                <a:spLocks noEditPoints="1"/>
              </p:cNvSpPr>
              <p:nvPr/>
            </p:nvSpPr>
            <p:spPr bwMode="auto">
              <a:xfrm>
                <a:off x="-444500" y="3417888"/>
                <a:ext cx="46038" cy="57150"/>
              </a:xfrm>
              <a:custGeom>
                <a:avLst/>
                <a:gdLst>
                  <a:gd name="T0" fmla="*/ 5 w 12"/>
                  <a:gd name="T1" fmla="*/ 15 h 15"/>
                  <a:gd name="T2" fmla="*/ 10 w 12"/>
                  <a:gd name="T3" fmla="*/ 11 h 15"/>
                  <a:gd name="T4" fmla="*/ 11 w 12"/>
                  <a:gd name="T5" fmla="*/ 8 h 15"/>
                  <a:gd name="T6" fmla="*/ 10 w 12"/>
                  <a:gd name="T7" fmla="*/ 3 h 15"/>
                  <a:gd name="T8" fmla="*/ 6 w 12"/>
                  <a:gd name="T9" fmla="*/ 0 h 15"/>
                  <a:gd name="T10" fmla="*/ 5 w 12"/>
                  <a:gd name="T11" fmla="*/ 0 h 15"/>
                  <a:gd name="T12" fmla="*/ 0 w 12"/>
                  <a:gd name="T13" fmla="*/ 6 h 15"/>
                  <a:gd name="T14" fmla="*/ 0 w 12"/>
                  <a:gd name="T15" fmla="*/ 10 h 15"/>
                  <a:gd name="T16" fmla="*/ 5 w 12"/>
                  <a:gd name="T17" fmla="*/ 15 h 15"/>
                  <a:gd name="T18" fmla="*/ 5 w 12"/>
                  <a:gd name="T19" fmla="*/ 12 h 15"/>
                  <a:gd name="T20" fmla="*/ 3 w 12"/>
                  <a:gd name="T21" fmla="*/ 10 h 15"/>
                  <a:gd name="T22" fmla="*/ 3 w 12"/>
                  <a:gd name="T23" fmla="*/ 6 h 15"/>
                  <a:gd name="T24" fmla="*/ 5 w 12"/>
                  <a:gd name="T25" fmla="*/ 3 h 15"/>
                  <a:gd name="T26" fmla="*/ 6 w 12"/>
                  <a:gd name="T27" fmla="*/ 3 h 15"/>
                  <a:gd name="T28" fmla="*/ 9 w 12"/>
                  <a:gd name="T29" fmla="*/ 5 h 15"/>
                  <a:gd name="T30" fmla="*/ 9 w 12"/>
                  <a:gd name="T31" fmla="*/ 7 h 15"/>
                  <a:gd name="T32" fmla="*/ 7 w 12"/>
                  <a:gd name="T33" fmla="*/ 10 h 15"/>
                  <a:gd name="T34" fmla="*/ 5 w 12"/>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5">
                    <a:moveTo>
                      <a:pt x="5" y="15"/>
                    </a:moveTo>
                    <a:cubicBezTo>
                      <a:pt x="7" y="15"/>
                      <a:pt x="9" y="13"/>
                      <a:pt x="10" y="11"/>
                    </a:cubicBezTo>
                    <a:cubicBezTo>
                      <a:pt x="11" y="8"/>
                      <a:pt x="11" y="8"/>
                      <a:pt x="11" y="8"/>
                    </a:cubicBezTo>
                    <a:cubicBezTo>
                      <a:pt x="12" y="6"/>
                      <a:pt x="12" y="4"/>
                      <a:pt x="10" y="3"/>
                    </a:cubicBezTo>
                    <a:cubicBezTo>
                      <a:pt x="10" y="2"/>
                      <a:pt x="8" y="0"/>
                      <a:pt x="6" y="0"/>
                    </a:cubicBezTo>
                    <a:cubicBezTo>
                      <a:pt x="5" y="0"/>
                      <a:pt x="5" y="0"/>
                      <a:pt x="5" y="0"/>
                    </a:cubicBezTo>
                    <a:cubicBezTo>
                      <a:pt x="3" y="0"/>
                      <a:pt x="0" y="3"/>
                      <a:pt x="0" y="6"/>
                    </a:cubicBezTo>
                    <a:cubicBezTo>
                      <a:pt x="0" y="10"/>
                      <a:pt x="0" y="10"/>
                      <a:pt x="0" y="10"/>
                    </a:cubicBezTo>
                    <a:cubicBezTo>
                      <a:pt x="0" y="12"/>
                      <a:pt x="3" y="15"/>
                      <a:pt x="5" y="15"/>
                    </a:cubicBezTo>
                    <a:close/>
                    <a:moveTo>
                      <a:pt x="5" y="12"/>
                    </a:moveTo>
                    <a:cubicBezTo>
                      <a:pt x="4" y="12"/>
                      <a:pt x="3" y="10"/>
                      <a:pt x="3" y="10"/>
                    </a:cubicBezTo>
                    <a:cubicBezTo>
                      <a:pt x="3" y="6"/>
                      <a:pt x="3" y="6"/>
                      <a:pt x="3" y="6"/>
                    </a:cubicBezTo>
                    <a:cubicBezTo>
                      <a:pt x="3" y="5"/>
                      <a:pt x="4" y="3"/>
                      <a:pt x="5" y="3"/>
                    </a:cubicBezTo>
                    <a:cubicBezTo>
                      <a:pt x="6" y="3"/>
                      <a:pt x="6" y="3"/>
                      <a:pt x="6" y="3"/>
                    </a:cubicBezTo>
                    <a:cubicBezTo>
                      <a:pt x="7" y="3"/>
                      <a:pt x="8" y="4"/>
                      <a:pt x="9" y="5"/>
                    </a:cubicBezTo>
                    <a:cubicBezTo>
                      <a:pt x="9" y="5"/>
                      <a:pt x="9" y="6"/>
                      <a:pt x="9" y="7"/>
                    </a:cubicBezTo>
                    <a:cubicBezTo>
                      <a:pt x="7" y="10"/>
                      <a:pt x="7" y="10"/>
                      <a:pt x="7" y="10"/>
                    </a:cubicBezTo>
                    <a:cubicBezTo>
                      <a:pt x="6" y="11"/>
                      <a:pt x="6" y="12"/>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2" name="Rectangle 112">
                <a:extLst>
                  <a:ext uri="{FF2B5EF4-FFF2-40B4-BE49-F238E27FC236}">
                    <a16:creationId xmlns:a16="http://schemas.microsoft.com/office/drawing/2014/main" id="{843B77A6-15A6-447C-8EE9-B79D7E75E716}"/>
                  </a:ext>
                </a:extLst>
              </p:cNvPr>
              <p:cNvSpPr>
                <a:spLocks noChangeArrowheads="1"/>
              </p:cNvSpPr>
              <p:nvPr/>
            </p:nvSpPr>
            <p:spPr bwMode="auto">
              <a:xfrm>
                <a:off x="-417513" y="3532188"/>
                <a:ext cx="11113"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sp>
            <p:nvSpPr>
              <p:cNvPr id="53" name="Rectangle 113">
                <a:extLst>
                  <a:ext uri="{FF2B5EF4-FFF2-40B4-BE49-F238E27FC236}">
                    <a16:creationId xmlns:a16="http://schemas.microsoft.com/office/drawing/2014/main" id="{B4A7855D-4674-446F-BF2B-04EA07FE4530}"/>
                  </a:ext>
                </a:extLst>
              </p:cNvPr>
              <p:cNvSpPr>
                <a:spLocks noChangeArrowheads="1"/>
              </p:cNvSpPr>
              <p:nvPr/>
            </p:nvSpPr>
            <p:spPr bwMode="auto">
              <a:xfrm>
                <a:off x="-450850" y="3660775"/>
                <a:ext cx="52388"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sp>
          <p:nvSpPr>
            <p:cNvPr id="41" name="Freeform 114">
              <a:extLst>
                <a:ext uri="{FF2B5EF4-FFF2-40B4-BE49-F238E27FC236}">
                  <a16:creationId xmlns:a16="http://schemas.microsoft.com/office/drawing/2014/main" id="{446F4B4C-EF5A-4AF3-A6CF-6034D420FDEB}"/>
                </a:ext>
              </a:extLst>
            </p:cNvPr>
            <p:cNvSpPr>
              <a:spLocks noChangeAspect="1" noEditPoints="1"/>
            </p:cNvSpPr>
            <p:nvPr/>
          </p:nvSpPr>
          <p:spPr bwMode="auto">
            <a:xfrm>
              <a:off x="8482538" y="3910089"/>
              <a:ext cx="325708" cy="353876"/>
            </a:xfrm>
            <a:custGeom>
              <a:avLst/>
              <a:gdLst>
                <a:gd name="T0" fmla="*/ 76 w 77"/>
                <a:gd name="T1" fmla="*/ 5 h 84"/>
                <a:gd name="T2" fmla="*/ 60 w 77"/>
                <a:gd name="T3" fmla="*/ 2 h 84"/>
                <a:gd name="T4" fmla="*/ 58 w 77"/>
                <a:gd name="T5" fmla="*/ 1 h 84"/>
                <a:gd name="T6" fmla="*/ 47 w 77"/>
                <a:gd name="T7" fmla="*/ 22 h 84"/>
                <a:gd name="T8" fmla="*/ 39 w 77"/>
                <a:gd name="T9" fmla="*/ 18 h 84"/>
                <a:gd name="T10" fmla="*/ 39 w 77"/>
                <a:gd name="T11" fmla="*/ 26 h 84"/>
                <a:gd name="T12" fmla="*/ 38 w 77"/>
                <a:gd name="T13" fmla="*/ 32 h 84"/>
                <a:gd name="T14" fmla="*/ 41 w 77"/>
                <a:gd name="T15" fmla="*/ 33 h 84"/>
                <a:gd name="T16" fmla="*/ 45 w 77"/>
                <a:gd name="T17" fmla="*/ 27 h 84"/>
                <a:gd name="T18" fmla="*/ 59 w 77"/>
                <a:gd name="T19" fmla="*/ 20 h 84"/>
                <a:gd name="T20" fmla="*/ 48 w 77"/>
                <a:gd name="T21" fmla="*/ 29 h 84"/>
                <a:gd name="T22" fmla="*/ 46 w 77"/>
                <a:gd name="T23" fmla="*/ 33 h 84"/>
                <a:gd name="T24" fmla="*/ 38 w 77"/>
                <a:gd name="T25" fmla="*/ 42 h 84"/>
                <a:gd name="T26" fmla="*/ 37 w 77"/>
                <a:gd name="T27" fmla="*/ 37 h 84"/>
                <a:gd name="T28" fmla="*/ 35 w 77"/>
                <a:gd name="T29" fmla="*/ 52 h 84"/>
                <a:gd name="T30" fmla="*/ 25 w 77"/>
                <a:gd name="T31" fmla="*/ 65 h 84"/>
                <a:gd name="T32" fmla="*/ 19 w 77"/>
                <a:gd name="T33" fmla="*/ 73 h 84"/>
                <a:gd name="T34" fmla="*/ 5 w 77"/>
                <a:gd name="T35" fmla="*/ 81 h 84"/>
                <a:gd name="T36" fmla="*/ 2 w 77"/>
                <a:gd name="T37" fmla="*/ 84 h 84"/>
                <a:gd name="T38" fmla="*/ 75 w 77"/>
                <a:gd name="T39" fmla="*/ 81 h 84"/>
                <a:gd name="T40" fmla="*/ 68 w 77"/>
                <a:gd name="T41" fmla="*/ 45 h 84"/>
                <a:gd name="T42" fmla="*/ 61 w 77"/>
                <a:gd name="T43" fmla="*/ 17 h 84"/>
                <a:gd name="T44" fmla="*/ 60 w 77"/>
                <a:gd name="T45" fmla="*/ 14 h 84"/>
                <a:gd name="T46" fmla="*/ 76 w 77"/>
                <a:gd name="T47" fmla="*/ 11 h 84"/>
                <a:gd name="T48" fmla="*/ 41 w 77"/>
                <a:gd name="T49" fmla="*/ 20 h 84"/>
                <a:gd name="T50" fmla="*/ 45 w 77"/>
                <a:gd name="T51" fmla="*/ 23 h 84"/>
                <a:gd name="T52" fmla="*/ 43 w 77"/>
                <a:gd name="T53" fmla="*/ 26 h 84"/>
                <a:gd name="T54" fmla="*/ 39 w 77"/>
                <a:gd name="T55" fmla="*/ 21 h 84"/>
                <a:gd name="T56" fmla="*/ 37 w 77"/>
                <a:gd name="T57" fmla="*/ 63 h 84"/>
                <a:gd name="T58" fmla="*/ 43 w 77"/>
                <a:gd name="T59" fmla="*/ 56 h 84"/>
                <a:gd name="T60" fmla="*/ 45 w 77"/>
                <a:gd name="T61" fmla="*/ 50 h 84"/>
                <a:gd name="T62" fmla="*/ 42 w 77"/>
                <a:gd name="T63" fmla="*/ 57 h 84"/>
                <a:gd name="T64" fmla="*/ 50 w 77"/>
                <a:gd name="T65" fmla="*/ 49 h 84"/>
                <a:gd name="T66" fmla="*/ 48 w 77"/>
                <a:gd name="T67" fmla="*/ 50 h 84"/>
                <a:gd name="T68" fmla="*/ 46 w 77"/>
                <a:gd name="T69" fmla="*/ 43 h 84"/>
                <a:gd name="T70" fmla="*/ 37 w 77"/>
                <a:gd name="T71" fmla="*/ 55 h 84"/>
                <a:gd name="T72" fmla="*/ 43 w 77"/>
                <a:gd name="T73" fmla="*/ 42 h 84"/>
                <a:gd name="T74" fmla="*/ 41 w 77"/>
                <a:gd name="T75" fmla="*/ 53 h 84"/>
                <a:gd name="T76" fmla="*/ 32 w 77"/>
                <a:gd name="T77" fmla="*/ 65 h 84"/>
                <a:gd name="T78" fmla="*/ 7 w 77"/>
                <a:gd name="T79" fmla="*/ 77 h 84"/>
                <a:gd name="T80" fmla="*/ 21 w 77"/>
                <a:gd name="T81" fmla="*/ 77 h 84"/>
                <a:gd name="T82" fmla="*/ 7 w 77"/>
                <a:gd name="T83" fmla="*/ 77 h 84"/>
                <a:gd name="T84" fmla="*/ 23 w 77"/>
                <a:gd name="T85" fmla="*/ 69 h 84"/>
                <a:gd name="T86" fmla="*/ 37 w 77"/>
                <a:gd name="T87" fmla="*/ 69 h 84"/>
                <a:gd name="T88" fmla="*/ 23 w 77"/>
                <a:gd name="T89" fmla="*/ 77 h 84"/>
                <a:gd name="T90" fmla="*/ 56 w 77"/>
                <a:gd name="T91" fmla="*/ 81 h 84"/>
                <a:gd name="T92" fmla="*/ 53 w 77"/>
                <a:gd name="T93" fmla="*/ 74 h 84"/>
                <a:gd name="T94" fmla="*/ 39 w 77"/>
                <a:gd name="T95" fmla="*/ 61 h 84"/>
                <a:gd name="T96" fmla="*/ 53 w 77"/>
                <a:gd name="T97" fmla="*/ 61 h 84"/>
                <a:gd name="T98" fmla="*/ 56 w 77"/>
                <a:gd name="T99" fmla="*/ 68 h 84"/>
                <a:gd name="T100" fmla="*/ 59 w 77"/>
                <a:gd name="T101" fmla="*/ 48 h 84"/>
                <a:gd name="T102" fmla="*/ 68 w 77"/>
                <a:gd name="T103" fmla="*/ 48 h 84"/>
                <a:gd name="T104" fmla="*/ 53 w 77"/>
                <a:gd name="T105" fmla="*/ 50 h 84"/>
                <a:gd name="T106" fmla="*/ 53 w 77"/>
                <a:gd name="T107" fmla="*/ 49 h 84"/>
                <a:gd name="T108" fmla="*/ 49 w 77"/>
                <a:gd name="T109" fmla="*/ 31 h 84"/>
                <a:gd name="T110" fmla="*/ 57 w 77"/>
                <a:gd name="T111" fmla="*/ 45 h 84"/>
                <a:gd name="T112" fmla="*/ 60 w 77"/>
                <a:gd name="T113" fmla="*/ 4 h 84"/>
                <a:gd name="T114" fmla="*/ 70 w 77"/>
                <a:gd name="T115" fmla="*/ 8 h 84"/>
                <a:gd name="T116" fmla="*/ 60 w 77"/>
                <a:gd name="T117"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84">
                  <a:moveTo>
                    <a:pt x="76" y="11"/>
                  </a:moveTo>
                  <a:cubicBezTo>
                    <a:pt x="73" y="8"/>
                    <a:pt x="73" y="8"/>
                    <a:pt x="73" y="8"/>
                  </a:cubicBezTo>
                  <a:cubicBezTo>
                    <a:pt x="76" y="5"/>
                    <a:pt x="76" y="5"/>
                    <a:pt x="76" y="5"/>
                  </a:cubicBezTo>
                  <a:cubicBezTo>
                    <a:pt x="77" y="4"/>
                    <a:pt x="77" y="4"/>
                    <a:pt x="77" y="3"/>
                  </a:cubicBezTo>
                  <a:cubicBezTo>
                    <a:pt x="76" y="2"/>
                    <a:pt x="76" y="2"/>
                    <a:pt x="75" y="2"/>
                  </a:cubicBezTo>
                  <a:cubicBezTo>
                    <a:pt x="60" y="2"/>
                    <a:pt x="60" y="2"/>
                    <a:pt x="60" y="2"/>
                  </a:cubicBezTo>
                  <a:cubicBezTo>
                    <a:pt x="60" y="1"/>
                    <a:pt x="60" y="1"/>
                    <a:pt x="60" y="1"/>
                  </a:cubicBezTo>
                  <a:cubicBezTo>
                    <a:pt x="60" y="1"/>
                    <a:pt x="59" y="0"/>
                    <a:pt x="59" y="0"/>
                  </a:cubicBezTo>
                  <a:cubicBezTo>
                    <a:pt x="58" y="0"/>
                    <a:pt x="58" y="1"/>
                    <a:pt x="58" y="1"/>
                  </a:cubicBezTo>
                  <a:cubicBezTo>
                    <a:pt x="58" y="18"/>
                    <a:pt x="58" y="18"/>
                    <a:pt x="58" y="18"/>
                  </a:cubicBezTo>
                  <a:cubicBezTo>
                    <a:pt x="47" y="23"/>
                    <a:pt x="47" y="23"/>
                    <a:pt x="47" y="23"/>
                  </a:cubicBezTo>
                  <a:cubicBezTo>
                    <a:pt x="47" y="23"/>
                    <a:pt x="47" y="22"/>
                    <a:pt x="47" y="22"/>
                  </a:cubicBezTo>
                  <a:cubicBezTo>
                    <a:pt x="45" y="19"/>
                    <a:pt x="45" y="19"/>
                    <a:pt x="45" y="19"/>
                  </a:cubicBezTo>
                  <a:cubicBezTo>
                    <a:pt x="44" y="17"/>
                    <a:pt x="42" y="17"/>
                    <a:pt x="40" y="17"/>
                  </a:cubicBezTo>
                  <a:cubicBezTo>
                    <a:pt x="39" y="18"/>
                    <a:pt x="39" y="18"/>
                    <a:pt x="39" y="18"/>
                  </a:cubicBezTo>
                  <a:cubicBezTo>
                    <a:pt x="38" y="19"/>
                    <a:pt x="37" y="19"/>
                    <a:pt x="37" y="20"/>
                  </a:cubicBezTo>
                  <a:cubicBezTo>
                    <a:pt x="37" y="21"/>
                    <a:pt x="37" y="22"/>
                    <a:pt x="37" y="23"/>
                  </a:cubicBezTo>
                  <a:cubicBezTo>
                    <a:pt x="39" y="26"/>
                    <a:pt x="39" y="26"/>
                    <a:pt x="39" y="26"/>
                  </a:cubicBezTo>
                  <a:cubicBezTo>
                    <a:pt x="39" y="27"/>
                    <a:pt x="40" y="27"/>
                    <a:pt x="40" y="28"/>
                  </a:cubicBezTo>
                  <a:cubicBezTo>
                    <a:pt x="39" y="29"/>
                    <a:pt x="39" y="30"/>
                    <a:pt x="39" y="31"/>
                  </a:cubicBezTo>
                  <a:cubicBezTo>
                    <a:pt x="38" y="32"/>
                    <a:pt x="38" y="32"/>
                    <a:pt x="38" y="32"/>
                  </a:cubicBezTo>
                  <a:cubicBezTo>
                    <a:pt x="38" y="33"/>
                    <a:pt x="39" y="33"/>
                    <a:pt x="39" y="34"/>
                  </a:cubicBezTo>
                  <a:cubicBezTo>
                    <a:pt x="39" y="34"/>
                    <a:pt x="39" y="34"/>
                    <a:pt x="40" y="34"/>
                  </a:cubicBezTo>
                  <a:cubicBezTo>
                    <a:pt x="40" y="34"/>
                    <a:pt x="41" y="33"/>
                    <a:pt x="41" y="33"/>
                  </a:cubicBezTo>
                  <a:cubicBezTo>
                    <a:pt x="41" y="32"/>
                    <a:pt x="41" y="32"/>
                    <a:pt x="41" y="32"/>
                  </a:cubicBezTo>
                  <a:cubicBezTo>
                    <a:pt x="42" y="30"/>
                    <a:pt x="42" y="29"/>
                    <a:pt x="43" y="28"/>
                  </a:cubicBezTo>
                  <a:cubicBezTo>
                    <a:pt x="45" y="27"/>
                    <a:pt x="45" y="27"/>
                    <a:pt x="45" y="27"/>
                  </a:cubicBezTo>
                  <a:cubicBezTo>
                    <a:pt x="45" y="27"/>
                    <a:pt x="45" y="27"/>
                    <a:pt x="45" y="27"/>
                  </a:cubicBezTo>
                  <a:cubicBezTo>
                    <a:pt x="45" y="27"/>
                    <a:pt x="45" y="27"/>
                    <a:pt x="45" y="27"/>
                  </a:cubicBezTo>
                  <a:cubicBezTo>
                    <a:pt x="59" y="20"/>
                    <a:pt x="59" y="20"/>
                    <a:pt x="59" y="20"/>
                  </a:cubicBezTo>
                  <a:cubicBezTo>
                    <a:pt x="59" y="21"/>
                    <a:pt x="58" y="23"/>
                    <a:pt x="57" y="24"/>
                  </a:cubicBezTo>
                  <a:cubicBezTo>
                    <a:pt x="48" y="29"/>
                    <a:pt x="48" y="29"/>
                    <a:pt x="48" y="29"/>
                  </a:cubicBezTo>
                  <a:cubicBezTo>
                    <a:pt x="48" y="29"/>
                    <a:pt x="48" y="29"/>
                    <a:pt x="48" y="29"/>
                  </a:cubicBezTo>
                  <a:cubicBezTo>
                    <a:pt x="45" y="31"/>
                    <a:pt x="45" y="31"/>
                    <a:pt x="45" y="31"/>
                  </a:cubicBezTo>
                  <a:cubicBezTo>
                    <a:pt x="44" y="31"/>
                    <a:pt x="44" y="32"/>
                    <a:pt x="44" y="33"/>
                  </a:cubicBezTo>
                  <a:cubicBezTo>
                    <a:pt x="45" y="33"/>
                    <a:pt x="46" y="33"/>
                    <a:pt x="46" y="33"/>
                  </a:cubicBezTo>
                  <a:cubicBezTo>
                    <a:pt x="44" y="39"/>
                    <a:pt x="44" y="39"/>
                    <a:pt x="44" y="39"/>
                  </a:cubicBezTo>
                  <a:cubicBezTo>
                    <a:pt x="42" y="40"/>
                    <a:pt x="42" y="40"/>
                    <a:pt x="42" y="40"/>
                  </a:cubicBezTo>
                  <a:cubicBezTo>
                    <a:pt x="38" y="42"/>
                    <a:pt x="38" y="42"/>
                    <a:pt x="38" y="42"/>
                  </a:cubicBezTo>
                  <a:cubicBezTo>
                    <a:pt x="39" y="37"/>
                    <a:pt x="39" y="37"/>
                    <a:pt x="39" y="37"/>
                  </a:cubicBezTo>
                  <a:cubicBezTo>
                    <a:pt x="40" y="37"/>
                    <a:pt x="39" y="36"/>
                    <a:pt x="39" y="36"/>
                  </a:cubicBezTo>
                  <a:cubicBezTo>
                    <a:pt x="38" y="36"/>
                    <a:pt x="37" y="36"/>
                    <a:pt x="37" y="37"/>
                  </a:cubicBezTo>
                  <a:cubicBezTo>
                    <a:pt x="35" y="43"/>
                    <a:pt x="35" y="43"/>
                    <a:pt x="35" y="43"/>
                  </a:cubicBezTo>
                  <a:cubicBezTo>
                    <a:pt x="35" y="43"/>
                    <a:pt x="35" y="43"/>
                    <a:pt x="35" y="44"/>
                  </a:cubicBezTo>
                  <a:cubicBezTo>
                    <a:pt x="35" y="52"/>
                    <a:pt x="35" y="52"/>
                    <a:pt x="35" y="52"/>
                  </a:cubicBezTo>
                  <a:cubicBezTo>
                    <a:pt x="35" y="53"/>
                    <a:pt x="35" y="54"/>
                    <a:pt x="35" y="54"/>
                  </a:cubicBezTo>
                  <a:cubicBezTo>
                    <a:pt x="29" y="65"/>
                    <a:pt x="29" y="65"/>
                    <a:pt x="29" y="65"/>
                  </a:cubicBezTo>
                  <a:cubicBezTo>
                    <a:pt x="25" y="65"/>
                    <a:pt x="25" y="65"/>
                    <a:pt x="25" y="65"/>
                  </a:cubicBezTo>
                  <a:cubicBezTo>
                    <a:pt x="23" y="65"/>
                    <a:pt x="21" y="67"/>
                    <a:pt x="21" y="69"/>
                  </a:cubicBezTo>
                  <a:cubicBezTo>
                    <a:pt x="21" y="73"/>
                    <a:pt x="21" y="73"/>
                    <a:pt x="21" y="73"/>
                  </a:cubicBezTo>
                  <a:cubicBezTo>
                    <a:pt x="20" y="73"/>
                    <a:pt x="20" y="73"/>
                    <a:pt x="19" y="73"/>
                  </a:cubicBezTo>
                  <a:cubicBezTo>
                    <a:pt x="9" y="73"/>
                    <a:pt x="9" y="73"/>
                    <a:pt x="9" y="73"/>
                  </a:cubicBezTo>
                  <a:cubicBezTo>
                    <a:pt x="6" y="73"/>
                    <a:pt x="5" y="74"/>
                    <a:pt x="5" y="77"/>
                  </a:cubicBezTo>
                  <a:cubicBezTo>
                    <a:pt x="5" y="81"/>
                    <a:pt x="5" y="81"/>
                    <a:pt x="5" y="81"/>
                  </a:cubicBezTo>
                  <a:cubicBezTo>
                    <a:pt x="2" y="81"/>
                    <a:pt x="2" y="81"/>
                    <a:pt x="2" y="81"/>
                  </a:cubicBezTo>
                  <a:cubicBezTo>
                    <a:pt x="1" y="81"/>
                    <a:pt x="0" y="82"/>
                    <a:pt x="0" y="82"/>
                  </a:cubicBezTo>
                  <a:cubicBezTo>
                    <a:pt x="0" y="83"/>
                    <a:pt x="1" y="84"/>
                    <a:pt x="2" y="84"/>
                  </a:cubicBezTo>
                  <a:cubicBezTo>
                    <a:pt x="75" y="84"/>
                    <a:pt x="75" y="84"/>
                    <a:pt x="75" y="84"/>
                  </a:cubicBezTo>
                  <a:cubicBezTo>
                    <a:pt x="76" y="84"/>
                    <a:pt x="76" y="83"/>
                    <a:pt x="76" y="82"/>
                  </a:cubicBezTo>
                  <a:cubicBezTo>
                    <a:pt x="76" y="82"/>
                    <a:pt x="76" y="81"/>
                    <a:pt x="75" y="81"/>
                  </a:cubicBezTo>
                  <a:cubicBezTo>
                    <a:pt x="72" y="81"/>
                    <a:pt x="72" y="81"/>
                    <a:pt x="72" y="81"/>
                  </a:cubicBezTo>
                  <a:cubicBezTo>
                    <a:pt x="72" y="50"/>
                    <a:pt x="72" y="50"/>
                    <a:pt x="72" y="50"/>
                  </a:cubicBezTo>
                  <a:cubicBezTo>
                    <a:pt x="72" y="47"/>
                    <a:pt x="70" y="45"/>
                    <a:pt x="68" y="45"/>
                  </a:cubicBezTo>
                  <a:cubicBezTo>
                    <a:pt x="60" y="45"/>
                    <a:pt x="60" y="45"/>
                    <a:pt x="60" y="45"/>
                  </a:cubicBezTo>
                  <a:cubicBezTo>
                    <a:pt x="60" y="24"/>
                    <a:pt x="60" y="24"/>
                    <a:pt x="60" y="24"/>
                  </a:cubicBezTo>
                  <a:cubicBezTo>
                    <a:pt x="61" y="22"/>
                    <a:pt x="62" y="20"/>
                    <a:pt x="61" y="17"/>
                  </a:cubicBezTo>
                  <a:cubicBezTo>
                    <a:pt x="61" y="17"/>
                    <a:pt x="61" y="17"/>
                    <a:pt x="61" y="17"/>
                  </a:cubicBezTo>
                  <a:cubicBezTo>
                    <a:pt x="60" y="17"/>
                    <a:pt x="60" y="17"/>
                    <a:pt x="60" y="17"/>
                  </a:cubicBezTo>
                  <a:cubicBezTo>
                    <a:pt x="60" y="14"/>
                    <a:pt x="60" y="14"/>
                    <a:pt x="60" y="14"/>
                  </a:cubicBezTo>
                  <a:cubicBezTo>
                    <a:pt x="75" y="14"/>
                    <a:pt x="75" y="14"/>
                    <a:pt x="75" y="14"/>
                  </a:cubicBezTo>
                  <a:cubicBezTo>
                    <a:pt x="76" y="14"/>
                    <a:pt x="76" y="14"/>
                    <a:pt x="77" y="13"/>
                  </a:cubicBezTo>
                  <a:cubicBezTo>
                    <a:pt x="77" y="13"/>
                    <a:pt x="77" y="12"/>
                    <a:pt x="76" y="11"/>
                  </a:cubicBezTo>
                  <a:close/>
                  <a:moveTo>
                    <a:pt x="39" y="21"/>
                  </a:moveTo>
                  <a:cubicBezTo>
                    <a:pt x="40" y="21"/>
                    <a:pt x="40" y="20"/>
                    <a:pt x="40" y="20"/>
                  </a:cubicBezTo>
                  <a:cubicBezTo>
                    <a:pt x="41" y="20"/>
                    <a:pt x="41" y="20"/>
                    <a:pt x="41" y="20"/>
                  </a:cubicBezTo>
                  <a:cubicBezTo>
                    <a:pt x="41" y="20"/>
                    <a:pt x="42" y="20"/>
                    <a:pt x="42" y="20"/>
                  </a:cubicBezTo>
                  <a:cubicBezTo>
                    <a:pt x="42" y="20"/>
                    <a:pt x="43" y="20"/>
                    <a:pt x="43" y="20"/>
                  </a:cubicBezTo>
                  <a:cubicBezTo>
                    <a:pt x="45" y="23"/>
                    <a:pt x="45" y="23"/>
                    <a:pt x="45" y="23"/>
                  </a:cubicBezTo>
                  <a:cubicBezTo>
                    <a:pt x="45" y="24"/>
                    <a:pt x="45" y="25"/>
                    <a:pt x="44" y="25"/>
                  </a:cubicBezTo>
                  <a:cubicBezTo>
                    <a:pt x="44" y="25"/>
                    <a:pt x="44" y="25"/>
                    <a:pt x="44" y="25"/>
                  </a:cubicBezTo>
                  <a:cubicBezTo>
                    <a:pt x="43" y="26"/>
                    <a:pt x="43" y="26"/>
                    <a:pt x="43" y="26"/>
                  </a:cubicBezTo>
                  <a:cubicBezTo>
                    <a:pt x="42" y="26"/>
                    <a:pt x="41" y="26"/>
                    <a:pt x="41" y="25"/>
                  </a:cubicBezTo>
                  <a:cubicBezTo>
                    <a:pt x="40" y="22"/>
                    <a:pt x="40" y="22"/>
                    <a:pt x="40" y="22"/>
                  </a:cubicBezTo>
                  <a:cubicBezTo>
                    <a:pt x="39" y="22"/>
                    <a:pt x="39" y="21"/>
                    <a:pt x="39" y="21"/>
                  </a:cubicBezTo>
                  <a:close/>
                  <a:moveTo>
                    <a:pt x="37" y="66"/>
                  </a:moveTo>
                  <a:cubicBezTo>
                    <a:pt x="37" y="65"/>
                    <a:pt x="36" y="65"/>
                    <a:pt x="36" y="65"/>
                  </a:cubicBezTo>
                  <a:cubicBezTo>
                    <a:pt x="37" y="63"/>
                    <a:pt x="37" y="63"/>
                    <a:pt x="37" y="63"/>
                  </a:cubicBezTo>
                  <a:cubicBezTo>
                    <a:pt x="37" y="66"/>
                    <a:pt x="37" y="66"/>
                    <a:pt x="37" y="66"/>
                  </a:cubicBezTo>
                  <a:cubicBezTo>
                    <a:pt x="37" y="66"/>
                    <a:pt x="37" y="66"/>
                    <a:pt x="37" y="66"/>
                  </a:cubicBezTo>
                  <a:close/>
                  <a:moveTo>
                    <a:pt x="43" y="56"/>
                  </a:moveTo>
                  <a:cubicBezTo>
                    <a:pt x="43" y="55"/>
                    <a:pt x="44" y="54"/>
                    <a:pt x="44" y="54"/>
                  </a:cubicBezTo>
                  <a:cubicBezTo>
                    <a:pt x="44" y="53"/>
                    <a:pt x="44" y="50"/>
                    <a:pt x="44" y="50"/>
                  </a:cubicBezTo>
                  <a:cubicBezTo>
                    <a:pt x="44" y="50"/>
                    <a:pt x="45" y="50"/>
                    <a:pt x="45" y="50"/>
                  </a:cubicBezTo>
                  <a:cubicBezTo>
                    <a:pt x="45" y="50"/>
                    <a:pt x="45" y="51"/>
                    <a:pt x="45" y="51"/>
                  </a:cubicBezTo>
                  <a:cubicBezTo>
                    <a:pt x="46" y="57"/>
                    <a:pt x="46" y="57"/>
                    <a:pt x="46" y="57"/>
                  </a:cubicBezTo>
                  <a:cubicBezTo>
                    <a:pt x="42" y="57"/>
                    <a:pt x="42" y="57"/>
                    <a:pt x="42" y="57"/>
                  </a:cubicBezTo>
                  <a:cubicBezTo>
                    <a:pt x="43" y="56"/>
                    <a:pt x="43" y="56"/>
                    <a:pt x="43" y="56"/>
                  </a:cubicBezTo>
                  <a:cubicBezTo>
                    <a:pt x="43" y="56"/>
                    <a:pt x="43" y="56"/>
                    <a:pt x="43" y="56"/>
                  </a:cubicBezTo>
                  <a:close/>
                  <a:moveTo>
                    <a:pt x="50" y="49"/>
                  </a:moveTo>
                  <a:cubicBezTo>
                    <a:pt x="49" y="57"/>
                    <a:pt x="49" y="57"/>
                    <a:pt x="49" y="57"/>
                  </a:cubicBezTo>
                  <a:cubicBezTo>
                    <a:pt x="48" y="57"/>
                    <a:pt x="48" y="57"/>
                    <a:pt x="48" y="57"/>
                  </a:cubicBezTo>
                  <a:cubicBezTo>
                    <a:pt x="48" y="50"/>
                    <a:pt x="48" y="50"/>
                    <a:pt x="48" y="50"/>
                  </a:cubicBezTo>
                  <a:cubicBezTo>
                    <a:pt x="48" y="49"/>
                    <a:pt x="47" y="49"/>
                    <a:pt x="46" y="48"/>
                  </a:cubicBezTo>
                  <a:cubicBezTo>
                    <a:pt x="45" y="47"/>
                    <a:pt x="45" y="47"/>
                    <a:pt x="45" y="47"/>
                  </a:cubicBezTo>
                  <a:cubicBezTo>
                    <a:pt x="46" y="43"/>
                    <a:pt x="46" y="43"/>
                    <a:pt x="46" y="43"/>
                  </a:cubicBezTo>
                  <a:cubicBezTo>
                    <a:pt x="46" y="43"/>
                    <a:pt x="49" y="47"/>
                    <a:pt x="49" y="47"/>
                  </a:cubicBezTo>
                  <a:cubicBezTo>
                    <a:pt x="50" y="48"/>
                    <a:pt x="50" y="48"/>
                    <a:pt x="50" y="49"/>
                  </a:cubicBezTo>
                  <a:close/>
                  <a:moveTo>
                    <a:pt x="37" y="55"/>
                  </a:moveTo>
                  <a:cubicBezTo>
                    <a:pt x="37" y="54"/>
                    <a:pt x="37" y="53"/>
                    <a:pt x="37" y="53"/>
                  </a:cubicBezTo>
                  <a:cubicBezTo>
                    <a:pt x="38" y="44"/>
                    <a:pt x="38" y="44"/>
                    <a:pt x="38" y="44"/>
                  </a:cubicBezTo>
                  <a:cubicBezTo>
                    <a:pt x="43" y="42"/>
                    <a:pt x="43" y="42"/>
                    <a:pt x="43" y="42"/>
                  </a:cubicBezTo>
                  <a:cubicBezTo>
                    <a:pt x="42" y="48"/>
                    <a:pt x="42" y="48"/>
                    <a:pt x="42" y="48"/>
                  </a:cubicBezTo>
                  <a:cubicBezTo>
                    <a:pt x="42" y="48"/>
                    <a:pt x="42" y="48"/>
                    <a:pt x="42" y="48"/>
                  </a:cubicBezTo>
                  <a:cubicBezTo>
                    <a:pt x="41" y="53"/>
                    <a:pt x="41" y="53"/>
                    <a:pt x="41" y="53"/>
                  </a:cubicBezTo>
                  <a:cubicBezTo>
                    <a:pt x="41" y="53"/>
                    <a:pt x="41" y="54"/>
                    <a:pt x="41" y="54"/>
                  </a:cubicBezTo>
                  <a:cubicBezTo>
                    <a:pt x="32" y="65"/>
                    <a:pt x="32" y="65"/>
                    <a:pt x="32" y="65"/>
                  </a:cubicBezTo>
                  <a:cubicBezTo>
                    <a:pt x="32" y="65"/>
                    <a:pt x="32" y="65"/>
                    <a:pt x="32" y="65"/>
                  </a:cubicBezTo>
                  <a:cubicBezTo>
                    <a:pt x="37" y="55"/>
                    <a:pt x="37" y="55"/>
                    <a:pt x="37" y="55"/>
                  </a:cubicBezTo>
                  <a:cubicBezTo>
                    <a:pt x="37" y="55"/>
                    <a:pt x="37" y="55"/>
                    <a:pt x="37" y="55"/>
                  </a:cubicBezTo>
                  <a:close/>
                  <a:moveTo>
                    <a:pt x="7" y="77"/>
                  </a:moveTo>
                  <a:cubicBezTo>
                    <a:pt x="7" y="76"/>
                    <a:pt x="8" y="75"/>
                    <a:pt x="9" y="75"/>
                  </a:cubicBezTo>
                  <a:cubicBezTo>
                    <a:pt x="19" y="75"/>
                    <a:pt x="19" y="75"/>
                    <a:pt x="19" y="75"/>
                  </a:cubicBezTo>
                  <a:cubicBezTo>
                    <a:pt x="20" y="75"/>
                    <a:pt x="21" y="76"/>
                    <a:pt x="21" y="77"/>
                  </a:cubicBezTo>
                  <a:cubicBezTo>
                    <a:pt x="21" y="81"/>
                    <a:pt x="21" y="81"/>
                    <a:pt x="21" y="81"/>
                  </a:cubicBezTo>
                  <a:cubicBezTo>
                    <a:pt x="7" y="81"/>
                    <a:pt x="7" y="81"/>
                    <a:pt x="7" y="81"/>
                  </a:cubicBezTo>
                  <a:cubicBezTo>
                    <a:pt x="7" y="77"/>
                    <a:pt x="7" y="77"/>
                    <a:pt x="7" y="77"/>
                  </a:cubicBezTo>
                  <a:cubicBezTo>
                    <a:pt x="7" y="77"/>
                    <a:pt x="7" y="77"/>
                    <a:pt x="7" y="77"/>
                  </a:cubicBezTo>
                  <a:close/>
                  <a:moveTo>
                    <a:pt x="23" y="77"/>
                  </a:moveTo>
                  <a:cubicBezTo>
                    <a:pt x="23" y="69"/>
                    <a:pt x="23" y="69"/>
                    <a:pt x="23" y="69"/>
                  </a:cubicBezTo>
                  <a:cubicBezTo>
                    <a:pt x="23" y="68"/>
                    <a:pt x="24" y="68"/>
                    <a:pt x="25" y="68"/>
                  </a:cubicBezTo>
                  <a:cubicBezTo>
                    <a:pt x="35" y="68"/>
                    <a:pt x="35" y="68"/>
                    <a:pt x="35" y="68"/>
                  </a:cubicBezTo>
                  <a:cubicBezTo>
                    <a:pt x="36" y="68"/>
                    <a:pt x="37" y="68"/>
                    <a:pt x="37" y="69"/>
                  </a:cubicBezTo>
                  <a:cubicBezTo>
                    <a:pt x="37" y="81"/>
                    <a:pt x="37" y="81"/>
                    <a:pt x="37" y="81"/>
                  </a:cubicBezTo>
                  <a:cubicBezTo>
                    <a:pt x="23" y="81"/>
                    <a:pt x="23" y="81"/>
                    <a:pt x="23" y="81"/>
                  </a:cubicBezTo>
                  <a:cubicBezTo>
                    <a:pt x="23" y="77"/>
                    <a:pt x="23" y="77"/>
                    <a:pt x="23" y="77"/>
                  </a:cubicBezTo>
                  <a:close/>
                  <a:moveTo>
                    <a:pt x="69" y="50"/>
                  </a:moveTo>
                  <a:cubicBezTo>
                    <a:pt x="69" y="81"/>
                    <a:pt x="69" y="81"/>
                    <a:pt x="69" y="81"/>
                  </a:cubicBezTo>
                  <a:cubicBezTo>
                    <a:pt x="56" y="81"/>
                    <a:pt x="56" y="81"/>
                    <a:pt x="56" y="81"/>
                  </a:cubicBezTo>
                  <a:cubicBezTo>
                    <a:pt x="56" y="74"/>
                    <a:pt x="56" y="74"/>
                    <a:pt x="56" y="74"/>
                  </a:cubicBezTo>
                  <a:cubicBezTo>
                    <a:pt x="56" y="73"/>
                    <a:pt x="55" y="73"/>
                    <a:pt x="54" y="73"/>
                  </a:cubicBezTo>
                  <a:cubicBezTo>
                    <a:pt x="54" y="73"/>
                    <a:pt x="53" y="73"/>
                    <a:pt x="53" y="74"/>
                  </a:cubicBezTo>
                  <a:cubicBezTo>
                    <a:pt x="53" y="81"/>
                    <a:pt x="53" y="81"/>
                    <a:pt x="53" y="81"/>
                  </a:cubicBezTo>
                  <a:cubicBezTo>
                    <a:pt x="39" y="81"/>
                    <a:pt x="39" y="81"/>
                    <a:pt x="39" y="81"/>
                  </a:cubicBezTo>
                  <a:cubicBezTo>
                    <a:pt x="39" y="61"/>
                    <a:pt x="39" y="61"/>
                    <a:pt x="39" y="61"/>
                  </a:cubicBezTo>
                  <a:cubicBezTo>
                    <a:pt x="39" y="61"/>
                    <a:pt x="40" y="60"/>
                    <a:pt x="41" y="60"/>
                  </a:cubicBezTo>
                  <a:cubicBezTo>
                    <a:pt x="51" y="60"/>
                    <a:pt x="51" y="60"/>
                    <a:pt x="51" y="60"/>
                  </a:cubicBezTo>
                  <a:cubicBezTo>
                    <a:pt x="52" y="60"/>
                    <a:pt x="53" y="61"/>
                    <a:pt x="53" y="61"/>
                  </a:cubicBezTo>
                  <a:cubicBezTo>
                    <a:pt x="53" y="68"/>
                    <a:pt x="53" y="68"/>
                    <a:pt x="53" y="68"/>
                  </a:cubicBezTo>
                  <a:cubicBezTo>
                    <a:pt x="53" y="68"/>
                    <a:pt x="54" y="69"/>
                    <a:pt x="54" y="69"/>
                  </a:cubicBezTo>
                  <a:cubicBezTo>
                    <a:pt x="55" y="69"/>
                    <a:pt x="56" y="68"/>
                    <a:pt x="56" y="68"/>
                  </a:cubicBezTo>
                  <a:cubicBezTo>
                    <a:pt x="56" y="50"/>
                    <a:pt x="56" y="50"/>
                    <a:pt x="56" y="50"/>
                  </a:cubicBezTo>
                  <a:cubicBezTo>
                    <a:pt x="56" y="49"/>
                    <a:pt x="56" y="48"/>
                    <a:pt x="57" y="48"/>
                  </a:cubicBezTo>
                  <a:cubicBezTo>
                    <a:pt x="59" y="48"/>
                    <a:pt x="59" y="48"/>
                    <a:pt x="59" y="48"/>
                  </a:cubicBezTo>
                  <a:cubicBezTo>
                    <a:pt x="59" y="48"/>
                    <a:pt x="59" y="48"/>
                    <a:pt x="59" y="48"/>
                  </a:cubicBezTo>
                  <a:cubicBezTo>
                    <a:pt x="59" y="48"/>
                    <a:pt x="59" y="48"/>
                    <a:pt x="59" y="48"/>
                  </a:cubicBezTo>
                  <a:cubicBezTo>
                    <a:pt x="68" y="48"/>
                    <a:pt x="68" y="48"/>
                    <a:pt x="68" y="48"/>
                  </a:cubicBezTo>
                  <a:cubicBezTo>
                    <a:pt x="69" y="48"/>
                    <a:pt x="69" y="49"/>
                    <a:pt x="69" y="50"/>
                  </a:cubicBezTo>
                  <a:close/>
                  <a:moveTo>
                    <a:pt x="57" y="45"/>
                  </a:moveTo>
                  <a:cubicBezTo>
                    <a:pt x="55" y="45"/>
                    <a:pt x="53" y="47"/>
                    <a:pt x="53" y="50"/>
                  </a:cubicBezTo>
                  <a:cubicBezTo>
                    <a:pt x="53" y="58"/>
                    <a:pt x="53" y="58"/>
                    <a:pt x="53" y="58"/>
                  </a:cubicBezTo>
                  <a:cubicBezTo>
                    <a:pt x="53" y="57"/>
                    <a:pt x="52" y="57"/>
                    <a:pt x="52" y="57"/>
                  </a:cubicBezTo>
                  <a:cubicBezTo>
                    <a:pt x="53" y="49"/>
                    <a:pt x="53" y="49"/>
                    <a:pt x="53" y="49"/>
                  </a:cubicBezTo>
                  <a:cubicBezTo>
                    <a:pt x="53" y="48"/>
                    <a:pt x="52" y="47"/>
                    <a:pt x="51" y="46"/>
                  </a:cubicBezTo>
                  <a:cubicBezTo>
                    <a:pt x="51" y="46"/>
                    <a:pt x="46" y="40"/>
                    <a:pt x="46" y="40"/>
                  </a:cubicBezTo>
                  <a:cubicBezTo>
                    <a:pt x="49" y="31"/>
                    <a:pt x="49" y="31"/>
                    <a:pt x="49" y="31"/>
                  </a:cubicBezTo>
                  <a:cubicBezTo>
                    <a:pt x="58" y="26"/>
                    <a:pt x="58" y="26"/>
                    <a:pt x="58" y="26"/>
                  </a:cubicBezTo>
                  <a:cubicBezTo>
                    <a:pt x="58" y="45"/>
                    <a:pt x="58" y="45"/>
                    <a:pt x="58" y="45"/>
                  </a:cubicBezTo>
                  <a:cubicBezTo>
                    <a:pt x="57" y="45"/>
                    <a:pt x="57" y="45"/>
                    <a:pt x="57" y="45"/>
                  </a:cubicBezTo>
                  <a:cubicBezTo>
                    <a:pt x="57" y="45"/>
                    <a:pt x="57" y="45"/>
                    <a:pt x="57" y="45"/>
                  </a:cubicBezTo>
                  <a:close/>
                  <a:moveTo>
                    <a:pt x="60" y="12"/>
                  </a:moveTo>
                  <a:cubicBezTo>
                    <a:pt x="60" y="4"/>
                    <a:pt x="60" y="4"/>
                    <a:pt x="60" y="4"/>
                  </a:cubicBezTo>
                  <a:cubicBezTo>
                    <a:pt x="73" y="4"/>
                    <a:pt x="73" y="4"/>
                    <a:pt x="73" y="4"/>
                  </a:cubicBezTo>
                  <a:cubicBezTo>
                    <a:pt x="70" y="7"/>
                    <a:pt x="70" y="7"/>
                    <a:pt x="70" y="7"/>
                  </a:cubicBezTo>
                  <a:cubicBezTo>
                    <a:pt x="70" y="7"/>
                    <a:pt x="70" y="8"/>
                    <a:pt x="70" y="8"/>
                  </a:cubicBezTo>
                  <a:cubicBezTo>
                    <a:pt x="70" y="9"/>
                    <a:pt x="70" y="9"/>
                    <a:pt x="70" y="9"/>
                  </a:cubicBezTo>
                  <a:cubicBezTo>
                    <a:pt x="73" y="12"/>
                    <a:pt x="73" y="12"/>
                    <a:pt x="73" y="12"/>
                  </a:cubicBezTo>
                  <a:cubicBezTo>
                    <a:pt x="60" y="12"/>
                    <a:pt x="60" y="12"/>
                    <a:pt x="60" y="12"/>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2000" dirty="0">
                <a:latin typeface="Calibri Light" panose="020F0302020204030204" pitchFamily="34" charset="0"/>
                <a:cs typeface="Calibri Light" panose="020F0302020204030204" pitchFamily="34" charset="0"/>
              </a:endParaRPr>
            </a:p>
          </p:txBody>
        </p:sp>
      </p:grpSp>
      <p:sp>
        <p:nvSpPr>
          <p:cNvPr id="94"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solidFill>
                  <a:schemeClr val="tx2"/>
                </a:solidFill>
              </a:rPr>
              <a:t>Our AI-led management information assistant (MIA) for reporting &amp; insights</a:t>
            </a:r>
          </a:p>
        </p:txBody>
      </p:sp>
      <p:sp>
        <p:nvSpPr>
          <p:cNvPr id="96" name="Striped Right Arrow 95">
            <a:hlinkClick r:id="rId6" action="ppaction://hlinksldjump"/>
          </p:cNvPr>
          <p:cNvSpPr/>
          <p:nvPr/>
        </p:nvSpPr>
        <p:spPr>
          <a:xfrm flipH="1">
            <a:off x="11501830" y="155544"/>
            <a:ext cx="412909" cy="431388"/>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51018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solidFill>
                  <a:schemeClr val="tx2"/>
                </a:solidFill>
              </a:rPr>
              <a:t>Exelia.AI achieves superior customer value</a:t>
            </a:r>
          </a:p>
        </p:txBody>
      </p:sp>
      <p:sp>
        <p:nvSpPr>
          <p:cNvPr id="242" name="object 7">
            <a:extLst>
              <a:ext uri="{FF2B5EF4-FFF2-40B4-BE49-F238E27FC236}">
                <a16:creationId xmlns:a16="http://schemas.microsoft.com/office/drawing/2014/main" id="{B8788085-3659-406E-9640-262B257E0889}"/>
              </a:ext>
            </a:extLst>
          </p:cNvPr>
          <p:cNvSpPr txBox="1"/>
          <p:nvPr/>
        </p:nvSpPr>
        <p:spPr>
          <a:xfrm>
            <a:off x="6172897" y="5016768"/>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Time to value: Exelia builds Exelia</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lang="en-US" sz="800" spc="-5" dirty="0">
                <a:solidFill>
                  <a:schemeClr val="tx2"/>
                </a:solidFill>
                <a:cs typeface="Arial"/>
              </a:rPr>
              <a:t>Exelia’s</a:t>
            </a:r>
            <a:r>
              <a:rPr kumimoji="0" lang="en-US" sz="800" b="0" i="0" u="none" strike="noStrike" kern="1200" cap="none" spc="-5" normalizeH="0" baseline="0" noProof="0" dirty="0">
                <a:ln>
                  <a:noFill/>
                </a:ln>
                <a:solidFill>
                  <a:schemeClr val="tx2"/>
                </a:solidFill>
                <a:effectLst/>
                <a:uLnTx/>
                <a:uFillTx/>
                <a:cs typeface="Arial"/>
              </a:rPr>
              <a:t> </a:t>
            </a:r>
            <a:r>
              <a:rPr lang="en-US" sz="800" b="1" spc="-5" dirty="0">
                <a:solidFill>
                  <a:schemeClr val="tx2"/>
                </a:solidFill>
                <a:cs typeface="Arial"/>
              </a:rPr>
              <a:t>Digital Employee Builder provides a guided path to implementation</a:t>
            </a:r>
            <a:r>
              <a:rPr kumimoji="0" lang="en-US" sz="800" b="0" i="0" u="none" strike="noStrike" kern="1200" cap="none" spc="-5" normalizeH="0" baseline="0" noProof="0" dirty="0">
                <a:ln>
                  <a:noFill/>
                </a:ln>
                <a:solidFill>
                  <a:schemeClr val="tx2"/>
                </a:solidFill>
                <a:effectLst/>
                <a:uLnTx/>
                <a:uFillTx/>
                <a:cs typeface="Arial"/>
              </a:rPr>
              <a:t>. The new intuitive Process Designer streamlines the entire development workflow.</a:t>
            </a:r>
          </a:p>
        </p:txBody>
      </p:sp>
      <p:grpSp>
        <p:nvGrpSpPr>
          <p:cNvPr id="243" name="Group 242">
            <a:extLst>
              <a:ext uri="{FF2B5EF4-FFF2-40B4-BE49-F238E27FC236}">
                <a16:creationId xmlns:a16="http://schemas.microsoft.com/office/drawing/2014/main" id="{E97DE9FC-BE27-4F20-9D9C-66151D041DE8}"/>
              </a:ext>
            </a:extLst>
          </p:cNvPr>
          <p:cNvGrpSpPr>
            <a:grpSpLocks noChangeAspect="1"/>
          </p:cNvGrpSpPr>
          <p:nvPr/>
        </p:nvGrpSpPr>
        <p:grpSpPr>
          <a:xfrm>
            <a:off x="6256598" y="5199648"/>
            <a:ext cx="526240" cy="457200"/>
            <a:chOff x="-1060450" y="10488613"/>
            <a:chExt cx="2274888" cy="1976438"/>
          </a:xfrm>
          <a:solidFill>
            <a:schemeClr val="accent2"/>
          </a:solidFill>
        </p:grpSpPr>
        <p:sp>
          <p:nvSpPr>
            <p:cNvPr id="244" name="Freeform 9">
              <a:extLst>
                <a:ext uri="{FF2B5EF4-FFF2-40B4-BE49-F238E27FC236}">
                  <a16:creationId xmlns:a16="http://schemas.microsoft.com/office/drawing/2014/main" id="{A3C137E7-33AD-46BC-A7DE-60C18D651A89}"/>
                </a:ext>
              </a:extLst>
            </p:cNvPr>
            <p:cNvSpPr>
              <a:spLocks noEditPoints="1"/>
            </p:cNvSpPr>
            <p:nvPr/>
          </p:nvSpPr>
          <p:spPr bwMode="auto">
            <a:xfrm>
              <a:off x="-750888" y="10488613"/>
              <a:ext cx="1685925" cy="1090613"/>
            </a:xfrm>
            <a:custGeom>
              <a:avLst/>
              <a:gdLst>
                <a:gd name="T0" fmla="*/ 15 w 448"/>
                <a:gd name="T1" fmla="*/ 284 h 289"/>
                <a:gd name="T2" fmla="*/ 41 w 448"/>
                <a:gd name="T3" fmla="*/ 246 h 289"/>
                <a:gd name="T4" fmla="*/ 42 w 448"/>
                <a:gd name="T5" fmla="*/ 280 h 289"/>
                <a:gd name="T6" fmla="*/ 56 w 448"/>
                <a:gd name="T7" fmla="*/ 280 h 289"/>
                <a:gd name="T8" fmla="*/ 57 w 448"/>
                <a:gd name="T9" fmla="*/ 246 h 289"/>
                <a:gd name="T10" fmla="*/ 89 w 448"/>
                <a:gd name="T11" fmla="*/ 288 h 289"/>
                <a:gd name="T12" fmla="*/ 96 w 448"/>
                <a:gd name="T13" fmla="*/ 276 h 289"/>
                <a:gd name="T14" fmla="*/ 56 w 448"/>
                <a:gd name="T15" fmla="*/ 214 h 289"/>
                <a:gd name="T16" fmla="*/ 57 w 448"/>
                <a:gd name="T17" fmla="*/ 89 h 289"/>
                <a:gd name="T18" fmla="*/ 107 w 448"/>
                <a:gd name="T19" fmla="*/ 215 h 289"/>
                <a:gd name="T20" fmla="*/ 240 w 448"/>
                <a:gd name="T21" fmla="*/ 272 h 289"/>
                <a:gd name="T22" fmla="*/ 376 w 448"/>
                <a:gd name="T23" fmla="*/ 226 h 289"/>
                <a:gd name="T24" fmla="*/ 383 w 448"/>
                <a:gd name="T25" fmla="*/ 113 h 289"/>
                <a:gd name="T26" fmla="*/ 395 w 448"/>
                <a:gd name="T27" fmla="*/ 103 h 289"/>
                <a:gd name="T28" fmla="*/ 448 w 448"/>
                <a:gd name="T29" fmla="*/ 79 h 289"/>
                <a:gd name="T30" fmla="*/ 440 w 448"/>
                <a:gd name="T31" fmla="*/ 71 h 289"/>
                <a:gd name="T32" fmla="*/ 239 w 448"/>
                <a:gd name="T33" fmla="*/ 2 h 289"/>
                <a:gd name="T34" fmla="*/ 42 w 448"/>
                <a:gd name="T35" fmla="*/ 81 h 289"/>
                <a:gd name="T36" fmla="*/ 42 w 448"/>
                <a:gd name="T37" fmla="*/ 219 h 289"/>
                <a:gd name="T38" fmla="*/ 2 w 448"/>
                <a:gd name="T39" fmla="*/ 277 h 289"/>
                <a:gd name="T40" fmla="*/ 9 w 448"/>
                <a:gd name="T41" fmla="*/ 289 h 289"/>
                <a:gd name="T42" fmla="*/ 338 w 448"/>
                <a:gd name="T43" fmla="*/ 225 h 289"/>
                <a:gd name="T44" fmla="*/ 240 w 448"/>
                <a:gd name="T45" fmla="*/ 257 h 289"/>
                <a:gd name="T46" fmla="*/ 121 w 448"/>
                <a:gd name="T47" fmla="*/ 213 h 289"/>
                <a:gd name="T48" fmla="*/ 147 w 448"/>
                <a:gd name="T49" fmla="*/ 122 h 289"/>
                <a:gd name="T50" fmla="*/ 251 w 448"/>
                <a:gd name="T51" fmla="*/ 156 h 289"/>
                <a:gd name="T52" fmla="*/ 369 w 448"/>
                <a:gd name="T53" fmla="*/ 113 h 289"/>
                <a:gd name="T54" fmla="*/ 246 w 448"/>
                <a:gd name="T55" fmla="*/ 72 h 289"/>
                <a:gd name="T56" fmla="*/ 98 w 448"/>
                <a:gd name="T57" fmla="*/ 72 h 289"/>
                <a:gd name="T58" fmla="*/ 93 w 448"/>
                <a:gd name="T59" fmla="*/ 70 h 289"/>
                <a:gd name="T60" fmla="*/ 418 w 448"/>
                <a:gd name="T61" fmla="*/ 78 h 289"/>
                <a:gd name="T62" fmla="*/ 245 w 448"/>
                <a:gd name="T63" fmla="*/ 143 h 289"/>
                <a:gd name="T64" fmla="*/ 98 w 448"/>
                <a:gd name="T65" fmla="*/ 86 h 289"/>
                <a:gd name="T66" fmla="*/ 246 w 448"/>
                <a:gd name="T67" fmla="*/ 86 h 289"/>
                <a:gd name="T68" fmla="*/ 246 w 448"/>
                <a:gd name="T69" fmla="*/ 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8" h="289">
                  <a:moveTo>
                    <a:pt x="9" y="289"/>
                  </a:moveTo>
                  <a:cubicBezTo>
                    <a:pt x="12" y="288"/>
                    <a:pt x="13" y="286"/>
                    <a:pt x="15" y="284"/>
                  </a:cubicBezTo>
                  <a:cubicBezTo>
                    <a:pt x="20" y="277"/>
                    <a:pt x="24" y="270"/>
                    <a:pt x="29" y="263"/>
                  </a:cubicBezTo>
                  <a:cubicBezTo>
                    <a:pt x="33" y="257"/>
                    <a:pt x="37" y="252"/>
                    <a:pt x="41" y="246"/>
                  </a:cubicBezTo>
                  <a:cubicBezTo>
                    <a:pt x="42" y="248"/>
                    <a:pt x="42" y="249"/>
                    <a:pt x="42" y="251"/>
                  </a:cubicBezTo>
                  <a:cubicBezTo>
                    <a:pt x="42" y="261"/>
                    <a:pt x="42" y="270"/>
                    <a:pt x="42" y="280"/>
                  </a:cubicBezTo>
                  <a:cubicBezTo>
                    <a:pt x="42" y="286"/>
                    <a:pt x="44" y="289"/>
                    <a:pt x="49" y="289"/>
                  </a:cubicBezTo>
                  <a:cubicBezTo>
                    <a:pt x="54" y="289"/>
                    <a:pt x="56" y="286"/>
                    <a:pt x="56" y="280"/>
                  </a:cubicBezTo>
                  <a:cubicBezTo>
                    <a:pt x="56" y="270"/>
                    <a:pt x="56" y="260"/>
                    <a:pt x="56" y="249"/>
                  </a:cubicBezTo>
                  <a:cubicBezTo>
                    <a:pt x="56" y="248"/>
                    <a:pt x="55" y="247"/>
                    <a:pt x="57" y="246"/>
                  </a:cubicBezTo>
                  <a:cubicBezTo>
                    <a:pt x="66" y="259"/>
                    <a:pt x="75" y="272"/>
                    <a:pt x="84" y="284"/>
                  </a:cubicBezTo>
                  <a:cubicBezTo>
                    <a:pt x="85" y="286"/>
                    <a:pt x="86" y="288"/>
                    <a:pt x="89" y="288"/>
                  </a:cubicBezTo>
                  <a:cubicBezTo>
                    <a:pt x="92" y="289"/>
                    <a:pt x="94" y="289"/>
                    <a:pt x="96" y="286"/>
                  </a:cubicBezTo>
                  <a:cubicBezTo>
                    <a:pt x="98" y="283"/>
                    <a:pt x="98" y="279"/>
                    <a:pt x="96" y="276"/>
                  </a:cubicBezTo>
                  <a:cubicBezTo>
                    <a:pt x="83" y="259"/>
                    <a:pt x="71" y="241"/>
                    <a:pt x="59" y="223"/>
                  </a:cubicBezTo>
                  <a:cubicBezTo>
                    <a:pt x="57" y="220"/>
                    <a:pt x="56" y="218"/>
                    <a:pt x="56" y="214"/>
                  </a:cubicBezTo>
                  <a:cubicBezTo>
                    <a:pt x="56" y="174"/>
                    <a:pt x="56" y="134"/>
                    <a:pt x="56" y="94"/>
                  </a:cubicBezTo>
                  <a:cubicBezTo>
                    <a:pt x="56" y="92"/>
                    <a:pt x="56" y="91"/>
                    <a:pt x="57" y="89"/>
                  </a:cubicBezTo>
                  <a:cubicBezTo>
                    <a:pt x="74" y="95"/>
                    <a:pt x="90" y="101"/>
                    <a:pt x="107" y="108"/>
                  </a:cubicBezTo>
                  <a:cubicBezTo>
                    <a:pt x="107" y="144"/>
                    <a:pt x="107" y="180"/>
                    <a:pt x="107" y="215"/>
                  </a:cubicBezTo>
                  <a:cubicBezTo>
                    <a:pt x="107" y="223"/>
                    <a:pt x="108" y="224"/>
                    <a:pt x="115" y="226"/>
                  </a:cubicBezTo>
                  <a:cubicBezTo>
                    <a:pt x="157" y="242"/>
                    <a:pt x="198" y="257"/>
                    <a:pt x="240" y="272"/>
                  </a:cubicBezTo>
                  <a:cubicBezTo>
                    <a:pt x="244" y="273"/>
                    <a:pt x="247" y="273"/>
                    <a:pt x="250" y="272"/>
                  </a:cubicBezTo>
                  <a:cubicBezTo>
                    <a:pt x="292" y="256"/>
                    <a:pt x="334" y="241"/>
                    <a:pt x="376" y="226"/>
                  </a:cubicBezTo>
                  <a:cubicBezTo>
                    <a:pt x="383" y="223"/>
                    <a:pt x="383" y="222"/>
                    <a:pt x="383" y="215"/>
                  </a:cubicBezTo>
                  <a:cubicBezTo>
                    <a:pt x="383" y="181"/>
                    <a:pt x="383" y="147"/>
                    <a:pt x="383" y="113"/>
                  </a:cubicBezTo>
                  <a:cubicBezTo>
                    <a:pt x="383" y="111"/>
                    <a:pt x="383" y="109"/>
                    <a:pt x="383" y="107"/>
                  </a:cubicBezTo>
                  <a:cubicBezTo>
                    <a:pt x="387" y="106"/>
                    <a:pt x="391" y="104"/>
                    <a:pt x="395" y="103"/>
                  </a:cubicBezTo>
                  <a:cubicBezTo>
                    <a:pt x="411" y="97"/>
                    <a:pt x="427" y="92"/>
                    <a:pt x="442" y="86"/>
                  </a:cubicBezTo>
                  <a:cubicBezTo>
                    <a:pt x="446" y="85"/>
                    <a:pt x="448" y="83"/>
                    <a:pt x="448" y="79"/>
                  </a:cubicBezTo>
                  <a:cubicBezTo>
                    <a:pt x="448" y="75"/>
                    <a:pt x="446" y="73"/>
                    <a:pt x="443" y="72"/>
                  </a:cubicBezTo>
                  <a:cubicBezTo>
                    <a:pt x="442" y="71"/>
                    <a:pt x="441" y="71"/>
                    <a:pt x="440" y="71"/>
                  </a:cubicBezTo>
                  <a:cubicBezTo>
                    <a:pt x="377" y="48"/>
                    <a:pt x="314" y="25"/>
                    <a:pt x="250" y="2"/>
                  </a:cubicBezTo>
                  <a:cubicBezTo>
                    <a:pt x="247" y="0"/>
                    <a:pt x="243" y="0"/>
                    <a:pt x="239" y="2"/>
                  </a:cubicBezTo>
                  <a:cubicBezTo>
                    <a:pt x="176" y="25"/>
                    <a:pt x="112" y="48"/>
                    <a:pt x="49" y="71"/>
                  </a:cubicBezTo>
                  <a:cubicBezTo>
                    <a:pt x="43" y="73"/>
                    <a:pt x="42" y="75"/>
                    <a:pt x="42" y="81"/>
                  </a:cubicBezTo>
                  <a:cubicBezTo>
                    <a:pt x="42" y="125"/>
                    <a:pt x="42" y="170"/>
                    <a:pt x="42" y="214"/>
                  </a:cubicBezTo>
                  <a:cubicBezTo>
                    <a:pt x="42" y="216"/>
                    <a:pt x="42" y="218"/>
                    <a:pt x="42" y="219"/>
                  </a:cubicBezTo>
                  <a:cubicBezTo>
                    <a:pt x="37" y="226"/>
                    <a:pt x="32" y="233"/>
                    <a:pt x="27" y="241"/>
                  </a:cubicBezTo>
                  <a:cubicBezTo>
                    <a:pt x="19" y="253"/>
                    <a:pt x="10" y="265"/>
                    <a:pt x="2" y="277"/>
                  </a:cubicBezTo>
                  <a:cubicBezTo>
                    <a:pt x="0" y="280"/>
                    <a:pt x="0" y="283"/>
                    <a:pt x="2" y="286"/>
                  </a:cubicBezTo>
                  <a:cubicBezTo>
                    <a:pt x="3" y="288"/>
                    <a:pt x="6" y="289"/>
                    <a:pt x="9" y="289"/>
                  </a:cubicBezTo>
                  <a:close/>
                  <a:moveTo>
                    <a:pt x="369" y="213"/>
                  </a:moveTo>
                  <a:cubicBezTo>
                    <a:pt x="359" y="217"/>
                    <a:pt x="348" y="221"/>
                    <a:pt x="338" y="225"/>
                  </a:cubicBezTo>
                  <a:cubicBezTo>
                    <a:pt x="309" y="235"/>
                    <a:pt x="279" y="246"/>
                    <a:pt x="250" y="257"/>
                  </a:cubicBezTo>
                  <a:cubicBezTo>
                    <a:pt x="247" y="258"/>
                    <a:pt x="243" y="258"/>
                    <a:pt x="240" y="257"/>
                  </a:cubicBezTo>
                  <a:cubicBezTo>
                    <a:pt x="202" y="243"/>
                    <a:pt x="164" y="229"/>
                    <a:pt x="126" y="215"/>
                  </a:cubicBezTo>
                  <a:cubicBezTo>
                    <a:pt x="124" y="214"/>
                    <a:pt x="123" y="214"/>
                    <a:pt x="121" y="213"/>
                  </a:cubicBezTo>
                  <a:cubicBezTo>
                    <a:pt x="121" y="180"/>
                    <a:pt x="121" y="147"/>
                    <a:pt x="121" y="113"/>
                  </a:cubicBezTo>
                  <a:cubicBezTo>
                    <a:pt x="130" y="116"/>
                    <a:pt x="139" y="119"/>
                    <a:pt x="147" y="122"/>
                  </a:cubicBezTo>
                  <a:cubicBezTo>
                    <a:pt x="178" y="133"/>
                    <a:pt x="209" y="145"/>
                    <a:pt x="239" y="156"/>
                  </a:cubicBezTo>
                  <a:cubicBezTo>
                    <a:pt x="243" y="157"/>
                    <a:pt x="247" y="157"/>
                    <a:pt x="251" y="156"/>
                  </a:cubicBezTo>
                  <a:cubicBezTo>
                    <a:pt x="288" y="142"/>
                    <a:pt x="325" y="129"/>
                    <a:pt x="362" y="115"/>
                  </a:cubicBezTo>
                  <a:cubicBezTo>
                    <a:pt x="364" y="114"/>
                    <a:pt x="366" y="114"/>
                    <a:pt x="369" y="113"/>
                  </a:cubicBezTo>
                  <a:cubicBezTo>
                    <a:pt x="369" y="146"/>
                    <a:pt x="369" y="179"/>
                    <a:pt x="369" y="213"/>
                  </a:cubicBezTo>
                  <a:close/>
                  <a:moveTo>
                    <a:pt x="246" y="72"/>
                  </a:moveTo>
                  <a:cubicBezTo>
                    <a:pt x="245" y="71"/>
                    <a:pt x="243" y="72"/>
                    <a:pt x="241" y="72"/>
                  </a:cubicBezTo>
                  <a:cubicBezTo>
                    <a:pt x="194" y="72"/>
                    <a:pt x="146" y="72"/>
                    <a:pt x="98" y="72"/>
                  </a:cubicBezTo>
                  <a:cubicBezTo>
                    <a:pt x="96" y="72"/>
                    <a:pt x="95" y="72"/>
                    <a:pt x="93" y="72"/>
                  </a:cubicBezTo>
                  <a:cubicBezTo>
                    <a:pt x="93" y="71"/>
                    <a:pt x="93" y="71"/>
                    <a:pt x="93" y="70"/>
                  </a:cubicBezTo>
                  <a:cubicBezTo>
                    <a:pt x="143" y="52"/>
                    <a:pt x="194" y="33"/>
                    <a:pt x="245" y="15"/>
                  </a:cubicBezTo>
                  <a:cubicBezTo>
                    <a:pt x="303" y="36"/>
                    <a:pt x="361" y="57"/>
                    <a:pt x="418" y="78"/>
                  </a:cubicBezTo>
                  <a:cubicBezTo>
                    <a:pt x="418" y="78"/>
                    <a:pt x="418" y="79"/>
                    <a:pt x="419" y="79"/>
                  </a:cubicBezTo>
                  <a:cubicBezTo>
                    <a:pt x="361" y="100"/>
                    <a:pt x="303" y="121"/>
                    <a:pt x="245" y="143"/>
                  </a:cubicBezTo>
                  <a:cubicBezTo>
                    <a:pt x="194" y="124"/>
                    <a:pt x="144" y="106"/>
                    <a:pt x="93" y="87"/>
                  </a:cubicBezTo>
                  <a:cubicBezTo>
                    <a:pt x="94" y="85"/>
                    <a:pt x="96" y="86"/>
                    <a:pt x="98" y="86"/>
                  </a:cubicBezTo>
                  <a:cubicBezTo>
                    <a:pt x="146" y="86"/>
                    <a:pt x="194" y="86"/>
                    <a:pt x="242" y="86"/>
                  </a:cubicBezTo>
                  <a:cubicBezTo>
                    <a:pt x="243" y="86"/>
                    <a:pt x="245" y="86"/>
                    <a:pt x="246" y="86"/>
                  </a:cubicBezTo>
                  <a:cubicBezTo>
                    <a:pt x="249" y="85"/>
                    <a:pt x="252" y="83"/>
                    <a:pt x="252" y="79"/>
                  </a:cubicBezTo>
                  <a:cubicBezTo>
                    <a:pt x="252" y="75"/>
                    <a:pt x="250" y="73"/>
                    <a:pt x="2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5" name="Freeform 10">
              <a:extLst>
                <a:ext uri="{FF2B5EF4-FFF2-40B4-BE49-F238E27FC236}">
                  <a16:creationId xmlns:a16="http://schemas.microsoft.com/office/drawing/2014/main" id="{F6CAE5DA-3DE6-468D-B34E-75FC5965176F}"/>
                </a:ext>
              </a:extLst>
            </p:cNvPr>
            <p:cNvSpPr>
              <a:spLocks noEditPoints="1"/>
            </p:cNvSpPr>
            <p:nvPr/>
          </p:nvSpPr>
          <p:spPr bwMode="auto">
            <a:xfrm>
              <a:off x="-1060450" y="11568113"/>
              <a:ext cx="2274888" cy="896938"/>
            </a:xfrm>
            <a:custGeom>
              <a:avLst/>
              <a:gdLst>
                <a:gd name="T0" fmla="*/ 568 w 604"/>
                <a:gd name="T1" fmla="*/ 0 h 238"/>
                <a:gd name="T2" fmla="*/ 543 w 604"/>
                <a:gd name="T3" fmla="*/ 11 h 238"/>
                <a:gd name="T4" fmla="*/ 453 w 604"/>
                <a:gd name="T5" fmla="*/ 82 h 238"/>
                <a:gd name="T6" fmla="*/ 427 w 604"/>
                <a:gd name="T7" fmla="*/ 103 h 238"/>
                <a:gd name="T8" fmla="*/ 426 w 604"/>
                <a:gd name="T9" fmla="*/ 102 h 238"/>
                <a:gd name="T10" fmla="*/ 388 w 604"/>
                <a:gd name="T11" fmla="*/ 76 h 238"/>
                <a:gd name="T12" fmla="*/ 252 w 604"/>
                <a:gd name="T13" fmla="*/ 76 h 238"/>
                <a:gd name="T14" fmla="*/ 210 w 604"/>
                <a:gd name="T15" fmla="*/ 66 h 238"/>
                <a:gd name="T16" fmla="*/ 141 w 604"/>
                <a:gd name="T17" fmla="*/ 52 h 238"/>
                <a:gd name="T18" fmla="*/ 121 w 604"/>
                <a:gd name="T19" fmla="*/ 52 h 238"/>
                <a:gd name="T20" fmla="*/ 121 w 604"/>
                <a:gd name="T21" fmla="*/ 36 h 238"/>
                <a:gd name="T22" fmla="*/ 112 w 604"/>
                <a:gd name="T23" fmla="*/ 28 h 238"/>
                <a:gd name="T24" fmla="*/ 94 w 604"/>
                <a:gd name="T25" fmla="*/ 28 h 238"/>
                <a:gd name="T26" fmla="*/ 11 w 604"/>
                <a:gd name="T27" fmla="*/ 27 h 238"/>
                <a:gd name="T28" fmla="*/ 3 w 604"/>
                <a:gd name="T29" fmla="*/ 30 h 238"/>
                <a:gd name="T30" fmla="*/ 2 w 604"/>
                <a:gd name="T31" fmla="*/ 37 h 238"/>
                <a:gd name="T32" fmla="*/ 9 w 604"/>
                <a:gd name="T33" fmla="*/ 42 h 238"/>
                <a:gd name="T34" fmla="*/ 101 w 604"/>
                <a:gd name="T35" fmla="*/ 42 h 238"/>
                <a:gd name="T36" fmla="*/ 106 w 604"/>
                <a:gd name="T37" fmla="*/ 43 h 238"/>
                <a:gd name="T38" fmla="*/ 106 w 604"/>
                <a:gd name="T39" fmla="*/ 223 h 238"/>
                <a:gd name="T40" fmla="*/ 101 w 604"/>
                <a:gd name="T41" fmla="*/ 224 h 238"/>
                <a:gd name="T42" fmla="*/ 13 w 604"/>
                <a:gd name="T43" fmla="*/ 224 h 238"/>
                <a:gd name="T44" fmla="*/ 8 w 604"/>
                <a:gd name="T45" fmla="*/ 224 h 238"/>
                <a:gd name="T46" fmla="*/ 1 w 604"/>
                <a:gd name="T47" fmla="*/ 231 h 238"/>
                <a:gd name="T48" fmla="*/ 9 w 604"/>
                <a:gd name="T49" fmla="*/ 238 h 238"/>
                <a:gd name="T50" fmla="*/ 113 w 604"/>
                <a:gd name="T51" fmla="*/ 238 h 238"/>
                <a:gd name="T52" fmla="*/ 121 w 604"/>
                <a:gd name="T53" fmla="*/ 230 h 238"/>
                <a:gd name="T54" fmla="*/ 121 w 604"/>
                <a:gd name="T55" fmla="*/ 213 h 238"/>
                <a:gd name="T56" fmla="*/ 127 w 604"/>
                <a:gd name="T57" fmla="*/ 213 h 238"/>
                <a:gd name="T58" fmla="*/ 388 w 604"/>
                <a:gd name="T59" fmla="*/ 213 h 238"/>
                <a:gd name="T60" fmla="*/ 435 w 604"/>
                <a:gd name="T61" fmla="*/ 196 h 238"/>
                <a:gd name="T62" fmla="*/ 506 w 604"/>
                <a:gd name="T63" fmla="*/ 132 h 238"/>
                <a:gd name="T64" fmla="*/ 590 w 604"/>
                <a:gd name="T65" fmla="*/ 58 h 238"/>
                <a:gd name="T66" fmla="*/ 599 w 604"/>
                <a:gd name="T67" fmla="*/ 21 h 238"/>
                <a:gd name="T68" fmla="*/ 568 w 604"/>
                <a:gd name="T69" fmla="*/ 0 h 238"/>
                <a:gd name="T70" fmla="*/ 581 w 604"/>
                <a:gd name="T71" fmla="*/ 46 h 238"/>
                <a:gd name="T72" fmla="*/ 513 w 604"/>
                <a:gd name="T73" fmla="*/ 107 h 238"/>
                <a:gd name="T74" fmla="*/ 437 w 604"/>
                <a:gd name="T75" fmla="*/ 174 h 238"/>
                <a:gd name="T76" fmla="*/ 410 w 604"/>
                <a:gd name="T77" fmla="*/ 195 h 238"/>
                <a:gd name="T78" fmla="*/ 391 w 604"/>
                <a:gd name="T79" fmla="*/ 199 h 238"/>
                <a:gd name="T80" fmla="*/ 125 w 604"/>
                <a:gd name="T81" fmla="*/ 199 h 238"/>
                <a:gd name="T82" fmla="*/ 121 w 604"/>
                <a:gd name="T83" fmla="*/ 199 h 238"/>
                <a:gd name="T84" fmla="*/ 121 w 604"/>
                <a:gd name="T85" fmla="*/ 66 h 238"/>
                <a:gd name="T86" fmla="*/ 201 w 604"/>
                <a:gd name="T87" fmla="*/ 78 h 238"/>
                <a:gd name="T88" fmla="*/ 256 w 604"/>
                <a:gd name="T89" fmla="*/ 90 h 238"/>
                <a:gd name="T90" fmla="*/ 386 w 604"/>
                <a:gd name="T91" fmla="*/ 90 h 238"/>
                <a:gd name="T92" fmla="*/ 411 w 604"/>
                <a:gd name="T93" fmla="*/ 104 h 238"/>
                <a:gd name="T94" fmla="*/ 392 w 604"/>
                <a:gd name="T95" fmla="*/ 139 h 238"/>
                <a:gd name="T96" fmla="*/ 385 w 604"/>
                <a:gd name="T97" fmla="*/ 139 h 238"/>
                <a:gd name="T98" fmla="*/ 263 w 604"/>
                <a:gd name="T99" fmla="*/ 139 h 238"/>
                <a:gd name="T100" fmla="*/ 255 w 604"/>
                <a:gd name="T101" fmla="*/ 147 h 238"/>
                <a:gd name="T102" fmla="*/ 263 w 604"/>
                <a:gd name="T103" fmla="*/ 153 h 238"/>
                <a:gd name="T104" fmla="*/ 339 w 604"/>
                <a:gd name="T105" fmla="*/ 153 h 238"/>
                <a:gd name="T106" fmla="*/ 390 w 604"/>
                <a:gd name="T107" fmla="*/ 153 h 238"/>
                <a:gd name="T108" fmla="*/ 427 w 604"/>
                <a:gd name="T109" fmla="*/ 124 h 238"/>
                <a:gd name="T110" fmla="*/ 431 w 604"/>
                <a:gd name="T111" fmla="*/ 119 h 238"/>
                <a:gd name="T112" fmla="*/ 557 w 604"/>
                <a:gd name="T113" fmla="*/ 19 h 238"/>
                <a:gd name="T114" fmla="*/ 582 w 604"/>
                <a:gd name="T115" fmla="*/ 21 h 238"/>
                <a:gd name="T116" fmla="*/ 581 w 604"/>
                <a:gd name="T117" fmla="*/ 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4" h="238">
                  <a:moveTo>
                    <a:pt x="568" y="0"/>
                  </a:moveTo>
                  <a:cubicBezTo>
                    <a:pt x="558" y="0"/>
                    <a:pt x="551" y="5"/>
                    <a:pt x="543" y="11"/>
                  </a:cubicBezTo>
                  <a:cubicBezTo>
                    <a:pt x="513" y="35"/>
                    <a:pt x="483" y="59"/>
                    <a:pt x="453" y="82"/>
                  </a:cubicBezTo>
                  <a:cubicBezTo>
                    <a:pt x="444" y="89"/>
                    <a:pt x="436" y="96"/>
                    <a:pt x="427" y="103"/>
                  </a:cubicBezTo>
                  <a:cubicBezTo>
                    <a:pt x="427" y="102"/>
                    <a:pt x="426" y="102"/>
                    <a:pt x="426" y="102"/>
                  </a:cubicBezTo>
                  <a:cubicBezTo>
                    <a:pt x="419" y="84"/>
                    <a:pt x="406" y="76"/>
                    <a:pt x="388" y="76"/>
                  </a:cubicBezTo>
                  <a:cubicBezTo>
                    <a:pt x="343" y="76"/>
                    <a:pt x="297" y="76"/>
                    <a:pt x="252" y="76"/>
                  </a:cubicBezTo>
                  <a:cubicBezTo>
                    <a:pt x="237" y="76"/>
                    <a:pt x="223" y="73"/>
                    <a:pt x="210" y="66"/>
                  </a:cubicBezTo>
                  <a:cubicBezTo>
                    <a:pt x="188" y="56"/>
                    <a:pt x="165" y="50"/>
                    <a:pt x="141" y="52"/>
                  </a:cubicBezTo>
                  <a:cubicBezTo>
                    <a:pt x="134" y="52"/>
                    <a:pt x="128" y="52"/>
                    <a:pt x="121" y="52"/>
                  </a:cubicBezTo>
                  <a:cubicBezTo>
                    <a:pt x="121" y="46"/>
                    <a:pt x="121" y="41"/>
                    <a:pt x="121" y="36"/>
                  </a:cubicBezTo>
                  <a:cubicBezTo>
                    <a:pt x="121" y="30"/>
                    <a:pt x="118" y="28"/>
                    <a:pt x="112" y="28"/>
                  </a:cubicBezTo>
                  <a:cubicBezTo>
                    <a:pt x="106" y="27"/>
                    <a:pt x="100" y="28"/>
                    <a:pt x="94" y="28"/>
                  </a:cubicBezTo>
                  <a:cubicBezTo>
                    <a:pt x="66" y="27"/>
                    <a:pt x="39" y="28"/>
                    <a:pt x="11" y="27"/>
                  </a:cubicBezTo>
                  <a:cubicBezTo>
                    <a:pt x="8" y="27"/>
                    <a:pt x="5" y="27"/>
                    <a:pt x="3" y="30"/>
                  </a:cubicBezTo>
                  <a:cubicBezTo>
                    <a:pt x="1" y="32"/>
                    <a:pt x="0" y="35"/>
                    <a:pt x="2" y="37"/>
                  </a:cubicBezTo>
                  <a:cubicBezTo>
                    <a:pt x="3" y="41"/>
                    <a:pt x="6" y="42"/>
                    <a:pt x="9" y="42"/>
                  </a:cubicBezTo>
                  <a:cubicBezTo>
                    <a:pt x="40" y="42"/>
                    <a:pt x="70" y="42"/>
                    <a:pt x="101" y="42"/>
                  </a:cubicBezTo>
                  <a:cubicBezTo>
                    <a:pt x="103" y="42"/>
                    <a:pt x="105" y="41"/>
                    <a:pt x="106" y="43"/>
                  </a:cubicBezTo>
                  <a:cubicBezTo>
                    <a:pt x="106" y="103"/>
                    <a:pt x="106" y="163"/>
                    <a:pt x="106" y="223"/>
                  </a:cubicBezTo>
                  <a:cubicBezTo>
                    <a:pt x="104" y="224"/>
                    <a:pt x="103" y="224"/>
                    <a:pt x="101" y="224"/>
                  </a:cubicBezTo>
                  <a:cubicBezTo>
                    <a:pt x="72" y="224"/>
                    <a:pt x="42" y="224"/>
                    <a:pt x="13" y="224"/>
                  </a:cubicBezTo>
                  <a:cubicBezTo>
                    <a:pt x="12" y="224"/>
                    <a:pt x="10" y="224"/>
                    <a:pt x="8" y="224"/>
                  </a:cubicBezTo>
                  <a:cubicBezTo>
                    <a:pt x="4" y="224"/>
                    <a:pt x="1" y="227"/>
                    <a:pt x="1" y="231"/>
                  </a:cubicBezTo>
                  <a:cubicBezTo>
                    <a:pt x="1" y="235"/>
                    <a:pt x="4" y="238"/>
                    <a:pt x="9" y="238"/>
                  </a:cubicBezTo>
                  <a:cubicBezTo>
                    <a:pt x="44" y="238"/>
                    <a:pt x="78" y="238"/>
                    <a:pt x="113" y="238"/>
                  </a:cubicBezTo>
                  <a:cubicBezTo>
                    <a:pt x="118" y="238"/>
                    <a:pt x="121" y="235"/>
                    <a:pt x="121" y="230"/>
                  </a:cubicBezTo>
                  <a:cubicBezTo>
                    <a:pt x="121" y="225"/>
                    <a:pt x="121" y="219"/>
                    <a:pt x="121" y="213"/>
                  </a:cubicBezTo>
                  <a:cubicBezTo>
                    <a:pt x="123" y="213"/>
                    <a:pt x="125" y="213"/>
                    <a:pt x="127" y="213"/>
                  </a:cubicBezTo>
                  <a:cubicBezTo>
                    <a:pt x="214" y="213"/>
                    <a:pt x="301" y="213"/>
                    <a:pt x="388" y="213"/>
                  </a:cubicBezTo>
                  <a:cubicBezTo>
                    <a:pt x="406" y="213"/>
                    <a:pt x="422" y="208"/>
                    <a:pt x="435" y="196"/>
                  </a:cubicBezTo>
                  <a:cubicBezTo>
                    <a:pt x="459" y="175"/>
                    <a:pt x="482" y="153"/>
                    <a:pt x="506" y="132"/>
                  </a:cubicBezTo>
                  <a:cubicBezTo>
                    <a:pt x="534" y="107"/>
                    <a:pt x="562" y="82"/>
                    <a:pt x="590" y="58"/>
                  </a:cubicBezTo>
                  <a:cubicBezTo>
                    <a:pt x="600" y="49"/>
                    <a:pt x="604" y="34"/>
                    <a:pt x="599" y="21"/>
                  </a:cubicBezTo>
                  <a:cubicBezTo>
                    <a:pt x="594" y="9"/>
                    <a:pt x="582" y="0"/>
                    <a:pt x="568" y="0"/>
                  </a:cubicBezTo>
                  <a:close/>
                  <a:moveTo>
                    <a:pt x="581" y="46"/>
                  </a:moveTo>
                  <a:cubicBezTo>
                    <a:pt x="558" y="66"/>
                    <a:pt x="535" y="87"/>
                    <a:pt x="513" y="107"/>
                  </a:cubicBezTo>
                  <a:cubicBezTo>
                    <a:pt x="487" y="129"/>
                    <a:pt x="462" y="152"/>
                    <a:pt x="437" y="174"/>
                  </a:cubicBezTo>
                  <a:cubicBezTo>
                    <a:pt x="429" y="182"/>
                    <a:pt x="421" y="191"/>
                    <a:pt x="410" y="195"/>
                  </a:cubicBezTo>
                  <a:cubicBezTo>
                    <a:pt x="403" y="197"/>
                    <a:pt x="397" y="199"/>
                    <a:pt x="391" y="199"/>
                  </a:cubicBezTo>
                  <a:cubicBezTo>
                    <a:pt x="302" y="199"/>
                    <a:pt x="213" y="199"/>
                    <a:pt x="125" y="199"/>
                  </a:cubicBezTo>
                  <a:cubicBezTo>
                    <a:pt x="124" y="199"/>
                    <a:pt x="122" y="199"/>
                    <a:pt x="121" y="199"/>
                  </a:cubicBezTo>
                  <a:cubicBezTo>
                    <a:pt x="121" y="154"/>
                    <a:pt x="121" y="110"/>
                    <a:pt x="121" y="66"/>
                  </a:cubicBezTo>
                  <a:cubicBezTo>
                    <a:pt x="149" y="65"/>
                    <a:pt x="176" y="65"/>
                    <a:pt x="201" y="78"/>
                  </a:cubicBezTo>
                  <a:cubicBezTo>
                    <a:pt x="218" y="87"/>
                    <a:pt x="237" y="90"/>
                    <a:pt x="256" y="90"/>
                  </a:cubicBezTo>
                  <a:cubicBezTo>
                    <a:pt x="299" y="90"/>
                    <a:pt x="343" y="90"/>
                    <a:pt x="386" y="90"/>
                  </a:cubicBezTo>
                  <a:cubicBezTo>
                    <a:pt x="397" y="90"/>
                    <a:pt x="406" y="93"/>
                    <a:pt x="411" y="104"/>
                  </a:cubicBezTo>
                  <a:cubicBezTo>
                    <a:pt x="419" y="119"/>
                    <a:pt x="409" y="137"/>
                    <a:pt x="392" y="139"/>
                  </a:cubicBezTo>
                  <a:cubicBezTo>
                    <a:pt x="390" y="139"/>
                    <a:pt x="387" y="139"/>
                    <a:pt x="385" y="139"/>
                  </a:cubicBezTo>
                  <a:cubicBezTo>
                    <a:pt x="344" y="139"/>
                    <a:pt x="304" y="139"/>
                    <a:pt x="263" y="139"/>
                  </a:cubicBezTo>
                  <a:cubicBezTo>
                    <a:pt x="257" y="139"/>
                    <a:pt x="254" y="142"/>
                    <a:pt x="255" y="147"/>
                  </a:cubicBezTo>
                  <a:cubicBezTo>
                    <a:pt x="255" y="151"/>
                    <a:pt x="258" y="153"/>
                    <a:pt x="263" y="153"/>
                  </a:cubicBezTo>
                  <a:cubicBezTo>
                    <a:pt x="289" y="153"/>
                    <a:pt x="314" y="153"/>
                    <a:pt x="339" y="153"/>
                  </a:cubicBezTo>
                  <a:cubicBezTo>
                    <a:pt x="356" y="153"/>
                    <a:pt x="373" y="153"/>
                    <a:pt x="390" y="153"/>
                  </a:cubicBezTo>
                  <a:cubicBezTo>
                    <a:pt x="408" y="153"/>
                    <a:pt x="423" y="142"/>
                    <a:pt x="427" y="124"/>
                  </a:cubicBezTo>
                  <a:cubicBezTo>
                    <a:pt x="428" y="122"/>
                    <a:pt x="429" y="120"/>
                    <a:pt x="431" y="119"/>
                  </a:cubicBezTo>
                  <a:cubicBezTo>
                    <a:pt x="473" y="85"/>
                    <a:pt x="515" y="52"/>
                    <a:pt x="557" y="19"/>
                  </a:cubicBezTo>
                  <a:cubicBezTo>
                    <a:pt x="564" y="12"/>
                    <a:pt x="575" y="13"/>
                    <a:pt x="582" y="21"/>
                  </a:cubicBezTo>
                  <a:cubicBezTo>
                    <a:pt x="589" y="28"/>
                    <a:pt x="588" y="39"/>
                    <a:pt x="58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6" name="Freeform 11">
              <a:extLst>
                <a:ext uri="{FF2B5EF4-FFF2-40B4-BE49-F238E27FC236}">
                  <a16:creationId xmlns:a16="http://schemas.microsoft.com/office/drawing/2014/main" id="{C30D0725-DDD7-4DB5-8C98-883F5A228C38}"/>
                </a:ext>
              </a:extLst>
            </p:cNvPr>
            <p:cNvSpPr>
              <a:spLocks/>
            </p:cNvSpPr>
            <p:nvPr/>
          </p:nvSpPr>
          <p:spPr bwMode="auto">
            <a:xfrm>
              <a:off x="-804863" y="12295188"/>
              <a:ext cx="60325" cy="57150"/>
            </a:xfrm>
            <a:custGeom>
              <a:avLst/>
              <a:gdLst>
                <a:gd name="T0" fmla="*/ 16 w 16"/>
                <a:gd name="T1" fmla="*/ 8 h 15"/>
                <a:gd name="T2" fmla="*/ 8 w 16"/>
                <a:gd name="T3" fmla="*/ 1 h 15"/>
                <a:gd name="T4" fmla="*/ 1 w 16"/>
                <a:gd name="T5" fmla="*/ 7 h 15"/>
                <a:gd name="T6" fmla="*/ 8 w 16"/>
                <a:gd name="T7" fmla="*/ 15 h 15"/>
                <a:gd name="T8" fmla="*/ 16 w 16"/>
                <a:gd name="T9" fmla="*/ 8 h 15"/>
              </a:gdLst>
              <a:ahLst/>
              <a:cxnLst>
                <a:cxn ang="0">
                  <a:pos x="T0" y="T1"/>
                </a:cxn>
                <a:cxn ang="0">
                  <a:pos x="T2" y="T3"/>
                </a:cxn>
                <a:cxn ang="0">
                  <a:pos x="T4" y="T5"/>
                </a:cxn>
                <a:cxn ang="0">
                  <a:pos x="T6" y="T7"/>
                </a:cxn>
                <a:cxn ang="0">
                  <a:pos x="T8" y="T9"/>
                </a:cxn>
              </a:cxnLst>
              <a:rect l="0" t="0" r="r" b="b"/>
              <a:pathLst>
                <a:path w="16" h="15">
                  <a:moveTo>
                    <a:pt x="16" y="8"/>
                  </a:moveTo>
                  <a:cubicBezTo>
                    <a:pt x="16" y="3"/>
                    <a:pt x="13" y="1"/>
                    <a:pt x="8" y="1"/>
                  </a:cubicBezTo>
                  <a:cubicBezTo>
                    <a:pt x="4" y="0"/>
                    <a:pt x="1" y="3"/>
                    <a:pt x="1" y="7"/>
                  </a:cubicBezTo>
                  <a:cubicBezTo>
                    <a:pt x="0" y="12"/>
                    <a:pt x="4" y="15"/>
                    <a:pt x="8" y="15"/>
                  </a:cubicBezTo>
                  <a:cubicBezTo>
                    <a:pt x="13" y="15"/>
                    <a:pt x="16" y="12"/>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47" name="object 7">
            <a:extLst>
              <a:ext uri="{FF2B5EF4-FFF2-40B4-BE49-F238E27FC236}">
                <a16:creationId xmlns:a16="http://schemas.microsoft.com/office/drawing/2014/main" id="{7D9EFAD9-7DE9-4E6C-B683-A38839DF852E}"/>
              </a:ext>
            </a:extLst>
          </p:cNvPr>
          <p:cNvSpPr txBox="1"/>
          <p:nvPr/>
        </p:nvSpPr>
        <p:spPr>
          <a:xfrm>
            <a:off x="4308466" y="112648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lvl="0" indent="0" fontAlgn="auto">
              <a:lnSpc>
                <a:spcPct val="110000"/>
              </a:lnSpc>
              <a:spcBef>
                <a:spcPts val="200"/>
              </a:spcBef>
              <a:spcAft>
                <a:spcPts val="200"/>
              </a:spcAft>
              <a:buClrTx/>
              <a:buSzTx/>
              <a:buFontTx/>
              <a:buNone/>
              <a:tabLst/>
              <a:defRPr/>
            </a:pPr>
            <a:r>
              <a:rPr lang="en-US" sz="1200" b="1" spc="-5" dirty="0">
                <a:solidFill>
                  <a:schemeClr val="accent1"/>
                </a:solidFill>
                <a:cs typeface="Arial"/>
              </a:rPr>
              <a:t>Deep contextual understanding</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Customer care depends on </a:t>
            </a:r>
            <a:r>
              <a:rPr kumimoji="0" lang="en-US" sz="800" b="1" i="0" u="none" strike="noStrike" kern="1200" cap="none" spc="-5" normalizeH="0" baseline="0" noProof="0" dirty="0">
                <a:ln>
                  <a:noFill/>
                </a:ln>
                <a:solidFill>
                  <a:schemeClr val="tx2"/>
                </a:solidFill>
                <a:effectLst/>
                <a:uLnTx/>
                <a:uFillTx/>
                <a:cs typeface="Arial"/>
              </a:rPr>
              <a:t>human levels of comprehension </a:t>
            </a:r>
            <a:r>
              <a:rPr kumimoji="0" lang="en-US" sz="800" b="0" i="0" u="none" strike="noStrike" kern="1200" cap="none" spc="-5" normalizeH="0" baseline="0" noProof="0" dirty="0">
                <a:ln>
                  <a:noFill/>
                </a:ln>
                <a:solidFill>
                  <a:schemeClr val="tx2"/>
                </a:solidFill>
                <a:effectLst/>
                <a:uLnTx/>
                <a:uFillTx/>
                <a:cs typeface="Arial"/>
              </a:rPr>
              <a:t>not simple task bucket classification. Exelia’s is the only AI system capable of such levels of human understanding.</a:t>
            </a:r>
            <a:endParaRPr kumimoji="0" sz="800" b="0" i="0" u="none" strike="noStrike" kern="1200" cap="none" spc="0" normalizeH="0" baseline="0" noProof="0" dirty="0">
              <a:ln>
                <a:noFill/>
              </a:ln>
              <a:solidFill>
                <a:schemeClr val="tx2"/>
              </a:solidFill>
              <a:effectLst/>
              <a:uLnTx/>
              <a:uFillTx/>
              <a:cs typeface="Arial"/>
            </a:endParaRPr>
          </a:p>
        </p:txBody>
      </p:sp>
      <p:sp>
        <p:nvSpPr>
          <p:cNvPr id="248" name="object 7">
            <a:extLst>
              <a:ext uri="{FF2B5EF4-FFF2-40B4-BE49-F238E27FC236}">
                <a16:creationId xmlns:a16="http://schemas.microsoft.com/office/drawing/2014/main" id="{0E341618-16DE-47AA-A851-EB53168CDF90}"/>
              </a:ext>
            </a:extLst>
          </p:cNvPr>
          <p:cNvSpPr txBox="1"/>
          <p:nvPr/>
        </p:nvSpPr>
        <p:spPr>
          <a:xfrm>
            <a:off x="8055258" y="112648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Flexibility</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Your Customers should be able to </a:t>
            </a:r>
            <a:r>
              <a:rPr lang="en-US" sz="800" b="1" spc="-5" dirty="0">
                <a:solidFill>
                  <a:schemeClr val="tx2"/>
                </a:solidFill>
                <a:cs typeface="Arial"/>
              </a:rPr>
              <a:t>change topics at any time</a:t>
            </a:r>
            <a:r>
              <a:rPr kumimoji="0" lang="en-US" sz="800" b="0" i="0" u="none" strike="noStrike" kern="1200" cap="none" spc="-5" normalizeH="0" baseline="0" noProof="0" dirty="0">
                <a:ln>
                  <a:noFill/>
                </a:ln>
                <a:solidFill>
                  <a:schemeClr val="tx2"/>
                </a:solidFill>
                <a:effectLst/>
                <a:uLnTx/>
                <a:uFillTx/>
                <a:cs typeface="Arial"/>
              </a:rPr>
              <a:t> just as they would with a human agent. Exelia follows when you switch from one state to another and</a:t>
            </a:r>
            <a:r>
              <a:rPr kumimoji="0" lang="en-US" sz="800" b="1" i="0" u="none" strike="noStrike" kern="1200" cap="none" spc="-5" normalizeH="0" baseline="0" noProof="0" dirty="0">
                <a:ln>
                  <a:noFill/>
                </a:ln>
                <a:solidFill>
                  <a:schemeClr val="tx2"/>
                </a:solidFill>
                <a:effectLst/>
                <a:uLnTx/>
                <a:uFillTx/>
                <a:cs typeface="Arial"/>
              </a:rPr>
              <a:t> </a:t>
            </a:r>
            <a:r>
              <a:rPr lang="en-US" sz="800" b="1" spc="-5" dirty="0">
                <a:solidFill>
                  <a:schemeClr val="tx2"/>
                </a:solidFill>
                <a:cs typeface="Arial"/>
              </a:rPr>
              <a:t>returns to your original goal.</a:t>
            </a:r>
          </a:p>
        </p:txBody>
      </p:sp>
      <p:grpSp>
        <p:nvGrpSpPr>
          <p:cNvPr id="249" name="Group 248">
            <a:extLst>
              <a:ext uri="{FF2B5EF4-FFF2-40B4-BE49-F238E27FC236}">
                <a16:creationId xmlns:a16="http://schemas.microsoft.com/office/drawing/2014/main" id="{444D6142-439A-40F1-8376-FDA42F8182DA}"/>
              </a:ext>
            </a:extLst>
          </p:cNvPr>
          <p:cNvGrpSpPr>
            <a:grpSpLocks noChangeAspect="1"/>
          </p:cNvGrpSpPr>
          <p:nvPr/>
        </p:nvGrpSpPr>
        <p:grpSpPr>
          <a:xfrm>
            <a:off x="4366480" y="1309369"/>
            <a:ext cx="555115" cy="457200"/>
            <a:chOff x="-898524" y="7837488"/>
            <a:chExt cx="2259012" cy="1860550"/>
          </a:xfrm>
          <a:solidFill>
            <a:schemeClr val="accent2"/>
          </a:solidFill>
        </p:grpSpPr>
        <p:sp>
          <p:nvSpPr>
            <p:cNvPr id="250" name="Freeform 5">
              <a:extLst>
                <a:ext uri="{FF2B5EF4-FFF2-40B4-BE49-F238E27FC236}">
                  <a16:creationId xmlns:a16="http://schemas.microsoft.com/office/drawing/2014/main" id="{E6E4A83E-7BDF-4183-A958-88A64E430B8D}"/>
                </a:ext>
              </a:extLst>
            </p:cNvPr>
            <p:cNvSpPr>
              <a:spLocks noEditPoints="1"/>
            </p:cNvSpPr>
            <p:nvPr/>
          </p:nvSpPr>
          <p:spPr bwMode="auto">
            <a:xfrm>
              <a:off x="-898524" y="7837488"/>
              <a:ext cx="2259012" cy="1860550"/>
            </a:xfrm>
            <a:custGeom>
              <a:avLst/>
              <a:gdLst>
                <a:gd name="T0" fmla="*/ 513 w 600"/>
                <a:gd name="T1" fmla="*/ 94 h 493"/>
                <a:gd name="T2" fmla="*/ 372 w 600"/>
                <a:gd name="T3" fmla="*/ 5 h 493"/>
                <a:gd name="T4" fmla="*/ 54 w 600"/>
                <a:gd name="T5" fmla="*/ 66 h 493"/>
                <a:gd name="T6" fmla="*/ 42 w 600"/>
                <a:gd name="T7" fmla="*/ 202 h 493"/>
                <a:gd name="T8" fmla="*/ 0 w 600"/>
                <a:gd name="T9" fmla="*/ 252 h 493"/>
                <a:gd name="T10" fmla="*/ 9 w 600"/>
                <a:gd name="T11" fmla="*/ 303 h 493"/>
                <a:gd name="T12" fmla="*/ 43 w 600"/>
                <a:gd name="T13" fmla="*/ 345 h 493"/>
                <a:gd name="T14" fmla="*/ 93 w 600"/>
                <a:gd name="T15" fmla="*/ 363 h 493"/>
                <a:gd name="T16" fmla="*/ 146 w 600"/>
                <a:gd name="T17" fmla="*/ 355 h 493"/>
                <a:gd name="T18" fmla="*/ 304 w 600"/>
                <a:gd name="T19" fmla="*/ 379 h 493"/>
                <a:gd name="T20" fmla="*/ 420 w 600"/>
                <a:gd name="T21" fmla="*/ 423 h 493"/>
                <a:gd name="T22" fmla="*/ 446 w 600"/>
                <a:gd name="T23" fmla="*/ 401 h 493"/>
                <a:gd name="T24" fmla="*/ 533 w 600"/>
                <a:gd name="T25" fmla="*/ 347 h 493"/>
                <a:gd name="T26" fmla="*/ 582 w 600"/>
                <a:gd name="T27" fmla="*/ 269 h 493"/>
                <a:gd name="T28" fmla="*/ 474 w 600"/>
                <a:gd name="T29" fmla="*/ 109 h 493"/>
                <a:gd name="T30" fmla="*/ 518 w 600"/>
                <a:gd name="T31" fmla="*/ 201 h 493"/>
                <a:gd name="T32" fmla="*/ 470 w 600"/>
                <a:gd name="T33" fmla="*/ 125 h 493"/>
                <a:gd name="T34" fmla="*/ 459 w 600"/>
                <a:gd name="T35" fmla="*/ 252 h 493"/>
                <a:gd name="T36" fmla="*/ 310 w 600"/>
                <a:gd name="T37" fmla="*/ 226 h 493"/>
                <a:gd name="T38" fmla="*/ 362 w 600"/>
                <a:gd name="T39" fmla="*/ 145 h 493"/>
                <a:gd name="T40" fmla="*/ 372 w 600"/>
                <a:gd name="T41" fmla="*/ 57 h 493"/>
                <a:gd name="T42" fmla="*/ 364 w 600"/>
                <a:gd name="T43" fmla="*/ 16 h 493"/>
                <a:gd name="T44" fmla="*/ 302 w 600"/>
                <a:gd name="T45" fmla="*/ 215 h 493"/>
                <a:gd name="T46" fmla="*/ 347 w 600"/>
                <a:gd name="T47" fmla="*/ 53 h 493"/>
                <a:gd name="T48" fmla="*/ 184 w 600"/>
                <a:gd name="T49" fmla="*/ 238 h 493"/>
                <a:gd name="T50" fmla="*/ 233 w 600"/>
                <a:gd name="T51" fmla="*/ 167 h 493"/>
                <a:gd name="T52" fmla="*/ 219 w 600"/>
                <a:gd name="T53" fmla="*/ 159 h 493"/>
                <a:gd name="T54" fmla="*/ 286 w 600"/>
                <a:gd name="T55" fmla="*/ 223 h 493"/>
                <a:gd name="T56" fmla="*/ 207 w 600"/>
                <a:gd name="T57" fmla="*/ 55 h 493"/>
                <a:gd name="T58" fmla="*/ 195 w 600"/>
                <a:gd name="T59" fmla="*/ 16 h 493"/>
                <a:gd name="T60" fmla="*/ 92 w 600"/>
                <a:gd name="T61" fmla="*/ 94 h 493"/>
                <a:gd name="T62" fmla="*/ 180 w 600"/>
                <a:gd name="T63" fmla="*/ 197 h 493"/>
                <a:gd name="T64" fmla="*/ 137 w 600"/>
                <a:gd name="T65" fmla="*/ 169 h 493"/>
                <a:gd name="T66" fmla="*/ 87 w 600"/>
                <a:gd name="T67" fmla="*/ 164 h 493"/>
                <a:gd name="T68" fmla="*/ 88 w 600"/>
                <a:gd name="T69" fmla="*/ 106 h 493"/>
                <a:gd name="T70" fmla="*/ 151 w 600"/>
                <a:gd name="T71" fmla="*/ 331 h 493"/>
                <a:gd name="T72" fmla="*/ 84 w 600"/>
                <a:gd name="T73" fmla="*/ 329 h 493"/>
                <a:gd name="T74" fmla="*/ 40 w 600"/>
                <a:gd name="T75" fmla="*/ 306 h 493"/>
                <a:gd name="T76" fmla="*/ 13 w 600"/>
                <a:gd name="T77" fmla="*/ 265 h 493"/>
                <a:gd name="T78" fmla="*/ 55 w 600"/>
                <a:gd name="T79" fmla="*/ 184 h 493"/>
                <a:gd name="T80" fmla="*/ 98 w 600"/>
                <a:gd name="T81" fmla="*/ 171 h 493"/>
                <a:gd name="T82" fmla="*/ 153 w 600"/>
                <a:gd name="T83" fmla="*/ 185 h 493"/>
                <a:gd name="T84" fmla="*/ 193 w 600"/>
                <a:gd name="T85" fmla="*/ 256 h 493"/>
                <a:gd name="T86" fmla="*/ 157 w 600"/>
                <a:gd name="T87" fmla="*/ 308 h 493"/>
                <a:gd name="T88" fmla="*/ 177 w 600"/>
                <a:gd name="T89" fmla="*/ 324 h 493"/>
                <a:gd name="T90" fmla="*/ 198 w 600"/>
                <a:gd name="T91" fmla="*/ 279 h 493"/>
                <a:gd name="T92" fmla="*/ 293 w 600"/>
                <a:gd name="T93" fmla="*/ 368 h 493"/>
                <a:gd name="T94" fmla="*/ 293 w 600"/>
                <a:gd name="T95" fmla="*/ 264 h 493"/>
                <a:gd name="T96" fmla="*/ 299 w 600"/>
                <a:gd name="T97" fmla="*/ 327 h 493"/>
                <a:gd name="T98" fmla="*/ 370 w 600"/>
                <a:gd name="T99" fmla="*/ 440 h 493"/>
                <a:gd name="T100" fmla="*/ 370 w 600"/>
                <a:gd name="T101" fmla="*/ 440 h 493"/>
                <a:gd name="T102" fmla="*/ 460 w 600"/>
                <a:gd name="T103" fmla="*/ 343 h 493"/>
                <a:gd name="T104" fmla="*/ 454 w 600"/>
                <a:gd name="T105" fmla="*/ 297 h 493"/>
                <a:gd name="T106" fmla="*/ 558 w 600"/>
                <a:gd name="T107" fmla="*/ 326 h 493"/>
                <a:gd name="T108" fmla="*/ 556 w 600"/>
                <a:gd name="T109" fmla="*/ 329 h 493"/>
                <a:gd name="T110" fmla="*/ 527 w 600"/>
                <a:gd name="T111" fmla="*/ 335 h 493"/>
                <a:gd name="T112" fmla="*/ 510 w 600"/>
                <a:gd name="T113" fmla="*/ 335 h 493"/>
                <a:gd name="T114" fmla="*/ 478 w 600"/>
                <a:gd name="T115" fmla="*/ 318 h 493"/>
                <a:gd name="T116" fmla="*/ 475 w 600"/>
                <a:gd name="T117" fmla="*/ 252 h 493"/>
                <a:gd name="T118" fmla="*/ 517 w 600"/>
                <a:gd name="T119" fmla="*/ 222 h 493"/>
                <a:gd name="T120" fmla="*/ 562 w 600"/>
                <a:gd name="T121" fmla="*/ 231 h 493"/>
                <a:gd name="T122" fmla="*/ 568 w 600"/>
                <a:gd name="T123" fmla="*/ 29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0" h="493">
                  <a:moveTo>
                    <a:pt x="582" y="269"/>
                  </a:moveTo>
                  <a:cubicBezTo>
                    <a:pt x="580" y="259"/>
                    <a:pt x="576" y="250"/>
                    <a:pt x="570" y="242"/>
                  </a:cubicBezTo>
                  <a:cubicBezTo>
                    <a:pt x="574" y="236"/>
                    <a:pt x="580" y="230"/>
                    <a:pt x="573" y="223"/>
                  </a:cubicBezTo>
                  <a:cubicBezTo>
                    <a:pt x="567" y="215"/>
                    <a:pt x="562" y="214"/>
                    <a:pt x="554" y="218"/>
                  </a:cubicBezTo>
                  <a:cubicBezTo>
                    <a:pt x="540" y="185"/>
                    <a:pt x="525" y="152"/>
                    <a:pt x="511" y="119"/>
                  </a:cubicBezTo>
                  <a:cubicBezTo>
                    <a:pt x="516" y="111"/>
                    <a:pt x="517" y="102"/>
                    <a:pt x="513" y="94"/>
                  </a:cubicBezTo>
                  <a:cubicBezTo>
                    <a:pt x="512" y="91"/>
                    <a:pt x="511" y="90"/>
                    <a:pt x="509" y="88"/>
                  </a:cubicBezTo>
                  <a:cubicBezTo>
                    <a:pt x="509" y="87"/>
                    <a:pt x="509" y="87"/>
                    <a:pt x="508" y="87"/>
                  </a:cubicBezTo>
                  <a:cubicBezTo>
                    <a:pt x="507" y="85"/>
                    <a:pt x="506" y="84"/>
                    <a:pt x="505" y="83"/>
                  </a:cubicBezTo>
                  <a:cubicBezTo>
                    <a:pt x="493" y="75"/>
                    <a:pt x="481" y="76"/>
                    <a:pt x="469" y="85"/>
                  </a:cubicBezTo>
                  <a:cubicBezTo>
                    <a:pt x="443" y="69"/>
                    <a:pt x="417" y="53"/>
                    <a:pt x="391" y="38"/>
                  </a:cubicBezTo>
                  <a:cubicBezTo>
                    <a:pt x="393" y="21"/>
                    <a:pt x="385" y="8"/>
                    <a:pt x="372" y="5"/>
                  </a:cubicBezTo>
                  <a:cubicBezTo>
                    <a:pt x="354" y="0"/>
                    <a:pt x="343" y="10"/>
                    <a:pt x="337" y="24"/>
                  </a:cubicBezTo>
                  <a:cubicBezTo>
                    <a:pt x="299" y="24"/>
                    <a:pt x="260" y="24"/>
                    <a:pt x="221" y="24"/>
                  </a:cubicBezTo>
                  <a:cubicBezTo>
                    <a:pt x="217" y="11"/>
                    <a:pt x="205" y="2"/>
                    <a:pt x="193" y="4"/>
                  </a:cubicBezTo>
                  <a:cubicBezTo>
                    <a:pt x="178" y="5"/>
                    <a:pt x="169" y="16"/>
                    <a:pt x="167" y="35"/>
                  </a:cubicBezTo>
                  <a:cubicBezTo>
                    <a:pt x="140" y="47"/>
                    <a:pt x="113" y="60"/>
                    <a:pt x="85" y="72"/>
                  </a:cubicBezTo>
                  <a:cubicBezTo>
                    <a:pt x="76" y="63"/>
                    <a:pt x="65" y="61"/>
                    <a:pt x="54" y="66"/>
                  </a:cubicBezTo>
                  <a:cubicBezTo>
                    <a:pt x="44" y="70"/>
                    <a:pt x="38" y="78"/>
                    <a:pt x="38" y="89"/>
                  </a:cubicBezTo>
                  <a:cubicBezTo>
                    <a:pt x="38" y="103"/>
                    <a:pt x="45" y="112"/>
                    <a:pt x="57" y="117"/>
                  </a:cubicBezTo>
                  <a:cubicBezTo>
                    <a:pt x="54" y="136"/>
                    <a:pt x="51" y="155"/>
                    <a:pt x="48" y="173"/>
                  </a:cubicBezTo>
                  <a:cubicBezTo>
                    <a:pt x="39" y="179"/>
                    <a:pt x="39" y="179"/>
                    <a:pt x="42" y="189"/>
                  </a:cubicBezTo>
                  <a:cubicBezTo>
                    <a:pt x="43" y="192"/>
                    <a:pt x="44" y="194"/>
                    <a:pt x="45" y="197"/>
                  </a:cubicBezTo>
                  <a:cubicBezTo>
                    <a:pt x="45" y="199"/>
                    <a:pt x="45" y="201"/>
                    <a:pt x="42" y="202"/>
                  </a:cubicBezTo>
                  <a:cubicBezTo>
                    <a:pt x="40" y="201"/>
                    <a:pt x="38" y="200"/>
                    <a:pt x="35" y="199"/>
                  </a:cubicBezTo>
                  <a:cubicBezTo>
                    <a:pt x="22" y="195"/>
                    <a:pt x="22" y="195"/>
                    <a:pt x="15" y="207"/>
                  </a:cubicBezTo>
                  <a:cubicBezTo>
                    <a:pt x="6" y="223"/>
                    <a:pt x="6" y="220"/>
                    <a:pt x="19" y="233"/>
                  </a:cubicBezTo>
                  <a:cubicBezTo>
                    <a:pt x="20" y="235"/>
                    <a:pt x="23" y="236"/>
                    <a:pt x="22" y="240"/>
                  </a:cubicBezTo>
                  <a:cubicBezTo>
                    <a:pt x="17" y="241"/>
                    <a:pt x="13" y="242"/>
                    <a:pt x="8" y="242"/>
                  </a:cubicBezTo>
                  <a:cubicBezTo>
                    <a:pt x="2" y="243"/>
                    <a:pt x="0" y="246"/>
                    <a:pt x="0" y="252"/>
                  </a:cubicBezTo>
                  <a:cubicBezTo>
                    <a:pt x="0" y="257"/>
                    <a:pt x="0" y="262"/>
                    <a:pt x="0" y="267"/>
                  </a:cubicBezTo>
                  <a:cubicBezTo>
                    <a:pt x="0" y="273"/>
                    <a:pt x="2" y="276"/>
                    <a:pt x="7" y="277"/>
                  </a:cubicBezTo>
                  <a:cubicBezTo>
                    <a:pt x="12" y="278"/>
                    <a:pt x="18" y="278"/>
                    <a:pt x="22" y="281"/>
                  </a:cubicBezTo>
                  <a:cubicBezTo>
                    <a:pt x="23" y="284"/>
                    <a:pt x="21" y="285"/>
                    <a:pt x="19" y="286"/>
                  </a:cubicBezTo>
                  <a:cubicBezTo>
                    <a:pt x="16" y="288"/>
                    <a:pt x="13" y="291"/>
                    <a:pt x="10" y="294"/>
                  </a:cubicBezTo>
                  <a:cubicBezTo>
                    <a:pt x="7" y="296"/>
                    <a:pt x="7" y="299"/>
                    <a:pt x="9" y="303"/>
                  </a:cubicBezTo>
                  <a:cubicBezTo>
                    <a:pt x="12" y="309"/>
                    <a:pt x="15" y="314"/>
                    <a:pt x="18" y="320"/>
                  </a:cubicBezTo>
                  <a:cubicBezTo>
                    <a:pt x="20" y="323"/>
                    <a:pt x="23" y="324"/>
                    <a:pt x="27" y="323"/>
                  </a:cubicBezTo>
                  <a:cubicBezTo>
                    <a:pt x="31" y="322"/>
                    <a:pt x="35" y="320"/>
                    <a:pt x="39" y="319"/>
                  </a:cubicBezTo>
                  <a:cubicBezTo>
                    <a:pt x="41" y="318"/>
                    <a:pt x="43" y="318"/>
                    <a:pt x="44" y="321"/>
                  </a:cubicBezTo>
                  <a:cubicBezTo>
                    <a:pt x="43" y="325"/>
                    <a:pt x="41" y="330"/>
                    <a:pt x="40" y="335"/>
                  </a:cubicBezTo>
                  <a:cubicBezTo>
                    <a:pt x="38" y="339"/>
                    <a:pt x="39" y="343"/>
                    <a:pt x="43" y="345"/>
                  </a:cubicBezTo>
                  <a:cubicBezTo>
                    <a:pt x="48" y="348"/>
                    <a:pt x="53" y="350"/>
                    <a:pt x="58" y="353"/>
                  </a:cubicBezTo>
                  <a:cubicBezTo>
                    <a:pt x="62" y="356"/>
                    <a:pt x="65" y="356"/>
                    <a:pt x="69" y="352"/>
                  </a:cubicBezTo>
                  <a:cubicBezTo>
                    <a:pt x="72" y="348"/>
                    <a:pt x="76" y="344"/>
                    <a:pt x="80" y="341"/>
                  </a:cubicBezTo>
                  <a:cubicBezTo>
                    <a:pt x="83" y="342"/>
                    <a:pt x="83" y="344"/>
                    <a:pt x="83" y="346"/>
                  </a:cubicBezTo>
                  <a:cubicBezTo>
                    <a:pt x="84" y="350"/>
                    <a:pt x="85" y="353"/>
                    <a:pt x="85" y="357"/>
                  </a:cubicBezTo>
                  <a:cubicBezTo>
                    <a:pt x="86" y="361"/>
                    <a:pt x="88" y="364"/>
                    <a:pt x="93" y="363"/>
                  </a:cubicBezTo>
                  <a:cubicBezTo>
                    <a:pt x="99" y="363"/>
                    <a:pt x="105" y="363"/>
                    <a:pt x="110" y="364"/>
                  </a:cubicBezTo>
                  <a:cubicBezTo>
                    <a:pt x="116" y="364"/>
                    <a:pt x="118" y="361"/>
                    <a:pt x="119" y="356"/>
                  </a:cubicBezTo>
                  <a:cubicBezTo>
                    <a:pt x="120" y="352"/>
                    <a:pt x="121" y="347"/>
                    <a:pt x="123" y="343"/>
                  </a:cubicBezTo>
                  <a:cubicBezTo>
                    <a:pt x="126" y="341"/>
                    <a:pt x="127" y="343"/>
                    <a:pt x="128" y="344"/>
                  </a:cubicBezTo>
                  <a:cubicBezTo>
                    <a:pt x="131" y="347"/>
                    <a:pt x="134" y="350"/>
                    <a:pt x="136" y="353"/>
                  </a:cubicBezTo>
                  <a:cubicBezTo>
                    <a:pt x="139" y="356"/>
                    <a:pt x="142" y="357"/>
                    <a:pt x="146" y="355"/>
                  </a:cubicBezTo>
                  <a:cubicBezTo>
                    <a:pt x="148" y="353"/>
                    <a:pt x="151" y="352"/>
                    <a:pt x="153" y="350"/>
                  </a:cubicBezTo>
                  <a:cubicBezTo>
                    <a:pt x="158" y="347"/>
                    <a:pt x="163" y="346"/>
                    <a:pt x="169" y="346"/>
                  </a:cubicBezTo>
                  <a:cubicBezTo>
                    <a:pt x="189" y="347"/>
                    <a:pt x="208" y="347"/>
                    <a:pt x="228" y="348"/>
                  </a:cubicBezTo>
                  <a:cubicBezTo>
                    <a:pt x="240" y="348"/>
                    <a:pt x="253" y="349"/>
                    <a:pt x="266" y="349"/>
                  </a:cubicBezTo>
                  <a:cubicBezTo>
                    <a:pt x="265" y="360"/>
                    <a:pt x="269" y="369"/>
                    <a:pt x="277" y="375"/>
                  </a:cubicBezTo>
                  <a:cubicBezTo>
                    <a:pt x="285" y="382"/>
                    <a:pt x="295" y="381"/>
                    <a:pt x="304" y="379"/>
                  </a:cubicBezTo>
                  <a:cubicBezTo>
                    <a:pt x="315" y="401"/>
                    <a:pt x="325" y="423"/>
                    <a:pt x="335" y="445"/>
                  </a:cubicBezTo>
                  <a:cubicBezTo>
                    <a:pt x="326" y="460"/>
                    <a:pt x="326" y="473"/>
                    <a:pt x="337" y="483"/>
                  </a:cubicBezTo>
                  <a:cubicBezTo>
                    <a:pt x="346" y="492"/>
                    <a:pt x="359" y="493"/>
                    <a:pt x="370" y="486"/>
                  </a:cubicBezTo>
                  <a:cubicBezTo>
                    <a:pt x="382" y="478"/>
                    <a:pt x="385" y="466"/>
                    <a:pt x="379" y="449"/>
                  </a:cubicBezTo>
                  <a:cubicBezTo>
                    <a:pt x="387" y="438"/>
                    <a:pt x="396" y="428"/>
                    <a:pt x="404" y="418"/>
                  </a:cubicBezTo>
                  <a:cubicBezTo>
                    <a:pt x="409" y="421"/>
                    <a:pt x="414" y="422"/>
                    <a:pt x="420" y="423"/>
                  </a:cubicBezTo>
                  <a:cubicBezTo>
                    <a:pt x="421" y="436"/>
                    <a:pt x="421" y="448"/>
                    <a:pt x="422" y="461"/>
                  </a:cubicBezTo>
                  <a:cubicBezTo>
                    <a:pt x="421" y="466"/>
                    <a:pt x="421" y="471"/>
                    <a:pt x="425" y="475"/>
                  </a:cubicBezTo>
                  <a:cubicBezTo>
                    <a:pt x="428" y="474"/>
                    <a:pt x="431" y="476"/>
                    <a:pt x="433" y="472"/>
                  </a:cubicBezTo>
                  <a:cubicBezTo>
                    <a:pt x="435" y="470"/>
                    <a:pt x="434" y="467"/>
                    <a:pt x="434" y="464"/>
                  </a:cubicBezTo>
                  <a:cubicBezTo>
                    <a:pt x="434" y="449"/>
                    <a:pt x="433" y="434"/>
                    <a:pt x="432" y="419"/>
                  </a:cubicBezTo>
                  <a:cubicBezTo>
                    <a:pt x="439" y="415"/>
                    <a:pt x="444" y="409"/>
                    <a:pt x="446" y="401"/>
                  </a:cubicBezTo>
                  <a:cubicBezTo>
                    <a:pt x="448" y="393"/>
                    <a:pt x="445" y="386"/>
                    <a:pt x="442" y="380"/>
                  </a:cubicBezTo>
                  <a:cubicBezTo>
                    <a:pt x="452" y="370"/>
                    <a:pt x="462" y="360"/>
                    <a:pt x="471" y="350"/>
                  </a:cubicBezTo>
                  <a:cubicBezTo>
                    <a:pt x="479" y="351"/>
                    <a:pt x="482" y="344"/>
                    <a:pt x="487" y="341"/>
                  </a:cubicBezTo>
                  <a:cubicBezTo>
                    <a:pt x="492" y="344"/>
                    <a:pt x="499" y="346"/>
                    <a:pt x="505" y="348"/>
                  </a:cubicBezTo>
                  <a:cubicBezTo>
                    <a:pt x="506" y="355"/>
                    <a:pt x="505" y="364"/>
                    <a:pt x="516" y="364"/>
                  </a:cubicBezTo>
                  <a:cubicBezTo>
                    <a:pt x="528" y="365"/>
                    <a:pt x="528" y="365"/>
                    <a:pt x="533" y="347"/>
                  </a:cubicBezTo>
                  <a:cubicBezTo>
                    <a:pt x="539" y="346"/>
                    <a:pt x="544" y="343"/>
                    <a:pt x="550" y="341"/>
                  </a:cubicBezTo>
                  <a:cubicBezTo>
                    <a:pt x="562" y="350"/>
                    <a:pt x="564" y="351"/>
                    <a:pt x="571" y="345"/>
                  </a:cubicBezTo>
                  <a:cubicBezTo>
                    <a:pt x="579" y="338"/>
                    <a:pt x="579" y="337"/>
                    <a:pt x="571" y="322"/>
                  </a:cubicBezTo>
                  <a:cubicBezTo>
                    <a:pt x="576" y="314"/>
                    <a:pt x="580" y="305"/>
                    <a:pt x="582" y="297"/>
                  </a:cubicBezTo>
                  <a:cubicBezTo>
                    <a:pt x="597" y="295"/>
                    <a:pt x="600" y="293"/>
                    <a:pt x="600" y="285"/>
                  </a:cubicBezTo>
                  <a:cubicBezTo>
                    <a:pt x="600" y="273"/>
                    <a:pt x="599" y="272"/>
                    <a:pt x="582" y="269"/>
                  </a:cubicBezTo>
                  <a:close/>
                  <a:moveTo>
                    <a:pt x="482" y="91"/>
                  </a:moveTo>
                  <a:cubicBezTo>
                    <a:pt x="483" y="91"/>
                    <a:pt x="484" y="91"/>
                    <a:pt x="486" y="90"/>
                  </a:cubicBezTo>
                  <a:cubicBezTo>
                    <a:pt x="489" y="91"/>
                    <a:pt x="492" y="90"/>
                    <a:pt x="496" y="91"/>
                  </a:cubicBezTo>
                  <a:cubicBezTo>
                    <a:pt x="499" y="95"/>
                    <a:pt x="502" y="98"/>
                    <a:pt x="503" y="103"/>
                  </a:cubicBezTo>
                  <a:cubicBezTo>
                    <a:pt x="503" y="111"/>
                    <a:pt x="498" y="118"/>
                    <a:pt x="491" y="119"/>
                  </a:cubicBezTo>
                  <a:cubicBezTo>
                    <a:pt x="484" y="121"/>
                    <a:pt x="476" y="116"/>
                    <a:pt x="474" y="109"/>
                  </a:cubicBezTo>
                  <a:cubicBezTo>
                    <a:pt x="472" y="102"/>
                    <a:pt x="475" y="95"/>
                    <a:pt x="482" y="91"/>
                  </a:cubicBezTo>
                  <a:close/>
                  <a:moveTo>
                    <a:pt x="470" y="125"/>
                  </a:moveTo>
                  <a:cubicBezTo>
                    <a:pt x="479" y="133"/>
                    <a:pt x="490" y="134"/>
                    <a:pt x="501" y="129"/>
                  </a:cubicBezTo>
                  <a:cubicBezTo>
                    <a:pt x="515" y="159"/>
                    <a:pt x="528" y="190"/>
                    <a:pt x="541" y="221"/>
                  </a:cubicBezTo>
                  <a:cubicBezTo>
                    <a:pt x="538" y="220"/>
                    <a:pt x="535" y="219"/>
                    <a:pt x="533" y="219"/>
                  </a:cubicBezTo>
                  <a:cubicBezTo>
                    <a:pt x="529" y="201"/>
                    <a:pt x="528" y="201"/>
                    <a:pt x="518" y="201"/>
                  </a:cubicBezTo>
                  <a:cubicBezTo>
                    <a:pt x="508" y="201"/>
                    <a:pt x="507" y="203"/>
                    <a:pt x="505" y="218"/>
                  </a:cubicBezTo>
                  <a:cubicBezTo>
                    <a:pt x="498" y="220"/>
                    <a:pt x="492" y="222"/>
                    <a:pt x="485" y="226"/>
                  </a:cubicBezTo>
                  <a:cubicBezTo>
                    <a:pt x="480" y="221"/>
                    <a:pt x="475" y="213"/>
                    <a:pt x="465" y="220"/>
                  </a:cubicBezTo>
                  <a:cubicBezTo>
                    <a:pt x="444" y="199"/>
                    <a:pt x="422" y="178"/>
                    <a:pt x="401" y="158"/>
                  </a:cubicBezTo>
                  <a:cubicBezTo>
                    <a:pt x="403" y="154"/>
                    <a:pt x="404" y="150"/>
                    <a:pt x="404" y="145"/>
                  </a:cubicBezTo>
                  <a:cubicBezTo>
                    <a:pt x="426" y="138"/>
                    <a:pt x="448" y="132"/>
                    <a:pt x="470" y="125"/>
                  </a:cubicBezTo>
                  <a:close/>
                  <a:moveTo>
                    <a:pt x="364" y="169"/>
                  </a:moveTo>
                  <a:cubicBezTo>
                    <a:pt x="374" y="172"/>
                    <a:pt x="383" y="172"/>
                    <a:pt x="394" y="166"/>
                  </a:cubicBezTo>
                  <a:cubicBezTo>
                    <a:pt x="396" y="169"/>
                    <a:pt x="399" y="173"/>
                    <a:pt x="402" y="177"/>
                  </a:cubicBezTo>
                  <a:cubicBezTo>
                    <a:pt x="417" y="191"/>
                    <a:pt x="431" y="206"/>
                    <a:pt x="447" y="219"/>
                  </a:cubicBezTo>
                  <a:cubicBezTo>
                    <a:pt x="455" y="226"/>
                    <a:pt x="458" y="236"/>
                    <a:pt x="464" y="244"/>
                  </a:cubicBezTo>
                  <a:cubicBezTo>
                    <a:pt x="463" y="246"/>
                    <a:pt x="461" y="249"/>
                    <a:pt x="459" y="252"/>
                  </a:cubicBezTo>
                  <a:cubicBezTo>
                    <a:pt x="449" y="251"/>
                    <a:pt x="438" y="250"/>
                    <a:pt x="427" y="248"/>
                  </a:cubicBezTo>
                  <a:cubicBezTo>
                    <a:pt x="399" y="244"/>
                    <a:pt x="372" y="240"/>
                    <a:pt x="345" y="236"/>
                  </a:cubicBezTo>
                  <a:cubicBezTo>
                    <a:pt x="343" y="236"/>
                    <a:pt x="342" y="236"/>
                    <a:pt x="341" y="236"/>
                  </a:cubicBezTo>
                  <a:cubicBezTo>
                    <a:pt x="336" y="235"/>
                    <a:pt x="332" y="235"/>
                    <a:pt x="327" y="234"/>
                  </a:cubicBezTo>
                  <a:cubicBezTo>
                    <a:pt x="322" y="233"/>
                    <a:pt x="317" y="233"/>
                    <a:pt x="312" y="232"/>
                  </a:cubicBezTo>
                  <a:cubicBezTo>
                    <a:pt x="311" y="229"/>
                    <a:pt x="310" y="227"/>
                    <a:pt x="310" y="226"/>
                  </a:cubicBezTo>
                  <a:cubicBezTo>
                    <a:pt x="328" y="206"/>
                    <a:pt x="346" y="187"/>
                    <a:pt x="364" y="169"/>
                  </a:cubicBezTo>
                  <a:close/>
                  <a:moveTo>
                    <a:pt x="362" y="145"/>
                  </a:moveTo>
                  <a:cubicBezTo>
                    <a:pt x="362" y="137"/>
                    <a:pt x="369" y="130"/>
                    <a:pt x="377" y="130"/>
                  </a:cubicBezTo>
                  <a:cubicBezTo>
                    <a:pt x="385" y="130"/>
                    <a:pt x="391" y="136"/>
                    <a:pt x="391" y="144"/>
                  </a:cubicBezTo>
                  <a:cubicBezTo>
                    <a:pt x="391" y="152"/>
                    <a:pt x="385" y="159"/>
                    <a:pt x="377" y="159"/>
                  </a:cubicBezTo>
                  <a:cubicBezTo>
                    <a:pt x="369" y="159"/>
                    <a:pt x="362" y="152"/>
                    <a:pt x="362" y="145"/>
                  </a:cubicBezTo>
                  <a:close/>
                  <a:moveTo>
                    <a:pt x="384" y="49"/>
                  </a:moveTo>
                  <a:cubicBezTo>
                    <a:pt x="410" y="64"/>
                    <a:pt x="436" y="80"/>
                    <a:pt x="462" y="95"/>
                  </a:cubicBezTo>
                  <a:cubicBezTo>
                    <a:pt x="461" y="101"/>
                    <a:pt x="460" y="108"/>
                    <a:pt x="462" y="114"/>
                  </a:cubicBezTo>
                  <a:cubicBezTo>
                    <a:pt x="442" y="120"/>
                    <a:pt x="422" y="126"/>
                    <a:pt x="402" y="133"/>
                  </a:cubicBezTo>
                  <a:cubicBezTo>
                    <a:pt x="395" y="123"/>
                    <a:pt x="393" y="121"/>
                    <a:pt x="382" y="117"/>
                  </a:cubicBezTo>
                  <a:cubicBezTo>
                    <a:pt x="379" y="98"/>
                    <a:pt x="375" y="78"/>
                    <a:pt x="372" y="57"/>
                  </a:cubicBezTo>
                  <a:cubicBezTo>
                    <a:pt x="376" y="55"/>
                    <a:pt x="381" y="53"/>
                    <a:pt x="384" y="49"/>
                  </a:cubicBezTo>
                  <a:close/>
                  <a:moveTo>
                    <a:pt x="364" y="16"/>
                  </a:moveTo>
                  <a:cubicBezTo>
                    <a:pt x="372" y="16"/>
                    <a:pt x="379" y="23"/>
                    <a:pt x="379" y="31"/>
                  </a:cubicBezTo>
                  <a:cubicBezTo>
                    <a:pt x="379" y="39"/>
                    <a:pt x="372" y="46"/>
                    <a:pt x="364" y="45"/>
                  </a:cubicBezTo>
                  <a:cubicBezTo>
                    <a:pt x="356" y="45"/>
                    <a:pt x="350" y="39"/>
                    <a:pt x="350" y="31"/>
                  </a:cubicBezTo>
                  <a:cubicBezTo>
                    <a:pt x="349" y="23"/>
                    <a:pt x="356" y="16"/>
                    <a:pt x="364" y="16"/>
                  </a:cubicBezTo>
                  <a:close/>
                  <a:moveTo>
                    <a:pt x="347" y="53"/>
                  </a:moveTo>
                  <a:cubicBezTo>
                    <a:pt x="351" y="55"/>
                    <a:pt x="355" y="56"/>
                    <a:pt x="359" y="58"/>
                  </a:cubicBezTo>
                  <a:cubicBezTo>
                    <a:pt x="363" y="78"/>
                    <a:pt x="366" y="98"/>
                    <a:pt x="370" y="118"/>
                  </a:cubicBezTo>
                  <a:cubicBezTo>
                    <a:pt x="361" y="121"/>
                    <a:pt x="354" y="126"/>
                    <a:pt x="351" y="136"/>
                  </a:cubicBezTo>
                  <a:cubicBezTo>
                    <a:pt x="348" y="145"/>
                    <a:pt x="350" y="153"/>
                    <a:pt x="354" y="160"/>
                  </a:cubicBezTo>
                  <a:cubicBezTo>
                    <a:pt x="336" y="178"/>
                    <a:pt x="319" y="197"/>
                    <a:pt x="302" y="215"/>
                  </a:cubicBezTo>
                  <a:cubicBezTo>
                    <a:pt x="295" y="212"/>
                    <a:pt x="290" y="211"/>
                    <a:pt x="284" y="211"/>
                  </a:cubicBezTo>
                  <a:cubicBezTo>
                    <a:pt x="270" y="193"/>
                    <a:pt x="256" y="176"/>
                    <a:pt x="242" y="159"/>
                  </a:cubicBezTo>
                  <a:cubicBezTo>
                    <a:pt x="246" y="151"/>
                    <a:pt x="247" y="143"/>
                    <a:pt x="244" y="135"/>
                  </a:cubicBezTo>
                  <a:cubicBezTo>
                    <a:pt x="272" y="113"/>
                    <a:pt x="300" y="91"/>
                    <a:pt x="328" y="69"/>
                  </a:cubicBezTo>
                  <a:cubicBezTo>
                    <a:pt x="329" y="67"/>
                    <a:pt x="330" y="67"/>
                    <a:pt x="331" y="66"/>
                  </a:cubicBezTo>
                  <a:cubicBezTo>
                    <a:pt x="337" y="62"/>
                    <a:pt x="342" y="57"/>
                    <a:pt x="347" y="53"/>
                  </a:cubicBezTo>
                  <a:close/>
                  <a:moveTo>
                    <a:pt x="258" y="239"/>
                  </a:moveTo>
                  <a:cubicBezTo>
                    <a:pt x="241" y="245"/>
                    <a:pt x="224" y="251"/>
                    <a:pt x="206" y="257"/>
                  </a:cubicBezTo>
                  <a:cubicBezTo>
                    <a:pt x="206" y="255"/>
                    <a:pt x="206" y="254"/>
                    <a:pt x="206" y="253"/>
                  </a:cubicBezTo>
                  <a:cubicBezTo>
                    <a:pt x="206" y="248"/>
                    <a:pt x="204" y="245"/>
                    <a:pt x="199" y="244"/>
                  </a:cubicBezTo>
                  <a:cubicBezTo>
                    <a:pt x="196" y="244"/>
                    <a:pt x="192" y="243"/>
                    <a:pt x="188" y="242"/>
                  </a:cubicBezTo>
                  <a:cubicBezTo>
                    <a:pt x="186" y="241"/>
                    <a:pt x="184" y="241"/>
                    <a:pt x="184" y="238"/>
                  </a:cubicBezTo>
                  <a:cubicBezTo>
                    <a:pt x="187" y="234"/>
                    <a:pt x="191" y="232"/>
                    <a:pt x="194" y="229"/>
                  </a:cubicBezTo>
                  <a:cubicBezTo>
                    <a:pt x="199" y="224"/>
                    <a:pt x="200" y="222"/>
                    <a:pt x="196" y="216"/>
                  </a:cubicBezTo>
                  <a:cubicBezTo>
                    <a:pt x="194" y="213"/>
                    <a:pt x="193" y="209"/>
                    <a:pt x="191" y="206"/>
                  </a:cubicBezTo>
                  <a:cubicBezTo>
                    <a:pt x="190" y="206"/>
                    <a:pt x="190" y="205"/>
                    <a:pt x="190" y="204"/>
                  </a:cubicBezTo>
                  <a:cubicBezTo>
                    <a:pt x="200" y="194"/>
                    <a:pt x="211" y="183"/>
                    <a:pt x="221" y="173"/>
                  </a:cubicBezTo>
                  <a:cubicBezTo>
                    <a:pt x="224" y="170"/>
                    <a:pt x="229" y="170"/>
                    <a:pt x="233" y="167"/>
                  </a:cubicBezTo>
                  <a:cubicBezTo>
                    <a:pt x="246" y="183"/>
                    <a:pt x="258" y="199"/>
                    <a:pt x="271" y="215"/>
                  </a:cubicBezTo>
                  <a:cubicBezTo>
                    <a:pt x="263" y="221"/>
                    <a:pt x="258" y="228"/>
                    <a:pt x="258" y="239"/>
                  </a:cubicBezTo>
                  <a:close/>
                  <a:moveTo>
                    <a:pt x="204" y="145"/>
                  </a:moveTo>
                  <a:cubicBezTo>
                    <a:pt x="204" y="136"/>
                    <a:pt x="211" y="130"/>
                    <a:pt x="219" y="130"/>
                  </a:cubicBezTo>
                  <a:cubicBezTo>
                    <a:pt x="227" y="130"/>
                    <a:pt x="233" y="136"/>
                    <a:pt x="233" y="144"/>
                  </a:cubicBezTo>
                  <a:cubicBezTo>
                    <a:pt x="233" y="152"/>
                    <a:pt x="227" y="159"/>
                    <a:pt x="219" y="159"/>
                  </a:cubicBezTo>
                  <a:cubicBezTo>
                    <a:pt x="211" y="159"/>
                    <a:pt x="204" y="153"/>
                    <a:pt x="204" y="145"/>
                  </a:cubicBezTo>
                  <a:close/>
                  <a:moveTo>
                    <a:pt x="286" y="223"/>
                  </a:moveTo>
                  <a:cubicBezTo>
                    <a:pt x="293" y="223"/>
                    <a:pt x="300" y="230"/>
                    <a:pt x="300" y="238"/>
                  </a:cubicBezTo>
                  <a:cubicBezTo>
                    <a:pt x="300" y="246"/>
                    <a:pt x="294" y="252"/>
                    <a:pt x="286" y="252"/>
                  </a:cubicBezTo>
                  <a:cubicBezTo>
                    <a:pt x="277" y="252"/>
                    <a:pt x="271" y="246"/>
                    <a:pt x="271" y="238"/>
                  </a:cubicBezTo>
                  <a:cubicBezTo>
                    <a:pt x="271" y="230"/>
                    <a:pt x="278" y="223"/>
                    <a:pt x="286" y="223"/>
                  </a:cubicBezTo>
                  <a:close/>
                  <a:moveTo>
                    <a:pt x="221" y="37"/>
                  </a:moveTo>
                  <a:cubicBezTo>
                    <a:pt x="260" y="37"/>
                    <a:pt x="299" y="37"/>
                    <a:pt x="337" y="37"/>
                  </a:cubicBezTo>
                  <a:cubicBezTo>
                    <a:pt x="338" y="39"/>
                    <a:pt x="339" y="41"/>
                    <a:pt x="340" y="43"/>
                  </a:cubicBezTo>
                  <a:cubicBezTo>
                    <a:pt x="306" y="70"/>
                    <a:pt x="272" y="97"/>
                    <a:pt x="238" y="124"/>
                  </a:cubicBezTo>
                  <a:cubicBezTo>
                    <a:pt x="233" y="121"/>
                    <a:pt x="229" y="119"/>
                    <a:pt x="224" y="118"/>
                  </a:cubicBezTo>
                  <a:cubicBezTo>
                    <a:pt x="218" y="97"/>
                    <a:pt x="213" y="76"/>
                    <a:pt x="207" y="55"/>
                  </a:cubicBezTo>
                  <a:cubicBezTo>
                    <a:pt x="214" y="51"/>
                    <a:pt x="219" y="45"/>
                    <a:pt x="221" y="37"/>
                  </a:cubicBezTo>
                  <a:close/>
                  <a:moveTo>
                    <a:pt x="195" y="16"/>
                  </a:moveTo>
                  <a:cubicBezTo>
                    <a:pt x="203" y="16"/>
                    <a:pt x="209" y="23"/>
                    <a:pt x="209" y="31"/>
                  </a:cubicBezTo>
                  <a:cubicBezTo>
                    <a:pt x="209" y="39"/>
                    <a:pt x="203" y="46"/>
                    <a:pt x="194" y="45"/>
                  </a:cubicBezTo>
                  <a:cubicBezTo>
                    <a:pt x="187" y="45"/>
                    <a:pt x="180" y="39"/>
                    <a:pt x="180" y="31"/>
                  </a:cubicBezTo>
                  <a:cubicBezTo>
                    <a:pt x="180" y="23"/>
                    <a:pt x="187" y="16"/>
                    <a:pt x="195" y="16"/>
                  </a:cubicBezTo>
                  <a:close/>
                  <a:moveTo>
                    <a:pt x="172" y="47"/>
                  </a:moveTo>
                  <a:cubicBezTo>
                    <a:pt x="175" y="50"/>
                    <a:pt x="178" y="53"/>
                    <a:pt x="182" y="55"/>
                  </a:cubicBezTo>
                  <a:cubicBezTo>
                    <a:pt x="186" y="57"/>
                    <a:pt x="190" y="58"/>
                    <a:pt x="195" y="58"/>
                  </a:cubicBezTo>
                  <a:cubicBezTo>
                    <a:pt x="200" y="78"/>
                    <a:pt x="206" y="98"/>
                    <a:pt x="211" y="118"/>
                  </a:cubicBezTo>
                  <a:cubicBezTo>
                    <a:pt x="205" y="120"/>
                    <a:pt x="200" y="123"/>
                    <a:pt x="197" y="129"/>
                  </a:cubicBezTo>
                  <a:cubicBezTo>
                    <a:pt x="162" y="117"/>
                    <a:pt x="127" y="106"/>
                    <a:pt x="92" y="94"/>
                  </a:cubicBezTo>
                  <a:cubicBezTo>
                    <a:pt x="92" y="90"/>
                    <a:pt x="92" y="87"/>
                    <a:pt x="92" y="83"/>
                  </a:cubicBezTo>
                  <a:cubicBezTo>
                    <a:pt x="118" y="71"/>
                    <a:pt x="145" y="59"/>
                    <a:pt x="172" y="47"/>
                  </a:cubicBezTo>
                  <a:close/>
                  <a:moveTo>
                    <a:pt x="88" y="106"/>
                  </a:moveTo>
                  <a:cubicBezTo>
                    <a:pt x="123" y="117"/>
                    <a:pt x="157" y="129"/>
                    <a:pt x="192" y="140"/>
                  </a:cubicBezTo>
                  <a:cubicBezTo>
                    <a:pt x="191" y="153"/>
                    <a:pt x="196" y="162"/>
                    <a:pt x="207" y="169"/>
                  </a:cubicBezTo>
                  <a:cubicBezTo>
                    <a:pt x="198" y="179"/>
                    <a:pt x="189" y="188"/>
                    <a:pt x="180" y="197"/>
                  </a:cubicBezTo>
                  <a:cubicBezTo>
                    <a:pt x="176" y="201"/>
                    <a:pt x="170" y="201"/>
                    <a:pt x="165" y="202"/>
                  </a:cubicBezTo>
                  <a:cubicBezTo>
                    <a:pt x="164" y="203"/>
                    <a:pt x="163" y="201"/>
                    <a:pt x="162" y="200"/>
                  </a:cubicBezTo>
                  <a:cubicBezTo>
                    <a:pt x="163" y="195"/>
                    <a:pt x="165" y="190"/>
                    <a:pt x="167" y="186"/>
                  </a:cubicBezTo>
                  <a:cubicBezTo>
                    <a:pt x="168" y="182"/>
                    <a:pt x="167" y="178"/>
                    <a:pt x="163" y="176"/>
                  </a:cubicBezTo>
                  <a:cubicBezTo>
                    <a:pt x="158" y="173"/>
                    <a:pt x="153" y="170"/>
                    <a:pt x="148" y="167"/>
                  </a:cubicBezTo>
                  <a:cubicBezTo>
                    <a:pt x="144" y="165"/>
                    <a:pt x="140" y="166"/>
                    <a:pt x="137" y="169"/>
                  </a:cubicBezTo>
                  <a:cubicBezTo>
                    <a:pt x="134" y="173"/>
                    <a:pt x="130" y="176"/>
                    <a:pt x="126" y="180"/>
                  </a:cubicBezTo>
                  <a:cubicBezTo>
                    <a:pt x="124" y="180"/>
                    <a:pt x="123" y="178"/>
                    <a:pt x="123" y="176"/>
                  </a:cubicBezTo>
                  <a:cubicBezTo>
                    <a:pt x="122" y="172"/>
                    <a:pt x="122" y="168"/>
                    <a:pt x="121" y="164"/>
                  </a:cubicBezTo>
                  <a:cubicBezTo>
                    <a:pt x="120" y="160"/>
                    <a:pt x="118" y="157"/>
                    <a:pt x="113" y="157"/>
                  </a:cubicBezTo>
                  <a:cubicBezTo>
                    <a:pt x="107" y="158"/>
                    <a:pt x="101" y="158"/>
                    <a:pt x="95" y="158"/>
                  </a:cubicBezTo>
                  <a:cubicBezTo>
                    <a:pt x="90" y="157"/>
                    <a:pt x="88" y="159"/>
                    <a:pt x="87" y="164"/>
                  </a:cubicBezTo>
                  <a:cubicBezTo>
                    <a:pt x="86" y="167"/>
                    <a:pt x="85" y="171"/>
                    <a:pt x="84" y="175"/>
                  </a:cubicBezTo>
                  <a:cubicBezTo>
                    <a:pt x="84" y="177"/>
                    <a:pt x="84" y="179"/>
                    <a:pt x="81" y="180"/>
                  </a:cubicBezTo>
                  <a:cubicBezTo>
                    <a:pt x="76" y="176"/>
                    <a:pt x="73" y="170"/>
                    <a:pt x="67" y="165"/>
                  </a:cubicBezTo>
                  <a:cubicBezTo>
                    <a:pt x="66" y="165"/>
                    <a:pt x="64" y="165"/>
                    <a:pt x="62" y="165"/>
                  </a:cubicBezTo>
                  <a:cubicBezTo>
                    <a:pt x="65" y="149"/>
                    <a:pt x="67" y="133"/>
                    <a:pt x="70" y="117"/>
                  </a:cubicBezTo>
                  <a:cubicBezTo>
                    <a:pt x="77" y="116"/>
                    <a:pt x="83" y="112"/>
                    <a:pt x="88" y="106"/>
                  </a:cubicBezTo>
                  <a:close/>
                  <a:moveTo>
                    <a:pt x="51" y="91"/>
                  </a:moveTo>
                  <a:cubicBezTo>
                    <a:pt x="50" y="83"/>
                    <a:pt x="57" y="76"/>
                    <a:pt x="65" y="76"/>
                  </a:cubicBezTo>
                  <a:cubicBezTo>
                    <a:pt x="73" y="76"/>
                    <a:pt x="80" y="82"/>
                    <a:pt x="80" y="90"/>
                  </a:cubicBezTo>
                  <a:cubicBezTo>
                    <a:pt x="80" y="98"/>
                    <a:pt x="73" y="105"/>
                    <a:pt x="65" y="105"/>
                  </a:cubicBezTo>
                  <a:cubicBezTo>
                    <a:pt x="57" y="105"/>
                    <a:pt x="51" y="99"/>
                    <a:pt x="51" y="91"/>
                  </a:cubicBezTo>
                  <a:close/>
                  <a:moveTo>
                    <a:pt x="151" y="331"/>
                  </a:moveTo>
                  <a:cubicBezTo>
                    <a:pt x="151" y="333"/>
                    <a:pt x="151" y="334"/>
                    <a:pt x="152" y="336"/>
                  </a:cubicBezTo>
                  <a:cubicBezTo>
                    <a:pt x="149" y="338"/>
                    <a:pt x="146" y="340"/>
                    <a:pt x="143" y="342"/>
                  </a:cubicBezTo>
                  <a:cubicBezTo>
                    <a:pt x="136" y="336"/>
                    <a:pt x="134" y="326"/>
                    <a:pt x="121" y="329"/>
                  </a:cubicBezTo>
                  <a:cubicBezTo>
                    <a:pt x="107" y="333"/>
                    <a:pt x="112" y="343"/>
                    <a:pt x="107" y="351"/>
                  </a:cubicBezTo>
                  <a:cubicBezTo>
                    <a:pt x="104" y="351"/>
                    <a:pt x="101" y="351"/>
                    <a:pt x="97" y="351"/>
                  </a:cubicBezTo>
                  <a:cubicBezTo>
                    <a:pt x="93" y="343"/>
                    <a:pt x="98" y="332"/>
                    <a:pt x="84" y="329"/>
                  </a:cubicBezTo>
                  <a:cubicBezTo>
                    <a:pt x="71" y="325"/>
                    <a:pt x="69" y="337"/>
                    <a:pt x="61" y="341"/>
                  </a:cubicBezTo>
                  <a:cubicBezTo>
                    <a:pt x="59" y="339"/>
                    <a:pt x="56" y="338"/>
                    <a:pt x="53" y="336"/>
                  </a:cubicBezTo>
                  <a:cubicBezTo>
                    <a:pt x="54" y="331"/>
                    <a:pt x="56" y="327"/>
                    <a:pt x="57" y="323"/>
                  </a:cubicBezTo>
                  <a:cubicBezTo>
                    <a:pt x="59" y="318"/>
                    <a:pt x="58" y="315"/>
                    <a:pt x="55" y="312"/>
                  </a:cubicBezTo>
                  <a:cubicBezTo>
                    <a:pt x="53" y="311"/>
                    <a:pt x="51" y="310"/>
                    <a:pt x="50" y="308"/>
                  </a:cubicBezTo>
                  <a:cubicBezTo>
                    <a:pt x="47" y="305"/>
                    <a:pt x="44" y="304"/>
                    <a:pt x="40" y="306"/>
                  </a:cubicBezTo>
                  <a:cubicBezTo>
                    <a:pt x="36" y="307"/>
                    <a:pt x="32" y="308"/>
                    <a:pt x="28" y="309"/>
                  </a:cubicBezTo>
                  <a:cubicBezTo>
                    <a:pt x="25" y="307"/>
                    <a:pt x="24" y="304"/>
                    <a:pt x="22" y="300"/>
                  </a:cubicBezTo>
                  <a:cubicBezTo>
                    <a:pt x="26" y="297"/>
                    <a:pt x="29" y="294"/>
                    <a:pt x="33" y="291"/>
                  </a:cubicBezTo>
                  <a:cubicBezTo>
                    <a:pt x="36" y="288"/>
                    <a:pt x="36" y="286"/>
                    <a:pt x="35" y="282"/>
                  </a:cubicBezTo>
                  <a:cubicBezTo>
                    <a:pt x="34" y="272"/>
                    <a:pt x="29" y="267"/>
                    <a:pt x="19" y="267"/>
                  </a:cubicBezTo>
                  <a:cubicBezTo>
                    <a:pt x="17" y="266"/>
                    <a:pt x="15" y="266"/>
                    <a:pt x="13" y="265"/>
                  </a:cubicBezTo>
                  <a:cubicBezTo>
                    <a:pt x="12" y="262"/>
                    <a:pt x="13" y="258"/>
                    <a:pt x="13" y="255"/>
                  </a:cubicBezTo>
                  <a:cubicBezTo>
                    <a:pt x="20" y="250"/>
                    <a:pt x="31" y="256"/>
                    <a:pt x="35" y="242"/>
                  </a:cubicBezTo>
                  <a:cubicBezTo>
                    <a:pt x="39" y="229"/>
                    <a:pt x="28" y="227"/>
                    <a:pt x="23" y="219"/>
                  </a:cubicBezTo>
                  <a:cubicBezTo>
                    <a:pt x="24" y="216"/>
                    <a:pt x="26" y="213"/>
                    <a:pt x="27" y="211"/>
                  </a:cubicBezTo>
                  <a:cubicBezTo>
                    <a:pt x="36" y="211"/>
                    <a:pt x="44" y="220"/>
                    <a:pt x="53" y="210"/>
                  </a:cubicBezTo>
                  <a:cubicBezTo>
                    <a:pt x="63" y="201"/>
                    <a:pt x="54" y="193"/>
                    <a:pt x="55" y="184"/>
                  </a:cubicBezTo>
                  <a:cubicBezTo>
                    <a:pt x="57" y="183"/>
                    <a:pt x="60" y="181"/>
                    <a:pt x="63" y="179"/>
                  </a:cubicBezTo>
                  <a:cubicBezTo>
                    <a:pt x="66" y="183"/>
                    <a:pt x="69" y="186"/>
                    <a:pt x="72" y="190"/>
                  </a:cubicBezTo>
                  <a:cubicBezTo>
                    <a:pt x="75" y="193"/>
                    <a:pt x="78" y="194"/>
                    <a:pt x="82" y="192"/>
                  </a:cubicBezTo>
                  <a:cubicBezTo>
                    <a:pt x="84" y="192"/>
                    <a:pt x="86" y="191"/>
                    <a:pt x="88" y="191"/>
                  </a:cubicBezTo>
                  <a:cubicBezTo>
                    <a:pt x="93" y="190"/>
                    <a:pt x="95" y="187"/>
                    <a:pt x="95" y="183"/>
                  </a:cubicBezTo>
                  <a:cubicBezTo>
                    <a:pt x="96" y="179"/>
                    <a:pt x="97" y="175"/>
                    <a:pt x="98" y="171"/>
                  </a:cubicBezTo>
                  <a:cubicBezTo>
                    <a:pt x="102" y="170"/>
                    <a:pt x="105" y="170"/>
                    <a:pt x="109" y="170"/>
                  </a:cubicBezTo>
                  <a:cubicBezTo>
                    <a:pt x="110" y="174"/>
                    <a:pt x="111" y="178"/>
                    <a:pt x="111" y="182"/>
                  </a:cubicBezTo>
                  <a:cubicBezTo>
                    <a:pt x="112" y="188"/>
                    <a:pt x="115" y="189"/>
                    <a:pt x="119" y="191"/>
                  </a:cubicBezTo>
                  <a:cubicBezTo>
                    <a:pt x="128" y="195"/>
                    <a:pt x="135" y="192"/>
                    <a:pt x="140" y="185"/>
                  </a:cubicBezTo>
                  <a:cubicBezTo>
                    <a:pt x="141" y="183"/>
                    <a:pt x="143" y="182"/>
                    <a:pt x="144" y="180"/>
                  </a:cubicBezTo>
                  <a:cubicBezTo>
                    <a:pt x="147" y="182"/>
                    <a:pt x="150" y="183"/>
                    <a:pt x="153" y="185"/>
                  </a:cubicBezTo>
                  <a:cubicBezTo>
                    <a:pt x="152" y="194"/>
                    <a:pt x="144" y="201"/>
                    <a:pt x="154" y="211"/>
                  </a:cubicBezTo>
                  <a:cubicBezTo>
                    <a:pt x="163" y="221"/>
                    <a:pt x="171" y="212"/>
                    <a:pt x="179" y="212"/>
                  </a:cubicBezTo>
                  <a:cubicBezTo>
                    <a:pt x="180" y="214"/>
                    <a:pt x="182" y="216"/>
                    <a:pt x="183" y="218"/>
                  </a:cubicBezTo>
                  <a:cubicBezTo>
                    <a:pt x="185" y="220"/>
                    <a:pt x="183" y="221"/>
                    <a:pt x="182" y="223"/>
                  </a:cubicBezTo>
                  <a:cubicBezTo>
                    <a:pt x="178" y="227"/>
                    <a:pt x="172" y="229"/>
                    <a:pt x="171" y="236"/>
                  </a:cubicBezTo>
                  <a:cubicBezTo>
                    <a:pt x="170" y="252"/>
                    <a:pt x="181" y="254"/>
                    <a:pt x="193" y="256"/>
                  </a:cubicBezTo>
                  <a:cubicBezTo>
                    <a:pt x="193" y="260"/>
                    <a:pt x="193" y="263"/>
                    <a:pt x="193" y="266"/>
                  </a:cubicBezTo>
                  <a:cubicBezTo>
                    <a:pt x="185" y="270"/>
                    <a:pt x="175" y="266"/>
                    <a:pt x="172" y="279"/>
                  </a:cubicBezTo>
                  <a:cubicBezTo>
                    <a:pt x="168" y="292"/>
                    <a:pt x="178" y="295"/>
                    <a:pt x="183" y="302"/>
                  </a:cubicBezTo>
                  <a:cubicBezTo>
                    <a:pt x="182" y="305"/>
                    <a:pt x="180" y="308"/>
                    <a:pt x="178" y="311"/>
                  </a:cubicBezTo>
                  <a:cubicBezTo>
                    <a:pt x="173" y="309"/>
                    <a:pt x="169" y="308"/>
                    <a:pt x="165" y="306"/>
                  </a:cubicBezTo>
                  <a:cubicBezTo>
                    <a:pt x="162" y="305"/>
                    <a:pt x="159" y="305"/>
                    <a:pt x="157" y="308"/>
                  </a:cubicBezTo>
                  <a:cubicBezTo>
                    <a:pt x="146" y="319"/>
                    <a:pt x="145" y="314"/>
                    <a:pt x="151" y="331"/>
                  </a:cubicBezTo>
                  <a:close/>
                  <a:moveTo>
                    <a:pt x="272" y="337"/>
                  </a:moveTo>
                  <a:cubicBezTo>
                    <a:pt x="236" y="336"/>
                    <a:pt x="200" y="335"/>
                    <a:pt x="165" y="333"/>
                  </a:cubicBezTo>
                  <a:cubicBezTo>
                    <a:pt x="162" y="330"/>
                    <a:pt x="162" y="326"/>
                    <a:pt x="161" y="322"/>
                  </a:cubicBezTo>
                  <a:cubicBezTo>
                    <a:pt x="162" y="319"/>
                    <a:pt x="164" y="319"/>
                    <a:pt x="166" y="320"/>
                  </a:cubicBezTo>
                  <a:cubicBezTo>
                    <a:pt x="170" y="321"/>
                    <a:pt x="174" y="323"/>
                    <a:pt x="177" y="324"/>
                  </a:cubicBezTo>
                  <a:cubicBezTo>
                    <a:pt x="182" y="326"/>
                    <a:pt x="185" y="325"/>
                    <a:pt x="187" y="320"/>
                  </a:cubicBezTo>
                  <a:cubicBezTo>
                    <a:pt x="190" y="315"/>
                    <a:pt x="193" y="310"/>
                    <a:pt x="196" y="305"/>
                  </a:cubicBezTo>
                  <a:cubicBezTo>
                    <a:pt x="198" y="301"/>
                    <a:pt x="198" y="298"/>
                    <a:pt x="195" y="295"/>
                  </a:cubicBezTo>
                  <a:cubicBezTo>
                    <a:pt x="191" y="291"/>
                    <a:pt x="187" y="288"/>
                    <a:pt x="184" y="285"/>
                  </a:cubicBezTo>
                  <a:cubicBezTo>
                    <a:pt x="184" y="281"/>
                    <a:pt x="186" y="281"/>
                    <a:pt x="188" y="280"/>
                  </a:cubicBezTo>
                  <a:cubicBezTo>
                    <a:pt x="192" y="280"/>
                    <a:pt x="195" y="279"/>
                    <a:pt x="198" y="279"/>
                  </a:cubicBezTo>
                  <a:cubicBezTo>
                    <a:pt x="203" y="278"/>
                    <a:pt x="206" y="276"/>
                    <a:pt x="206" y="271"/>
                  </a:cubicBezTo>
                  <a:cubicBezTo>
                    <a:pt x="225" y="264"/>
                    <a:pt x="243" y="258"/>
                    <a:pt x="262" y="252"/>
                  </a:cubicBezTo>
                  <a:cubicBezTo>
                    <a:pt x="266" y="258"/>
                    <a:pt x="272" y="263"/>
                    <a:pt x="280" y="265"/>
                  </a:cubicBezTo>
                  <a:cubicBezTo>
                    <a:pt x="282" y="285"/>
                    <a:pt x="284" y="306"/>
                    <a:pt x="287" y="327"/>
                  </a:cubicBezTo>
                  <a:cubicBezTo>
                    <a:pt x="281" y="329"/>
                    <a:pt x="276" y="332"/>
                    <a:pt x="272" y="337"/>
                  </a:cubicBezTo>
                  <a:close/>
                  <a:moveTo>
                    <a:pt x="293" y="368"/>
                  </a:moveTo>
                  <a:cubicBezTo>
                    <a:pt x="285" y="368"/>
                    <a:pt x="279" y="362"/>
                    <a:pt x="279" y="354"/>
                  </a:cubicBezTo>
                  <a:cubicBezTo>
                    <a:pt x="279" y="345"/>
                    <a:pt x="285" y="339"/>
                    <a:pt x="293" y="339"/>
                  </a:cubicBezTo>
                  <a:cubicBezTo>
                    <a:pt x="301" y="339"/>
                    <a:pt x="308" y="345"/>
                    <a:pt x="308" y="353"/>
                  </a:cubicBezTo>
                  <a:cubicBezTo>
                    <a:pt x="308" y="361"/>
                    <a:pt x="301" y="368"/>
                    <a:pt x="293" y="368"/>
                  </a:cubicBezTo>
                  <a:close/>
                  <a:moveTo>
                    <a:pt x="299" y="327"/>
                  </a:moveTo>
                  <a:cubicBezTo>
                    <a:pt x="297" y="306"/>
                    <a:pt x="295" y="285"/>
                    <a:pt x="293" y="264"/>
                  </a:cubicBezTo>
                  <a:cubicBezTo>
                    <a:pt x="302" y="261"/>
                    <a:pt x="309" y="255"/>
                    <a:pt x="312" y="245"/>
                  </a:cubicBezTo>
                  <a:cubicBezTo>
                    <a:pt x="359" y="251"/>
                    <a:pt x="406" y="258"/>
                    <a:pt x="454" y="264"/>
                  </a:cubicBezTo>
                  <a:cubicBezTo>
                    <a:pt x="454" y="267"/>
                    <a:pt x="454" y="268"/>
                    <a:pt x="453" y="269"/>
                  </a:cubicBezTo>
                  <a:cubicBezTo>
                    <a:pt x="436" y="272"/>
                    <a:pt x="436" y="272"/>
                    <a:pt x="434" y="283"/>
                  </a:cubicBezTo>
                  <a:cubicBezTo>
                    <a:pt x="396" y="303"/>
                    <a:pt x="358" y="323"/>
                    <a:pt x="319" y="343"/>
                  </a:cubicBezTo>
                  <a:cubicBezTo>
                    <a:pt x="315" y="335"/>
                    <a:pt x="308" y="329"/>
                    <a:pt x="299" y="327"/>
                  </a:cubicBezTo>
                  <a:close/>
                  <a:moveTo>
                    <a:pt x="355" y="478"/>
                  </a:moveTo>
                  <a:cubicBezTo>
                    <a:pt x="347" y="478"/>
                    <a:pt x="341" y="471"/>
                    <a:pt x="341" y="463"/>
                  </a:cubicBezTo>
                  <a:cubicBezTo>
                    <a:pt x="341" y="455"/>
                    <a:pt x="348" y="449"/>
                    <a:pt x="356" y="449"/>
                  </a:cubicBezTo>
                  <a:cubicBezTo>
                    <a:pt x="364" y="449"/>
                    <a:pt x="370" y="455"/>
                    <a:pt x="370" y="463"/>
                  </a:cubicBezTo>
                  <a:cubicBezTo>
                    <a:pt x="370" y="472"/>
                    <a:pt x="363" y="478"/>
                    <a:pt x="355" y="478"/>
                  </a:cubicBezTo>
                  <a:close/>
                  <a:moveTo>
                    <a:pt x="370" y="440"/>
                  </a:moveTo>
                  <a:cubicBezTo>
                    <a:pt x="362" y="435"/>
                    <a:pt x="354" y="435"/>
                    <a:pt x="346" y="438"/>
                  </a:cubicBezTo>
                  <a:cubicBezTo>
                    <a:pt x="335" y="415"/>
                    <a:pt x="325" y="393"/>
                    <a:pt x="313" y="369"/>
                  </a:cubicBezTo>
                  <a:cubicBezTo>
                    <a:pt x="341" y="374"/>
                    <a:pt x="367" y="379"/>
                    <a:pt x="393" y="385"/>
                  </a:cubicBezTo>
                  <a:cubicBezTo>
                    <a:pt x="393" y="389"/>
                    <a:pt x="392" y="393"/>
                    <a:pt x="392" y="397"/>
                  </a:cubicBezTo>
                  <a:cubicBezTo>
                    <a:pt x="392" y="401"/>
                    <a:pt x="394" y="404"/>
                    <a:pt x="395" y="409"/>
                  </a:cubicBezTo>
                  <a:cubicBezTo>
                    <a:pt x="387" y="419"/>
                    <a:pt x="378" y="429"/>
                    <a:pt x="370" y="440"/>
                  </a:cubicBezTo>
                  <a:close/>
                  <a:moveTo>
                    <a:pt x="419" y="410"/>
                  </a:moveTo>
                  <a:cubicBezTo>
                    <a:pt x="411" y="410"/>
                    <a:pt x="405" y="403"/>
                    <a:pt x="405" y="395"/>
                  </a:cubicBezTo>
                  <a:cubicBezTo>
                    <a:pt x="405" y="387"/>
                    <a:pt x="411" y="381"/>
                    <a:pt x="419" y="381"/>
                  </a:cubicBezTo>
                  <a:cubicBezTo>
                    <a:pt x="427" y="381"/>
                    <a:pt x="434" y="387"/>
                    <a:pt x="434" y="395"/>
                  </a:cubicBezTo>
                  <a:cubicBezTo>
                    <a:pt x="434" y="403"/>
                    <a:pt x="427" y="410"/>
                    <a:pt x="419" y="410"/>
                  </a:cubicBezTo>
                  <a:close/>
                  <a:moveTo>
                    <a:pt x="460" y="343"/>
                  </a:moveTo>
                  <a:cubicBezTo>
                    <a:pt x="450" y="352"/>
                    <a:pt x="441" y="361"/>
                    <a:pt x="432" y="371"/>
                  </a:cubicBezTo>
                  <a:cubicBezTo>
                    <a:pt x="422" y="366"/>
                    <a:pt x="412" y="367"/>
                    <a:pt x="403" y="374"/>
                  </a:cubicBezTo>
                  <a:cubicBezTo>
                    <a:pt x="376" y="368"/>
                    <a:pt x="349" y="363"/>
                    <a:pt x="321" y="357"/>
                  </a:cubicBezTo>
                  <a:cubicBezTo>
                    <a:pt x="323" y="356"/>
                    <a:pt x="323" y="355"/>
                    <a:pt x="324" y="355"/>
                  </a:cubicBezTo>
                  <a:cubicBezTo>
                    <a:pt x="362" y="335"/>
                    <a:pt x="400" y="315"/>
                    <a:pt x="439" y="295"/>
                  </a:cubicBezTo>
                  <a:cubicBezTo>
                    <a:pt x="443" y="297"/>
                    <a:pt x="448" y="296"/>
                    <a:pt x="454" y="297"/>
                  </a:cubicBezTo>
                  <a:cubicBezTo>
                    <a:pt x="456" y="306"/>
                    <a:pt x="460" y="315"/>
                    <a:pt x="465" y="323"/>
                  </a:cubicBezTo>
                  <a:cubicBezTo>
                    <a:pt x="461" y="329"/>
                    <a:pt x="455" y="335"/>
                    <a:pt x="460" y="343"/>
                  </a:cubicBezTo>
                  <a:close/>
                  <a:moveTo>
                    <a:pt x="568" y="299"/>
                  </a:moveTo>
                  <a:cubicBezTo>
                    <a:pt x="567" y="306"/>
                    <a:pt x="564" y="311"/>
                    <a:pt x="559" y="316"/>
                  </a:cubicBezTo>
                  <a:cubicBezTo>
                    <a:pt x="557" y="318"/>
                    <a:pt x="556" y="321"/>
                    <a:pt x="557" y="325"/>
                  </a:cubicBezTo>
                  <a:cubicBezTo>
                    <a:pt x="557" y="325"/>
                    <a:pt x="557" y="326"/>
                    <a:pt x="558" y="326"/>
                  </a:cubicBezTo>
                  <a:cubicBezTo>
                    <a:pt x="558" y="326"/>
                    <a:pt x="558" y="326"/>
                    <a:pt x="558" y="326"/>
                  </a:cubicBezTo>
                  <a:cubicBezTo>
                    <a:pt x="558" y="327"/>
                    <a:pt x="558" y="327"/>
                    <a:pt x="558" y="327"/>
                  </a:cubicBezTo>
                  <a:cubicBezTo>
                    <a:pt x="559" y="328"/>
                    <a:pt x="559" y="328"/>
                    <a:pt x="559" y="328"/>
                  </a:cubicBezTo>
                  <a:cubicBezTo>
                    <a:pt x="561" y="330"/>
                    <a:pt x="562" y="332"/>
                    <a:pt x="564" y="335"/>
                  </a:cubicBezTo>
                  <a:cubicBezTo>
                    <a:pt x="561" y="333"/>
                    <a:pt x="559" y="332"/>
                    <a:pt x="558" y="330"/>
                  </a:cubicBezTo>
                  <a:cubicBezTo>
                    <a:pt x="557" y="329"/>
                    <a:pt x="557" y="329"/>
                    <a:pt x="556" y="329"/>
                  </a:cubicBezTo>
                  <a:cubicBezTo>
                    <a:pt x="557" y="329"/>
                    <a:pt x="557" y="329"/>
                    <a:pt x="557" y="329"/>
                  </a:cubicBezTo>
                  <a:cubicBezTo>
                    <a:pt x="556" y="328"/>
                    <a:pt x="556" y="328"/>
                    <a:pt x="555" y="327"/>
                  </a:cubicBezTo>
                  <a:cubicBezTo>
                    <a:pt x="555" y="327"/>
                    <a:pt x="555" y="327"/>
                    <a:pt x="555" y="327"/>
                  </a:cubicBezTo>
                  <a:cubicBezTo>
                    <a:pt x="555" y="327"/>
                    <a:pt x="554" y="327"/>
                    <a:pt x="554" y="326"/>
                  </a:cubicBezTo>
                  <a:cubicBezTo>
                    <a:pt x="551" y="326"/>
                    <a:pt x="549" y="326"/>
                    <a:pt x="546" y="328"/>
                  </a:cubicBezTo>
                  <a:cubicBezTo>
                    <a:pt x="540" y="332"/>
                    <a:pt x="534" y="334"/>
                    <a:pt x="527" y="335"/>
                  </a:cubicBezTo>
                  <a:cubicBezTo>
                    <a:pt x="524" y="336"/>
                    <a:pt x="522" y="337"/>
                    <a:pt x="521" y="339"/>
                  </a:cubicBezTo>
                  <a:cubicBezTo>
                    <a:pt x="520" y="341"/>
                    <a:pt x="521" y="343"/>
                    <a:pt x="519" y="345"/>
                  </a:cubicBezTo>
                  <a:cubicBezTo>
                    <a:pt x="519" y="345"/>
                    <a:pt x="519" y="345"/>
                    <a:pt x="519" y="345"/>
                  </a:cubicBezTo>
                  <a:cubicBezTo>
                    <a:pt x="520" y="347"/>
                    <a:pt x="520" y="349"/>
                    <a:pt x="518" y="353"/>
                  </a:cubicBezTo>
                  <a:cubicBezTo>
                    <a:pt x="517" y="348"/>
                    <a:pt x="517" y="344"/>
                    <a:pt x="517" y="340"/>
                  </a:cubicBezTo>
                  <a:cubicBezTo>
                    <a:pt x="516" y="337"/>
                    <a:pt x="513" y="336"/>
                    <a:pt x="510" y="335"/>
                  </a:cubicBezTo>
                  <a:cubicBezTo>
                    <a:pt x="504" y="335"/>
                    <a:pt x="498" y="332"/>
                    <a:pt x="492" y="329"/>
                  </a:cubicBezTo>
                  <a:cubicBezTo>
                    <a:pt x="485" y="325"/>
                    <a:pt x="484" y="325"/>
                    <a:pt x="478" y="331"/>
                  </a:cubicBezTo>
                  <a:cubicBezTo>
                    <a:pt x="476" y="333"/>
                    <a:pt x="475" y="335"/>
                    <a:pt x="473" y="337"/>
                  </a:cubicBezTo>
                  <a:cubicBezTo>
                    <a:pt x="473" y="336"/>
                    <a:pt x="472" y="336"/>
                    <a:pt x="472" y="336"/>
                  </a:cubicBezTo>
                  <a:cubicBezTo>
                    <a:pt x="474" y="333"/>
                    <a:pt x="476" y="330"/>
                    <a:pt x="478" y="328"/>
                  </a:cubicBezTo>
                  <a:cubicBezTo>
                    <a:pt x="481" y="324"/>
                    <a:pt x="481" y="321"/>
                    <a:pt x="478" y="318"/>
                  </a:cubicBezTo>
                  <a:cubicBezTo>
                    <a:pt x="471" y="310"/>
                    <a:pt x="467" y="301"/>
                    <a:pt x="465" y="291"/>
                  </a:cubicBezTo>
                  <a:cubicBezTo>
                    <a:pt x="464" y="287"/>
                    <a:pt x="462" y="284"/>
                    <a:pt x="457" y="284"/>
                  </a:cubicBezTo>
                  <a:cubicBezTo>
                    <a:pt x="454" y="284"/>
                    <a:pt x="451" y="284"/>
                    <a:pt x="448" y="283"/>
                  </a:cubicBezTo>
                  <a:cubicBezTo>
                    <a:pt x="451" y="282"/>
                    <a:pt x="454" y="282"/>
                    <a:pt x="457" y="282"/>
                  </a:cubicBezTo>
                  <a:cubicBezTo>
                    <a:pt x="462" y="282"/>
                    <a:pt x="465" y="280"/>
                    <a:pt x="465" y="274"/>
                  </a:cubicBezTo>
                  <a:cubicBezTo>
                    <a:pt x="466" y="266"/>
                    <a:pt x="470" y="259"/>
                    <a:pt x="475" y="252"/>
                  </a:cubicBezTo>
                  <a:cubicBezTo>
                    <a:pt x="480" y="244"/>
                    <a:pt x="480" y="243"/>
                    <a:pt x="475" y="236"/>
                  </a:cubicBezTo>
                  <a:cubicBezTo>
                    <a:pt x="474" y="235"/>
                    <a:pt x="472" y="234"/>
                    <a:pt x="473" y="230"/>
                  </a:cubicBezTo>
                  <a:cubicBezTo>
                    <a:pt x="479" y="243"/>
                    <a:pt x="488" y="240"/>
                    <a:pt x="497" y="234"/>
                  </a:cubicBezTo>
                  <a:cubicBezTo>
                    <a:pt x="498" y="233"/>
                    <a:pt x="499" y="233"/>
                    <a:pt x="500" y="233"/>
                  </a:cubicBezTo>
                  <a:cubicBezTo>
                    <a:pt x="504" y="232"/>
                    <a:pt x="507" y="230"/>
                    <a:pt x="511" y="230"/>
                  </a:cubicBezTo>
                  <a:cubicBezTo>
                    <a:pt x="516" y="229"/>
                    <a:pt x="517" y="226"/>
                    <a:pt x="517" y="222"/>
                  </a:cubicBezTo>
                  <a:cubicBezTo>
                    <a:pt x="517" y="219"/>
                    <a:pt x="518" y="217"/>
                    <a:pt x="518" y="214"/>
                  </a:cubicBezTo>
                  <a:cubicBezTo>
                    <a:pt x="521" y="220"/>
                    <a:pt x="518" y="228"/>
                    <a:pt x="526" y="231"/>
                  </a:cubicBezTo>
                  <a:cubicBezTo>
                    <a:pt x="532" y="231"/>
                    <a:pt x="538" y="233"/>
                    <a:pt x="543" y="236"/>
                  </a:cubicBezTo>
                  <a:cubicBezTo>
                    <a:pt x="548" y="240"/>
                    <a:pt x="553" y="239"/>
                    <a:pt x="557" y="235"/>
                  </a:cubicBezTo>
                  <a:cubicBezTo>
                    <a:pt x="558" y="233"/>
                    <a:pt x="559" y="231"/>
                    <a:pt x="561" y="229"/>
                  </a:cubicBezTo>
                  <a:cubicBezTo>
                    <a:pt x="561" y="230"/>
                    <a:pt x="562" y="230"/>
                    <a:pt x="562" y="231"/>
                  </a:cubicBezTo>
                  <a:cubicBezTo>
                    <a:pt x="561" y="233"/>
                    <a:pt x="559" y="235"/>
                    <a:pt x="557" y="237"/>
                  </a:cubicBezTo>
                  <a:cubicBezTo>
                    <a:pt x="554" y="241"/>
                    <a:pt x="555" y="245"/>
                    <a:pt x="558" y="248"/>
                  </a:cubicBezTo>
                  <a:cubicBezTo>
                    <a:pt x="565" y="256"/>
                    <a:pt x="569" y="264"/>
                    <a:pt x="570" y="274"/>
                  </a:cubicBezTo>
                  <a:cubicBezTo>
                    <a:pt x="571" y="279"/>
                    <a:pt x="573" y="281"/>
                    <a:pt x="578" y="282"/>
                  </a:cubicBezTo>
                  <a:cubicBezTo>
                    <a:pt x="581" y="282"/>
                    <a:pt x="584" y="282"/>
                    <a:pt x="587" y="283"/>
                  </a:cubicBezTo>
                  <a:cubicBezTo>
                    <a:pt x="573" y="281"/>
                    <a:pt x="570" y="288"/>
                    <a:pt x="568"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1" name="Freeform 6">
              <a:extLst>
                <a:ext uri="{FF2B5EF4-FFF2-40B4-BE49-F238E27FC236}">
                  <a16:creationId xmlns:a16="http://schemas.microsoft.com/office/drawing/2014/main" id="{66457C67-2FAD-4B3E-9F59-9A5258AC8EBE}"/>
                </a:ext>
              </a:extLst>
            </p:cNvPr>
            <p:cNvSpPr>
              <a:spLocks/>
            </p:cNvSpPr>
            <p:nvPr/>
          </p:nvSpPr>
          <p:spPr bwMode="auto">
            <a:xfrm>
              <a:off x="1203326" y="8769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2" name="Freeform 7">
              <a:extLst>
                <a:ext uri="{FF2B5EF4-FFF2-40B4-BE49-F238E27FC236}">
                  <a16:creationId xmlns:a16="http://schemas.microsoft.com/office/drawing/2014/main" id="{8CD4F683-3585-468C-B0A9-F4A5B27EC31F}"/>
                </a:ext>
              </a:extLst>
            </p:cNvPr>
            <p:cNvSpPr>
              <a:spLocks noEditPoints="1"/>
            </p:cNvSpPr>
            <p:nvPr/>
          </p:nvSpPr>
          <p:spPr bwMode="auto">
            <a:xfrm>
              <a:off x="-695324" y="8634407"/>
              <a:ext cx="373063" cy="373062"/>
            </a:xfrm>
            <a:custGeom>
              <a:avLst/>
              <a:gdLst>
                <a:gd name="T0" fmla="*/ 50 w 99"/>
                <a:gd name="T1" fmla="*/ 1 h 99"/>
                <a:gd name="T2" fmla="*/ 1 w 99"/>
                <a:gd name="T3" fmla="*/ 49 h 99"/>
                <a:gd name="T4" fmla="*/ 49 w 99"/>
                <a:gd name="T5" fmla="*/ 99 h 99"/>
                <a:gd name="T6" fmla="*/ 98 w 99"/>
                <a:gd name="T7" fmla="*/ 50 h 99"/>
                <a:gd name="T8" fmla="*/ 50 w 99"/>
                <a:gd name="T9" fmla="*/ 1 h 99"/>
                <a:gd name="T10" fmla="*/ 60 w 99"/>
                <a:gd name="T11" fmla="*/ 84 h 99"/>
                <a:gd name="T12" fmla="*/ 17 w 99"/>
                <a:gd name="T13" fmla="*/ 66 h 99"/>
                <a:gd name="T14" fmla="*/ 28 w 99"/>
                <a:gd name="T15" fmla="*/ 20 h 99"/>
                <a:gd name="T16" fmla="*/ 75 w 99"/>
                <a:gd name="T17" fmla="*/ 23 h 99"/>
                <a:gd name="T18" fmla="*/ 77 w 99"/>
                <a:gd name="T19" fmla="*/ 26 h 99"/>
                <a:gd name="T20" fmla="*/ 83 w 99"/>
                <a:gd name="T21" fmla="*/ 35 h 99"/>
                <a:gd name="T22" fmla="*/ 60 w 99"/>
                <a:gd name="T23"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9">
                  <a:moveTo>
                    <a:pt x="50" y="1"/>
                  </a:moveTo>
                  <a:cubicBezTo>
                    <a:pt x="23" y="0"/>
                    <a:pt x="1" y="22"/>
                    <a:pt x="1" y="49"/>
                  </a:cubicBezTo>
                  <a:cubicBezTo>
                    <a:pt x="0" y="77"/>
                    <a:pt x="22" y="99"/>
                    <a:pt x="49" y="99"/>
                  </a:cubicBezTo>
                  <a:cubicBezTo>
                    <a:pt x="76" y="99"/>
                    <a:pt x="99" y="77"/>
                    <a:pt x="98" y="50"/>
                  </a:cubicBezTo>
                  <a:cubicBezTo>
                    <a:pt x="98" y="23"/>
                    <a:pt x="79" y="1"/>
                    <a:pt x="50" y="1"/>
                  </a:cubicBezTo>
                  <a:close/>
                  <a:moveTo>
                    <a:pt x="60" y="84"/>
                  </a:moveTo>
                  <a:cubicBezTo>
                    <a:pt x="43" y="90"/>
                    <a:pt x="25" y="82"/>
                    <a:pt x="17" y="66"/>
                  </a:cubicBezTo>
                  <a:cubicBezTo>
                    <a:pt x="9" y="50"/>
                    <a:pt x="13" y="31"/>
                    <a:pt x="28" y="20"/>
                  </a:cubicBezTo>
                  <a:cubicBezTo>
                    <a:pt x="42" y="10"/>
                    <a:pt x="62" y="11"/>
                    <a:pt x="75" y="23"/>
                  </a:cubicBezTo>
                  <a:cubicBezTo>
                    <a:pt x="76" y="24"/>
                    <a:pt x="76" y="25"/>
                    <a:pt x="77" y="26"/>
                  </a:cubicBezTo>
                  <a:cubicBezTo>
                    <a:pt x="79" y="29"/>
                    <a:pt x="81" y="32"/>
                    <a:pt x="83" y="35"/>
                  </a:cubicBezTo>
                  <a:cubicBezTo>
                    <a:pt x="90" y="57"/>
                    <a:pt x="81" y="78"/>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3" name="Freeform 8">
              <a:extLst>
                <a:ext uri="{FF2B5EF4-FFF2-40B4-BE49-F238E27FC236}">
                  <a16:creationId xmlns:a16="http://schemas.microsoft.com/office/drawing/2014/main" id="{6743726D-25C4-4D56-9328-422484620EC8}"/>
                </a:ext>
              </a:extLst>
            </p:cNvPr>
            <p:cNvSpPr>
              <a:spLocks noEditPoints="1"/>
            </p:cNvSpPr>
            <p:nvPr/>
          </p:nvSpPr>
          <p:spPr bwMode="auto">
            <a:xfrm>
              <a:off x="893763" y="8755062"/>
              <a:ext cx="309563" cy="301623"/>
            </a:xfrm>
            <a:custGeom>
              <a:avLst/>
              <a:gdLst>
                <a:gd name="T0" fmla="*/ 54 w 82"/>
                <a:gd name="T1" fmla="*/ 2 h 80"/>
                <a:gd name="T2" fmla="*/ 50 w 82"/>
                <a:gd name="T3" fmla="*/ 1 h 80"/>
                <a:gd name="T4" fmla="*/ 50 w 82"/>
                <a:gd name="T5" fmla="*/ 1 h 80"/>
                <a:gd name="T6" fmla="*/ 27 w 82"/>
                <a:gd name="T7" fmla="*/ 3 h 80"/>
                <a:gd name="T8" fmla="*/ 3 w 82"/>
                <a:gd name="T9" fmla="*/ 47 h 80"/>
                <a:gd name="T10" fmla="*/ 45 w 82"/>
                <a:gd name="T11" fmla="*/ 79 h 80"/>
                <a:gd name="T12" fmla="*/ 81 w 82"/>
                <a:gd name="T13" fmla="*/ 43 h 80"/>
                <a:gd name="T14" fmla="*/ 54 w 82"/>
                <a:gd name="T15" fmla="*/ 2 h 80"/>
                <a:gd name="T16" fmla="*/ 41 w 82"/>
                <a:gd name="T17" fmla="*/ 66 h 80"/>
                <a:gd name="T18" fmla="*/ 15 w 82"/>
                <a:gd name="T19" fmla="*/ 40 h 80"/>
                <a:gd name="T20" fmla="*/ 42 w 82"/>
                <a:gd name="T21" fmla="*/ 13 h 80"/>
                <a:gd name="T22" fmla="*/ 68 w 82"/>
                <a:gd name="T23" fmla="*/ 40 h 80"/>
                <a:gd name="T24" fmla="*/ 41 w 82"/>
                <a:gd name="T25"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80">
                  <a:moveTo>
                    <a:pt x="54" y="2"/>
                  </a:moveTo>
                  <a:cubicBezTo>
                    <a:pt x="52" y="2"/>
                    <a:pt x="51" y="2"/>
                    <a:pt x="50" y="1"/>
                  </a:cubicBezTo>
                  <a:cubicBezTo>
                    <a:pt x="50" y="1"/>
                    <a:pt x="50" y="1"/>
                    <a:pt x="50" y="1"/>
                  </a:cubicBezTo>
                  <a:cubicBezTo>
                    <a:pt x="42" y="0"/>
                    <a:pt x="34" y="0"/>
                    <a:pt x="27" y="3"/>
                  </a:cubicBezTo>
                  <a:cubicBezTo>
                    <a:pt x="8" y="13"/>
                    <a:pt x="0" y="28"/>
                    <a:pt x="3" y="47"/>
                  </a:cubicBezTo>
                  <a:cubicBezTo>
                    <a:pt x="6" y="66"/>
                    <a:pt x="24" y="80"/>
                    <a:pt x="45" y="79"/>
                  </a:cubicBezTo>
                  <a:cubicBezTo>
                    <a:pt x="63" y="78"/>
                    <a:pt x="80" y="61"/>
                    <a:pt x="81" y="43"/>
                  </a:cubicBezTo>
                  <a:cubicBezTo>
                    <a:pt x="82" y="24"/>
                    <a:pt x="73" y="11"/>
                    <a:pt x="54" y="2"/>
                  </a:cubicBezTo>
                  <a:close/>
                  <a:moveTo>
                    <a:pt x="41" y="66"/>
                  </a:moveTo>
                  <a:cubicBezTo>
                    <a:pt x="27" y="66"/>
                    <a:pt x="15" y="54"/>
                    <a:pt x="15" y="40"/>
                  </a:cubicBezTo>
                  <a:cubicBezTo>
                    <a:pt x="15" y="25"/>
                    <a:pt x="27" y="13"/>
                    <a:pt x="42" y="13"/>
                  </a:cubicBezTo>
                  <a:cubicBezTo>
                    <a:pt x="56" y="13"/>
                    <a:pt x="68" y="25"/>
                    <a:pt x="68" y="40"/>
                  </a:cubicBezTo>
                  <a:cubicBezTo>
                    <a:pt x="68" y="54"/>
                    <a:pt x="56" y="66"/>
                    <a:pt x="4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254" name="Group 253">
            <a:extLst>
              <a:ext uri="{FF2B5EF4-FFF2-40B4-BE49-F238E27FC236}">
                <a16:creationId xmlns:a16="http://schemas.microsoft.com/office/drawing/2014/main" id="{827E6FCE-4329-431E-B3BC-B2D88B53E281}"/>
              </a:ext>
            </a:extLst>
          </p:cNvPr>
          <p:cNvGrpSpPr>
            <a:grpSpLocks noChangeAspect="1"/>
          </p:cNvGrpSpPr>
          <p:nvPr/>
        </p:nvGrpSpPr>
        <p:grpSpPr>
          <a:xfrm>
            <a:off x="8198990" y="1309369"/>
            <a:ext cx="440860" cy="457200"/>
            <a:chOff x="4999039" y="10488613"/>
            <a:chExt cx="2270124" cy="2354264"/>
          </a:xfrm>
          <a:solidFill>
            <a:schemeClr val="accent2"/>
          </a:solidFill>
        </p:grpSpPr>
        <p:sp>
          <p:nvSpPr>
            <p:cNvPr id="255" name="Freeform 57">
              <a:extLst>
                <a:ext uri="{FF2B5EF4-FFF2-40B4-BE49-F238E27FC236}">
                  <a16:creationId xmlns:a16="http://schemas.microsoft.com/office/drawing/2014/main" id="{F25B4456-4B89-4C92-B151-2BCE3486B2EA}"/>
                </a:ext>
              </a:extLst>
            </p:cNvPr>
            <p:cNvSpPr>
              <a:spLocks/>
            </p:cNvSpPr>
            <p:nvPr/>
          </p:nvSpPr>
          <p:spPr bwMode="auto">
            <a:xfrm>
              <a:off x="6034086" y="11247441"/>
              <a:ext cx="1235077" cy="1595436"/>
            </a:xfrm>
            <a:custGeom>
              <a:avLst/>
              <a:gdLst>
                <a:gd name="T0" fmla="*/ 323 w 328"/>
                <a:gd name="T1" fmla="*/ 102 h 423"/>
                <a:gd name="T2" fmla="*/ 226 w 328"/>
                <a:gd name="T3" fmla="*/ 5 h 423"/>
                <a:gd name="T4" fmla="*/ 217 w 328"/>
                <a:gd name="T5" fmla="*/ 2 h 423"/>
                <a:gd name="T6" fmla="*/ 211 w 328"/>
                <a:gd name="T7" fmla="*/ 11 h 423"/>
                <a:gd name="T8" fmla="*/ 211 w 328"/>
                <a:gd name="T9" fmla="*/ 60 h 423"/>
                <a:gd name="T10" fmla="*/ 211 w 328"/>
                <a:gd name="T11" fmla="*/ 67 h 423"/>
                <a:gd name="T12" fmla="*/ 210 w 328"/>
                <a:gd name="T13" fmla="*/ 67 h 423"/>
                <a:gd name="T14" fmla="*/ 198 w 328"/>
                <a:gd name="T15" fmla="*/ 69 h 423"/>
                <a:gd name="T16" fmla="*/ 92 w 328"/>
                <a:gd name="T17" fmla="*/ 117 h 423"/>
                <a:gd name="T18" fmla="*/ 3 w 328"/>
                <a:gd name="T19" fmla="*/ 299 h 423"/>
                <a:gd name="T20" fmla="*/ 2 w 328"/>
                <a:gd name="T21" fmla="*/ 394 h 423"/>
                <a:gd name="T22" fmla="*/ 2 w 328"/>
                <a:gd name="T23" fmla="*/ 415 h 423"/>
                <a:gd name="T24" fmla="*/ 9 w 328"/>
                <a:gd name="T25" fmla="*/ 423 h 423"/>
                <a:gd name="T26" fmla="*/ 17 w 328"/>
                <a:gd name="T27" fmla="*/ 415 h 423"/>
                <a:gd name="T28" fmla="*/ 17 w 328"/>
                <a:gd name="T29" fmla="*/ 411 h 423"/>
                <a:gd name="T30" fmla="*/ 17 w 328"/>
                <a:gd name="T31" fmla="*/ 322 h 423"/>
                <a:gd name="T32" fmla="*/ 38 w 328"/>
                <a:gd name="T33" fmla="*/ 215 h 423"/>
                <a:gd name="T34" fmla="*/ 127 w 328"/>
                <a:gd name="T35" fmla="*/ 111 h 423"/>
                <a:gd name="T36" fmla="*/ 218 w 328"/>
                <a:gd name="T37" fmla="*/ 81 h 423"/>
                <a:gd name="T38" fmla="*/ 227 w 328"/>
                <a:gd name="T39" fmla="*/ 71 h 423"/>
                <a:gd name="T40" fmla="*/ 227 w 328"/>
                <a:gd name="T41" fmla="*/ 33 h 423"/>
                <a:gd name="T42" fmla="*/ 228 w 328"/>
                <a:gd name="T43" fmla="*/ 29 h 423"/>
                <a:gd name="T44" fmla="*/ 306 w 328"/>
                <a:gd name="T45" fmla="*/ 107 h 423"/>
                <a:gd name="T46" fmla="*/ 227 w 328"/>
                <a:gd name="T47" fmla="*/ 187 h 423"/>
                <a:gd name="T48" fmla="*/ 227 w 328"/>
                <a:gd name="T49" fmla="*/ 137 h 423"/>
                <a:gd name="T50" fmla="*/ 217 w 328"/>
                <a:gd name="T51" fmla="*/ 128 h 423"/>
                <a:gd name="T52" fmla="*/ 141 w 328"/>
                <a:gd name="T53" fmla="*/ 157 h 423"/>
                <a:gd name="T54" fmla="*/ 133 w 328"/>
                <a:gd name="T55" fmla="*/ 163 h 423"/>
                <a:gd name="T56" fmla="*/ 132 w 328"/>
                <a:gd name="T57" fmla="*/ 164 h 423"/>
                <a:gd name="T58" fmla="*/ 129 w 328"/>
                <a:gd name="T59" fmla="*/ 166 h 423"/>
                <a:gd name="T60" fmla="*/ 128 w 328"/>
                <a:gd name="T61" fmla="*/ 167 h 423"/>
                <a:gd name="T62" fmla="*/ 124 w 328"/>
                <a:gd name="T63" fmla="*/ 171 h 423"/>
                <a:gd name="T64" fmla="*/ 115 w 328"/>
                <a:gd name="T65" fmla="*/ 180 h 423"/>
                <a:gd name="T66" fmla="*/ 115 w 328"/>
                <a:gd name="T67" fmla="*/ 180 h 423"/>
                <a:gd name="T68" fmla="*/ 106 w 328"/>
                <a:gd name="T69" fmla="*/ 190 h 423"/>
                <a:gd name="T70" fmla="*/ 106 w 328"/>
                <a:gd name="T71" fmla="*/ 190 h 423"/>
                <a:gd name="T72" fmla="*/ 98 w 328"/>
                <a:gd name="T73" fmla="*/ 201 h 423"/>
                <a:gd name="T74" fmla="*/ 98 w 328"/>
                <a:gd name="T75" fmla="*/ 201 h 423"/>
                <a:gd name="T76" fmla="*/ 94 w 328"/>
                <a:gd name="T77" fmla="*/ 206 h 423"/>
                <a:gd name="T78" fmla="*/ 64 w 328"/>
                <a:gd name="T79" fmla="*/ 305 h 423"/>
                <a:gd name="T80" fmla="*/ 63 w 328"/>
                <a:gd name="T81" fmla="*/ 414 h 423"/>
                <a:gd name="T82" fmla="*/ 71 w 328"/>
                <a:gd name="T83" fmla="*/ 423 h 423"/>
                <a:gd name="T84" fmla="*/ 78 w 328"/>
                <a:gd name="T85" fmla="*/ 415 h 423"/>
                <a:gd name="T86" fmla="*/ 79 w 328"/>
                <a:gd name="T87" fmla="*/ 388 h 423"/>
                <a:gd name="T88" fmla="*/ 79 w 328"/>
                <a:gd name="T89" fmla="*/ 323 h 423"/>
                <a:gd name="T90" fmla="*/ 89 w 328"/>
                <a:gd name="T91" fmla="*/ 256 h 423"/>
                <a:gd name="T92" fmla="*/ 197 w 328"/>
                <a:gd name="T93" fmla="*/ 149 h 423"/>
                <a:gd name="T94" fmla="*/ 211 w 328"/>
                <a:gd name="T95" fmla="*/ 146 h 423"/>
                <a:gd name="T96" fmla="*/ 211 w 328"/>
                <a:gd name="T97" fmla="*/ 151 h 423"/>
                <a:gd name="T98" fmla="*/ 211 w 328"/>
                <a:gd name="T99" fmla="*/ 206 h 423"/>
                <a:gd name="T100" fmla="*/ 216 w 328"/>
                <a:gd name="T101" fmla="*/ 215 h 423"/>
                <a:gd name="T102" fmla="*/ 226 w 328"/>
                <a:gd name="T103" fmla="*/ 212 h 423"/>
                <a:gd name="T104" fmla="*/ 323 w 328"/>
                <a:gd name="T105" fmla="*/ 115 h 423"/>
                <a:gd name="T106" fmla="*/ 323 w 328"/>
                <a:gd name="T107" fmla="*/ 1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423">
                  <a:moveTo>
                    <a:pt x="323" y="102"/>
                  </a:moveTo>
                  <a:cubicBezTo>
                    <a:pt x="290" y="69"/>
                    <a:pt x="258" y="37"/>
                    <a:pt x="226" y="5"/>
                  </a:cubicBezTo>
                  <a:cubicBezTo>
                    <a:pt x="223" y="2"/>
                    <a:pt x="220" y="0"/>
                    <a:pt x="217" y="2"/>
                  </a:cubicBezTo>
                  <a:cubicBezTo>
                    <a:pt x="213" y="4"/>
                    <a:pt x="211" y="7"/>
                    <a:pt x="211" y="11"/>
                  </a:cubicBezTo>
                  <a:cubicBezTo>
                    <a:pt x="211" y="27"/>
                    <a:pt x="211" y="44"/>
                    <a:pt x="211" y="60"/>
                  </a:cubicBezTo>
                  <a:cubicBezTo>
                    <a:pt x="211" y="62"/>
                    <a:pt x="212" y="65"/>
                    <a:pt x="211" y="67"/>
                  </a:cubicBezTo>
                  <a:cubicBezTo>
                    <a:pt x="210" y="67"/>
                    <a:pt x="210" y="67"/>
                    <a:pt x="210" y="67"/>
                  </a:cubicBezTo>
                  <a:cubicBezTo>
                    <a:pt x="206" y="68"/>
                    <a:pt x="202" y="69"/>
                    <a:pt x="198" y="69"/>
                  </a:cubicBezTo>
                  <a:cubicBezTo>
                    <a:pt x="159" y="77"/>
                    <a:pt x="123" y="91"/>
                    <a:pt x="92" y="117"/>
                  </a:cubicBezTo>
                  <a:cubicBezTo>
                    <a:pt x="35" y="164"/>
                    <a:pt x="8" y="227"/>
                    <a:pt x="3" y="299"/>
                  </a:cubicBezTo>
                  <a:cubicBezTo>
                    <a:pt x="0" y="331"/>
                    <a:pt x="2" y="363"/>
                    <a:pt x="2" y="394"/>
                  </a:cubicBezTo>
                  <a:cubicBezTo>
                    <a:pt x="2" y="401"/>
                    <a:pt x="2" y="408"/>
                    <a:pt x="2" y="415"/>
                  </a:cubicBezTo>
                  <a:cubicBezTo>
                    <a:pt x="2" y="420"/>
                    <a:pt x="4" y="423"/>
                    <a:pt x="9" y="423"/>
                  </a:cubicBezTo>
                  <a:cubicBezTo>
                    <a:pt x="14" y="423"/>
                    <a:pt x="17" y="420"/>
                    <a:pt x="17" y="415"/>
                  </a:cubicBezTo>
                  <a:cubicBezTo>
                    <a:pt x="17" y="414"/>
                    <a:pt x="17" y="412"/>
                    <a:pt x="17" y="411"/>
                  </a:cubicBezTo>
                  <a:cubicBezTo>
                    <a:pt x="17" y="381"/>
                    <a:pt x="18" y="351"/>
                    <a:pt x="17" y="322"/>
                  </a:cubicBezTo>
                  <a:cubicBezTo>
                    <a:pt x="17" y="285"/>
                    <a:pt x="24" y="249"/>
                    <a:pt x="38" y="215"/>
                  </a:cubicBezTo>
                  <a:cubicBezTo>
                    <a:pt x="56" y="171"/>
                    <a:pt x="86" y="136"/>
                    <a:pt x="127" y="111"/>
                  </a:cubicBezTo>
                  <a:cubicBezTo>
                    <a:pt x="155" y="95"/>
                    <a:pt x="186" y="86"/>
                    <a:pt x="218" y="81"/>
                  </a:cubicBezTo>
                  <a:cubicBezTo>
                    <a:pt x="225" y="80"/>
                    <a:pt x="227" y="78"/>
                    <a:pt x="227" y="71"/>
                  </a:cubicBezTo>
                  <a:cubicBezTo>
                    <a:pt x="227" y="58"/>
                    <a:pt x="227" y="46"/>
                    <a:pt x="227" y="33"/>
                  </a:cubicBezTo>
                  <a:cubicBezTo>
                    <a:pt x="227" y="32"/>
                    <a:pt x="226" y="30"/>
                    <a:pt x="228" y="29"/>
                  </a:cubicBezTo>
                  <a:cubicBezTo>
                    <a:pt x="254" y="56"/>
                    <a:pt x="280" y="82"/>
                    <a:pt x="306" y="107"/>
                  </a:cubicBezTo>
                  <a:cubicBezTo>
                    <a:pt x="280" y="134"/>
                    <a:pt x="253" y="160"/>
                    <a:pt x="227" y="187"/>
                  </a:cubicBezTo>
                  <a:cubicBezTo>
                    <a:pt x="227" y="170"/>
                    <a:pt x="227" y="154"/>
                    <a:pt x="227" y="137"/>
                  </a:cubicBezTo>
                  <a:cubicBezTo>
                    <a:pt x="227" y="130"/>
                    <a:pt x="223" y="127"/>
                    <a:pt x="217" y="128"/>
                  </a:cubicBezTo>
                  <a:cubicBezTo>
                    <a:pt x="190" y="133"/>
                    <a:pt x="164" y="141"/>
                    <a:pt x="141" y="157"/>
                  </a:cubicBezTo>
                  <a:cubicBezTo>
                    <a:pt x="138" y="158"/>
                    <a:pt x="136" y="161"/>
                    <a:pt x="133" y="163"/>
                  </a:cubicBezTo>
                  <a:cubicBezTo>
                    <a:pt x="133" y="163"/>
                    <a:pt x="133" y="163"/>
                    <a:pt x="132" y="164"/>
                  </a:cubicBezTo>
                  <a:cubicBezTo>
                    <a:pt x="131" y="164"/>
                    <a:pt x="130" y="165"/>
                    <a:pt x="129" y="166"/>
                  </a:cubicBezTo>
                  <a:cubicBezTo>
                    <a:pt x="129" y="167"/>
                    <a:pt x="128" y="167"/>
                    <a:pt x="128" y="167"/>
                  </a:cubicBezTo>
                  <a:cubicBezTo>
                    <a:pt x="126" y="168"/>
                    <a:pt x="125" y="169"/>
                    <a:pt x="124" y="171"/>
                  </a:cubicBezTo>
                  <a:cubicBezTo>
                    <a:pt x="121" y="174"/>
                    <a:pt x="118" y="177"/>
                    <a:pt x="115" y="180"/>
                  </a:cubicBezTo>
                  <a:cubicBezTo>
                    <a:pt x="115" y="180"/>
                    <a:pt x="115" y="180"/>
                    <a:pt x="115" y="180"/>
                  </a:cubicBezTo>
                  <a:cubicBezTo>
                    <a:pt x="111" y="183"/>
                    <a:pt x="108" y="186"/>
                    <a:pt x="106" y="190"/>
                  </a:cubicBezTo>
                  <a:cubicBezTo>
                    <a:pt x="106" y="190"/>
                    <a:pt x="106" y="190"/>
                    <a:pt x="106" y="190"/>
                  </a:cubicBezTo>
                  <a:cubicBezTo>
                    <a:pt x="102" y="193"/>
                    <a:pt x="100" y="197"/>
                    <a:pt x="98" y="201"/>
                  </a:cubicBezTo>
                  <a:cubicBezTo>
                    <a:pt x="98" y="201"/>
                    <a:pt x="98" y="201"/>
                    <a:pt x="98" y="201"/>
                  </a:cubicBezTo>
                  <a:cubicBezTo>
                    <a:pt x="96" y="202"/>
                    <a:pt x="95" y="204"/>
                    <a:pt x="94" y="206"/>
                  </a:cubicBezTo>
                  <a:cubicBezTo>
                    <a:pt x="76" y="237"/>
                    <a:pt x="65" y="270"/>
                    <a:pt x="64" y="305"/>
                  </a:cubicBezTo>
                  <a:cubicBezTo>
                    <a:pt x="62" y="341"/>
                    <a:pt x="63" y="378"/>
                    <a:pt x="63" y="414"/>
                  </a:cubicBezTo>
                  <a:cubicBezTo>
                    <a:pt x="63" y="420"/>
                    <a:pt x="66" y="423"/>
                    <a:pt x="71" y="423"/>
                  </a:cubicBezTo>
                  <a:cubicBezTo>
                    <a:pt x="75" y="423"/>
                    <a:pt x="78" y="420"/>
                    <a:pt x="78" y="415"/>
                  </a:cubicBezTo>
                  <a:cubicBezTo>
                    <a:pt x="78" y="406"/>
                    <a:pt x="79" y="397"/>
                    <a:pt x="79" y="388"/>
                  </a:cubicBezTo>
                  <a:cubicBezTo>
                    <a:pt x="79" y="366"/>
                    <a:pt x="79" y="344"/>
                    <a:pt x="79" y="323"/>
                  </a:cubicBezTo>
                  <a:cubicBezTo>
                    <a:pt x="78" y="300"/>
                    <a:pt x="82" y="277"/>
                    <a:pt x="89" y="256"/>
                  </a:cubicBezTo>
                  <a:cubicBezTo>
                    <a:pt x="106" y="201"/>
                    <a:pt x="141" y="164"/>
                    <a:pt x="197" y="149"/>
                  </a:cubicBezTo>
                  <a:cubicBezTo>
                    <a:pt x="202" y="147"/>
                    <a:pt x="206" y="146"/>
                    <a:pt x="211" y="146"/>
                  </a:cubicBezTo>
                  <a:cubicBezTo>
                    <a:pt x="211" y="148"/>
                    <a:pt x="211" y="149"/>
                    <a:pt x="211" y="151"/>
                  </a:cubicBezTo>
                  <a:cubicBezTo>
                    <a:pt x="211" y="170"/>
                    <a:pt x="212" y="188"/>
                    <a:pt x="211" y="206"/>
                  </a:cubicBezTo>
                  <a:cubicBezTo>
                    <a:pt x="211" y="210"/>
                    <a:pt x="213" y="213"/>
                    <a:pt x="216" y="215"/>
                  </a:cubicBezTo>
                  <a:cubicBezTo>
                    <a:pt x="220" y="216"/>
                    <a:pt x="223" y="215"/>
                    <a:pt x="226" y="212"/>
                  </a:cubicBezTo>
                  <a:cubicBezTo>
                    <a:pt x="258" y="180"/>
                    <a:pt x="291" y="147"/>
                    <a:pt x="323" y="115"/>
                  </a:cubicBezTo>
                  <a:cubicBezTo>
                    <a:pt x="328" y="110"/>
                    <a:pt x="327" y="106"/>
                    <a:pt x="32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6" name="Freeform 58">
              <a:extLst>
                <a:ext uri="{FF2B5EF4-FFF2-40B4-BE49-F238E27FC236}">
                  <a16:creationId xmlns:a16="http://schemas.microsoft.com/office/drawing/2014/main" id="{A4F6C50B-CF32-4C24-9A5A-E55C66193F94}"/>
                </a:ext>
              </a:extLst>
            </p:cNvPr>
            <p:cNvSpPr>
              <a:spLocks/>
            </p:cNvSpPr>
            <p:nvPr/>
          </p:nvSpPr>
          <p:spPr bwMode="auto">
            <a:xfrm>
              <a:off x="4999039" y="11250613"/>
              <a:ext cx="1095377" cy="885825"/>
            </a:xfrm>
            <a:custGeom>
              <a:avLst/>
              <a:gdLst>
                <a:gd name="T0" fmla="*/ 101 w 291"/>
                <a:gd name="T1" fmla="*/ 68 h 235"/>
                <a:gd name="T2" fmla="*/ 111 w 291"/>
                <a:gd name="T3" fmla="*/ 79 h 235"/>
                <a:gd name="T4" fmla="*/ 146 w 291"/>
                <a:gd name="T5" fmla="*/ 84 h 235"/>
                <a:gd name="T6" fmla="*/ 248 w 291"/>
                <a:gd name="T7" fmla="*/ 129 h 235"/>
                <a:gd name="T8" fmla="*/ 276 w 291"/>
                <a:gd name="T9" fmla="*/ 157 h 235"/>
                <a:gd name="T10" fmla="*/ 288 w 291"/>
                <a:gd name="T11" fmla="*/ 159 h 235"/>
                <a:gd name="T12" fmla="*/ 288 w 291"/>
                <a:gd name="T13" fmla="*/ 148 h 235"/>
                <a:gd name="T14" fmla="*/ 284 w 291"/>
                <a:gd name="T15" fmla="*/ 143 h 235"/>
                <a:gd name="T16" fmla="*/ 165 w 291"/>
                <a:gd name="T17" fmla="*/ 72 h 235"/>
                <a:gd name="T18" fmla="*/ 116 w 291"/>
                <a:gd name="T19" fmla="*/ 64 h 235"/>
                <a:gd name="T20" fmla="*/ 116 w 291"/>
                <a:gd name="T21" fmla="*/ 58 h 235"/>
                <a:gd name="T22" fmla="*/ 116 w 291"/>
                <a:gd name="T23" fmla="*/ 10 h 235"/>
                <a:gd name="T24" fmla="*/ 111 w 291"/>
                <a:gd name="T25" fmla="*/ 1 h 235"/>
                <a:gd name="T26" fmla="*/ 102 w 291"/>
                <a:gd name="T27" fmla="*/ 3 h 235"/>
                <a:gd name="T28" fmla="*/ 100 w 291"/>
                <a:gd name="T29" fmla="*/ 6 h 235"/>
                <a:gd name="T30" fmla="*/ 6 w 291"/>
                <a:gd name="T31" fmla="*/ 100 h 235"/>
                <a:gd name="T32" fmla="*/ 6 w 291"/>
                <a:gd name="T33" fmla="*/ 115 h 235"/>
                <a:gd name="T34" fmla="*/ 98 w 291"/>
                <a:gd name="T35" fmla="*/ 207 h 235"/>
                <a:gd name="T36" fmla="*/ 111 w 291"/>
                <a:gd name="T37" fmla="*/ 214 h 235"/>
                <a:gd name="T38" fmla="*/ 116 w 291"/>
                <a:gd name="T39" fmla="*/ 200 h 235"/>
                <a:gd name="T40" fmla="*/ 116 w 291"/>
                <a:gd name="T41" fmla="*/ 141 h 235"/>
                <a:gd name="T42" fmla="*/ 179 w 291"/>
                <a:gd name="T43" fmla="*/ 158 h 235"/>
                <a:gd name="T44" fmla="*/ 247 w 291"/>
                <a:gd name="T45" fmla="*/ 227 h 235"/>
                <a:gd name="T46" fmla="*/ 258 w 291"/>
                <a:gd name="T47" fmla="*/ 233 h 235"/>
                <a:gd name="T48" fmla="*/ 261 w 291"/>
                <a:gd name="T49" fmla="*/ 221 h 235"/>
                <a:gd name="T50" fmla="*/ 224 w 291"/>
                <a:gd name="T51" fmla="*/ 169 h 235"/>
                <a:gd name="T52" fmla="*/ 110 w 291"/>
                <a:gd name="T53" fmla="*/ 125 h 235"/>
                <a:gd name="T54" fmla="*/ 101 w 291"/>
                <a:gd name="T55" fmla="*/ 134 h 235"/>
                <a:gd name="T56" fmla="*/ 101 w 291"/>
                <a:gd name="T57" fmla="*/ 182 h 235"/>
                <a:gd name="T58" fmla="*/ 101 w 291"/>
                <a:gd name="T59" fmla="*/ 186 h 235"/>
                <a:gd name="T60" fmla="*/ 22 w 291"/>
                <a:gd name="T61" fmla="*/ 108 h 235"/>
                <a:gd name="T62" fmla="*/ 101 w 291"/>
                <a:gd name="T63" fmla="*/ 29 h 235"/>
                <a:gd name="T64" fmla="*/ 101 w 291"/>
                <a:gd name="T65" fmla="*/ 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35">
                  <a:moveTo>
                    <a:pt x="101" y="68"/>
                  </a:moveTo>
                  <a:cubicBezTo>
                    <a:pt x="101" y="76"/>
                    <a:pt x="102" y="78"/>
                    <a:pt x="111" y="79"/>
                  </a:cubicBezTo>
                  <a:cubicBezTo>
                    <a:pt x="123" y="80"/>
                    <a:pt x="134" y="81"/>
                    <a:pt x="146" y="84"/>
                  </a:cubicBezTo>
                  <a:cubicBezTo>
                    <a:pt x="183" y="91"/>
                    <a:pt x="218" y="105"/>
                    <a:pt x="248" y="129"/>
                  </a:cubicBezTo>
                  <a:cubicBezTo>
                    <a:pt x="258" y="137"/>
                    <a:pt x="268" y="147"/>
                    <a:pt x="276" y="157"/>
                  </a:cubicBezTo>
                  <a:cubicBezTo>
                    <a:pt x="280" y="161"/>
                    <a:pt x="284" y="162"/>
                    <a:pt x="288" y="159"/>
                  </a:cubicBezTo>
                  <a:cubicBezTo>
                    <a:pt x="291" y="156"/>
                    <a:pt x="291" y="152"/>
                    <a:pt x="288" y="148"/>
                  </a:cubicBezTo>
                  <a:cubicBezTo>
                    <a:pt x="287" y="146"/>
                    <a:pt x="286" y="145"/>
                    <a:pt x="284" y="143"/>
                  </a:cubicBezTo>
                  <a:cubicBezTo>
                    <a:pt x="253" y="106"/>
                    <a:pt x="212" y="84"/>
                    <a:pt x="165" y="72"/>
                  </a:cubicBezTo>
                  <a:cubicBezTo>
                    <a:pt x="149" y="68"/>
                    <a:pt x="133" y="66"/>
                    <a:pt x="116" y="64"/>
                  </a:cubicBezTo>
                  <a:cubicBezTo>
                    <a:pt x="116" y="62"/>
                    <a:pt x="116" y="60"/>
                    <a:pt x="116" y="58"/>
                  </a:cubicBezTo>
                  <a:cubicBezTo>
                    <a:pt x="116" y="42"/>
                    <a:pt x="116" y="26"/>
                    <a:pt x="116" y="10"/>
                  </a:cubicBezTo>
                  <a:cubicBezTo>
                    <a:pt x="116" y="6"/>
                    <a:pt x="115" y="3"/>
                    <a:pt x="111" y="1"/>
                  </a:cubicBezTo>
                  <a:cubicBezTo>
                    <a:pt x="108" y="0"/>
                    <a:pt x="105" y="1"/>
                    <a:pt x="102" y="3"/>
                  </a:cubicBezTo>
                  <a:cubicBezTo>
                    <a:pt x="102" y="4"/>
                    <a:pt x="101" y="5"/>
                    <a:pt x="100" y="6"/>
                  </a:cubicBezTo>
                  <a:cubicBezTo>
                    <a:pt x="69" y="37"/>
                    <a:pt x="37" y="68"/>
                    <a:pt x="6" y="100"/>
                  </a:cubicBezTo>
                  <a:cubicBezTo>
                    <a:pt x="0" y="106"/>
                    <a:pt x="0" y="109"/>
                    <a:pt x="6" y="115"/>
                  </a:cubicBezTo>
                  <a:cubicBezTo>
                    <a:pt x="37" y="146"/>
                    <a:pt x="67" y="177"/>
                    <a:pt x="98" y="207"/>
                  </a:cubicBezTo>
                  <a:cubicBezTo>
                    <a:pt x="102" y="211"/>
                    <a:pt x="105" y="216"/>
                    <a:pt x="111" y="214"/>
                  </a:cubicBezTo>
                  <a:cubicBezTo>
                    <a:pt x="118" y="211"/>
                    <a:pt x="116" y="205"/>
                    <a:pt x="116" y="200"/>
                  </a:cubicBezTo>
                  <a:cubicBezTo>
                    <a:pt x="116" y="180"/>
                    <a:pt x="116" y="161"/>
                    <a:pt x="116" y="141"/>
                  </a:cubicBezTo>
                  <a:cubicBezTo>
                    <a:pt x="138" y="144"/>
                    <a:pt x="159" y="149"/>
                    <a:pt x="179" y="158"/>
                  </a:cubicBezTo>
                  <a:cubicBezTo>
                    <a:pt x="210" y="172"/>
                    <a:pt x="233" y="195"/>
                    <a:pt x="247" y="227"/>
                  </a:cubicBezTo>
                  <a:cubicBezTo>
                    <a:pt x="250" y="233"/>
                    <a:pt x="254" y="235"/>
                    <a:pt x="258" y="233"/>
                  </a:cubicBezTo>
                  <a:cubicBezTo>
                    <a:pt x="263" y="231"/>
                    <a:pt x="264" y="227"/>
                    <a:pt x="261" y="221"/>
                  </a:cubicBezTo>
                  <a:cubicBezTo>
                    <a:pt x="252" y="201"/>
                    <a:pt x="240" y="183"/>
                    <a:pt x="224" y="169"/>
                  </a:cubicBezTo>
                  <a:cubicBezTo>
                    <a:pt x="191" y="140"/>
                    <a:pt x="152" y="129"/>
                    <a:pt x="110" y="125"/>
                  </a:cubicBezTo>
                  <a:cubicBezTo>
                    <a:pt x="104" y="124"/>
                    <a:pt x="101" y="127"/>
                    <a:pt x="101" y="134"/>
                  </a:cubicBezTo>
                  <a:cubicBezTo>
                    <a:pt x="101" y="150"/>
                    <a:pt x="101" y="166"/>
                    <a:pt x="101" y="182"/>
                  </a:cubicBezTo>
                  <a:cubicBezTo>
                    <a:pt x="101" y="184"/>
                    <a:pt x="101" y="186"/>
                    <a:pt x="101" y="186"/>
                  </a:cubicBezTo>
                  <a:cubicBezTo>
                    <a:pt x="74" y="159"/>
                    <a:pt x="48" y="133"/>
                    <a:pt x="22" y="108"/>
                  </a:cubicBezTo>
                  <a:cubicBezTo>
                    <a:pt x="48" y="82"/>
                    <a:pt x="75" y="55"/>
                    <a:pt x="101" y="29"/>
                  </a:cubicBezTo>
                  <a:cubicBezTo>
                    <a:pt x="101" y="41"/>
                    <a:pt x="101" y="55"/>
                    <a:pt x="10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7" name="Freeform 59">
              <a:extLst>
                <a:ext uri="{FF2B5EF4-FFF2-40B4-BE49-F238E27FC236}">
                  <a16:creationId xmlns:a16="http://schemas.microsoft.com/office/drawing/2014/main" id="{80DB15AB-1AB9-46C0-A228-497D5E963B76}"/>
                </a:ext>
              </a:extLst>
            </p:cNvPr>
            <p:cNvSpPr>
              <a:spLocks/>
            </p:cNvSpPr>
            <p:nvPr/>
          </p:nvSpPr>
          <p:spPr bwMode="auto">
            <a:xfrm>
              <a:off x="5781677" y="10488613"/>
              <a:ext cx="812798" cy="1200149"/>
            </a:xfrm>
            <a:custGeom>
              <a:avLst/>
              <a:gdLst>
                <a:gd name="T0" fmla="*/ 11 w 216"/>
                <a:gd name="T1" fmla="*/ 116 h 318"/>
                <a:gd name="T2" fmla="*/ 63 w 216"/>
                <a:gd name="T3" fmla="*/ 116 h 318"/>
                <a:gd name="T4" fmla="*/ 69 w 216"/>
                <a:gd name="T5" fmla="*/ 117 h 318"/>
                <a:gd name="T6" fmla="*/ 70 w 216"/>
                <a:gd name="T7" fmla="*/ 121 h 318"/>
                <a:gd name="T8" fmla="*/ 70 w 216"/>
                <a:gd name="T9" fmla="*/ 174 h 318"/>
                <a:gd name="T10" fmla="*/ 70 w 216"/>
                <a:gd name="T11" fmla="*/ 308 h 318"/>
                <a:gd name="T12" fmla="*/ 77 w 216"/>
                <a:gd name="T13" fmla="*/ 318 h 318"/>
                <a:gd name="T14" fmla="*/ 85 w 216"/>
                <a:gd name="T15" fmla="*/ 309 h 318"/>
                <a:gd name="T16" fmla="*/ 85 w 216"/>
                <a:gd name="T17" fmla="*/ 110 h 318"/>
                <a:gd name="T18" fmla="*/ 76 w 216"/>
                <a:gd name="T19" fmla="*/ 101 h 318"/>
                <a:gd name="T20" fmla="*/ 35 w 216"/>
                <a:gd name="T21" fmla="*/ 101 h 318"/>
                <a:gd name="T22" fmla="*/ 30 w 216"/>
                <a:gd name="T23" fmla="*/ 100 h 318"/>
                <a:gd name="T24" fmla="*/ 108 w 216"/>
                <a:gd name="T25" fmla="*/ 22 h 318"/>
                <a:gd name="T26" fmla="*/ 186 w 216"/>
                <a:gd name="T27" fmla="*/ 101 h 318"/>
                <a:gd name="T28" fmla="*/ 181 w 216"/>
                <a:gd name="T29" fmla="*/ 101 h 318"/>
                <a:gd name="T30" fmla="*/ 140 w 216"/>
                <a:gd name="T31" fmla="*/ 101 h 318"/>
                <a:gd name="T32" fmla="*/ 131 w 216"/>
                <a:gd name="T33" fmla="*/ 110 h 318"/>
                <a:gd name="T34" fmla="*/ 131 w 216"/>
                <a:gd name="T35" fmla="*/ 301 h 318"/>
                <a:gd name="T36" fmla="*/ 137 w 216"/>
                <a:gd name="T37" fmla="*/ 310 h 318"/>
                <a:gd name="T38" fmla="*/ 146 w 216"/>
                <a:gd name="T39" fmla="*/ 304 h 318"/>
                <a:gd name="T40" fmla="*/ 147 w 216"/>
                <a:gd name="T41" fmla="*/ 299 h 318"/>
                <a:gd name="T42" fmla="*/ 147 w 216"/>
                <a:gd name="T43" fmla="*/ 124 h 318"/>
                <a:gd name="T44" fmla="*/ 148 w 216"/>
                <a:gd name="T45" fmla="*/ 116 h 318"/>
                <a:gd name="T46" fmla="*/ 205 w 216"/>
                <a:gd name="T47" fmla="*/ 116 h 318"/>
                <a:gd name="T48" fmla="*/ 215 w 216"/>
                <a:gd name="T49" fmla="*/ 111 h 318"/>
                <a:gd name="T50" fmla="*/ 211 w 216"/>
                <a:gd name="T51" fmla="*/ 101 h 318"/>
                <a:gd name="T52" fmla="*/ 115 w 216"/>
                <a:gd name="T53" fmla="*/ 5 h 318"/>
                <a:gd name="T54" fmla="*/ 101 w 216"/>
                <a:gd name="T55" fmla="*/ 5 h 318"/>
                <a:gd name="T56" fmla="*/ 5 w 216"/>
                <a:gd name="T57" fmla="*/ 102 h 318"/>
                <a:gd name="T58" fmla="*/ 2 w 216"/>
                <a:gd name="T59" fmla="*/ 111 h 318"/>
                <a:gd name="T60" fmla="*/ 11 w 216"/>
                <a:gd name="T61" fmla="*/ 11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318">
                  <a:moveTo>
                    <a:pt x="11" y="116"/>
                  </a:moveTo>
                  <a:cubicBezTo>
                    <a:pt x="28" y="116"/>
                    <a:pt x="46" y="116"/>
                    <a:pt x="63" y="116"/>
                  </a:cubicBezTo>
                  <a:cubicBezTo>
                    <a:pt x="65" y="116"/>
                    <a:pt x="67" y="116"/>
                    <a:pt x="69" y="117"/>
                  </a:cubicBezTo>
                  <a:cubicBezTo>
                    <a:pt x="70" y="118"/>
                    <a:pt x="70" y="120"/>
                    <a:pt x="70" y="121"/>
                  </a:cubicBezTo>
                  <a:cubicBezTo>
                    <a:pt x="70" y="139"/>
                    <a:pt x="70" y="156"/>
                    <a:pt x="70" y="174"/>
                  </a:cubicBezTo>
                  <a:cubicBezTo>
                    <a:pt x="70" y="219"/>
                    <a:pt x="70" y="264"/>
                    <a:pt x="70" y="308"/>
                  </a:cubicBezTo>
                  <a:cubicBezTo>
                    <a:pt x="70" y="314"/>
                    <a:pt x="73" y="318"/>
                    <a:pt x="77" y="318"/>
                  </a:cubicBezTo>
                  <a:cubicBezTo>
                    <a:pt x="82" y="318"/>
                    <a:pt x="85" y="315"/>
                    <a:pt x="85" y="309"/>
                  </a:cubicBezTo>
                  <a:cubicBezTo>
                    <a:pt x="85" y="242"/>
                    <a:pt x="85" y="176"/>
                    <a:pt x="85" y="110"/>
                  </a:cubicBezTo>
                  <a:cubicBezTo>
                    <a:pt x="85" y="103"/>
                    <a:pt x="83" y="101"/>
                    <a:pt x="76" y="101"/>
                  </a:cubicBezTo>
                  <a:cubicBezTo>
                    <a:pt x="62" y="101"/>
                    <a:pt x="48" y="101"/>
                    <a:pt x="35" y="101"/>
                  </a:cubicBezTo>
                  <a:cubicBezTo>
                    <a:pt x="33" y="101"/>
                    <a:pt x="31" y="101"/>
                    <a:pt x="30" y="100"/>
                  </a:cubicBezTo>
                  <a:cubicBezTo>
                    <a:pt x="56" y="74"/>
                    <a:pt x="82" y="47"/>
                    <a:pt x="108" y="22"/>
                  </a:cubicBezTo>
                  <a:cubicBezTo>
                    <a:pt x="134" y="48"/>
                    <a:pt x="160" y="74"/>
                    <a:pt x="186" y="101"/>
                  </a:cubicBezTo>
                  <a:cubicBezTo>
                    <a:pt x="185" y="101"/>
                    <a:pt x="183" y="101"/>
                    <a:pt x="181" y="101"/>
                  </a:cubicBezTo>
                  <a:cubicBezTo>
                    <a:pt x="167" y="101"/>
                    <a:pt x="154" y="101"/>
                    <a:pt x="140" y="101"/>
                  </a:cubicBezTo>
                  <a:cubicBezTo>
                    <a:pt x="134" y="101"/>
                    <a:pt x="131" y="103"/>
                    <a:pt x="131" y="110"/>
                  </a:cubicBezTo>
                  <a:cubicBezTo>
                    <a:pt x="131" y="174"/>
                    <a:pt x="131" y="237"/>
                    <a:pt x="131" y="301"/>
                  </a:cubicBezTo>
                  <a:cubicBezTo>
                    <a:pt x="131" y="306"/>
                    <a:pt x="133" y="309"/>
                    <a:pt x="137" y="310"/>
                  </a:cubicBezTo>
                  <a:cubicBezTo>
                    <a:pt x="142" y="311"/>
                    <a:pt x="145" y="309"/>
                    <a:pt x="146" y="304"/>
                  </a:cubicBezTo>
                  <a:cubicBezTo>
                    <a:pt x="148" y="302"/>
                    <a:pt x="147" y="300"/>
                    <a:pt x="147" y="299"/>
                  </a:cubicBezTo>
                  <a:cubicBezTo>
                    <a:pt x="147" y="240"/>
                    <a:pt x="147" y="182"/>
                    <a:pt x="147" y="124"/>
                  </a:cubicBezTo>
                  <a:cubicBezTo>
                    <a:pt x="147" y="121"/>
                    <a:pt x="148" y="119"/>
                    <a:pt x="148" y="116"/>
                  </a:cubicBezTo>
                  <a:cubicBezTo>
                    <a:pt x="167" y="116"/>
                    <a:pt x="186" y="116"/>
                    <a:pt x="205" y="116"/>
                  </a:cubicBezTo>
                  <a:cubicBezTo>
                    <a:pt x="209" y="116"/>
                    <a:pt x="213" y="115"/>
                    <a:pt x="215" y="111"/>
                  </a:cubicBezTo>
                  <a:cubicBezTo>
                    <a:pt x="216" y="107"/>
                    <a:pt x="214" y="104"/>
                    <a:pt x="211" y="101"/>
                  </a:cubicBezTo>
                  <a:cubicBezTo>
                    <a:pt x="179" y="69"/>
                    <a:pt x="147" y="37"/>
                    <a:pt x="115" y="5"/>
                  </a:cubicBezTo>
                  <a:cubicBezTo>
                    <a:pt x="110" y="0"/>
                    <a:pt x="107" y="0"/>
                    <a:pt x="101" y="5"/>
                  </a:cubicBezTo>
                  <a:cubicBezTo>
                    <a:pt x="69" y="37"/>
                    <a:pt x="37" y="69"/>
                    <a:pt x="5" y="102"/>
                  </a:cubicBezTo>
                  <a:cubicBezTo>
                    <a:pt x="2" y="104"/>
                    <a:pt x="0" y="107"/>
                    <a:pt x="2" y="111"/>
                  </a:cubicBezTo>
                  <a:cubicBezTo>
                    <a:pt x="4" y="115"/>
                    <a:pt x="7"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58" name="object 7">
            <a:extLst>
              <a:ext uri="{FF2B5EF4-FFF2-40B4-BE49-F238E27FC236}">
                <a16:creationId xmlns:a16="http://schemas.microsoft.com/office/drawing/2014/main" id="{828A4262-E3FC-4FEE-A04A-BE0F9103D1CB}"/>
              </a:ext>
            </a:extLst>
          </p:cNvPr>
          <p:cNvSpPr txBox="1"/>
          <p:nvPr/>
        </p:nvSpPr>
        <p:spPr>
          <a:xfrm>
            <a:off x="4290536" y="307162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Affective connection</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Exelia has an </a:t>
            </a:r>
            <a:r>
              <a:rPr lang="en-US" sz="800" b="1" spc="-5" dirty="0">
                <a:solidFill>
                  <a:schemeClr val="tx2"/>
                </a:solidFill>
                <a:cs typeface="Arial"/>
              </a:rPr>
              <a:t>empathetic connection with the customer</a:t>
            </a:r>
            <a:r>
              <a:rPr kumimoji="0" lang="en-US" sz="800" b="0" i="0" u="none" strike="noStrike" kern="1200" cap="none" spc="-5" normalizeH="0" baseline="0" noProof="0" dirty="0">
                <a:ln>
                  <a:noFill/>
                </a:ln>
                <a:solidFill>
                  <a:schemeClr val="tx2"/>
                </a:solidFill>
                <a:effectLst/>
                <a:uLnTx/>
                <a:uFillTx/>
                <a:cs typeface="Arial"/>
              </a:rPr>
              <a:t>, yielding much better satisfaction scores. </a:t>
            </a:r>
            <a:br>
              <a:rPr kumimoji="0" lang="en-US" sz="800" b="0" i="0" u="none" strike="noStrike" kern="1200" cap="none" spc="-5" normalizeH="0" baseline="0" noProof="0" dirty="0">
                <a:ln>
                  <a:noFill/>
                </a:ln>
                <a:solidFill>
                  <a:schemeClr val="tx2"/>
                </a:solidFill>
                <a:effectLst/>
                <a:uLnTx/>
                <a:uFillTx/>
                <a:cs typeface="Arial"/>
              </a:rPr>
            </a:br>
            <a:r>
              <a:rPr kumimoji="0" lang="en-US" sz="800" b="0" i="0" u="none" strike="noStrike" kern="1200" cap="none" spc="-5" normalizeH="0" baseline="0" noProof="0" dirty="0">
                <a:ln>
                  <a:noFill/>
                </a:ln>
                <a:solidFill>
                  <a:schemeClr val="tx2"/>
                </a:solidFill>
                <a:effectLst/>
                <a:uLnTx/>
                <a:uFillTx/>
                <a:cs typeface="Arial"/>
              </a:rPr>
              <a:t>She employs a 3-dimensional post sentiment analysis </a:t>
            </a:r>
            <a:br>
              <a:rPr kumimoji="0" lang="en-US" sz="800" b="0" i="0" u="none" strike="noStrike" kern="1200" cap="none" spc="-5" normalizeH="0" baseline="0" noProof="0" dirty="0">
                <a:ln>
                  <a:noFill/>
                </a:ln>
                <a:solidFill>
                  <a:schemeClr val="tx2"/>
                </a:solidFill>
                <a:effectLst/>
                <a:uLnTx/>
                <a:uFillTx/>
                <a:cs typeface="Arial"/>
              </a:rPr>
            </a:br>
            <a:r>
              <a:rPr kumimoji="0" lang="en-US" sz="800" b="0" i="0" u="none" strike="noStrike" kern="1200" cap="none" spc="-5" normalizeH="0" baseline="0" noProof="0" dirty="0">
                <a:ln>
                  <a:noFill/>
                </a:ln>
                <a:solidFill>
                  <a:schemeClr val="tx2"/>
                </a:solidFill>
                <a:effectLst/>
                <a:uLnTx/>
                <a:uFillTx/>
                <a:cs typeface="Arial"/>
              </a:rPr>
              <a:t>to ensure affective alignment with the customer.</a:t>
            </a:r>
            <a:endParaRPr kumimoji="0" lang="en-US" sz="800" b="0" i="0" u="none" strike="noStrike" kern="1200" cap="none" spc="0" normalizeH="0" baseline="0" noProof="0" dirty="0">
              <a:ln>
                <a:noFill/>
              </a:ln>
              <a:solidFill>
                <a:schemeClr val="tx2"/>
              </a:solidFill>
              <a:effectLst/>
              <a:uLnTx/>
              <a:uFillTx/>
              <a:cs typeface="Arial"/>
            </a:endParaRPr>
          </a:p>
        </p:txBody>
      </p:sp>
      <p:sp>
        <p:nvSpPr>
          <p:cNvPr id="259" name="object 7">
            <a:extLst>
              <a:ext uri="{FF2B5EF4-FFF2-40B4-BE49-F238E27FC236}">
                <a16:creationId xmlns:a16="http://schemas.microsoft.com/office/drawing/2014/main" id="{6F749D7D-9233-43A1-BD73-58A851919629}"/>
              </a:ext>
            </a:extLst>
          </p:cNvPr>
          <p:cNvSpPr txBox="1"/>
          <p:nvPr/>
        </p:nvSpPr>
        <p:spPr>
          <a:xfrm>
            <a:off x="8055258" y="307162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Unsupervised analytics</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Exelia automatically assesses her live interactions to </a:t>
            </a:r>
            <a:r>
              <a:rPr lang="en-US" sz="800" b="1" spc="-5" dirty="0">
                <a:solidFill>
                  <a:schemeClr val="tx2"/>
                </a:solidFill>
                <a:cs typeface="Arial"/>
              </a:rPr>
              <a:t>determine customer satisfaction </a:t>
            </a:r>
            <a:r>
              <a:rPr kumimoji="0" lang="en-US" sz="800" b="0" i="0" u="none" strike="noStrike" kern="1200" cap="none" spc="-5" normalizeH="0" baseline="0" noProof="0" dirty="0">
                <a:ln>
                  <a:noFill/>
                </a:ln>
                <a:solidFill>
                  <a:schemeClr val="tx2"/>
                </a:solidFill>
                <a:effectLst/>
                <a:uLnTx/>
                <a:uFillTx/>
                <a:cs typeface="Arial"/>
              </a:rPr>
              <a:t>at every step of their journey. She can then advise the business user on retention, at-risk and loss-prevention. </a:t>
            </a:r>
            <a:endParaRPr kumimoji="0" lang="en-US" sz="800" b="0" i="0" u="none" strike="noStrike" kern="1200" cap="none" spc="0" normalizeH="0" baseline="0" noProof="0" dirty="0">
              <a:ln>
                <a:noFill/>
              </a:ln>
              <a:solidFill>
                <a:schemeClr val="tx2"/>
              </a:solidFill>
              <a:effectLst/>
              <a:uLnTx/>
              <a:uFillTx/>
              <a:cs typeface="Arial"/>
            </a:endParaRPr>
          </a:p>
        </p:txBody>
      </p:sp>
      <p:grpSp>
        <p:nvGrpSpPr>
          <p:cNvPr id="260" name="Group 259">
            <a:extLst>
              <a:ext uri="{FF2B5EF4-FFF2-40B4-BE49-F238E27FC236}">
                <a16:creationId xmlns:a16="http://schemas.microsoft.com/office/drawing/2014/main" id="{A834062D-044A-4C33-BD05-C202E81E986F}"/>
              </a:ext>
            </a:extLst>
          </p:cNvPr>
          <p:cNvGrpSpPr>
            <a:grpSpLocks noChangeAspect="1"/>
          </p:cNvGrpSpPr>
          <p:nvPr/>
        </p:nvGrpSpPr>
        <p:grpSpPr>
          <a:xfrm>
            <a:off x="4402293" y="3254509"/>
            <a:ext cx="487340" cy="457200"/>
            <a:chOff x="4927600" y="7705733"/>
            <a:chExt cx="2259013" cy="2119316"/>
          </a:xfrm>
          <a:solidFill>
            <a:schemeClr val="accent2"/>
          </a:solidFill>
        </p:grpSpPr>
        <p:sp>
          <p:nvSpPr>
            <p:cNvPr id="261" name="Freeform 12">
              <a:extLst>
                <a:ext uri="{FF2B5EF4-FFF2-40B4-BE49-F238E27FC236}">
                  <a16:creationId xmlns:a16="http://schemas.microsoft.com/office/drawing/2014/main" id="{4C7995AB-32F3-4A19-BD1D-D2B715540D4B}"/>
                </a:ext>
              </a:extLst>
            </p:cNvPr>
            <p:cNvSpPr>
              <a:spLocks noEditPoints="1"/>
            </p:cNvSpPr>
            <p:nvPr/>
          </p:nvSpPr>
          <p:spPr bwMode="auto">
            <a:xfrm>
              <a:off x="5480051" y="8683636"/>
              <a:ext cx="1152526" cy="1141413"/>
            </a:xfrm>
            <a:custGeom>
              <a:avLst/>
              <a:gdLst>
                <a:gd name="T0" fmla="*/ 305 w 306"/>
                <a:gd name="T1" fmla="*/ 260 h 303"/>
                <a:gd name="T2" fmla="*/ 278 w 306"/>
                <a:gd name="T3" fmla="*/ 220 h 303"/>
                <a:gd name="T4" fmla="*/ 233 w 306"/>
                <a:gd name="T5" fmla="*/ 202 h 303"/>
                <a:gd name="T6" fmla="*/ 204 w 306"/>
                <a:gd name="T7" fmla="*/ 190 h 303"/>
                <a:gd name="T8" fmla="*/ 194 w 306"/>
                <a:gd name="T9" fmla="*/ 179 h 303"/>
                <a:gd name="T10" fmla="*/ 223 w 306"/>
                <a:gd name="T11" fmla="*/ 144 h 303"/>
                <a:gd name="T12" fmla="*/ 235 w 306"/>
                <a:gd name="T13" fmla="*/ 125 h 303"/>
                <a:gd name="T14" fmla="*/ 236 w 306"/>
                <a:gd name="T15" fmla="*/ 97 h 303"/>
                <a:gd name="T16" fmla="*/ 235 w 306"/>
                <a:gd name="T17" fmla="*/ 91 h 303"/>
                <a:gd name="T18" fmla="*/ 235 w 306"/>
                <a:gd name="T19" fmla="*/ 57 h 303"/>
                <a:gd name="T20" fmla="*/ 208 w 306"/>
                <a:gd name="T21" fmla="*/ 22 h 303"/>
                <a:gd name="T22" fmla="*/ 166 w 306"/>
                <a:gd name="T23" fmla="*/ 0 h 303"/>
                <a:gd name="T24" fmla="*/ 100 w 306"/>
                <a:gd name="T25" fmla="*/ 18 h 303"/>
                <a:gd name="T26" fmla="*/ 81 w 306"/>
                <a:gd name="T27" fmla="*/ 38 h 303"/>
                <a:gd name="T28" fmla="*/ 72 w 306"/>
                <a:gd name="T29" fmla="*/ 84 h 303"/>
                <a:gd name="T30" fmla="*/ 70 w 306"/>
                <a:gd name="T31" fmla="*/ 97 h 303"/>
                <a:gd name="T32" fmla="*/ 70 w 306"/>
                <a:gd name="T33" fmla="*/ 122 h 303"/>
                <a:gd name="T34" fmla="*/ 84 w 306"/>
                <a:gd name="T35" fmla="*/ 144 h 303"/>
                <a:gd name="T36" fmla="*/ 107 w 306"/>
                <a:gd name="T37" fmla="*/ 172 h 303"/>
                <a:gd name="T38" fmla="*/ 98 w 306"/>
                <a:gd name="T39" fmla="*/ 192 h 303"/>
                <a:gd name="T40" fmla="*/ 82 w 306"/>
                <a:gd name="T41" fmla="*/ 200 h 303"/>
                <a:gd name="T42" fmla="*/ 36 w 306"/>
                <a:gd name="T43" fmla="*/ 216 h 303"/>
                <a:gd name="T44" fmla="*/ 7 w 306"/>
                <a:gd name="T45" fmla="*/ 246 h 303"/>
                <a:gd name="T46" fmla="*/ 0 w 306"/>
                <a:gd name="T47" fmla="*/ 303 h 303"/>
                <a:gd name="T48" fmla="*/ 306 w 306"/>
                <a:gd name="T49" fmla="*/ 303 h 303"/>
                <a:gd name="T50" fmla="*/ 305 w 306"/>
                <a:gd name="T51" fmla="*/ 260 h 303"/>
                <a:gd name="T52" fmla="*/ 285 w 306"/>
                <a:gd name="T53" fmla="*/ 283 h 303"/>
                <a:gd name="T54" fmla="*/ 22 w 306"/>
                <a:gd name="T55" fmla="*/ 283 h 303"/>
                <a:gd name="T56" fmla="*/ 50 w 306"/>
                <a:gd name="T57" fmla="*/ 232 h 303"/>
                <a:gd name="T58" fmla="*/ 92 w 306"/>
                <a:gd name="T59" fmla="*/ 217 h 303"/>
                <a:gd name="T60" fmla="*/ 98 w 306"/>
                <a:gd name="T61" fmla="*/ 215 h 303"/>
                <a:gd name="T62" fmla="*/ 127 w 306"/>
                <a:gd name="T63" fmla="*/ 164 h 303"/>
                <a:gd name="T64" fmla="*/ 107 w 306"/>
                <a:gd name="T65" fmla="*/ 138 h 303"/>
                <a:gd name="T66" fmla="*/ 104 w 306"/>
                <a:gd name="T67" fmla="*/ 135 h 303"/>
                <a:gd name="T68" fmla="*/ 87 w 306"/>
                <a:gd name="T69" fmla="*/ 112 h 303"/>
                <a:gd name="T70" fmla="*/ 92 w 306"/>
                <a:gd name="T71" fmla="*/ 100 h 303"/>
                <a:gd name="T72" fmla="*/ 93 w 306"/>
                <a:gd name="T73" fmla="*/ 68 h 303"/>
                <a:gd name="T74" fmla="*/ 95 w 306"/>
                <a:gd name="T75" fmla="*/ 59 h 303"/>
                <a:gd name="T76" fmla="*/ 115 w 306"/>
                <a:gd name="T77" fmla="*/ 33 h 303"/>
                <a:gd name="T78" fmla="*/ 167 w 306"/>
                <a:gd name="T79" fmla="*/ 19 h 303"/>
                <a:gd name="T80" fmla="*/ 192 w 306"/>
                <a:gd name="T81" fmla="*/ 38 h 303"/>
                <a:gd name="T82" fmla="*/ 193 w 306"/>
                <a:gd name="T83" fmla="*/ 41 h 303"/>
                <a:gd name="T84" fmla="*/ 195 w 306"/>
                <a:gd name="T85" fmla="*/ 42 h 303"/>
                <a:gd name="T86" fmla="*/ 216 w 306"/>
                <a:gd name="T87" fmla="*/ 61 h 303"/>
                <a:gd name="T88" fmla="*/ 214 w 306"/>
                <a:gd name="T89" fmla="*/ 99 h 303"/>
                <a:gd name="T90" fmla="*/ 219 w 306"/>
                <a:gd name="T91" fmla="*/ 112 h 303"/>
                <a:gd name="T92" fmla="*/ 204 w 306"/>
                <a:gd name="T93" fmla="*/ 134 h 303"/>
                <a:gd name="T94" fmla="*/ 198 w 306"/>
                <a:gd name="T95" fmla="*/ 141 h 303"/>
                <a:gd name="T96" fmla="*/ 175 w 306"/>
                <a:gd name="T97" fmla="*/ 169 h 303"/>
                <a:gd name="T98" fmla="*/ 185 w 306"/>
                <a:gd name="T99" fmla="*/ 201 h 303"/>
                <a:gd name="T100" fmla="*/ 228 w 306"/>
                <a:gd name="T101" fmla="*/ 222 h 303"/>
                <a:gd name="T102" fmla="*/ 269 w 306"/>
                <a:gd name="T103" fmla="*/ 238 h 303"/>
                <a:gd name="T104" fmla="*/ 285 w 306"/>
                <a:gd name="T105" fmla="*/ 263 h 303"/>
                <a:gd name="T106" fmla="*/ 285 w 306"/>
                <a:gd name="T107" fmla="*/ 28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3">
                  <a:moveTo>
                    <a:pt x="305" y="260"/>
                  </a:moveTo>
                  <a:cubicBezTo>
                    <a:pt x="303" y="242"/>
                    <a:pt x="294" y="229"/>
                    <a:pt x="278" y="220"/>
                  </a:cubicBezTo>
                  <a:cubicBezTo>
                    <a:pt x="264" y="213"/>
                    <a:pt x="249" y="207"/>
                    <a:pt x="233" y="202"/>
                  </a:cubicBezTo>
                  <a:cubicBezTo>
                    <a:pt x="223" y="199"/>
                    <a:pt x="213" y="197"/>
                    <a:pt x="204" y="190"/>
                  </a:cubicBezTo>
                  <a:cubicBezTo>
                    <a:pt x="200" y="188"/>
                    <a:pt x="195" y="185"/>
                    <a:pt x="194" y="179"/>
                  </a:cubicBezTo>
                  <a:cubicBezTo>
                    <a:pt x="206" y="169"/>
                    <a:pt x="211" y="154"/>
                    <a:pt x="223" y="144"/>
                  </a:cubicBezTo>
                  <a:cubicBezTo>
                    <a:pt x="229" y="139"/>
                    <a:pt x="232" y="132"/>
                    <a:pt x="235" y="125"/>
                  </a:cubicBezTo>
                  <a:cubicBezTo>
                    <a:pt x="240" y="116"/>
                    <a:pt x="241" y="106"/>
                    <a:pt x="236" y="97"/>
                  </a:cubicBezTo>
                  <a:cubicBezTo>
                    <a:pt x="235" y="95"/>
                    <a:pt x="235" y="93"/>
                    <a:pt x="235" y="91"/>
                  </a:cubicBezTo>
                  <a:cubicBezTo>
                    <a:pt x="237" y="80"/>
                    <a:pt x="237" y="68"/>
                    <a:pt x="235" y="57"/>
                  </a:cubicBezTo>
                  <a:cubicBezTo>
                    <a:pt x="232" y="41"/>
                    <a:pt x="226" y="27"/>
                    <a:pt x="208" y="22"/>
                  </a:cubicBezTo>
                  <a:cubicBezTo>
                    <a:pt x="199" y="5"/>
                    <a:pt x="184" y="0"/>
                    <a:pt x="166" y="0"/>
                  </a:cubicBezTo>
                  <a:cubicBezTo>
                    <a:pt x="143" y="0"/>
                    <a:pt x="121" y="7"/>
                    <a:pt x="100" y="18"/>
                  </a:cubicBezTo>
                  <a:cubicBezTo>
                    <a:pt x="92" y="23"/>
                    <a:pt x="85" y="29"/>
                    <a:pt x="81" y="38"/>
                  </a:cubicBezTo>
                  <a:cubicBezTo>
                    <a:pt x="74" y="52"/>
                    <a:pt x="71" y="68"/>
                    <a:pt x="72" y="84"/>
                  </a:cubicBezTo>
                  <a:cubicBezTo>
                    <a:pt x="72" y="88"/>
                    <a:pt x="72" y="93"/>
                    <a:pt x="70" y="97"/>
                  </a:cubicBezTo>
                  <a:cubicBezTo>
                    <a:pt x="66" y="105"/>
                    <a:pt x="66" y="114"/>
                    <a:pt x="70" y="122"/>
                  </a:cubicBezTo>
                  <a:cubicBezTo>
                    <a:pt x="73" y="130"/>
                    <a:pt x="77" y="138"/>
                    <a:pt x="84" y="144"/>
                  </a:cubicBezTo>
                  <a:cubicBezTo>
                    <a:pt x="93" y="153"/>
                    <a:pt x="98" y="164"/>
                    <a:pt x="107" y="172"/>
                  </a:cubicBezTo>
                  <a:cubicBezTo>
                    <a:pt x="107" y="181"/>
                    <a:pt x="104" y="187"/>
                    <a:pt x="98" y="192"/>
                  </a:cubicBezTo>
                  <a:cubicBezTo>
                    <a:pt x="93" y="195"/>
                    <a:pt x="87" y="198"/>
                    <a:pt x="82" y="200"/>
                  </a:cubicBezTo>
                  <a:cubicBezTo>
                    <a:pt x="67" y="206"/>
                    <a:pt x="51" y="209"/>
                    <a:pt x="36" y="216"/>
                  </a:cubicBezTo>
                  <a:cubicBezTo>
                    <a:pt x="22" y="222"/>
                    <a:pt x="11" y="232"/>
                    <a:pt x="7" y="246"/>
                  </a:cubicBezTo>
                  <a:cubicBezTo>
                    <a:pt x="1" y="265"/>
                    <a:pt x="1" y="284"/>
                    <a:pt x="0" y="303"/>
                  </a:cubicBezTo>
                  <a:cubicBezTo>
                    <a:pt x="102" y="303"/>
                    <a:pt x="204" y="303"/>
                    <a:pt x="306" y="303"/>
                  </a:cubicBezTo>
                  <a:cubicBezTo>
                    <a:pt x="305" y="288"/>
                    <a:pt x="306" y="274"/>
                    <a:pt x="305" y="260"/>
                  </a:cubicBezTo>
                  <a:close/>
                  <a:moveTo>
                    <a:pt x="285" y="283"/>
                  </a:moveTo>
                  <a:cubicBezTo>
                    <a:pt x="197" y="283"/>
                    <a:pt x="110" y="283"/>
                    <a:pt x="22" y="283"/>
                  </a:cubicBezTo>
                  <a:cubicBezTo>
                    <a:pt x="17" y="260"/>
                    <a:pt x="28" y="240"/>
                    <a:pt x="50" y="232"/>
                  </a:cubicBezTo>
                  <a:cubicBezTo>
                    <a:pt x="64" y="227"/>
                    <a:pt x="79" y="223"/>
                    <a:pt x="92" y="217"/>
                  </a:cubicBezTo>
                  <a:cubicBezTo>
                    <a:pt x="94" y="217"/>
                    <a:pt x="96" y="216"/>
                    <a:pt x="98" y="215"/>
                  </a:cubicBezTo>
                  <a:cubicBezTo>
                    <a:pt x="120" y="204"/>
                    <a:pt x="128" y="190"/>
                    <a:pt x="127" y="164"/>
                  </a:cubicBezTo>
                  <a:cubicBezTo>
                    <a:pt x="119" y="157"/>
                    <a:pt x="112" y="148"/>
                    <a:pt x="107" y="138"/>
                  </a:cubicBezTo>
                  <a:cubicBezTo>
                    <a:pt x="106" y="137"/>
                    <a:pt x="105" y="136"/>
                    <a:pt x="104" y="135"/>
                  </a:cubicBezTo>
                  <a:cubicBezTo>
                    <a:pt x="94" y="130"/>
                    <a:pt x="90" y="121"/>
                    <a:pt x="87" y="112"/>
                  </a:cubicBezTo>
                  <a:cubicBezTo>
                    <a:pt x="86" y="107"/>
                    <a:pt x="90" y="104"/>
                    <a:pt x="92" y="100"/>
                  </a:cubicBezTo>
                  <a:cubicBezTo>
                    <a:pt x="92" y="89"/>
                    <a:pt x="91" y="79"/>
                    <a:pt x="93" y="68"/>
                  </a:cubicBezTo>
                  <a:cubicBezTo>
                    <a:pt x="93" y="65"/>
                    <a:pt x="94" y="62"/>
                    <a:pt x="95" y="59"/>
                  </a:cubicBezTo>
                  <a:cubicBezTo>
                    <a:pt x="97" y="47"/>
                    <a:pt x="104" y="38"/>
                    <a:pt x="115" y="33"/>
                  </a:cubicBezTo>
                  <a:cubicBezTo>
                    <a:pt x="132" y="25"/>
                    <a:pt x="149" y="19"/>
                    <a:pt x="167" y="19"/>
                  </a:cubicBezTo>
                  <a:cubicBezTo>
                    <a:pt x="181" y="19"/>
                    <a:pt x="188" y="24"/>
                    <a:pt x="192" y="38"/>
                  </a:cubicBezTo>
                  <a:cubicBezTo>
                    <a:pt x="192" y="39"/>
                    <a:pt x="193" y="40"/>
                    <a:pt x="193" y="41"/>
                  </a:cubicBezTo>
                  <a:cubicBezTo>
                    <a:pt x="194" y="41"/>
                    <a:pt x="195" y="42"/>
                    <a:pt x="195" y="42"/>
                  </a:cubicBezTo>
                  <a:cubicBezTo>
                    <a:pt x="209" y="42"/>
                    <a:pt x="215" y="47"/>
                    <a:pt x="216" y="61"/>
                  </a:cubicBezTo>
                  <a:cubicBezTo>
                    <a:pt x="217" y="74"/>
                    <a:pt x="216" y="86"/>
                    <a:pt x="214" y="99"/>
                  </a:cubicBezTo>
                  <a:cubicBezTo>
                    <a:pt x="216" y="103"/>
                    <a:pt x="220" y="106"/>
                    <a:pt x="219" y="112"/>
                  </a:cubicBezTo>
                  <a:cubicBezTo>
                    <a:pt x="216" y="121"/>
                    <a:pt x="212" y="129"/>
                    <a:pt x="204" y="134"/>
                  </a:cubicBezTo>
                  <a:cubicBezTo>
                    <a:pt x="201" y="136"/>
                    <a:pt x="199" y="138"/>
                    <a:pt x="198" y="141"/>
                  </a:cubicBezTo>
                  <a:cubicBezTo>
                    <a:pt x="192" y="151"/>
                    <a:pt x="185" y="161"/>
                    <a:pt x="175" y="169"/>
                  </a:cubicBezTo>
                  <a:cubicBezTo>
                    <a:pt x="173" y="181"/>
                    <a:pt x="176" y="192"/>
                    <a:pt x="185" y="201"/>
                  </a:cubicBezTo>
                  <a:cubicBezTo>
                    <a:pt x="197" y="213"/>
                    <a:pt x="212" y="217"/>
                    <a:pt x="228" y="222"/>
                  </a:cubicBezTo>
                  <a:cubicBezTo>
                    <a:pt x="242" y="226"/>
                    <a:pt x="255" y="231"/>
                    <a:pt x="269" y="238"/>
                  </a:cubicBezTo>
                  <a:cubicBezTo>
                    <a:pt x="279" y="243"/>
                    <a:pt x="285" y="252"/>
                    <a:pt x="285" y="263"/>
                  </a:cubicBezTo>
                  <a:cubicBezTo>
                    <a:pt x="285" y="270"/>
                    <a:pt x="285" y="276"/>
                    <a:pt x="285"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2" name="Freeform 13">
              <a:extLst>
                <a:ext uri="{FF2B5EF4-FFF2-40B4-BE49-F238E27FC236}">
                  <a16:creationId xmlns:a16="http://schemas.microsoft.com/office/drawing/2014/main" id="{8D6DF50E-FE17-42EF-8DDB-4ED1C08FF76D}"/>
                </a:ext>
              </a:extLst>
            </p:cNvPr>
            <p:cNvSpPr>
              <a:spLocks noEditPoints="1"/>
            </p:cNvSpPr>
            <p:nvPr/>
          </p:nvSpPr>
          <p:spPr bwMode="auto">
            <a:xfrm>
              <a:off x="6300789" y="7705733"/>
              <a:ext cx="885824" cy="887415"/>
            </a:xfrm>
            <a:custGeom>
              <a:avLst/>
              <a:gdLst>
                <a:gd name="T0" fmla="*/ 0 w 235"/>
                <a:gd name="T1" fmla="*/ 235 h 235"/>
                <a:gd name="T2" fmla="*/ 235 w 235"/>
                <a:gd name="T3" fmla="*/ 235 h 235"/>
                <a:gd name="T4" fmla="*/ 234 w 235"/>
                <a:gd name="T5" fmla="*/ 200 h 235"/>
                <a:gd name="T6" fmla="*/ 215 w 235"/>
                <a:gd name="T7" fmla="*/ 170 h 235"/>
                <a:gd name="T8" fmla="*/ 168 w 235"/>
                <a:gd name="T9" fmla="*/ 151 h 235"/>
                <a:gd name="T10" fmla="*/ 152 w 235"/>
                <a:gd name="T11" fmla="*/ 141 h 235"/>
                <a:gd name="T12" fmla="*/ 154 w 235"/>
                <a:gd name="T13" fmla="*/ 138 h 235"/>
                <a:gd name="T14" fmla="*/ 176 w 235"/>
                <a:gd name="T15" fmla="*/ 110 h 235"/>
                <a:gd name="T16" fmla="*/ 184 w 235"/>
                <a:gd name="T17" fmla="*/ 83 h 235"/>
                <a:gd name="T18" fmla="*/ 183 w 235"/>
                <a:gd name="T19" fmla="*/ 66 h 235"/>
                <a:gd name="T20" fmla="*/ 182 w 235"/>
                <a:gd name="T21" fmla="*/ 55 h 235"/>
                <a:gd name="T22" fmla="*/ 162 w 235"/>
                <a:gd name="T23" fmla="*/ 20 h 235"/>
                <a:gd name="T24" fmla="*/ 159 w 235"/>
                <a:gd name="T25" fmla="*/ 17 h 235"/>
                <a:gd name="T26" fmla="*/ 137 w 235"/>
                <a:gd name="T27" fmla="*/ 3 h 235"/>
                <a:gd name="T28" fmla="*/ 84 w 235"/>
                <a:gd name="T29" fmla="*/ 12 h 235"/>
                <a:gd name="T30" fmla="*/ 60 w 235"/>
                <a:gd name="T31" fmla="*/ 35 h 235"/>
                <a:gd name="T32" fmla="*/ 51 w 235"/>
                <a:gd name="T33" fmla="*/ 90 h 235"/>
                <a:gd name="T34" fmla="*/ 64 w 235"/>
                <a:gd name="T35" fmla="*/ 115 h 235"/>
                <a:gd name="T36" fmla="*/ 80 w 235"/>
                <a:gd name="T37" fmla="*/ 136 h 235"/>
                <a:gd name="T38" fmla="*/ 73 w 235"/>
                <a:gd name="T39" fmla="*/ 148 h 235"/>
                <a:gd name="T40" fmla="*/ 59 w 235"/>
                <a:gd name="T41" fmla="*/ 155 h 235"/>
                <a:gd name="T42" fmla="*/ 28 w 235"/>
                <a:gd name="T43" fmla="*/ 165 h 235"/>
                <a:gd name="T44" fmla="*/ 4 w 235"/>
                <a:gd name="T45" fmla="*/ 191 h 235"/>
                <a:gd name="T46" fmla="*/ 0 w 235"/>
                <a:gd name="T47" fmla="*/ 235 h 235"/>
                <a:gd name="T48" fmla="*/ 33 w 235"/>
                <a:gd name="T49" fmla="*/ 185 h 235"/>
                <a:gd name="T50" fmla="*/ 48 w 235"/>
                <a:gd name="T51" fmla="*/ 179 h 235"/>
                <a:gd name="T52" fmla="*/ 75 w 235"/>
                <a:gd name="T53" fmla="*/ 170 h 235"/>
                <a:gd name="T54" fmla="*/ 100 w 235"/>
                <a:gd name="T55" fmla="*/ 128 h 235"/>
                <a:gd name="T56" fmla="*/ 84 w 235"/>
                <a:gd name="T57" fmla="*/ 107 h 235"/>
                <a:gd name="T58" fmla="*/ 81 w 235"/>
                <a:gd name="T59" fmla="*/ 104 h 235"/>
                <a:gd name="T60" fmla="*/ 70 w 235"/>
                <a:gd name="T61" fmla="*/ 86 h 235"/>
                <a:gd name="T62" fmla="*/ 74 w 235"/>
                <a:gd name="T63" fmla="*/ 81 h 235"/>
                <a:gd name="T64" fmla="*/ 78 w 235"/>
                <a:gd name="T65" fmla="*/ 43 h 235"/>
                <a:gd name="T66" fmla="*/ 87 w 235"/>
                <a:gd name="T67" fmla="*/ 34 h 235"/>
                <a:gd name="T68" fmla="*/ 115 w 235"/>
                <a:gd name="T69" fmla="*/ 23 h 235"/>
                <a:gd name="T70" fmla="*/ 146 w 235"/>
                <a:gd name="T71" fmla="*/ 38 h 235"/>
                <a:gd name="T72" fmla="*/ 147 w 235"/>
                <a:gd name="T73" fmla="*/ 38 h 235"/>
                <a:gd name="T74" fmla="*/ 163 w 235"/>
                <a:gd name="T75" fmla="*/ 56 h 235"/>
                <a:gd name="T76" fmla="*/ 161 w 235"/>
                <a:gd name="T77" fmla="*/ 80 h 235"/>
                <a:gd name="T78" fmla="*/ 165 w 235"/>
                <a:gd name="T79" fmla="*/ 86 h 235"/>
                <a:gd name="T80" fmla="*/ 155 w 235"/>
                <a:gd name="T81" fmla="*/ 103 h 235"/>
                <a:gd name="T82" fmla="*/ 149 w 235"/>
                <a:gd name="T83" fmla="*/ 110 h 235"/>
                <a:gd name="T84" fmla="*/ 136 w 235"/>
                <a:gd name="T85" fmla="*/ 128 h 235"/>
                <a:gd name="T86" fmla="*/ 131 w 235"/>
                <a:gd name="T87" fmla="*/ 141 h 235"/>
                <a:gd name="T88" fmla="*/ 142 w 235"/>
                <a:gd name="T89" fmla="*/ 160 h 235"/>
                <a:gd name="T90" fmla="*/ 173 w 235"/>
                <a:gd name="T91" fmla="*/ 175 h 235"/>
                <a:gd name="T92" fmla="*/ 202 w 235"/>
                <a:gd name="T93" fmla="*/ 186 h 235"/>
                <a:gd name="T94" fmla="*/ 215 w 235"/>
                <a:gd name="T95" fmla="*/ 204 h 235"/>
                <a:gd name="T96" fmla="*/ 215 w 235"/>
                <a:gd name="T97" fmla="*/ 215 h 235"/>
                <a:gd name="T98" fmla="*/ 21 w 235"/>
                <a:gd name="T99" fmla="*/ 215 h 235"/>
                <a:gd name="T100" fmla="*/ 33 w 235"/>
                <a:gd name="T101" fmla="*/ 18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 h="235">
                  <a:moveTo>
                    <a:pt x="0" y="235"/>
                  </a:moveTo>
                  <a:cubicBezTo>
                    <a:pt x="78" y="235"/>
                    <a:pt x="156" y="235"/>
                    <a:pt x="235" y="235"/>
                  </a:cubicBezTo>
                  <a:cubicBezTo>
                    <a:pt x="235" y="223"/>
                    <a:pt x="235" y="212"/>
                    <a:pt x="234" y="200"/>
                  </a:cubicBezTo>
                  <a:cubicBezTo>
                    <a:pt x="233" y="187"/>
                    <a:pt x="227" y="177"/>
                    <a:pt x="215" y="170"/>
                  </a:cubicBezTo>
                  <a:cubicBezTo>
                    <a:pt x="200" y="161"/>
                    <a:pt x="184" y="156"/>
                    <a:pt x="168" y="151"/>
                  </a:cubicBezTo>
                  <a:cubicBezTo>
                    <a:pt x="162" y="149"/>
                    <a:pt x="156" y="147"/>
                    <a:pt x="152" y="141"/>
                  </a:cubicBezTo>
                  <a:cubicBezTo>
                    <a:pt x="152" y="140"/>
                    <a:pt x="153" y="139"/>
                    <a:pt x="154" y="138"/>
                  </a:cubicBezTo>
                  <a:cubicBezTo>
                    <a:pt x="161" y="129"/>
                    <a:pt x="168" y="119"/>
                    <a:pt x="176" y="110"/>
                  </a:cubicBezTo>
                  <a:cubicBezTo>
                    <a:pt x="182" y="103"/>
                    <a:pt x="187" y="93"/>
                    <a:pt x="184" y="83"/>
                  </a:cubicBezTo>
                  <a:cubicBezTo>
                    <a:pt x="183" y="77"/>
                    <a:pt x="182" y="72"/>
                    <a:pt x="183" y="66"/>
                  </a:cubicBezTo>
                  <a:cubicBezTo>
                    <a:pt x="183" y="62"/>
                    <a:pt x="183" y="58"/>
                    <a:pt x="182" y="55"/>
                  </a:cubicBezTo>
                  <a:cubicBezTo>
                    <a:pt x="181" y="40"/>
                    <a:pt x="178" y="26"/>
                    <a:pt x="162" y="20"/>
                  </a:cubicBezTo>
                  <a:cubicBezTo>
                    <a:pt x="160" y="19"/>
                    <a:pt x="160" y="18"/>
                    <a:pt x="159" y="17"/>
                  </a:cubicBezTo>
                  <a:cubicBezTo>
                    <a:pt x="154" y="9"/>
                    <a:pt x="146" y="5"/>
                    <a:pt x="137" y="3"/>
                  </a:cubicBezTo>
                  <a:cubicBezTo>
                    <a:pt x="119" y="0"/>
                    <a:pt x="101" y="5"/>
                    <a:pt x="84" y="12"/>
                  </a:cubicBezTo>
                  <a:cubicBezTo>
                    <a:pt x="74" y="17"/>
                    <a:pt x="65" y="23"/>
                    <a:pt x="60" y="35"/>
                  </a:cubicBezTo>
                  <a:cubicBezTo>
                    <a:pt x="52" y="53"/>
                    <a:pt x="54" y="72"/>
                    <a:pt x="51" y="90"/>
                  </a:cubicBezTo>
                  <a:cubicBezTo>
                    <a:pt x="50" y="100"/>
                    <a:pt x="56" y="108"/>
                    <a:pt x="64" y="115"/>
                  </a:cubicBezTo>
                  <a:cubicBezTo>
                    <a:pt x="70" y="121"/>
                    <a:pt x="74" y="129"/>
                    <a:pt x="80" y="136"/>
                  </a:cubicBezTo>
                  <a:cubicBezTo>
                    <a:pt x="80" y="141"/>
                    <a:pt x="77" y="145"/>
                    <a:pt x="73" y="148"/>
                  </a:cubicBezTo>
                  <a:cubicBezTo>
                    <a:pt x="69" y="151"/>
                    <a:pt x="64" y="153"/>
                    <a:pt x="59" y="155"/>
                  </a:cubicBezTo>
                  <a:cubicBezTo>
                    <a:pt x="48" y="158"/>
                    <a:pt x="38" y="161"/>
                    <a:pt x="28" y="165"/>
                  </a:cubicBezTo>
                  <a:cubicBezTo>
                    <a:pt x="17" y="171"/>
                    <a:pt x="8" y="179"/>
                    <a:pt x="4" y="191"/>
                  </a:cubicBezTo>
                  <a:cubicBezTo>
                    <a:pt x="0" y="206"/>
                    <a:pt x="0" y="220"/>
                    <a:pt x="0" y="235"/>
                  </a:cubicBezTo>
                  <a:close/>
                  <a:moveTo>
                    <a:pt x="33" y="185"/>
                  </a:moveTo>
                  <a:cubicBezTo>
                    <a:pt x="38" y="182"/>
                    <a:pt x="43" y="181"/>
                    <a:pt x="48" y="179"/>
                  </a:cubicBezTo>
                  <a:cubicBezTo>
                    <a:pt x="57" y="176"/>
                    <a:pt x="67" y="174"/>
                    <a:pt x="75" y="170"/>
                  </a:cubicBezTo>
                  <a:cubicBezTo>
                    <a:pt x="95" y="161"/>
                    <a:pt x="101" y="150"/>
                    <a:pt x="100" y="128"/>
                  </a:cubicBezTo>
                  <a:cubicBezTo>
                    <a:pt x="94" y="122"/>
                    <a:pt x="89" y="115"/>
                    <a:pt x="84" y="107"/>
                  </a:cubicBezTo>
                  <a:cubicBezTo>
                    <a:pt x="84" y="105"/>
                    <a:pt x="82" y="105"/>
                    <a:pt x="81" y="104"/>
                  </a:cubicBezTo>
                  <a:cubicBezTo>
                    <a:pt x="74" y="100"/>
                    <a:pt x="71" y="94"/>
                    <a:pt x="70" y="86"/>
                  </a:cubicBezTo>
                  <a:cubicBezTo>
                    <a:pt x="72" y="84"/>
                    <a:pt x="73" y="83"/>
                    <a:pt x="74" y="81"/>
                  </a:cubicBezTo>
                  <a:cubicBezTo>
                    <a:pt x="73" y="68"/>
                    <a:pt x="73" y="56"/>
                    <a:pt x="78" y="43"/>
                  </a:cubicBezTo>
                  <a:cubicBezTo>
                    <a:pt x="80" y="39"/>
                    <a:pt x="82" y="36"/>
                    <a:pt x="87" y="34"/>
                  </a:cubicBezTo>
                  <a:cubicBezTo>
                    <a:pt x="96" y="29"/>
                    <a:pt x="105" y="25"/>
                    <a:pt x="115" y="23"/>
                  </a:cubicBezTo>
                  <a:cubicBezTo>
                    <a:pt x="134" y="19"/>
                    <a:pt x="139" y="21"/>
                    <a:pt x="146" y="38"/>
                  </a:cubicBezTo>
                  <a:cubicBezTo>
                    <a:pt x="146" y="38"/>
                    <a:pt x="147" y="38"/>
                    <a:pt x="147" y="38"/>
                  </a:cubicBezTo>
                  <a:cubicBezTo>
                    <a:pt x="159" y="37"/>
                    <a:pt x="162" y="42"/>
                    <a:pt x="163" y="56"/>
                  </a:cubicBezTo>
                  <a:cubicBezTo>
                    <a:pt x="163" y="64"/>
                    <a:pt x="162" y="72"/>
                    <a:pt x="161" y="80"/>
                  </a:cubicBezTo>
                  <a:cubicBezTo>
                    <a:pt x="162" y="82"/>
                    <a:pt x="163" y="84"/>
                    <a:pt x="165" y="86"/>
                  </a:cubicBezTo>
                  <a:cubicBezTo>
                    <a:pt x="164" y="93"/>
                    <a:pt x="161" y="99"/>
                    <a:pt x="155" y="103"/>
                  </a:cubicBezTo>
                  <a:cubicBezTo>
                    <a:pt x="152" y="105"/>
                    <a:pt x="150" y="108"/>
                    <a:pt x="149" y="110"/>
                  </a:cubicBezTo>
                  <a:cubicBezTo>
                    <a:pt x="145" y="117"/>
                    <a:pt x="141" y="123"/>
                    <a:pt x="136" y="128"/>
                  </a:cubicBezTo>
                  <a:cubicBezTo>
                    <a:pt x="131" y="131"/>
                    <a:pt x="131" y="136"/>
                    <a:pt x="131" y="141"/>
                  </a:cubicBezTo>
                  <a:cubicBezTo>
                    <a:pt x="132" y="149"/>
                    <a:pt x="136" y="155"/>
                    <a:pt x="142" y="160"/>
                  </a:cubicBezTo>
                  <a:cubicBezTo>
                    <a:pt x="151" y="168"/>
                    <a:pt x="162" y="171"/>
                    <a:pt x="173" y="175"/>
                  </a:cubicBezTo>
                  <a:cubicBezTo>
                    <a:pt x="183" y="178"/>
                    <a:pt x="193" y="181"/>
                    <a:pt x="202" y="186"/>
                  </a:cubicBezTo>
                  <a:cubicBezTo>
                    <a:pt x="210" y="190"/>
                    <a:pt x="215" y="195"/>
                    <a:pt x="215" y="204"/>
                  </a:cubicBezTo>
                  <a:cubicBezTo>
                    <a:pt x="215" y="208"/>
                    <a:pt x="215" y="211"/>
                    <a:pt x="215" y="215"/>
                  </a:cubicBezTo>
                  <a:cubicBezTo>
                    <a:pt x="150" y="215"/>
                    <a:pt x="86" y="215"/>
                    <a:pt x="21" y="215"/>
                  </a:cubicBezTo>
                  <a:cubicBezTo>
                    <a:pt x="22" y="204"/>
                    <a:pt x="21" y="192"/>
                    <a:pt x="3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3" name="Freeform 14">
              <a:extLst>
                <a:ext uri="{FF2B5EF4-FFF2-40B4-BE49-F238E27FC236}">
                  <a16:creationId xmlns:a16="http://schemas.microsoft.com/office/drawing/2014/main" id="{A6F57A13-90F4-4532-928B-D0DC393F1D51}"/>
                </a:ext>
              </a:extLst>
            </p:cNvPr>
            <p:cNvSpPr>
              <a:spLocks noEditPoints="1"/>
            </p:cNvSpPr>
            <p:nvPr/>
          </p:nvSpPr>
          <p:spPr bwMode="auto">
            <a:xfrm>
              <a:off x="4927600" y="7705733"/>
              <a:ext cx="884238" cy="887415"/>
            </a:xfrm>
            <a:custGeom>
              <a:avLst/>
              <a:gdLst>
                <a:gd name="T0" fmla="*/ 235 w 235"/>
                <a:gd name="T1" fmla="*/ 206 h 235"/>
                <a:gd name="T2" fmla="*/ 209 w 235"/>
                <a:gd name="T3" fmla="*/ 166 h 235"/>
                <a:gd name="T4" fmla="*/ 168 w 235"/>
                <a:gd name="T5" fmla="*/ 151 h 235"/>
                <a:gd name="T6" fmla="*/ 151 w 235"/>
                <a:gd name="T7" fmla="*/ 140 h 235"/>
                <a:gd name="T8" fmla="*/ 173 w 235"/>
                <a:gd name="T9" fmla="*/ 114 h 235"/>
                <a:gd name="T10" fmla="*/ 184 w 235"/>
                <a:gd name="T11" fmla="*/ 83 h 235"/>
                <a:gd name="T12" fmla="*/ 183 w 235"/>
                <a:gd name="T13" fmla="*/ 63 h 235"/>
                <a:gd name="T14" fmla="*/ 182 w 235"/>
                <a:gd name="T15" fmla="*/ 51 h 235"/>
                <a:gd name="T16" fmla="*/ 162 w 235"/>
                <a:gd name="T17" fmla="*/ 20 h 235"/>
                <a:gd name="T18" fmla="*/ 159 w 235"/>
                <a:gd name="T19" fmla="*/ 17 h 235"/>
                <a:gd name="T20" fmla="*/ 137 w 235"/>
                <a:gd name="T21" fmla="*/ 3 h 235"/>
                <a:gd name="T22" fmla="*/ 82 w 235"/>
                <a:gd name="T23" fmla="*/ 13 h 235"/>
                <a:gd name="T24" fmla="*/ 54 w 235"/>
                <a:gd name="T25" fmla="*/ 57 h 235"/>
                <a:gd name="T26" fmla="*/ 53 w 235"/>
                <a:gd name="T27" fmla="*/ 76 h 235"/>
                <a:gd name="T28" fmla="*/ 62 w 235"/>
                <a:gd name="T29" fmla="*/ 114 h 235"/>
                <a:gd name="T30" fmla="*/ 78 w 235"/>
                <a:gd name="T31" fmla="*/ 133 h 235"/>
                <a:gd name="T32" fmla="*/ 77 w 235"/>
                <a:gd name="T33" fmla="*/ 144 h 235"/>
                <a:gd name="T34" fmla="*/ 64 w 235"/>
                <a:gd name="T35" fmla="*/ 152 h 235"/>
                <a:gd name="T36" fmla="*/ 34 w 235"/>
                <a:gd name="T37" fmla="*/ 163 h 235"/>
                <a:gd name="T38" fmla="*/ 6 w 235"/>
                <a:gd name="T39" fmla="*/ 186 h 235"/>
                <a:gd name="T40" fmla="*/ 0 w 235"/>
                <a:gd name="T41" fmla="*/ 235 h 235"/>
                <a:gd name="T42" fmla="*/ 235 w 235"/>
                <a:gd name="T43" fmla="*/ 235 h 235"/>
                <a:gd name="T44" fmla="*/ 235 w 235"/>
                <a:gd name="T45" fmla="*/ 206 h 235"/>
                <a:gd name="T46" fmla="*/ 215 w 235"/>
                <a:gd name="T47" fmla="*/ 215 h 235"/>
                <a:gd name="T48" fmla="*/ 21 w 235"/>
                <a:gd name="T49" fmla="*/ 215 h 235"/>
                <a:gd name="T50" fmla="*/ 45 w 235"/>
                <a:gd name="T51" fmla="*/ 180 h 235"/>
                <a:gd name="T52" fmla="*/ 77 w 235"/>
                <a:gd name="T53" fmla="*/ 169 h 235"/>
                <a:gd name="T54" fmla="*/ 100 w 235"/>
                <a:gd name="T55" fmla="*/ 127 h 235"/>
                <a:gd name="T56" fmla="*/ 85 w 235"/>
                <a:gd name="T57" fmla="*/ 108 h 235"/>
                <a:gd name="T58" fmla="*/ 81 w 235"/>
                <a:gd name="T59" fmla="*/ 104 h 235"/>
                <a:gd name="T60" fmla="*/ 70 w 235"/>
                <a:gd name="T61" fmla="*/ 86 h 235"/>
                <a:gd name="T62" fmla="*/ 74 w 235"/>
                <a:gd name="T63" fmla="*/ 81 h 235"/>
                <a:gd name="T64" fmla="*/ 78 w 235"/>
                <a:gd name="T65" fmla="*/ 43 h 235"/>
                <a:gd name="T66" fmla="*/ 86 w 235"/>
                <a:gd name="T67" fmla="*/ 34 h 235"/>
                <a:gd name="T68" fmla="*/ 117 w 235"/>
                <a:gd name="T69" fmla="*/ 22 h 235"/>
                <a:gd name="T70" fmla="*/ 146 w 235"/>
                <a:gd name="T71" fmla="*/ 38 h 235"/>
                <a:gd name="T72" fmla="*/ 147 w 235"/>
                <a:gd name="T73" fmla="*/ 38 h 235"/>
                <a:gd name="T74" fmla="*/ 163 w 235"/>
                <a:gd name="T75" fmla="*/ 55 h 235"/>
                <a:gd name="T76" fmla="*/ 161 w 235"/>
                <a:gd name="T77" fmla="*/ 80 h 235"/>
                <a:gd name="T78" fmla="*/ 165 w 235"/>
                <a:gd name="T79" fmla="*/ 86 h 235"/>
                <a:gd name="T80" fmla="*/ 155 w 235"/>
                <a:gd name="T81" fmla="*/ 104 h 235"/>
                <a:gd name="T82" fmla="*/ 150 w 235"/>
                <a:gd name="T83" fmla="*/ 108 h 235"/>
                <a:gd name="T84" fmla="*/ 132 w 235"/>
                <a:gd name="T85" fmla="*/ 131 h 235"/>
                <a:gd name="T86" fmla="*/ 144 w 235"/>
                <a:gd name="T87" fmla="*/ 161 h 235"/>
                <a:gd name="T88" fmla="*/ 169 w 235"/>
                <a:gd name="T89" fmla="*/ 173 h 235"/>
                <a:gd name="T90" fmla="*/ 202 w 235"/>
                <a:gd name="T91" fmla="*/ 185 h 235"/>
                <a:gd name="T92" fmla="*/ 215 w 235"/>
                <a:gd name="T93" fmla="*/ 206 h 235"/>
                <a:gd name="T94" fmla="*/ 215 w 235"/>
                <a:gd name="T95" fmla="*/ 21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 h="235">
                  <a:moveTo>
                    <a:pt x="235" y="206"/>
                  </a:moveTo>
                  <a:cubicBezTo>
                    <a:pt x="235" y="188"/>
                    <a:pt x="226" y="175"/>
                    <a:pt x="209" y="166"/>
                  </a:cubicBezTo>
                  <a:cubicBezTo>
                    <a:pt x="196" y="160"/>
                    <a:pt x="182" y="156"/>
                    <a:pt x="168" y="151"/>
                  </a:cubicBezTo>
                  <a:cubicBezTo>
                    <a:pt x="162" y="149"/>
                    <a:pt x="156" y="147"/>
                    <a:pt x="151" y="140"/>
                  </a:cubicBezTo>
                  <a:cubicBezTo>
                    <a:pt x="160" y="133"/>
                    <a:pt x="165" y="122"/>
                    <a:pt x="173" y="114"/>
                  </a:cubicBezTo>
                  <a:cubicBezTo>
                    <a:pt x="181" y="106"/>
                    <a:pt x="187" y="95"/>
                    <a:pt x="184" y="83"/>
                  </a:cubicBezTo>
                  <a:cubicBezTo>
                    <a:pt x="183" y="76"/>
                    <a:pt x="182" y="70"/>
                    <a:pt x="183" y="63"/>
                  </a:cubicBezTo>
                  <a:cubicBezTo>
                    <a:pt x="183" y="59"/>
                    <a:pt x="183" y="55"/>
                    <a:pt x="182" y="51"/>
                  </a:cubicBezTo>
                  <a:cubicBezTo>
                    <a:pt x="180" y="38"/>
                    <a:pt x="177" y="25"/>
                    <a:pt x="162" y="20"/>
                  </a:cubicBezTo>
                  <a:cubicBezTo>
                    <a:pt x="161" y="19"/>
                    <a:pt x="160" y="18"/>
                    <a:pt x="159" y="17"/>
                  </a:cubicBezTo>
                  <a:cubicBezTo>
                    <a:pt x="154" y="9"/>
                    <a:pt x="146" y="4"/>
                    <a:pt x="137" y="3"/>
                  </a:cubicBezTo>
                  <a:cubicBezTo>
                    <a:pt x="118" y="0"/>
                    <a:pt x="100" y="6"/>
                    <a:pt x="82" y="13"/>
                  </a:cubicBezTo>
                  <a:cubicBezTo>
                    <a:pt x="63" y="22"/>
                    <a:pt x="56" y="38"/>
                    <a:pt x="54" y="57"/>
                  </a:cubicBezTo>
                  <a:cubicBezTo>
                    <a:pt x="54" y="64"/>
                    <a:pt x="55" y="71"/>
                    <a:pt x="53" y="76"/>
                  </a:cubicBezTo>
                  <a:cubicBezTo>
                    <a:pt x="47" y="91"/>
                    <a:pt x="53" y="103"/>
                    <a:pt x="62" y="114"/>
                  </a:cubicBezTo>
                  <a:cubicBezTo>
                    <a:pt x="68" y="120"/>
                    <a:pt x="73" y="126"/>
                    <a:pt x="78" y="133"/>
                  </a:cubicBezTo>
                  <a:cubicBezTo>
                    <a:pt x="81" y="137"/>
                    <a:pt x="80" y="140"/>
                    <a:pt x="77" y="144"/>
                  </a:cubicBezTo>
                  <a:cubicBezTo>
                    <a:pt x="74" y="148"/>
                    <a:pt x="69" y="151"/>
                    <a:pt x="64" y="152"/>
                  </a:cubicBezTo>
                  <a:cubicBezTo>
                    <a:pt x="54" y="156"/>
                    <a:pt x="44" y="159"/>
                    <a:pt x="34" y="163"/>
                  </a:cubicBezTo>
                  <a:cubicBezTo>
                    <a:pt x="22" y="167"/>
                    <a:pt x="11" y="174"/>
                    <a:pt x="6" y="186"/>
                  </a:cubicBezTo>
                  <a:cubicBezTo>
                    <a:pt x="0" y="202"/>
                    <a:pt x="0" y="219"/>
                    <a:pt x="0" y="235"/>
                  </a:cubicBezTo>
                  <a:cubicBezTo>
                    <a:pt x="79" y="235"/>
                    <a:pt x="157" y="235"/>
                    <a:pt x="235" y="235"/>
                  </a:cubicBezTo>
                  <a:cubicBezTo>
                    <a:pt x="235" y="225"/>
                    <a:pt x="235" y="216"/>
                    <a:pt x="235" y="206"/>
                  </a:cubicBezTo>
                  <a:close/>
                  <a:moveTo>
                    <a:pt x="215" y="215"/>
                  </a:moveTo>
                  <a:cubicBezTo>
                    <a:pt x="150" y="215"/>
                    <a:pt x="86" y="215"/>
                    <a:pt x="21" y="215"/>
                  </a:cubicBezTo>
                  <a:cubicBezTo>
                    <a:pt x="21" y="193"/>
                    <a:pt x="27" y="186"/>
                    <a:pt x="45" y="180"/>
                  </a:cubicBezTo>
                  <a:cubicBezTo>
                    <a:pt x="56" y="177"/>
                    <a:pt x="67" y="174"/>
                    <a:pt x="77" y="169"/>
                  </a:cubicBezTo>
                  <a:cubicBezTo>
                    <a:pt x="95" y="160"/>
                    <a:pt x="102" y="148"/>
                    <a:pt x="100" y="127"/>
                  </a:cubicBezTo>
                  <a:cubicBezTo>
                    <a:pt x="94" y="122"/>
                    <a:pt x="89" y="115"/>
                    <a:pt x="85" y="108"/>
                  </a:cubicBezTo>
                  <a:cubicBezTo>
                    <a:pt x="84" y="106"/>
                    <a:pt x="83" y="105"/>
                    <a:pt x="81" y="104"/>
                  </a:cubicBezTo>
                  <a:cubicBezTo>
                    <a:pt x="74" y="100"/>
                    <a:pt x="71" y="94"/>
                    <a:pt x="70" y="86"/>
                  </a:cubicBezTo>
                  <a:cubicBezTo>
                    <a:pt x="72" y="84"/>
                    <a:pt x="73" y="82"/>
                    <a:pt x="74" y="81"/>
                  </a:cubicBezTo>
                  <a:cubicBezTo>
                    <a:pt x="74" y="68"/>
                    <a:pt x="73" y="55"/>
                    <a:pt x="78" y="43"/>
                  </a:cubicBezTo>
                  <a:cubicBezTo>
                    <a:pt x="80" y="39"/>
                    <a:pt x="82" y="36"/>
                    <a:pt x="86" y="34"/>
                  </a:cubicBezTo>
                  <a:cubicBezTo>
                    <a:pt x="96" y="29"/>
                    <a:pt x="106" y="24"/>
                    <a:pt x="117" y="22"/>
                  </a:cubicBezTo>
                  <a:cubicBezTo>
                    <a:pt x="134" y="19"/>
                    <a:pt x="140" y="22"/>
                    <a:pt x="146" y="38"/>
                  </a:cubicBezTo>
                  <a:cubicBezTo>
                    <a:pt x="146" y="38"/>
                    <a:pt x="147" y="38"/>
                    <a:pt x="147" y="38"/>
                  </a:cubicBezTo>
                  <a:cubicBezTo>
                    <a:pt x="160" y="39"/>
                    <a:pt x="163" y="42"/>
                    <a:pt x="163" y="55"/>
                  </a:cubicBezTo>
                  <a:cubicBezTo>
                    <a:pt x="164" y="64"/>
                    <a:pt x="162" y="72"/>
                    <a:pt x="161" y="80"/>
                  </a:cubicBezTo>
                  <a:cubicBezTo>
                    <a:pt x="162" y="82"/>
                    <a:pt x="163" y="84"/>
                    <a:pt x="165" y="86"/>
                  </a:cubicBezTo>
                  <a:cubicBezTo>
                    <a:pt x="164" y="93"/>
                    <a:pt x="161" y="100"/>
                    <a:pt x="155" y="104"/>
                  </a:cubicBezTo>
                  <a:cubicBezTo>
                    <a:pt x="153" y="105"/>
                    <a:pt x="151" y="106"/>
                    <a:pt x="150" y="108"/>
                  </a:cubicBezTo>
                  <a:cubicBezTo>
                    <a:pt x="145" y="117"/>
                    <a:pt x="140" y="125"/>
                    <a:pt x="132" y="131"/>
                  </a:cubicBezTo>
                  <a:cubicBezTo>
                    <a:pt x="130" y="144"/>
                    <a:pt x="134" y="154"/>
                    <a:pt x="144" y="161"/>
                  </a:cubicBezTo>
                  <a:cubicBezTo>
                    <a:pt x="151" y="167"/>
                    <a:pt x="160" y="171"/>
                    <a:pt x="169" y="173"/>
                  </a:cubicBezTo>
                  <a:cubicBezTo>
                    <a:pt x="180" y="177"/>
                    <a:pt x="191" y="180"/>
                    <a:pt x="202" y="185"/>
                  </a:cubicBezTo>
                  <a:cubicBezTo>
                    <a:pt x="211" y="189"/>
                    <a:pt x="215" y="196"/>
                    <a:pt x="215" y="206"/>
                  </a:cubicBezTo>
                  <a:cubicBezTo>
                    <a:pt x="215" y="209"/>
                    <a:pt x="215" y="212"/>
                    <a:pt x="215"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4" name="Freeform 15">
              <a:extLst>
                <a:ext uri="{FF2B5EF4-FFF2-40B4-BE49-F238E27FC236}">
                  <a16:creationId xmlns:a16="http://schemas.microsoft.com/office/drawing/2014/main" id="{0267C130-AD06-441A-AD97-5955CDF8A4B1}"/>
                </a:ext>
              </a:extLst>
            </p:cNvPr>
            <p:cNvSpPr>
              <a:spLocks/>
            </p:cNvSpPr>
            <p:nvPr/>
          </p:nvSpPr>
          <p:spPr bwMode="auto">
            <a:xfrm>
              <a:off x="5767389" y="8226430"/>
              <a:ext cx="563562" cy="76202"/>
            </a:xfrm>
            <a:custGeom>
              <a:avLst/>
              <a:gdLst>
                <a:gd name="T0" fmla="*/ 150 w 150"/>
                <a:gd name="T1" fmla="*/ 0 h 20"/>
                <a:gd name="T2" fmla="*/ 0 w 150"/>
                <a:gd name="T3" fmla="*/ 0 h 20"/>
                <a:gd name="T4" fmla="*/ 0 w 150"/>
                <a:gd name="T5" fmla="*/ 20 h 20"/>
                <a:gd name="T6" fmla="*/ 150 w 150"/>
                <a:gd name="T7" fmla="*/ 20 h 20"/>
                <a:gd name="T8" fmla="*/ 150 w 150"/>
                <a:gd name="T9" fmla="*/ 0 h 20"/>
              </a:gdLst>
              <a:ahLst/>
              <a:cxnLst>
                <a:cxn ang="0">
                  <a:pos x="T0" y="T1"/>
                </a:cxn>
                <a:cxn ang="0">
                  <a:pos x="T2" y="T3"/>
                </a:cxn>
                <a:cxn ang="0">
                  <a:pos x="T4" y="T5"/>
                </a:cxn>
                <a:cxn ang="0">
                  <a:pos x="T6" y="T7"/>
                </a:cxn>
                <a:cxn ang="0">
                  <a:pos x="T8" y="T9"/>
                </a:cxn>
              </a:cxnLst>
              <a:rect l="0" t="0" r="r" b="b"/>
              <a:pathLst>
                <a:path w="150" h="20">
                  <a:moveTo>
                    <a:pt x="150" y="0"/>
                  </a:moveTo>
                  <a:cubicBezTo>
                    <a:pt x="100" y="0"/>
                    <a:pt x="50" y="0"/>
                    <a:pt x="0" y="0"/>
                  </a:cubicBezTo>
                  <a:cubicBezTo>
                    <a:pt x="0" y="7"/>
                    <a:pt x="0" y="13"/>
                    <a:pt x="0" y="20"/>
                  </a:cubicBezTo>
                  <a:cubicBezTo>
                    <a:pt x="51" y="20"/>
                    <a:pt x="101" y="20"/>
                    <a:pt x="150" y="20"/>
                  </a:cubicBezTo>
                  <a:cubicBezTo>
                    <a:pt x="150" y="13"/>
                    <a:pt x="150" y="7"/>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5" name="Freeform 16">
              <a:extLst>
                <a:ext uri="{FF2B5EF4-FFF2-40B4-BE49-F238E27FC236}">
                  <a16:creationId xmlns:a16="http://schemas.microsoft.com/office/drawing/2014/main" id="{24FA670A-6FF4-43B2-806E-4CDDCFD59B2F}"/>
                </a:ext>
              </a:extLst>
            </p:cNvPr>
            <p:cNvSpPr>
              <a:spLocks/>
            </p:cNvSpPr>
            <p:nvPr/>
          </p:nvSpPr>
          <p:spPr bwMode="auto">
            <a:xfrm>
              <a:off x="5257802" y="8821744"/>
              <a:ext cx="444502" cy="446090"/>
            </a:xfrm>
            <a:custGeom>
              <a:avLst/>
              <a:gdLst>
                <a:gd name="T0" fmla="*/ 118 w 118"/>
                <a:gd name="T1" fmla="*/ 106 h 118"/>
                <a:gd name="T2" fmla="*/ 12 w 118"/>
                <a:gd name="T3" fmla="*/ 0 h 118"/>
                <a:gd name="T4" fmla="*/ 0 w 118"/>
                <a:gd name="T5" fmla="*/ 13 h 118"/>
                <a:gd name="T6" fmla="*/ 105 w 118"/>
                <a:gd name="T7" fmla="*/ 118 h 118"/>
                <a:gd name="T8" fmla="*/ 118 w 118"/>
                <a:gd name="T9" fmla="*/ 106 h 118"/>
              </a:gdLst>
              <a:ahLst/>
              <a:cxnLst>
                <a:cxn ang="0">
                  <a:pos x="T0" y="T1"/>
                </a:cxn>
                <a:cxn ang="0">
                  <a:pos x="T2" y="T3"/>
                </a:cxn>
                <a:cxn ang="0">
                  <a:pos x="T4" y="T5"/>
                </a:cxn>
                <a:cxn ang="0">
                  <a:pos x="T6" y="T7"/>
                </a:cxn>
                <a:cxn ang="0">
                  <a:pos x="T8" y="T9"/>
                </a:cxn>
              </a:cxnLst>
              <a:rect l="0" t="0" r="r" b="b"/>
              <a:pathLst>
                <a:path w="118" h="118">
                  <a:moveTo>
                    <a:pt x="118" y="106"/>
                  </a:moveTo>
                  <a:cubicBezTo>
                    <a:pt x="83" y="71"/>
                    <a:pt x="48" y="35"/>
                    <a:pt x="12" y="0"/>
                  </a:cubicBezTo>
                  <a:cubicBezTo>
                    <a:pt x="8" y="4"/>
                    <a:pt x="4" y="9"/>
                    <a:pt x="0" y="13"/>
                  </a:cubicBezTo>
                  <a:cubicBezTo>
                    <a:pt x="35" y="49"/>
                    <a:pt x="70" y="84"/>
                    <a:pt x="105" y="118"/>
                  </a:cubicBezTo>
                  <a:cubicBezTo>
                    <a:pt x="109" y="114"/>
                    <a:pt x="114" y="110"/>
                    <a:pt x="11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6" name="Freeform 17">
              <a:extLst>
                <a:ext uri="{FF2B5EF4-FFF2-40B4-BE49-F238E27FC236}">
                  <a16:creationId xmlns:a16="http://schemas.microsoft.com/office/drawing/2014/main" id="{0E4874A3-D050-4B18-9C36-A2D225F4CC2A}"/>
                </a:ext>
              </a:extLst>
            </p:cNvPr>
            <p:cNvSpPr>
              <a:spLocks/>
            </p:cNvSpPr>
            <p:nvPr/>
          </p:nvSpPr>
          <p:spPr bwMode="auto">
            <a:xfrm>
              <a:off x="6407148" y="8821739"/>
              <a:ext cx="447677" cy="449265"/>
            </a:xfrm>
            <a:custGeom>
              <a:avLst/>
              <a:gdLst>
                <a:gd name="T0" fmla="*/ 0 w 119"/>
                <a:gd name="T1" fmla="*/ 106 h 119"/>
                <a:gd name="T2" fmla="*/ 13 w 119"/>
                <a:gd name="T3" fmla="*/ 119 h 119"/>
                <a:gd name="T4" fmla="*/ 119 w 119"/>
                <a:gd name="T5" fmla="*/ 13 h 119"/>
                <a:gd name="T6" fmla="*/ 106 w 119"/>
                <a:gd name="T7" fmla="*/ 0 h 119"/>
                <a:gd name="T8" fmla="*/ 0 w 119"/>
                <a:gd name="T9" fmla="*/ 106 h 119"/>
              </a:gdLst>
              <a:ahLst/>
              <a:cxnLst>
                <a:cxn ang="0">
                  <a:pos x="T0" y="T1"/>
                </a:cxn>
                <a:cxn ang="0">
                  <a:pos x="T2" y="T3"/>
                </a:cxn>
                <a:cxn ang="0">
                  <a:pos x="T4" y="T5"/>
                </a:cxn>
                <a:cxn ang="0">
                  <a:pos x="T6" y="T7"/>
                </a:cxn>
                <a:cxn ang="0">
                  <a:pos x="T8" y="T9"/>
                </a:cxn>
              </a:cxnLst>
              <a:rect l="0" t="0" r="r" b="b"/>
              <a:pathLst>
                <a:path w="119" h="119">
                  <a:moveTo>
                    <a:pt x="0" y="106"/>
                  </a:moveTo>
                  <a:cubicBezTo>
                    <a:pt x="4" y="110"/>
                    <a:pt x="9" y="114"/>
                    <a:pt x="13" y="119"/>
                  </a:cubicBezTo>
                  <a:cubicBezTo>
                    <a:pt x="48" y="83"/>
                    <a:pt x="84" y="48"/>
                    <a:pt x="119" y="13"/>
                  </a:cubicBezTo>
                  <a:cubicBezTo>
                    <a:pt x="115" y="9"/>
                    <a:pt x="110" y="4"/>
                    <a:pt x="106" y="0"/>
                  </a:cubicBezTo>
                  <a:cubicBezTo>
                    <a:pt x="71" y="35"/>
                    <a:pt x="36" y="71"/>
                    <a:pt x="0"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67" name="Freeform 60">
            <a:extLst>
              <a:ext uri="{FF2B5EF4-FFF2-40B4-BE49-F238E27FC236}">
                <a16:creationId xmlns:a16="http://schemas.microsoft.com/office/drawing/2014/main" id="{3FAB6E4F-505A-40C5-A2FA-B06473BC1418}"/>
              </a:ext>
            </a:extLst>
          </p:cNvPr>
          <p:cNvSpPr>
            <a:spLocks noChangeAspect="1" noEditPoints="1"/>
          </p:cNvSpPr>
          <p:nvPr/>
        </p:nvSpPr>
        <p:spPr bwMode="auto">
          <a:xfrm>
            <a:off x="8191298" y="3254509"/>
            <a:ext cx="456245" cy="457200"/>
          </a:xfrm>
          <a:custGeom>
            <a:avLst/>
            <a:gdLst>
              <a:gd name="T0" fmla="*/ 529 w 603"/>
              <a:gd name="T1" fmla="*/ 277 h 603"/>
              <a:gd name="T2" fmla="*/ 561 w 603"/>
              <a:gd name="T3" fmla="*/ 92 h 603"/>
              <a:gd name="T4" fmla="*/ 478 w 603"/>
              <a:gd name="T5" fmla="*/ 91 h 603"/>
              <a:gd name="T6" fmla="*/ 510 w 603"/>
              <a:gd name="T7" fmla="*/ 276 h 603"/>
              <a:gd name="T8" fmla="*/ 421 w 603"/>
              <a:gd name="T9" fmla="*/ 226 h 603"/>
              <a:gd name="T10" fmla="*/ 414 w 603"/>
              <a:gd name="T11" fmla="*/ 141 h 603"/>
              <a:gd name="T12" fmla="*/ 402 w 603"/>
              <a:gd name="T13" fmla="*/ 227 h 603"/>
              <a:gd name="T14" fmla="*/ 313 w 603"/>
              <a:gd name="T15" fmla="*/ 278 h 603"/>
              <a:gd name="T16" fmla="*/ 344 w 603"/>
              <a:gd name="T17" fmla="*/ 33 h 603"/>
              <a:gd name="T18" fmla="*/ 260 w 603"/>
              <a:gd name="T19" fmla="*/ 33 h 603"/>
              <a:gd name="T20" fmla="*/ 293 w 603"/>
              <a:gd name="T21" fmla="*/ 276 h 603"/>
              <a:gd name="T22" fmla="*/ 204 w 603"/>
              <a:gd name="T23" fmla="*/ 225 h 603"/>
              <a:gd name="T24" fmla="*/ 197 w 603"/>
              <a:gd name="T25" fmla="*/ 140 h 603"/>
              <a:gd name="T26" fmla="*/ 185 w 603"/>
              <a:gd name="T27" fmla="*/ 226 h 603"/>
              <a:gd name="T28" fmla="*/ 96 w 603"/>
              <a:gd name="T29" fmla="*/ 276 h 603"/>
              <a:gd name="T30" fmla="*/ 129 w 603"/>
              <a:gd name="T31" fmla="*/ 94 h 603"/>
              <a:gd name="T32" fmla="*/ 45 w 603"/>
              <a:gd name="T33" fmla="*/ 89 h 603"/>
              <a:gd name="T34" fmla="*/ 77 w 603"/>
              <a:gd name="T35" fmla="*/ 277 h 603"/>
              <a:gd name="T36" fmla="*/ 3 w 603"/>
              <a:gd name="T37" fmla="*/ 325 h 603"/>
              <a:gd name="T38" fmla="*/ 74 w 603"/>
              <a:gd name="T39" fmla="*/ 360 h 603"/>
              <a:gd name="T40" fmla="*/ 74 w 603"/>
              <a:gd name="T41" fmla="*/ 473 h 603"/>
              <a:gd name="T42" fmla="*/ 103 w 603"/>
              <a:gd name="T43" fmla="*/ 529 h 603"/>
              <a:gd name="T44" fmla="*/ 177 w 603"/>
              <a:gd name="T45" fmla="*/ 503 h 603"/>
              <a:gd name="T46" fmla="*/ 259 w 603"/>
              <a:gd name="T47" fmla="*/ 583 h 603"/>
              <a:gd name="T48" fmla="*/ 325 w 603"/>
              <a:gd name="T49" fmla="*/ 603 h 603"/>
              <a:gd name="T50" fmla="*/ 354 w 603"/>
              <a:gd name="T51" fmla="*/ 534 h 603"/>
              <a:gd name="T52" fmla="*/ 467 w 603"/>
              <a:gd name="T53" fmla="*/ 531 h 603"/>
              <a:gd name="T54" fmla="*/ 528 w 603"/>
              <a:gd name="T55" fmla="*/ 506 h 603"/>
              <a:gd name="T56" fmla="*/ 500 w 603"/>
              <a:gd name="T57" fmla="*/ 435 h 603"/>
              <a:gd name="T58" fmla="*/ 582 w 603"/>
              <a:gd name="T59" fmla="*/ 355 h 603"/>
              <a:gd name="T60" fmla="*/ 603 w 603"/>
              <a:gd name="T61" fmla="*/ 292 h 603"/>
              <a:gd name="T62" fmla="*/ 496 w 603"/>
              <a:gd name="T63" fmla="*/ 100 h 603"/>
              <a:gd name="T64" fmla="*/ 545 w 603"/>
              <a:gd name="T65" fmla="*/ 101 h 603"/>
              <a:gd name="T66" fmla="*/ 496 w 603"/>
              <a:gd name="T67" fmla="*/ 100 h 603"/>
              <a:gd name="T68" fmla="*/ 411 w 603"/>
              <a:gd name="T69" fmla="*/ 159 h 603"/>
              <a:gd name="T70" fmla="*/ 412 w 603"/>
              <a:gd name="T71" fmla="*/ 207 h 603"/>
              <a:gd name="T72" fmla="*/ 278 w 603"/>
              <a:gd name="T73" fmla="*/ 44 h 603"/>
              <a:gd name="T74" fmla="*/ 327 w 603"/>
              <a:gd name="T75" fmla="*/ 43 h 603"/>
              <a:gd name="T76" fmla="*/ 278 w 603"/>
              <a:gd name="T77" fmla="*/ 44 h 603"/>
              <a:gd name="T78" fmla="*/ 195 w 603"/>
              <a:gd name="T79" fmla="*/ 159 h 603"/>
              <a:gd name="T80" fmla="*/ 195 w 603"/>
              <a:gd name="T81" fmla="*/ 207 h 603"/>
              <a:gd name="T82" fmla="*/ 179 w 603"/>
              <a:gd name="T83" fmla="*/ 297 h 603"/>
              <a:gd name="T84" fmla="*/ 381 w 603"/>
              <a:gd name="T85" fmla="*/ 406 h 603"/>
              <a:gd name="T86" fmla="*/ 179 w 603"/>
              <a:gd name="T87" fmla="*/ 297 h 603"/>
              <a:gd name="T88" fmla="*/ 87 w 603"/>
              <a:gd name="T89" fmla="*/ 76 h 603"/>
              <a:gd name="T90" fmla="*/ 87 w 603"/>
              <a:gd name="T91" fmla="*/ 125 h 603"/>
              <a:gd name="T92" fmla="*/ 587 w 603"/>
              <a:gd name="T93" fmla="*/ 332 h 603"/>
              <a:gd name="T94" fmla="*/ 546 w 603"/>
              <a:gd name="T95" fmla="*/ 340 h 603"/>
              <a:gd name="T96" fmla="*/ 491 w 603"/>
              <a:gd name="T97" fmla="*/ 415 h 603"/>
              <a:gd name="T98" fmla="*/ 518 w 603"/>
              <a:gd name="T99" fmla="*/ 483 h 603"/>
              <a:gd name="T100" fmla="*/ 486 w 603"/>
              <a:gd name="T101" fmla="*/ 519 h 603"/>
              <a:gd name="T102" fmla="*/ 415 w 603"/>
              <a:gd name="T103" fmla="*/ 488 h 603"/>
              <a:gd name="T104" fmla="*/ 335 w 603"/>
              <a:gd name="T105" fmla="*/ 537 h 603"/>
              <a:gd name="T106" fmla="*/ 279 w 603"/>
              <a:gd name="T107" fmla="*/ 582 h 603"/>
              <a:gd name="T108" fmla="*/ 251 w 603"/>
              <a:gd name="T109" fmla="*/ 513 h 603"/>
              <a:gd name="T110" fmla="*/ 162 w 603"/>
              <a:gd name="T111" fmla="*/ 490 h 603"/>
              <a:gd name="T112" fmla="*/ 89 w 603"/>
              <a:gd name="T113" fmla="*/ 483 h 603"/>
              <a:gd name="T114" fmla="*/ 122 w 603"/>
              <a:gd name="T115" fmla="*/ 424 h 603"/>
              <a:gd name="T116" fmla="*/ 73 w 603"/>
              <a:gd name="T117" fmla="*/ 342 h 603"/>
              <a:gd name="T118" fmla="*/ 23 w 603"/>
              <a:gd name="T119" fmla="*/ 297 h 603"/>
              <a:gd name="T120" fmla="*/ 298 w 603"/>
              <a:gd name="T121" fmla="*/ 450 h 603"/>
              <a:gd name="T122" fmla="*/ 587 w 603"/>
              <a:gd name="T123" fmla="*/ 29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3" h="603">
                <a:moveTo>
                  <a:pt x="596" y="277"/>
                </a:moveTo>
                <a:cubicBezTo>
                  <a:pt x="575" y="277"/>
                  <a:pt x="552" y="277"/>
                  <a:pt x="529" y="277"/>
                </a:cubicBezTo>
                <a:cubicBezTo>
                  <a:pt x="529" y="231"/>
                  <a:pt x="529" y="187"/>
                  <a:pt x="529" y="143"/>
                </a:cubicBezTo>
                <a:cubicBezTo>
                  <a:pt x="555" y="132"/>
                  <a:pt x="566" y="114"/>
                  <a:pt x="561" y="92"/>
                </a:cubicBezTo>
                <a:cubicBezTo>
                  <a:pt x="558" y="73"/>
                  <a:pt x="540" y="59"/>
                  <a:pt x="521" y="58"/>
                </a:cubicBezTo>
                <a:cubicBezTo>
                  <a:pt x="501" y="58"/>
                  <a:pt x="483" y="71"/>
                  <a:pt x="478" y="91"/>
                </a:cubicBezTo>
                <a:cubicBezTo>
                  <a:pt x="472" y="112"/>
                  <a:pt x="483" y="130"/>
                  <a:pt x="510" y="144"/>
                </a:cubicBezTo>
                <a:cubicBezTo>
                  <a:pt x="510" y="188"/>
                  <a:pt x="510" y="232"/>
                  <a:pt x="510" y="276"/>
                </a:cubicBezTo>
                <a:cubicBezTo>
                  <a:pt x="480" y="276"/>
                  <a:pt x="450" y="276"/>
                  <a:pt x="421" y="276"/>
                </a:cubicBezTo>
                <a:cubicBezTo>
                  <a:pt x="421" y="259"/>
                  <a:pt x="421" y="243"/>
                  <a:pt x="421" y="226"/>
                </a:cubicBezTo>
                <a:cubicBezTo>
                  <a:pt x="448" y="213"/>
                  <a:pt x="458" y="197"/>
                  <a:pt x="453" y="175"/>
                </a:cubicBezTo>
                <a:cubicBezTo>
                  <a:pt x="449" y="156"/>
                  <a:pt x="433" y="142"/>
                  <a:pt x="414" y="141"/>
                </a:cubicBezTo>
                <a:cubicBezTo>
                  <a:pt x="393" y="141"/>
                  <a:pt x="376" y="153"/>
                  <a:pt x="370" y="172"/>
                </a:cubicBezTo>
                <a:cubicBezTo>
                  <a:pt x="364" y="197"/>
                  <a:pt x="377" y="217"/>
                  <a:pt x="402" y="227"/>
                </a:cubicBezTo>
                <a:cubicBezTo>
                  <a:pt x="402" y="244"/>
                  <a:pt x="402" y="261"/>
                  <a:pt x="402" y="278"/>
                </a:cubicBezTo>
                <a:cubicBezTo>
                  <a:pt x="372" y="278"/>
                  <a:pt x="343" y="278"/>
                  <a:pt x="313" y="278"/>
                </a:cubicBezTo>
                <a:cubicBezTo>
                  <a:pt x="313" y="213"/>
                  <a:pt x="313" y="150"/>
                  <a:pt x="313" y="86"/>
                </a:cubicBezTo>
                <a:cubicBezTo>
                  <a:pt x="339" y="73"/>
                  <a:pt x="349" y="55"/>
                  <a:pt x="344" y="33"/>
                </a:cubicBezTo>
                <a:cubicBezTo>
                  <a:pt x="339" y="14"/>
                  <a:pt x="322" y="0"/>
                  <a:pt x="302" y="0"/>
                </a:cubicBezTo>
                <a:cubicBezTo>
                  <a:pt x="283" y="0"/>
                  <a:pt x="265" y="14"/>
                  <a:pt x="260" y="33"/>
                </a:cubicBezTo>
                <a:cubicBezTo>
                  <a:pt x="255" y="55"/>
                  <a:pt x="266" y="72"/>
                  <a:pt x="293" y="86"/>
                </a:cubicBezTo>
                <a:cubicBezTo>
                  <a:pt x="293" y="149"/>
                  <a:pt x="293" y="213"/>
                  <a:pt x="293" y="276"/>
                </a:cubicBezTo>
                <a:cubicBezTo>
                  <a:pt x="263" y="276"/>
                  <a:pt x="234" y="276"/>
                  <a:pt x="204" y="276"/>
                </a:cubicBezTo>
                <a:cubicBezTo>
                  <a:pt x="204" y="258"/>
                  <a:pt x="204" y="242"/>
                  <a:pt x="204" y="225"/>
                </a:cubicBezTo>
                <a:cubicBezTo>
                  <a:pt x="228" y="216"/>
                  <a:pt x="240" y="198"/>
                  <a:pt x="237" y="177"/>
                </a:cubicBezTo>
                <a:cubicBezTo>
                  <a:pt x="234" y="157"/>
                  <a:pt x="218" y="142"/>
                  <a:pt x="197" y="140"/>
                </a:cubicBezTo>
                <a:cubicBezTo>
                  <a:pt x="178" y="138"/>
                  <a:pt x="159" y="152"/>
                  <a:pt x="154" y="171"/>
                </a:cubicBezTo>
                <a:cubicBezTo>
                  <a:pt x="147" y="193"/>
                  <a:pt x="158" y="211"/>
                  <a:pt x="185" y="226"/>
                </a:cubicBezTo>
                <a:cubicBezTo>
                  <a:pt x="185" y="243"/>
                  <a:pt x="185" y="259"/>
                  <a:pt x="185" y="276"/>
                </a:cubicBezTo>
                <a:cubicBezTo>
                  <a:pt x="155" y="276"/>
                  <a:pt x="126" y="276"/>
                  <a:pt x="96" y="276"/>
                </a:cubicBezTo>
                <a:cubicBezTo>
                  <a:pt x="96" y="231"/>
                  <a:pt x="96" y="187"/>
                  <a:pt x="96" y="143"/>
                </a:cubicBezTo>
                <a:cubicBezTo>
                  <a:pt x="121" y="133"/>
                  <a:pt x="132" y="116"/>
                  <a:pt x="129" y="94"/>
                </a:cubicBezTo>
                <a:cubicBezTo>
                  <a:pt x="126" y="75"/>
                  <a:pt x="109" y="60"/>
                  <a:pt x="89" y="58"/>
                </a:cubicBezTo>
                <a:cubicBezTo>
                  <a:pt x="69" y="57"/>
                  <a:pt x="51" y="70"/>
                  <a:pt x="45" y="89"/>
                </a:cubicBezTo>
                <a:cubicBezTo>
                  <a:pt x="39" y="111"/>
                  <a:pt x="49" y="129"/>
                  <a:pt x="77" y="144"/>
                </a:cubicBezTo>
                <a:cubicBezTo>
                  <a:pt x="77" y="188"/>
                  <a:pt x="77" y="232"/>
                  <a:pt x="77" y="277"/>
                </a:cubicBezTo>
                <a:cubicBezTo>
                  <a:pt x="53" y="277"/>
                  <a:pt x="30" y="277"/>
                  <a:pt x="7" y="277"/>
                </a:cubicBezTo>
                <a:cubicBezTo>
                  <a:pt x="0" y="293"/>
                  <a:pt x="4" y="309"/>
                  <a:pt x="3" y="325"/>
                </a:cubicBezTo>
                <a:cubicBezTo>
                  <a:pt x="3" y="346"/>
                  <a:pt x="9" y="352"/>
                  <a:pt x="30" y="354"/>
                </a:cubicBezTo>
                <a:cubicBezTo>
                  <a:pt x="45" y="356"/>
                  <a:pt x="59" y="358"/>
                  <a:pt x="74" y="360"/>
                </a:cubicBezTo>
                <a:cubicBezTo>
                  <a:pt x="81" y="386"/>
                  <a:pt x="91" y="410"/>
                  <a:pt x="106" y="433"/>
                </a:cubicBezTo>
                <a:cubicBezTo>
                  <a:pt x="94" y="446"/>
                  <a:pt x="84" y="460"/>
                  <a:pt x="74" y="473"/>
                </a:cubicBezTo>
                <a:cubicBezTo>
                  <a:pt x="67" y="484"/>
                  <a:pt x="67" y="493"/>
                  <a:pt x="76" y="502"/>
                </a:cubicBezTo>
                <a:cubicBezTo>
                  <a:pt x="85" y="511"/>
                  <a:pt x="94" y="520"/>
                  <a:pt x="103" y="529"/>
                </a:cubicBezTo>
                <a:cubicBezTo>
                  <a:pt x="116" y="541"/>
                  <a:pt x="124" y="542"/>
                  <a:pt x="139" y="531"/>
                </a:cubicBezTo>
                <a:cubicBezTo>
                  <a:pt x="152" y="522"/>
                  <a:pt x="164" y="513"/>
                  <a:pt x="177" y="503"/>
                </a:cubicBezTo>
                <a:cubicBezTo>
                  <a:pt x="201" y="518"/>
                  <a:pt x="226" y="528"/>
                  <a:pt x="253" y="534"/>
                </a:cubicBezTo>
                <a:cubicBezTo>
                  <a:pt x="255" y="551"/>
                  <a:pt x="257" y="567"/>
                  <a:pt x="259" y="583"/>
                </a:cubicBezTo>
                <a:cubicBezTo>
                  <a:pt x="261" y="596"/>
                  <a:pt x="269" y="603"/>
                  <a:pt x="281" y="603"/>
                </a:cubicBezTo>
                <a:cubicBezTo>
                  <a:pt x="296" y="603"/>
                  <a:pt x="310" y="603"/>
                  <a:pt x="325" y="603"/>
                </a:cubicBezTo>
                <a:cubicBezTo>
                  <a:pt x="338" y="603"/>
                  <a:pt x="345" y="595"/>
                  <a:pt x="347" y="582"/>
                </a:cubicBezTo>
                <a:cubicBezTo>
                  <a:pt x="349" y="566"/>
                  <a:pt x="351" y="550"/>
                  <a:pt x="354" y="534"/>
                </a:cubicBezTo>
                <a:cubicBezTo>
                  <a:pt x="381" y="528"/>
                  <a:pt x="406" y="517"/>
                  <a:pt x="429" y="504"/>
                </a:cubicBezTo>
                <a:cubicBezTo>
                  <a:pt x="442" y="513"/>
                  <a:pt x="454" y="522"/>
                  <a:pt x="467" y="531"/>
                </a:cubicBezTo>
                <a:cubicBezTo>
                  <a:pt x="481" y="541"/>
                  <a:pt x="491" y="541"/>
                  <a:pt x="503" y="529"/>
                </a:cubicBezTo>
                <a:cubicBezTo>
                  <a:pt x="512" y="522"/>
                  <a:pt x="520" y="514"/>
                  <a:pt x="528" y="506"/>
                </a:cubicBezTo>
                <a:cubicBezTo>
                  <a:pt x="540" y="494"/>
                  <a:pt x="540" y="485"/>
                  <a:pt x="529" y="471"/>
                </a:cubicBezTo>
                <a:cubicBezTo>
                  <a:pt x="520" y="459"/>
                  <a:pt x="510" y="447"/>
                  <a:pt x="500" y="435"/>
                </a:cubicBezTo>
                <a:cubicBezTo>
                  <a:pt x="515" y="412"/>
                  <a:pt x="525" y="388"/>
                  <a:pt x="531" y="362"/>
                </a:cubicBezTo>
                <a:cubicBezTo>
                  <a:pt x="548" y="359"/>
                  <a:pt x="565" y="357"/>
                  <a:pt x="582" y="355"/>
                </a:cubicBezTo>
                <a:cubicBezTo>
                  <a:pt x="596" y="353"/>
                  <a:pt x="602" y="345"/>
                  <a:pt x="602" y="330"/>
                </a:cubicBezTo>
                <a:cubicBezTo>
                  <a:pt x="603" y="317"/>
                  <a:pt x="602" y="304"/>
                  <a:pt x="603" y="292"/>
                </a:cubicBezTo>
                <a:cubicBezTo>
                  <a:pt x="603" y="286"/>
                  <a:pt x="602" y="281"/>
                  <a:pt x="596" y="277"/>
                </a:cubicBezTo>
                <a:close/>
                <a:moveTo>
                  <a:pt x="496" y="100"/>
                </a:moveTo>
                <a:cubicBezTo>
                  <a:pt x="496" y="87"/>
                  <a:pt x="507" y="76"/>
                  <a:pt x="521" y="76"/>
                </a:cubicBezTo>
                <a:cubicBezTo>
                  <a:pt x="535" y="77"/>
                  <a:pt x="545" y="88"/>
                  <a:pt x="545" y="101"/>
                </a:cubicBezTo>
                <a:cubicBezTo>
                  <a:pt x="545" y="115"/>
                  <a:pt x="534" y="126"/>
                  <a:pt x="520" y="125"/>
                </a:cubicBezTo>
                <a:cubicBezTo>
                  <a:pt x="506" y="125"/>
                  <a:pt x="496" y="114"/>
                  <a:pt x="496" y="100"/>
                </a:cubicBezTo>
                <a:close/>
                <a:moveTo>
                  <a:pt x="387" y="183"/>
                </a:moveTo>
                <a:cubicBezTo>
                  <a:pt x="387" y="169"/>
                  <a:pt x="397" y="159"/>
                  <a:pt x="411" y="159"/>
                </a:cubicBezTo>
                <a:cubicBezTo>
                  <a:pt x="425" y="158"/>
                  <a:pt x="436" y="169"/>
                  <a:pt x="436" y="182"/>
                </a:cubicBezTo>
                <a:cubicBezTo>
                  <a:pt x="436" y="196"/>
                  <a:pt x="426" y="207"/>
                  <a:pt x="412" y="207"/>
                </a:cubicBezTo>
                <a:cubicBezTo>
                  <a:pt x="398" y="207"/>
                  <a:pt x="387" y="197"/>
                  <a:pt x="387" y="183"/>
                </a:cubicBezTo>
                <a:close/>
                <a:moveTo>
                  <a:pt x="278" y="44"/>
                </a:moveTo>
                <a:cubicBezTo>
                  <a:pt x="278" y="30"/>
                  <a:pt x="289" y="19"/>
                  <a:pt x="302" y="19"/>
                </a:cubicBezTo>
                <a:cubicBezTo>
                  <a:pt x="315" y="19"/>
                  <a:pt x="327" y="30"/>
                  <a:pt x="327" y="43"/>
                </a:cubicBezTo>
                <a:cubicBezTo>
                  <a:pt x="327" y="57"/>
                  <a:pt x="316" y="68"/>
                  <a:pt x="302" y="68"/>
                </a:cubicBezTo>
                <a:cubicBezTo>
                  <a:pt x="289" y="68"/>
                  <a:pt x="278" y="57"/>
                  <a:pt x="278" y="44"/>
                </a:cubicBezTo>
                <a:close/>
                <a:moveTo>
                  <a:pt x="170" y="183"/>
                </a:moveTo>
                <a:cubicBezTo>
                  <a:pt x="170" y="169"/>
                  <a:pt x="181" y="159"/>
                  <a:pt x="195" y="159"/>
                </a:cubicBezTo>
                <a:cubicBezTo>
                  <a:pt x="209" y="158"/>
                  <a:pt x="219" y="169"/>
                  <a:pt x="219" y="183"/>
                </a:cubicBezTo>
                <a:cubicBezTo>
                  <a:pt x="219" y="197"/>
                  <a:pt x="209" y="207"/>
                  <a:pt x="195" y="207"/>
                </a:cubicBezTo>
                <a:cubicBezTo>
                  <a:pt x="181" y="207"/>
                  <a:pt x="170" y="197"/>
                  <a:pt x="170" y="183"/>
                </a:cubicBezTo>
                <a:close/>
                <a:moveTo>
                  <a:pt x="179" y="297"/>
                </a:moveTo>
                <a:cubicBezTo>
                  <a:pt x="189" y="296"/>
                  <a:pt x="405" y="295"/>
                  <a:pt x="426" y="296"/>
                </a:cubicBezTo>
                <a:cubicBezTo>
                  <a:pt x="436" y="331"/>
                  <a:pt x="417" y="379"/>
                  <a:pt x="381" y="406"/>
                </a:cubicBezTo>
                <a:cubicBezTo>
                  <a:pt x="339" y="438"/>
                  <a:pt x="280" y="441"/>
                  <a:pt x="235" y="413"/>
                </a:cubicBezTo>
                <a:cubicBezTo>
                  <a:pt x="194" y="387"/>
                  <a:pt x="171" y="339"/>
                  <a:pt x="179" y="297"/>
                </a:cubicBezTo>
                <a:close/>
                <a:moveTo>
                  <a:pt x="62" y="101"/>
                </a:moveTo>
                <a:cubicBezTo>
                  <a:pt x="62" y="88"/>
                  <a:pt x="73" y="77"/>
                  <a:pt x="87" y="76"/>
                </a:cubicBezTo>
                <a:cubicBezTo>
                  <a:pt x="100" y="76"/>
                  <a:pt x="111" y="87"/>
                  <a:pt x="111" y="101"/>
                </a:cubicBezTo>
                <a:cubicBezTo>
                  <a:pt x="111" y="115"/>
                  <a:pt x="100" y="125"/>
                  <a:pt x="87" y="125"/>
                </a:cubicBezTo>
                <a:cubicBezTo>
                  <a:pt x="73" y="125"/>
                  <a:pt x="62" y="115"/>
                  <a:pt x="62" y="101"/>
                </a:cubicBezTo>
                <a:close/>
                <a:moveTo>
                  <a:pt x="587" y="332"/>
                </a:moveTo>
                <a:cubicBezTo>
                  <a:pt x="577" y="339"/>
                  <a:pt x="565" y="336"/>
                  <a:pt x="554" y="339"/>
                </a:cubicBezTo>
                <a:cubicBezTo>
                  <a:pt x="551" y="340"/>
                  <a:pt x="548" y="340"/>
                  <a:pt x="546" y="340"/>
                </a:cubicBezTo>
                <a:cubicBezTo>
                  <a:pt x="526" y="340"/>
                  <a:pt x="514" y="349"/>
                  <a:pt x="511" y="369"/>
                </a:cubicBezTo>
                <a:cubicBezTo>
                  <a:pt x="508" y="386"/>
                  <a:pt x="499" y="401"/>
                  <a:pt x="491" y="415"/>
                </a:cubicBezTo>
                <a:cubicBezTo>
                  <a:pt x="481" y="432"/>
                  <a:pt x="481" y="437"/>
                  <a:pt x="493" y="453"/>
                </a:cubicBezTo>
                <a:cubicBezTo>
                  <a:pt x="501" y="463"/>
                  <a:pt x="510" y="473"/>
                  <a:pt x="518" y="483"/>
                </a:cubicBezTo>
                <a:cubicBezTo>
                  <a:pt x="518" y="483"/>
                  <a:pt x="518" y="484"/>
                  <a:pt x="518" y="484"/>
                </a:cubicBezTo>
                <a:cubicBezTo>
                  <a:pt x="507" y="496"/>
                  <a:pt x="497" y="507"/>
                  <a:pt x="486" y="519"/>
                </a:cubicBezTo>
                <a:cubicBezTo>
                  <a:pt x="472" y="509"/>
                  <a:pt x="459" y="500"/>
                  <a:pt x="447" y="490"/>
                </a:cubicBezTo>
                <a:cubicBezTo>
                  <a:pt x="436" y="482"/>
                  <a:pt x="427" y="482"/>
                  <a:pt x="415" y="488"/>
                </a:cubicBezTo>
                <a:cubicBezTo>
                  <a:pt x="397" y="499"/>
                  <a:pt x="377" y="507"/>
                  <a:pt x="357" y="512"/>
                </a:cubicBezTo>
                <a:cubicBezTo>
                  <a:pt x="342" y="516"/>
                  <a:pt x="337" y="522"/>
                  <a:pt x="335" y="537"/>
                </a:cubicBezTo>
                <a:cubicBezTo>
                  <a:pt x="333" y="552"/>
                  <a:pt x="331" y="567"/>
                  <a:pt x="329" y="582"/>
                </a:cubicBezTo>
                <a:cubicBezTo>
                  <a:pt x="312" y="582"/>
                  <a:pt x="296" y="582"/>
                  <a:pt x="279" y="582"/>
                </a:cubicBezTo>
                <a:cubicBezTo>
                  <a:pt x="274" y="568"/>
                  <a:pt x="275" y="553"/>
                  <a:pt x="272" y="538"/>
                </a:cubicBezTo>
                <a:cubicBezTo>
                  <a:pt x="269" y="522"/>
                  <a:pt x="266" y="518"/>
                  <a:pt x="251" y="513"/>
                </a:cubicBezTo>
                <a:cubicBezTo>
                  <a:pt x="229" y="507"/>
                  <a:pt x="209" y="500"/>
                  <a:pt x="190" y="488"/>
                </a:cubicBezTo>
                <a:cubicBezTo>
                  <a:pt x="180" y="482"/>
                  <a:pt x="171" y="483"/>
                  <a:pt x="162" y="490"/>
                </a:cubicBezTo>
                <a:cubicBezTo>
                  <a:pt x="149" y="500"/>
                  <a:pt x="135" y="509"/>
                  <a:pt x="122" y="519"/>
                </a:cubicBezTo>
                <a:cubicBezTo>
                  <a:pt x="111" y="507"/>
                  <a:pt x="100" y="496"/>
                  <a:pt x="89" y="483"/>
                </a:cubicBezTo>
                <a:cubicBezTo>
                  <a:pt x="98" y="469"/>
                  <a:pt x="111" y="453"/>
                  <a:pt x="124" y="438"/>
                </a:cubicBezTo>
                <a:cubicBezTo>
                  <a:pt x="126" y="433"/>
                  <a:pt x="125" y="428"/>
                  <a:pt x="122" y="424"/>
                </a:cubicBezTo>
                <a:cubicBezTo>
                  <a:pt x="108" y="404"/>
                  <a:pt x="99" y="383"/>
                  <a:pt x="93" y="359"/>
                </a:cubicBezTo>
                <a:cubicBezTo>
                  <a:pt x="91" y="349"/>
                  <a:pt x="84" y="343"/>
                  <a:pt x="73" y="342"/>
                </a:cubicBezTo>
                <a:cubicBezTo>
                  <a:pt x="56" y="340"/>
                  <a:pt x="40" y="337"/>
                  <a:pt x="23" y="335"/>
                </a:cubicBezTo>
                <a:cubicBezTo>
                  <a:pt x="23" y="322"/>
                  <a:pt x="23" y="310"/>
                  <a:pt x="23" y="297"/>
                </a:cubicBezTo>
                <a:cubicBezTo>
                  <a:pt x="69" y="297"/>
                  <a:pt x="115" y="297"/>
                  <a:pt x="161" y="297"/>
                </a:cubicBezTo>
                <a:cubicBezTo>
                  <a:pt x="156" y="390"/>
                  <a:pt x="226" y="446"/>
                  <a:pt x="298" y="450"/>
                </a:cubicBezTo>
                <a:cubicBezTo>
                  <a:pt x="367" y="454"/>
                  <a:pt x="456" y="400"/>
                  <a:pt x="449" y="296"/>
                </a:cubicBezTo>
                <a:cubicBezTo>
                  <a:pt x="495" y="296"/>
                  <a:pt x="540" y="296"/>
                  <a:pt x="587" y="296"/>
                </a:cubicBezTo>
                <a:cubicBezTo>
                  <a:pt x="587" y="308"/>
                  <a:pt x="587" y="320"/>
                  <a:pt x="587" y="3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8" name="object 7">
            <a:extLst>
              <a:ext uri="{FF2B5EF4-FFF2-40B4-BE49-F238E27FC236}">
                <a16:creationId xmlns:a16="http://schemas.microsoft.com/office/drawing/2014/main" id="{F85FD703-F7A1-4CD7-A391-211768F3F9AE}"/>
              </a:ext>
            </a:extLst>
          </p:cNvPr>
          <p:cNvSpPr txBox="1"/>
          <p:nvPr/>
        </p:nvSpPr>
        <p:spPr>
          <a:xfrm>
            <a:off x="4299501" y="404419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Human social talk</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lang="en-US" sz="800" b="1" spc="-5" dirty="0">
                <a:solidFill>
                  <a:schemeClr val="tx2"/>
                </a:solidFill>
                <a:cs typeface="Arial"/>
              </a:rPr>
              <a:t>Exelia learns from other conversations </a:t>
            </a:r>
            <a:r>
              <a:rPr kumimoji="0" lang="en-US" sz="800" b="0" i="0" u="none" strike="noStrike" kern="1200" cap="none" spc="-5" normalizeH="0" baseline="0" noProof="0" dirty="0">
                <a:ln>
                  <a:noFill/>
                </a:ln>
                <a:solidFill>
                  <a:schemeClr val="tx2"/>
                </a:solidFill>
                <a:effectLst/>
                <a:uLnTx/>
                <a:uFillTx/>
                <a:cs typeface="Arial"/>
              </a:rPr>
              <a:t>to develop improved social talking capabilities. She mines embedded intelligence to achieve human levels of fluency.</a:t>
            </a:r>
            <a:endParaRPr kumimoji="0" lang="en-US" sz="800" b="0" i="0" u="none" strike="noStrike" kern="1200" cap="none" spc="0" normalizeH="0" baseline="0" noProof="0" dirty="0">
              <a:ln>
                <a:noFill/>
              </a:ln>
              <a:solidFill>
                <a:schemeClr val="tx2"/>
              </a:solidFill>
              <a:effectLst/>
              <a:uLnTx/>
              <a:uFillTx/>
              <a:cs typeface="Arial"/>
            </a:endParaRPr>
          </a:p>
        </p:txBody>
      </p:sp>
      <p:grpSp>
        <p:nvGrpSpPr>
          <p:cNvPr id="269" name="Group 268">
            <a:extLst>
              <a:ext uri="{FF2B5EF4-FFF2-40B4-BE49-F238E27FC236}">
                <a16:creationId xmlns:a16="http://schemas.microsoft.com/office/drawing/2014/main" id="{F67CF541-F5BD-4620-8138-C544F04F33CF}"/>
              </a:ext>
            </a:extLst>
          </p:cNvPr>
          <p:cNvGrpSpPr>
            <a:grpSpLocks noChangeAspect="1"/>
          </p:cNvGrpSpPr>
          <p:nvPr/>
        </p:nvGrpSpPr>
        <p:grpSpPr>
          <a:xfrm>
            <a:off x="4402088" y="4227079"/>
            <a:ext cx="487750" cy="457200"/>
            <a:chOff x="7864475" y="7694613"/>
            <a:chExt cx="2281238" cy="2138362"/>
          </a:xfrm>
          <a:solidFill>
            <a:schemeClr val="accent2"/>
          </a:solidFill>
        </p:grpSpPr>
        <p:sp>
          <p:nvSpPr>
            <p:cNvPr id="270" name="Freeform 18">
              <a:extLst>
                <a:ext uri="{FF2B5EF4-FFF2-40B4-BE49-F238E27FC236}">
                  <a16:creationId xmlns:a16="http://schemas.microsoft.com/office/drawing/2014/main" id="{49F5C437-B52F-449B-9E2F-E3EE59F2875C}"/>
                </a:ext>
              </a:extLst>
            </p:cNvPr>
            <p:cNvSpPr>
              <a:spLocks noEditPoints="1"/>
            </p:cNvSpPr>
            <p:nvPr/>
          </p:nvSpPr>
          <p:spPr bwMode="auto">
            <a:xfrm>
              <a:off x="8210550" y="7694613"/>
              <a:ext cx="1031875" cy="860425"/>
            </a:xfrm>
            <a:custGeom>
              <a:avLst/>
              <a:gdLst>
                <a:gd name="T0" fmla="*/ 48 w 274"/>
                <a:gd name="T1" fmla="*/ 166 h 228"/>
                <a:gd name="T2" fmla="*/ 68 w 274"/>
                <a:gd name="T3" fmla="*/ 176 h 228"/>
                <a:gd name="T4" fmla="*/ 76 w 274"/>
                <a:gd name="T5" fmla="*/ 179 h 228"/>
                <a:gd name="T6" fmla="*/ 67 w 274"/>
                <a:gd name="T7" fmla="*/ 204 h 228"/>
                <a:gd name="T8" fmla="*/ 56 w 274"/>
                <a:gd name="T9" fmla="*/ 227 h 228"/>
                <a:gd name="T10" fmla="*/ 56 w 274"/>
                <a:gd name="T11" fmla="*/ 228 h 228"/>
                <a:gd name="T12" fmla="*/ 58 w 274"/>
                <a:gd name="T13" fmla="*/ 228 h 228"/>
                <a:gd name="T14" fmla="*/ 129 w 274"/>
                <a:gd name="T15" fmla="*/ 188 h 228"/>
                <a:gd name="T16" fmla="*/ 134 w 274"/>
                <a:gd name="T17" fmla="*/ 187 h 228"/>
                <a:gd name="T18" fmla="*/ 145 w 274"/>
                <a:gd name="T19" fmla="*/ 187 h 228"/>
                <a:gd name="T20" fmla="*/ 229 w 274"/>
                <a:gd name="T21" fmla="*/ 166 h 228"/>
                <a:gd name="T22" fmla="*/ 273 w 274"/>
                <a:gd name="T23" fmla="*/ 99 h 228"/>
                <a:gd name="T24" fmla="*/ 235 w 274"/>
                <a:gd name="T25" fmla="*/ 29 h 228"/>
                <a:gd name="T26" fmla="*/ 166 w 274"/>
                <a:gd name="T27" fmla="*/ 5 h 228"/>
                <a:gd name="T28" fmla="*/ 54 w 274"/>
                <a:gd name="T29" fmla="*/ 22 h 228"/>
                <a:gd name="T30" fmla="*/ 6 w 274"/>
                <a:gd name="T31" fmla="*/ 81 h 228"/>
                <a:gd name="T32" fmla="*/ 48 w 274"/>
                <a:gd name="T33" fmla="*/ 166 h 228"/>
                <a:gd name="T34" fmla="*/ 48 w 274"/>
                <a:gd name="T35" fmla="*/ 44 h 228"/>
                <a:gd name="T36" fmla="*/ 113 w 274"/>
                <a:gd name="T37" fmla="*/ 21 h 228"/>
                <a:gd name="T38" fmla="*/ 142 w 274"/>
                <a:gd name="T39" fmla="*/ 19 h 228"/>
                <a:gd name="T40" fmla="*/ 204 w 274"/>
                <a:gd name="T41" fmla="*/ 31 h 228"/>
                <a:gd name="T42" fmla="*/ 255 w 274"/>
                <a:gd name="T43" fmla="*/ 84 h 228"/>
                <a:gd name="T44" fmla="*/ 219 w 274"/>
                <a:gd name="T45" fmla="*/ 154 h 228"/>
                <a:gd name="T46" fmla="*/ 136 w 274"/>
                <a:gd name="T47" fmla="*/ 172 h 228"/>
                <a:gd name="T48" fmla="*/ 127 w 274"/>
                <a:gd name="T49" fmla="*/ 172 h 228"/>
                <a:gd name="T50" fmla="*/ 121 w 274"/>
                <a:gd name="T51" fmla="*/ 172 h 228"/>
                <a:gd name="T52" fmla="*/ 120 w 274"/>
                <a:gd name="T53" fmla="*/ 173 h 228"/>
                <a:gd name="T54" fmla="*/ 87 w 274"/>
                <a:gd name="T55" fmla="*/ 205 h 228"/>
                <a:gd name="T56" fmla="*/ 85 w 274"/>
                <a:gd name="T57" fmla="*/ 206 h 228"/>
                <a:gd name="T58" fmla="*/ 85 w 274"/>
                <a:gd name="T59" fmla="*/ 206 h 228"/>
                <a:gd name="T60" fmla="*/ 89 w 274"/>
                <a:gd name="T61" fmla="*/ 194 h 228"/>
                <a:gd name="T62" fmla="*/ 94 w 274"/>
                <a:gd name="T63" fmla="*/ 171 h 228"/>
                <a:gd name="T64" fmla="*/ 94 w 274"/>
                <a:gd name="T65" fmla="*/ 170 h 228"/>
                <a:gd name="T66" fmla="*/ 93 w 274"/>
                <a:gd name="T67" fmla="*/ 170 h 228"/>
                <a:gd name="T68" fmla="*/ 77 w 274"/>
                <a:gd name="T69" fmla="*/ 162 h 228"/>
                <a:gd name="T70" fmla="*/ 66 w 274"/>
                <a:gd name="T71" fmla="*/ 158 h 228"/>
                <a:gd name="T72" fmla="*/ 27 w 274"/>
                <a:gd name="T73" fmla="*/ 124 h 228"/>
                <a:gd name="T74" fmla="*/ 48 w 274"/>
                <a:gd name="T75" fmla="*/ 4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4" h="228">
                  <a:moveTo>
                    <a:pt x="48" y="166"/>
                  </a:moveTo>
                  <a:cubicBezTo>
                    <a:pt x="54" y="169"/>
                    <a:pt x="61" y="173"/>
                    <a:pt x="68" y="176"/>
                  </a:cubicBezTo>
                  <a:cubicBezTo>
                    <a:pt x="71" y="177"/>
                    <a:pt x="73" y="178"/>
                    <a:pt x="76" y="179"/>
                  </a:cubicBezTo>
                  <a:cubicBezTo>
                    <a:pt x="76" y="189"/>
                    <a:pt x="72" y="196"/>
                    <a:pt x="67" y="204"/>
                  </a:cubicBezTo>
                  <a:cubicBezTo>
                    <a:pt x="62" y="211"/>
                    <a:pt x="58" y="218"/>
                    <a:pt x="56" y="227"/>
                  </a:cubicBezTo>
                  <a:cubicBezTo>
                    <a:pt x="56" y="228"/>
                    <a:pt x="56" y="228"/>
                    <a:pt x="56" y="228"/>
                  </a:cubicBezTo>
                  <a:cubicBezTo>
                    <a:pt x="58" y="228"/>
                    <a:pt x="58" y="228"/>
                    <a:pt x="58" y="228"/>
                  </a:cubicBezTo>
                  <a:cubicBezTo>
                    <a:pt x="91" y="228"/>
                    <a:pt x="111" y="209"/>
                    <a:pt x="129" y="188"/>
                  </a:cubicBezTo>
                  <a:cubicBezTo>
                    <a:pt x="131" y="187"/>
                    <a:pt x="132" y="187"/>
                    <a:pt x="134" y="187"/>
                  </a:cubicBezTo>
                  <a:cubicBezTo>
                    <a:pt x="138" y="187"/>
                    <a:pt x="141" y="187"/>
                    <a:pt x="145" y="187"/>
                  </a:cubicBezTo>
                  <a:cubicBezTo>
                    <a:pt x="178" y="186"/>
                    <a:pt x="205" y="180"/>
                    <a:pt x="229" y="166"/>
                  </a:cubicBezTo>
                  <a:cubicBezTo>
                    <a:pt x="256" y="151"/>
                    <a:pt x="272" y="127"/>
                    <a:pt x="273" y="99"/>
                  </a:cubicBezTo>
                  <a:cubicBezTo>
                    <a:pt x="274" y="72"/>
                    <a:pt x="260" y="47"/>
                    <a:pt x="235" y="29"/>
                  </a:cubicBezTo>
                  <a:cubicBezTo>
                    <a:pt x="217" y="17"/>
                    <a:pt x="194" y="9"/>
                    <a:pt x="166" y="5"/>
                  </a:cubicBezTo>
                  <a:cubicBezTo>
                    <a:pt x="125" y="0"/>
                    <a:pt x="88" y="5"/>
                    <a:pt x="54" y="22"/>
                  </a:cubicBezTo>
                  <a:cubicBezTo>
                    <a:pt x="27" y="36"/>
                    <a:pt x="10" y="55"/>
                    <a:pt x="6" y="81"/>
                  </a:cubicBezTo>
                  <a:cubicBezTo>
                    <a:pt x="0" y="117"/>
                    <a:pt x="15" y="148"/>
                    <a:pt x="48" y="166"/>
                  </a:cubicBezTo>
                  <a:close/>
                  <a:moveTo>
                    <a:pt x="48" y="44"/>
                  </a:moveTo>
                  <a:cubicBezTo>
                    <a:pt x="66" y="31"/>
                    <a:pt x="87" y="24"/>
                    <a:pt x="113" y="21"/>
                  </a:cubicBezTo>
                  <a:cubicBezTo>
                    <a:pt x="123" y="20"/>
                    <a:pt x="133" y="19"/>
                    <a:pt x="142" y="19"/>
                  </a:cubicBezTo>
                  <a:cubicBezTo>
                    <a:pt x="166" y="19"/>
                    <a:pt x="186" y="23"/>
                    <a:pt x="204" y="31"/>
                  </a:cubicBezTo>
                  <a:cubicBezTo>
                    <a:pt x="227" y="40"/>
                    <a:pt x="250" y="54"/>
                    <a:pt x="255" y="84"/>
                  </a:cubicBezTo>
                  <a:cubicBezTo>
                    <a:pt x="260" y="113"/>
                    <a:pt x="247" y="139"/>
                    <a:pt x="219" y="154"/>
                  </a:cubicBezTo>
                  <a:cubicBezTo>
                    <a:pt x="197" y="166"/>
                    <a:pt x="170" y="172"/>
                    <a:pt x="136" y="172"/>
                  </a:cubicBezTo>
                  <a:cubicBezTo>
                    <a:pt x="133" y="172"/>
                    <a:pt x="130" y="172"/>
                    <a:pt x="127" y="172"/>
                  </a:cubicBezTo>
                  <a:cubicBezTo>
                    <a:pt x="121" y="172"/>
                    <a:pt x="121" y="172"/>
                    <a:pt x="121" y="172"/>
                  </a:cubicBezTo>
                  <a:cubicBezTo>
                    <a:pt x="120" y="173"/>
                    <a:pt x="120" y="173"/>
                    <a:pt x="120" y="173"/>
                  </a:cubicBezTo>
                  <a:cubicBezTo>
                    <a:pt x="110" y="186"/>
                    <a:pt x="101" y="197"/>
                    <a:pt x="87" y="205"/>
                  </a:cubicBezTo>
                  <a:cubicBezTo>
                    <a:pt x="87" y="205"/>
                    <a:pt x="86" y="205"/>
                    <a:pt x="85" y="206"/>
                  </a:cubicBezTo>
                  <a:cubicBezTo>
                    <a:pt x="85" y="206"/>
                    <a:pt x="85" y="206"/>
                    <a:pt x="85" y="206"/>
                  </a:cubicBezTo>
                  <a:cubicBezTo>
                    <a:pt x="86" y="202"/>
                    <a:pt x="87" y="198"/>
                    <a:pt x="89" y="194"/>
                  </a:cubicBezTo>
                  <a:cubicBezTo>
                    <a:pt x="92" y="186"/>
                    <a:pt x="95" y="179"/>
                    <a:pt x="94" y="171"/>
                  </a:cubicBezTo>
                  <a:cubicBezTo>
                    <a:pt x="94" y="170"/>
                    <a:pt x="94" y="170"/>
                    <a:pt x="94" y="170"/>
                  </a:cubicBezTo>
                  <a:cubicBezTo>
                    <a:pt x="93" y="170"/>
                    <a:pt x="93" y="170"/>
                    <a:pt x="93" y="170"/>
                  </a:cubicBezTo>
                  <a:cubicBezTo>
                    <a:pt x="89" y="166"/>
                    <a:pt x="83" y="164"/>
                    <a:pt x="77" y="162"/>
                  </a:cubicBezTo>
                  <a:cubicBezTo>
                    <a:pt x="73" y="161"/>
                    <a:pt x="70" y="160"/>
                    <a:pt x="66" y="158"/>
                  </a:cubicBezTo>
                  <a:cubicBezTo>
                    <a:pt x="51" y="150"/>
                    <a:pt x="36" y="141"/>
                    <a:pt x="27" y="124"/>
                  </a:cubicBezTo>
                  <a:cubicBezTo>
                    <a:pt x="10" y="92"/>
                    <a:pt x="25" y="6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1" name="Freeform 19">
              <a:extLst>
                <a:ext uri="{FF2B5EF4-FFF2-40B4-BE49-F238E27FC236}">
                  <a16:creationId xmlns:a16="http://schemas.microsoft.com/office/drawing/2014/main" id="{389279CE-748D-479F-B18A-F70DBD58F332}"/>
                </a:ext>
              </a:extLst>
            </p:cNvPr>
            <p:cNvSpPr>
              <a:spLocks/>
            </p:cNvSpPr>
            <p:nvPr/>
          </p:nvSpPr>
          <p:spPr bwMode="auto">
            <a:xfrm>
              <a:off x="8885238" y="7864475"/>
              <a:ext cx="835025" cy="844550"/>
            </a:xfrm>
            <a:custGeom>
              <a:avLst/>
              <a:gdLst>
                <a:gd name="T0" fmla="*/ 107 w 222"/>
                <a:gd name="T1" fmla="*/ 17 h 224"/>
                <a:gd name="T2" fmla="*/ 108 w 222"/>
                <a:gd name="T3" fmla="*/ 17 h 224"/>
                <a:gd name="T4" fmla="*/ 176 w 222"/>
                <a:gd name="T5" fmla="*/ 41 h 224"/>
                <a:gd name="T6" fmla="*/ 198 w 222"/>
                <a:gd name="T7" fmla="*/ 120 h 224"/>
                <a:gd name="T8" fmla="*/ 145 w 222"/>
                <a:gd name="T9" fmla="*/ 160 h 224"/>
                <a:gd name="T10" fmla="*/ 129 w 222"/>
                <a:gd name="T11" fmla="*/ 164 h 224"/>
                <a:gd name="T12" fmla="*/ 130 w 222"/>
                <a:gd name="T13" fmla="*/ 181 h 224"/>
                <a:gd name="T14" fmla="*/ 131 w 222"/>
                <a:gd name="T15" fmla="*/ 186 h 224"/>
                <a:gd name="T16" fmla="*/ 135 w 222"/>
                <a:gd name="T17" fmla="*/ 196 h 224"/>
                <a:gd name="T18" fmla="*/ 123 w 222"/>
                <a:gd name="T19" fmla="*/ 188 h 224"/>
                <a:gd name="T20" fmla="*/ 77 w 222"/>
                <a:gd name="T21" fmla="*/ 165 h 224"/>
                <a:gd name="T22" fmla="*/ 48 w 222"/>
                <a:gd name="T23" fmla="*/ 162 h 224"/>
                <a:gd name="T24" fmla="*/ 29 w 222"/>
                <a:gd name="T25" fmla="*/ 160 h 224"/>
                <a:gd name="T26" fmla="*/ 19 w 222"/>
                <a:gd name="T27" fmla="*/ 157 h 224"/>
                <a:gd name="T28" fmla="*/ 2 w 222"/>
                <a:gd name="T29" fmla="*/ 154 h 224"/>
                <a:gd name="T30" fmla="*/ 1 w 222"/>
                <a:gd name="T31" fmla="*/ 154 h 224"/>
                <a:gd name="T32" fmla="*/ 1 w 222"/>
                <a:gd name="T33" fmla="*/ 155 h 224"/>
                <a:gd name="T34" fmla="*/ 1 w 222"/>
                <a:gd name="T35" fmla="*/ 157 h 224"/>
                <a:gd name="T36" fmla="*/ 0 w 222"/>
                <a:gd name="T37" fmla="*/ 160 h 224"/>
                <a:gd name="T38" fmla="*/ 1 w 222"/>
                <a:gd name="T39" fmla="*/ 164 h 224"/>
                <a:gd name="T40" fmla="*/ 1 w 222"/>
                <a:gd name="T41" fmla="*/ 165 h 224"/>
                <a:gd name="T42" fmla="*/ 2 w 222"/>
                <a:gd name="T43" fmla="*/ 166 h 224"/>
                <a:gd name="T44" fmla="*/ 2 w 222"/>
                <a:gd name="T45" fmla="*/ 166 h 224"/>
                <a:gd name="T46" fmla="*/ 94 w 222"/>
                <a:gd name="T47" fmla="*/ 184 h 224"/>
                <a:gd name="T48" fmla="*/ 96 w 222"/>
                <a:gd name="T49" fmla="*/ 186 h 224"/>
                <a:gd name="T50" fmla="*/ 163 w 222"/>
                <a:gd name="T51" fmla="*/ 224 h 224"/>
                <a:gd name="T52" fmla="*/ 167 w 222"/>
                <a:gd name="T53" fmla="*/ 224 h 224"/>
                <a:gd name="T54" fmla="*/ 169 w 222"/>
                <a:gd name="T55" fmla="*/ 224 h 224"/>
                <a:gd name="T56" fmla="*/ 169 w 222"/>
                <a:gd name="T57" fmla="*/ 222 h 224"/>
                <a:gd name="T58" fmla="*/ 159 w 222"/>
                <a:gd name="T59" fmla="*/ 202 h 224"/>
                <a:gd name="T60" fmla="*/ 149 w 222"/>
                <a:gd name="T61" fmla="*/ 175 h 224"/>
                <a:gd name="T62" fmla="*/ 184 w 222"/>
                <a:gd name="T63" fmla="*/ 158 h 224"/>
                <a:gd name="T64" fmla="*/ 220 w 222"/>
                <a:gd name="T65" fmla="*/ 98 h 224"/>
                <a:gd name="T66" fmla="*/ 195 w 222"/>
                <a:gd name="T67" fmla="*/ 36 h 224"/>
                <a:gd name="T68" fmla="*/ 111 w 222"/>
                <a:gd name="T69" fmla="*/ 1 h 224"/>
                <a:gd name="T70" fmla="*/ 101 w 222"/>
                <a:gd name="T71" fmla="*/ 8 h 224"/>
                <a:gd name="T72" fmla="*/ 101 w 222"/>
                <a:gd name="T73" fmla="*/ 9 h 224"/>
                <a:gd name="T74" fmla="*/ 101 w 222"/>
                <a:gd name="T75" fmla="*/ 9 h 224"/>
                <a:gd name="T76" fmla="*/ 107 w 222"/>
                <a:gd name="T77" fmla="*/ 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2" h="224">
                  <a:moveTo>
                    <a:pt x="107" y="17"/>
                  </a:moveTo>
                  <a:cubicBezTo>
                    <a:pt x="108" y="17"/>
                    <a:pt x="108" y="17"/>
                    <a:pt x="108" y="17"/>
                  </a:cubicBezTo>
                  <a:cubicBezTo>
                    <a:pt x="136" y="20"/>
                    <a:pt x="158" y="28"/>
                    <a:pt x="176" y="41"/>
                  </a:cubicBezTo>
                  <a:cubicBezTo>
                    <a:pt x="203" y="60"/>
                    <a:pt x="212" y="91"/>
                    <a:pt x="198" y="120"/>
                  </a:cubicBezTo>
                  <a:cubicBezTo>
                    <a:pt x="187" y="142"/>
                    <a:pt x="165" y="153"/>
                    <a:pt x="145" y="160"/>
                  </a:cubicBezTo>
                  <a:cubicBezTo>
                    <a:pt x="137" y="160"/>
                    <a:pt x="132" y="161"/>
                    <a:pt x="129" y="164"/>
                  </a:cubicBezTo>
                  <a:cubicBezTo>
                    <a:pt x="127" y="168"/>
                    <a:pt x="127" y="173"/>
                    <a:pt x="130" y="181"/>
                  </a:cubicBezTo>
                  <a:cubicBezTo>
                    <a:pt x="130" y="183"/>
                    <a:pt x="131" y="184"/>
                    <a:pt x="131" y="186"/>
                  </a:cubicBezTo>
                  <a:cubicBezTo>
                    <a:pt x="132" y="189"/>
                    <a:pt x="134" y="193"/>
                    <a:pt x="135" y="196"/>
                  </a:cubicBezTo>
                  <a:cubicBezTo>
                    <a:pt x="129" y="194"/>
                    <a:pt x="125" y="192"/>
                    <a:pt x="123" y="188"/>
                  </a:cubicBezTo>
                  <a:cubicBezTo>
                    <a:pt x="112" y="171"/>
                    <a:pt x="97" y="163"/>
                    <a:pt x="77" y="165"/>
                  </a:cubicBezTo>
                  <a:cubicBezTo>
                    <a:pt x="67" y="165"/>
                    <a:pt x="58" y="164"/>
                    <a:pt x="48" y="162"/>
                  </a:cubicBezTo>
                  <a:cubicBezTo>
                    <a:pt x="42" y="161"/>
                    <a:pt x="35" y="160"/>
                    <a:pt x="29" y="160"/>
                  </a:cubicBezTo>
                  <a:cubicBezTo>
                    <a:pt x="25" y="160"/>
                    <a:pt x="22" y="158"/>
                    <a:pt x="19" y="157"/>
                  </a:cubicBezTo>
                  <a:cubicBezTo>
                    <a:pt x="14" y="154"/>
                    <a:pt x="9" y="152"/>
                    <a:pt x="2" y="154"/>
                  </a:cubicBezTo>
                  <a:cubicBezTo>
                    <a:pt x="1" y="154"/>
                    <a:pt x="1" y="154"/>
                    <a:pt x="1" y="154"/>
                  </a:cubicBezTo>
                  <a:cubicBezTo>
                    <a:pt x="1" y="155"/>
                    <a:pt x="1" y="155"/>
                    <a:pt x="1" y="155"/>
                  </a:cubicBezTo>
                  <a:cubicBezTo>
                    <a:pt x="1" y="156"/>
                    <a:pt x="1" y="156"/>
                    <a:pt x="1" y="157"/>
                  </a:cubicBezTo>
                  <a:cubicBezTo>
                    <a:pt x="0" y="158"/>
                    <a:pt x="0" y="159"/>
                    <a:pt x="0" y="160"/>
                  </a:cubicBezTo>
                  <a:cubicBezTo>
                    <a:pt x="0" y="161"/>
                    <a:pt x="1" y="163"/>
                    <a:pt x="1" y="164"/>
                  </a:cubicBezTo>
                  <a:cubicBezTo>
                    <a:pt x="1" y="164"/>
                    <a:pt x="1" y="165"/>
                    <a:pt x="1" y="165"/>
                  </a:cubicBezTo>
                  <a:cubicBezTo>
                    <a:pt x="2" y="166"/>
                    <a:pt x="2" y="166"/>
                    <a:pt x="2" y="166"/>
                  </a:cubicBezTo>
                  <a:cubicBezTo>
                    <a:pt x="2" y="166"/>
                    <a:pt x="2" y="166"/>
                    <a:pt x="2" y="166"/>
                  </a:cubicBezTo>
                  <a:cubicBezTo>
                    <a:pt x="33" y="182"/>
                    <a:pt x="66" y="184"/>
                    <a:pt x="94" y="184"/>
                  </a:cubicBezTo>
                  <a:cubicBezTo>
                    <a:pt x="96" y="186"/>
                    <a:pt x="96" y="186"/>
                    <a:pt x="96" y="186"/>
                  </a:cubicBezTo>
                  <a:cubicBezTo>
                    <a:pt x="115" y="205"/>
                    <a:pt x="132" y="224"/>
                    <a:pt x="163" y="224"/>
                  </a:cubicBezTo>
                  <a:cubicBezTo>
                    <a:pt x="164" y="224"/>
                    <a:pt x="166" y="224"/>
                    <a:pt x="167" y="224"/>
                  </a:cubicBezTo>
                  <a:cubicBezTo>
                    <a:pt x="169" y="224"/>
                    <a:pt x="169" y="224"/>
                    <a:pt x="169" y="224"/>
                  </a:cubicBezTo>
                  <a:cubicBezTo>
                    <a:pt x="169" y="222"/>
                    <a:pt x="169" y="222"/>
                    <a:pt x="169" y="222"/>
                  </a:cubicBezTo>
                  <a:cubicBezTo>
                    <a:pt x="167" y="215"/>
                    <a:pt x="163" y="208"/>
                    <a:pt x="159" y="202"/>
                  </a:cubicBezTo>
                  <a:cubicBezTo>
                    <a:pt x="153" y="194"/>
                    <a:pt x="148" y="185"/>
                    <a:pt x="149" y="175"/>
                  </a:cubicBezTo>
                  <a:cubicBezTo>
                    <a:pt x="160" y="171"/>
                    <a:pt x="172" y="166"/>
                    <a:pt x="184" y="158"/>
                  </a:cubicBezTo>
                  <a:cubicBezTo>
                    <a:pt x="205" y="143"/>
                    <a:pt x="218" y="122"/>
                    <a:pt x="220" y="98"/>
                  </a:cubicBezTo>
                  <a:cubicBezTo>
                    <a:pt x="222" y="75"/>
                    <a:pt x="213" y="53"/>
                    <a:pt x="195" y="36"/>
                  </a:cubicBezTo>
                  <a:cubicBezTo>
                    <a:pt x="171" y="13"/>
                    <a:pt x="139" y="6"/>
                    <a:pt x="111" y="1"/>
                  </a:cubicBezTo>
                  <a:cubicBezTo>
                    <a:pt x="107" y="0"/>
                    <a:pt x="104" y="3"/>
                    <a:pt x="101" y="8"/>
                  </a:cubicBezTo>
                  <a:cubicBezTo>
                    <a:pt x="101" y="9"/>
                    <a:pt x="101" y="9"/>
                    <a:pt x="101" y="9"/>
                  </a:cubicBezTo>
                  <a:cubicBezTo>
                    <a:pt x="101" y="9"/>
                    <a:pt x="101" y="9"/>
                    <a:pt x="101" y="9"/>
                  </a:cubicBezTo>
                  <a:cubicBezTo>
                    <a:pt x="103" y="13"/>
                    <a:pt x="105" y="16"/>
                    <a:pt x="10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2" name="Freeform 20">
              <a:extLst>
                <a:ext uri="{FF2B5EF4-FFF2-40B4-BE49-F238E27FC236}">
                  <a16:creationId xmlns:a16="http://schemas.microsoft.com/office/drawing/2014/main" id="{180D97F6-88F5-4745-B3CF-41CC517B67A7}"/>
                </a:ext>
              </a:extLst>
            </p:cNvPr>
            <p:cNvSpPr>
              <a:spLocks noEditPoints="1"/>
            </p:cNvSpPr>
            <p:nvPr/>
          </p:nvSpPr>
          <p:spPr bwMode="auto">
            <a:xfrm>
              <a:off x="8729663" y="8909050"/>
              <a:ext cx="557213" cy="550863"/>
            </a:xfrm>
            <a:custGeom>
              <a:avLst/>
              <a:gdLst>
                <a:gd name="T0" fmla="*/ 147 w 148"/>
                <a:gd name="T1" fmla="*/ 73 h 146"/>
                <a:gd name="T2" fmla="*/ 126 w 148"/>
                <a:gd name="T3" fmla="*/ 21 h 146"/>
                <a:gd name="T4" fmla="*/ 75 w 148"/>
                <a:gd name="T5" fmla="*/ 0 h 146"/>
                <a:gd name="T6" fmla="*/ 0 w 148"/>
                <a:gd name="T7" fmla="*/ 72 h 146"/>
                <a:gd name="T8" fmla="*/ 21 w 148"/>
                <a:gd name="T9" fmla="*/ 123 h 146"/>
                <a:gd name="T10" fmla="*/ 73 w 148"/>
                <a:gd name="T11" fmla="*/ 145 h 146"/>
                <a:gd name="T12" fmla="*/ 77 w 148"/>
                <a:gd name="T13" fmla="*/ 146 h 146"/>
                <a:gd name="T14" fmla="*/ 124 w 148"/>
                <a:gd name="T15" fmla="*/ 126 h 146"/>
                <a:gd name="T16" fmla="*/ 147 w 148"/>
                <a:gd name="T17" fmla="*/ 73 h 146"/>
                <a:gd name="T18" fmla="*/ 113 w 148"/>
                <a:gd name="T19" fmla="*/ 115 h 146"/>
                <a:gd name="T20" fmla="*/ 73 w 148"/>
                <a:gd name="T21" fmla="*/ 130 h 146"/>
                <a:gd name="T22" fmla="*/ 17 w 148"/>
                <a:gd name="T23" fmla="*/ 72 h 146"/>
                <a:gd name="T24" fmla="*/ 17 w 148"/>
                <a:gd name="T25" fmla="*/ 72 h 146"/>
                <a:gd name="T26" fmla="*/ 33 w 148"/>
                <a:gd name="T27" fmla="*/ 33 h 146"/>
                <a:gd name="T28" fmla="*/ 75 w 148"/>
                <a:gd name="T29" fmla="*/ 15 h 146"/>
                <a:gd name="T30" fmla="*/ 75 w 148"/>
                <a:gd name="T31" fmla="*/ 15 h 146"/>
                <a:gd name="T32" fmla="*/ 114 w 148"/>
                <a:gd name="T33" fmla="*/ 32 h 146"/>
                <a:gd name="T34" fmla="*/ 131 w 148"/>
                <a:gd name="T35" fmla="*/ 74 h 146"/>
                <a:gd name="T36" fmla="*/ 113 w 148"/>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146">
                  <a:moveTo>
                    <a:pt x="147" y="73"/>
                  </a:moveTo>
                  <a:cubicBezTo>
                    <a:pt x="148" y="54"/>
                    <a:pt x="140" y="36"/>
                    <a:pt x="126" y="21"/>
                  </a:cubicBezTo>
                  <a:cubicBezTo>
                    <a:pt x="112" y="8"/>
                    <a:pt x="94" y="0"/>
                    <a:pt x="75" y="0"/>
                  </a:cubicBezTo>
                  <a:cubicBezTo>
                    <a:pt x="34" y="0"/>
                    <a:pt x="1" y="32"/>
                    <a:pt x="0" y="72"/>
                  </a:cubicBezTo>
                  <a:cubicBezTo>
                    <a:pt x="0" y="91"/>
                    <a:pt x="7" y="110"/>
                    <a:pt x="21" y="123"/>
                  </a:cubicBezTo>
                  <a:cubicBezTo>
                    <a:pt x="35" y="137"/>
                    <a:pt x="53" y="145"/>
                    <a:pt x="73" y="145"/>
                  </a:cubicBezTo>
                  <a:cubicBezTo>
                    <a:pt x="75" y="146"/>
                    <a:pt x="76" y="146"/>
                    <a:pt x="77" y="146"/>
                  </a:cubicBezTo>
                  <a:cubicBezTo>
                    <a:pt x="94" y="146"/>
                    <a:pt x="111" y="139"/>
                    <a:pt x="124" y="126"/>
                  </a:cubicBezTo>
                  <a:cubicBezTo>
                    <a:pt x="138" y="113"/>
                    <a:pt x="147" y="93"/>
                    <a:pt x="147" y="73"/>
                  </a:cubicBezTo>
                  <a:close/>
                  <a:moveTo>
                    <a:pt x="113" y="115"/>
                  </a:moveTo>
                  <a:cubicBezTo>
                    <a:pt x="102" y="125"/>
                    <a:pt x="88" y="131"/>
                    <a:pt x="73" y="130"/>
                  </a:cubicBezTo>
                  <a:cubicBezTo>
                    <a:pt x="41" y="129"/>
                    <a:pt x="16" y="104"/>
                    <a:pt x="17" y="72"/>
                  </a:cubicBezTo>
                  <a:cubicBezTo>
                    <a:pt x="17" y="72"/>
                    <a:pt x="17" y="72"/>
                    <a:pt x="17" y="72"/>
                  </a:cubicBezTo>
                  <a:cubicBezTo>
                    <a:pt x="16" y="58"/>
                    <a:pt x="22" y="44"/>
                    <a:pt x="33" y="33"/>
                  </a:cubicBezTo>
                  <a:cubicBezTo>
                    <a:pt x="44" y="21"/>
                    <a:pt x="59" y="15"/>
                    <a:pt x="75" y="15"/>
                  </a:cubicBezTo>
                  <a:cubicBezTo>
                    <a:pt x="75" y="15"/>
                    <a:pt x="75" y="15"/>
                    <a:pt x="75" y="15"/>
                  </a:cubicBezTo>
                  <a:cubicBezTo>
                    <a:pt x="90" y="15"/>
                    <a:pt x="104" y="21"/>
                    <a:pt x="114" y="32"/>
                  </a:cubicBezTo>
                  <a:cubicBezTo>
                    <a:pt x="125" y="43"/>
                    <a:pt x="131" y="58"/>
                    <a:pt x="131" y="74"/>
                  </a:cubicBezTo>
                  <a:cubicBezTo>
                    <a:pt x="131" y="89"/>
                    <a:pt x="124" y="104"/>
                    <a:pt x="113"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3" name="Freeform 21">
              <a:extLst>
                <a:ext uri="{FF2B5EF4-FFF2-40B4-BE49-F238E27FC236}">
                  <a16:creationId xmlns:a16="http://schemas.microsoft.com/office/drawing/2014/main" id="{7E8F4E65-64BB-459A-831B-8A2528DDAD13}"/>
                </a:ext>
              </a:extLst>
            </p:cNvPr>
            <p:cNvSpPr>
              <a:spLocks noEditPoints="1"/>
            </p:cNvSpPr>
            <p:nvPr/>
          </p:nvSpPr>
          <p:spPr bwMode="auto">
            <a:xfrm>
              <a:off x="7980363" y="8709025"/>
              <a:ext cx="576263" cy="569913"/>
            </a:xfrm>
            <a:custGeom>
              <a:avLst/>
              <a:gdLst>
                <a:gd name="T0" fmla="*/ 153 w 153"/>
                <a:gd name="T1" fmla="*/ 77 h 151"/>
                <a:gd name="T2" fmla="*/ 120 w 153"/>
                <a:gd name="T3" fmla="*/ 16 h 151"/>
                <a:gd name="T4" fmla="*/ 46 w 153"/>
                <a:gd name="T5" fmla="*/ 12 h 151"/>
                <a:gd name="T6" fmla="*/ 18 w 153"/>
                <a:gd name="T7" fmla="*/ 39 h 151"/>
                <a:gd name="T8" fmla="*/ 13 w 153"/>
                <a:gd name="T9" fmla="*/ 45 h 151"/>
                <a:gd name="T10" fmla="*/ 20 w 153"/>
                <a:gd name="T11" fmla="*/ 120 h 151"/>
                <a:gd name="T12" fmla="*/ 78 w 153"/>
                <a:gd name="T13" fmla="*/ 151 h 151"/>
                <a:gd name="T14" fmla="*/ 115 w 153"/>
                <a:gd name="T15" fmla="*/ 141 h 151"/>
                <a:gd name="T16" fmla="*/ 153 w 153"/>
                <a:gd name="T17" fmla="*/ 77 h 151"/>
                <a:gd name="T18" fmla="*/ 114 w 153"/>
                <a:gd name="T19" fmla="*/ 18 h 151"/>
                <a:gd name="T20" fmla="*/ 114 w 153"/>
                <a:gd name="T21" fmla="*/ 18 h 151"/>
                <a:gd name="T22" fmla="*/ 114 w 153"/>
                <a:gd name="T23" fmla="*/ 18 h 151"/>
                <a:gd name="T24" fmla="*/ 114 w 153"/>
                <a:gd name="T25" fmla="*/ 18 h 151"/>
                <a:gd name="T26" fmla="*/ 103 w 153"/>
                <a:gd name="T27" fmla="*/ 129 h 151"/>
                <a:gd name="T28" fmla="*/ 44 w 153"/>
                <a:gd name="T29" fmla="*/ 122 h 151"/>
                <a:gd name="T30" fmla="*/ 23 w 153"/>
                <a:gd name="T31" fmla="*/ 87 h 151"/>
                <a:gd name="T32" fmla="*/ 23 w 153"/>
                <a:gd name="T33" fmla="*/ 80 h 151"/>
                <a:gd name="T34" fmla="*/ 27 w 153"/>
                <a:gd name="T35" fmla="*/ 56 h 151"/>
                <a:gd name="T36" fmla="*/ 59 w 153"/>
                <a:gd name="T37" fmla="*/ 25 h 151"/>
                <a:gd name="T38" fmla="*/ 114 w 153"/>
                <a:gd name="T39" fmla="*/ 32 h 151"/>
                <a:gd name="T40" fmla="*/ 117 w 153"/>
                <a:gd name="T41" fmla="*/ 34 h 151"/>
                <a:gd name="T42" fmla="*/ 137 w 153"/>
                <a:gd name="T43" fmla="*/ 81 h 151"/>
                <a:gd name="T44" fmla="*/ 103 w 153"/>
                <a:gd name="T45" fmla="*/ 1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51">
                  <a:moveTo>
                    <a:pt x="153" y="77"/>
                  </a:moveTo>
                  <a:cubicBezTo>
                    <a:pt x="152" y="50"/>
                    <a:pt x="141" y="29"/>
                    <a:pt x="120" y="16"/>
                  </a:cubicBezTo>
                  <a:cubicBezTo>
                    <a:pt x="104" y="2"/>
                    <a:pt x="67" y="0"/>
                    <a:pt x="46" y="12"/>
                  </a:cubicBezTo>
                  <a:cubicBezTo>
                    <a:pt x="32" y="17"/>
                    <a:pt x="25" y="28"/>
                    <a:pt x="18" y="39"/>
                  </a:cubicBezTo>
                  <a:cubicBezTo>
                    <a:pt x="16" y="41"/>
                    <a:pt x="15" y="43"/>
                    <a:pt x="13" y="45"/>
                  </a:cubicBezTo>
                  <a:cubicBezTo>
                    <a:pt x="0" y="64"/>
                    <a:pt x="4" y="104"/>
                    <a:pt x="20" y="120"/>
                  </a:cubicBezTo>
                  <a:cubicBezTo>
                    <a:pt x="35" y="140"/>
                    <a:pt x="56" y="151"/>
                    <a:pt x="78" y="151"/>
                  </a:cubicBezTo>
                  <a:cubicBezTo>
                    <a:pt x="91" y="151"/>
                    <a:pt x="103" y="148"/>
                    <a:pt x="115" y="141"/>
                  </a:cubicBezTo>
                  <a:cubicBezTo>
                    <a:pt x="140" y="128"/>
                    <a:pt x="153" y="105"/>
                    <a:pt x="153" y="77"/>
                  </a:cubicBezTo>
                  <a:close/>
                  <a:moveTo>
                    <a:pt x="114" y="18"/>
                  </a:moveTo>
                  <a:cubicBezTo>
                    <a:pt x="114" y="18"/>
                    <a:pt x="114" y="18"/>
                    <a:pt x="114" y="18"/>
                  </a:cubicBezTo>
                  <a:cubicBezTo>
                    <a:pt x="114" y="18"/>
                    <a:pt x="114" y="18"/>
                    <a:pt x="114" y="18"/>
                  </a:cubicBezTo>
                  <a:cubicBezTo>
                    <a:pt x="114" y="18"/>
                    <a:pt x="114" y="18"/>
                    <a:pt x="114" y="18"/>
                  </a:cubicBezTo>
                  <a:close/>
                  <a:moveTo>
                    <a:pt x="103" y="129"/>
                  </a:moveTo>
                  <a:cubicBezTo>
                    <a:pt x="83" y="139"/>
                    <a:pt x="62" y="136"/>
                    <a:pt x="44" y="122"/>
                  </a:cubicBezTo>
                  <a:cubicBezTo>
                    <a:pt x="33" y="113"/>
                    <a:pt x="26" y="102"/>
                    <a:pt x="23" y="87"/>
                  </a:cubicBezTo>
                  <a:cubicBezTo>
                    <a:pt x="23" y="85"/>
                    <a:pt x="23" y="82"/>
                    <a:pt x="23" y="80"/>
                  </a:cubicBezTo>
                  <a:cubicBezTo>
                    <a:pt x="24" y="72"/>
                    <a:pt x="25" y="64"/>
                    <a:pt x="27" y="56"/>
                  </a:cubicBezTo>
                  <a:cubicBezTo>
                    <a:pt x="33" y="40"/>
                    <a:pt x="45" y="32"/>
                    <a:pt x="59" y="25"/>
                  </a:cubicBezTo>
                  <a:cubicBezTo>
                    <a:pt x="80" y="14"/>
                    <a:pt x="96" y="23"/>
                    <a:pt x="114" y="32"/>
                  </a:cubicBezTo>
                  <a:cubicBezTo>
                    <a:pt x="115" y="33"/>
                    <a:pt x="116" y="33"/>
                    <a:pt x="117" y="34"/>
                  </a:cubicBezTo>
                  <a:cubicBezTo>
                    <a:pt x="131" y="48"/>
                    <a:pt x="138" y="63"/>
                    <a:pt x="137" y="81"/>
                  </a:cubicBezTo>
                  <a:cubicBezTo>
                    <a:pt x="135" y="102"/>
                    <a:pt x="124" y="119"/>
                    <a:pt x="10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4" name="Freeform 22">
              <a:extLst>
                <a:ext uri="{FF2B5EF4-FFF2-40B4-BE49-F238E27FC236}">
                  <a16:creationId xmlns:a16="http://schemas.microsoft.com/office/drawing/2014/main" id="{67B3D655-AE56-4C28-AA05-FF3011F21B87}"/>
                </a:ext>
              </a:extLst>
            </p:cNvPr>
            <p:cNvSpPr>
              <a:spLocks noEditPoints="1"/>
            </p:cNvSpPr>
            <p:nvPr/>
          </p:nvSpPr>
          <p:spPr bwMode="auto">
            <a:xfrm>
              <a:off x="9453563" y="8709025"/>
              <a:ext cx="568325" cy="565150"/>
            </a:xfrm>
            <a:custGeom>
              <a:avLst/>
              <a:gdLst>
                <a:gd name="T0" fmla="*/ 144 w 151"/>
                <a:gd name="T1" fmla="*/ 103 h 150"/>
                <a:gd name="T2" fmla="*/ 149 w 151"/>
                <a:gd name="T3" fmla="*/ 81 h 150"/>
                <a:gd name="T4" fmla="*/ 100 w 151"/>
                <a:gd name="T5" fmla="*/ 8 h 150"/>
                <a:gd name="T6" fmla="*/ 42 w 151"/>
                <a:gd name="T7" fmla="*/ 12 h 150"/>
                <a:gd name="T8" fmla="*/ 5 w 151"/>
                <a:gd name="T9" fmla="*/ 55 h 150"/>
                <a:gd name="T10" fmla="*/ 7 w 151"/>
                <a:gd name="T11" fmla="*/ 103 h 150"/>
                <a:gd name="T12" fmla="*/ 74 w 151"/>
                <a:gd name="T13" fmla="*/ 150 h 150"/>
                <a:gd name="T14" fmla="*/ 76 w 151"/>
                <a:gd name="T15" fmla="*/ 150 h 150"/>
                <a:gd name="T16" fmla="*/ 144 w 151"/>
                <a:gd name="T17" fmla="*/ 103 h 150"/>
                <a:gd name="T18" fmla="*/ 98 w 151"/>
                <a:gd name="T19" fmla="*/ 20 h 150"/>
                <a:gd name="T20" fmla="*/ 98 w 151"/>
                <a:gd name="T21" fmla="*/ 20 h 150"/>
                <a:gd name="T22" fmla="*/ 98 w 151"/>
                <a:gd name="T23" fmla="*/ 20 h 150"/>
                <a:gd name="T24" fmla="*/ 103 w 151"/>
                <a:gd name="T25" fmla="*/ 128 h 150"/>
                <a:gd name="T26" fmla="*/ 97 w 151"/>
                <a:gd name="T27" fmla="*/ 130 h 150"/>
                <a:gd name="T28" fmla="*/ 96 w 151"/>
                <a:gd name="T29" fmla="*/ 130 h 150"/>
                <a:gd name="T30" fmla="*/ 71 w 151"/>
                <a:gd name="T31" fmla="*/ 133 h 150"/>
                <a:gd name="T32" fmla="*/ 31 w 151"/>
                <a:gd name="T33" fmla="*/ 112 h 150"/>
                <a:gd name="T34" fmla="*/ 19 w 151"/>
                <a:gd name="T35" fmla="*/ 71 h 150"/>
                <a:gd name="T36" fmla="*/ 46 w 151"/>
                <a:gd name="T37" fmla="*/ 29 h 150"/>
                <a:gd name="T38" fmla="*/ 75 w 151"/>
                <a:gd name="T39" fmla="*/ 21 h 150"/>
                <a:gd name="T40" fmla="*/ 91 w 151"/>
                <a:gd name="T41" fmla="*/ 23 h 150"/>
                <a:gd name="T42" fmla="*/ 93 w 151"/>
                <a:gd name="T43" fmla="*/ 23 h 150"/>
                <a:gd name="T44" fmla="*/ 93 w 151"/>
                <a:gd name="T45" fmla="*/ 23 h 150"/>
                <a:gd name="T46" fmla="*/ 93 w 151"/>
                <a:gd name="T47" fmla="*/ 23 h 150"/>
                <a:gd name="T48" fmla="*/ 93 w 151"/>
                <a:gd name="T49" fmla="*/ 23 h 150"/>
                <a:gd name="T50" fmla="*/ 132 w 151"/>
                <a:gd name="T51" fmla="*/ 78 h 150"/>
                <a:gd name="T52" fmla="*/ 132 w 151"/>
                <a:gd name="T53" fmla="*/ 86 h 150"/>
                <a:gd name="T54" fmla="*/ 132 w 151"/>
                <a:gd name="T55" fmla="*/ 89 h 150"/>
                <a:gd name="T56" fmla="*/ 103 w 151"/>
                <a:gd name="T57" fmla="*/ 12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1" h="150">
                  <a:moveTo>
                    <a:pt x="144" y="103"/>
                  </a:moveTo>
                  <a:cubicBezTo>
                    <a:pt x="147" y="96"/>
                    <a:pt x="149" y="89"/>
                    <a:pt x="149" y="81"/>
                  </a:cubicBezTo>
                  <a:cubicBezTo>
                    <a:pt x="151" y="55"/>
                    <a:pt x="136" y="22"/>
                    <a:pt x="100" y="8"/>
                  </a:cubicBezTo>
                  <a:cubicBezTo>
                    <a:pt x="81" y="0"/>
                    <a:pt x="61" y="2"/>
                    <a:pt x="42" y="12"/>
                  </a:cubicBezTo>
                  <a:cubicBezTo>
                    <a:pt x="23" y="20"/>
                    <a:pt x="11" y="35"/>
                    <a:pt x="5" y="55"/>
                  </a:cubicBezTo>
                  <a:cubicBezTo>
                    <a:pt x="0" y="72"/>
                    <a:pt x="1" y="88"/>
                    <a:pt x="7" y="103"/>
                  </a:cubicBezTo>
                  <a:cubicBezTo>
                    <a:pt x="18" y="132"/>
                    <a:pt x="44" y="150"/>
                    <a:pt x="74" y="150"/>
                  </a:cubicBezTo>
                  <a:cubicBezTo>
                    <a:pt x="75" y="150"/>
                    <a:pt x="76" y="150"/>
                    <a:pt x="76" y="150"/>
                  </a:cubicBezTo>
                  <a:cubicBezTo>
                    <a:pt x="109" y="149"/>
                    <a:pt x="132" y="133"/>
                    <a:pt x="144" y="103"/>
                  </a:cubicBezTo>
                  <a:close/>
                  <a:moveTo>
                    <a:pt x="98" y="20"/>
                  </a:moveTo>
                  <a:cubicBezTo>
                    <a:pt x="98" y="20"/>
                    <a:pt x="98" y="20"/>
                    <a:pt x="98" y="20"/>
                  </a:cubicBezTo>
                  <a:cubicBezTo>
                    <a:pt x="98" y="20"/>
                    <a:pt x="98" y="20"/>
                    <a:pt x="98" y="20"/>
                  </a:cubicBezTo>
                  <a:close/>
                  <a:moveTo>
                    <a:pt x="103" y="128"/>
                  </a:moveTo>
                  <a:cubicBezTo>
                    <a:pt x="101" y="129"/>
                    <a:pt x="99" y="129"/>
                    <a:pt x="97" y="130"/>
                  </a:cubicBezTo>
                  <a:cubicBezTo>
                    <a:pt x="96" y="130"/>
                    <a:pt x="96" y="130"/>
                    <a:pt x="96" y="130"/>
                  </a:cubicBezTo>
                  <a:cubicBezTo>
                    <a:pt x="88" y="132"/>
                    <a:pt x="80" y="134"/>
                    <a:pt x="71" y="133"/>
                  </a:cubicBezTo>
                  <a:cubicBezTo>
                    <a:pt x="57" y="133"/>
                    <a:pt x="42" y="124"/>
                    <a:pt x="31" y="112"/>
                  </a:cubicBezTo>
                  <a:cubicBezTo>
                    <a:pt x="21" y="99"/>
                    <a:pt x="17" y="84"/>
                    <a:pt x="19" y="71"/>
                  </a:cubicBezTo>
                  <a:cubicBezTo>
                    <a:pt x="22" y="53"/>
                    <a:pt x="32" y="38"/>
                    <a:pt x="46" y="29"/>
                  </a:cubicBezTo>
                  <a:cubicBezTo>
                    <a:pt x="55" y="24"/>
                    <a:pt x="65" y="21"/>
                    <a:pt x="75" y="21"/>
                  </a:cubicBezTo>
                  <a:cubicBezTo>
                    <a:pt x="80" y="21"/>
                    <a:pt x="86" y="22"/>
                    <a:pt x="91" y="23"/>
                  </a:cubicBezTo>
                  <a:cubicBezTo>
                    <a:pt x="92" y="24"/>
                    <a:pt x="93" y="23"/>
                    <a:pt x="93" y="23"/>
                  </a:cubicBezTo>
                  <a:cubicBezTo>
                    <a:pt x="93" y="23"/>
                    <a:pt x="93" y="23"/>
                    <a:pt x="93" y="23"/>
                  </a:cubicBezTo>
                  <a:cubicBezTo>
                    <a:pt x="93" y="23"/>
                    <a:pt x="93" y="23"/>
                    <a:pt x="93" y="23"/>
                  </a:cubicBezTo>
                  <a:cubicBezTo>
                    <a:pt x="93" y="23"/>
                    <a:pt x="93" y="23"/>
                    <a:pt x="93" y="23"/>
                  </a:cubicBezTo>
                  <a:cubicBezTo>
                    <a:pt x="113" y="29"/>
                    <a:pt x="134" y="54"/>
                    <a:pt x="132" y="78"/>
                  </a:cubicBezTo>
                  <a:cubicBezTo>
                    <a:pt x="132" y="80"/>
                    <a:pt x="132" y="83"/>
                    <a:pt x="132" y="86"/>
                  </a:cubicBezTo>
                  <a:cubicBezTo>
                    <a:pt x="132" y="87"/>
                    <a:pt x="132" y="88"/>
                    <a:pt x="132" y="89"/>
                  </a:cubicBezTo>
                  <a:cubicBezTo>
                    <a:pt x="128" y="104"/>
                    <a:pt x="119" y="117"/>
                    <a:pt x="103"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5" name="Freeform 23">
              <a:extLst>
                <a:ext uri="{FF2B5EF4-FFF2-40B4-BE49-F238E27FC236}">
                  <a16:creationId xmlns:a16="http://schemas.microsoft.com/office/drawing/2014/main" id="{C2797BFE-E475-49AB-8B7C-5AD4CB593618}"/>
                </a:ext>
              </a:extLst>
            </p:cNvPr>
            <p:cNvSpPr>
              <a:spLocks/>
            </p:cNvSpPr>
            <p:nvPr/>
          </p:nvSpPr>
          <p:spPr bwMode="auto">
            <a:xfrm>
              <a:off x="7864475" y="9274175"/>
              <a:ext cx="263525" cy="363538"/>
            </a:xfrm>
            <a:custGeom>
              <a:avLst/>
              <a:gdLst>
                <a:gd name="T0" fmla="*/ 67 w 70"/>
                <a:gd name="T1" fmla="*/ 14 h 96"/>
                <a:gd name="T2" fmla="*/ 67 w 70"/>
                <a:gd name="T3" fmla="*/ 14 h 96"/>
                <a:gd name="T4" fmla="*/ 68 w 70"/>
                <a:gd name="T5" fmla="*/ 13 h 96"/>
                <a:gd name="T6" fmla="*/ 64 w 70"/>
                <a:gd name="T7" fmla="*/ 0 h 96"/>
                <a:gd name="T8" fmla="*/ 64 w 70"/>
                <a:gd name="T9" fmla="*/ 0 h 96"/>
                <a:gd name="T10" fmla="*/ 63 w 70"/>
                <a:gd name="T11" fmla="*/ 0 h 96"/>
                <a:gd name="T12" fmla="*/ 9 w 70"/>
                <a:gd name="T13" fmla="*/ 49 h 96"/>
                <a:gd name="T14" fmla="*/ 8 w 70"/>
                <a:gd name="T15" fmla="*/ 95 h 96"/>
                <a:gd name="T16" fmla="*/ 8 w 70"/>
                <a:gd name="T17" fmla="*/ 96 h 96"/>
                <a:gd name="T18" fmla="*/ 9 w 70"/>
                <a:gd name="T19" fmla="*/ 96 h 96"/>
                <a:gd name="T20" fmla="*/ 12 w 70"/>
                <a:gd name="T21" fmla="*/ 96 h 96"/>
                <a:gd name="T22" fmla="*/ 21 w 70"/>
                <a:gd name="T23" fmla="*/ 92 h 96"/>
                <a:gd name="T24" fmla="*/ 21 w 70"/>
                <a:gd name="T25" fmla="*/ 91 h 96"/>
                <a:gd name="T26" fmla="*/ 21 w 70"/>
                <a:gd name="T27" fmla="*/ 90 h 96"/>
                <a:gd name="T28" fmla="*/ 67 w 70"/>
                <a:gd name="T2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96">
                  <a:moveTo>
                    <a:pt x="67" y="14"/>
                  </a:moveTo>
                  <a:cubicBezTo>
                    <a:pt x="67" y="14"/>
                    <a:pt x="67" y="14"/>
                    <a:pt x="67" y="14"/>
                  </a:cubicBezTo>
                  <a:cubicBezTo>
                    <a:pt x="68" y="13"/>
                    <a:pt x="68" y="13"/>
                    <a:pt x="68" y="13"/>
                  </a:cubicBezTo>
                  <a:cubicBezTo>
                    <a:pt x="69" y="9"/>
                    <a:pt x="70" y="4"/>
                    <a:pt x="64" y="0"/>
                  </a:cubicBezTo>
                  <a:cubicBezTo>
                    <a:pt x="64" y="0"/>
                    <a:pt x="64" y="0"/>
                    <a:pt x="64" y="0"/>
                  </a:cubicBezTo>
                  <a:cubicBezTo>
                    <a:pt x="63" y="0"/>
                    <a:pt x="63" y="0"/>
                    <a:pt x="63" y="0"/>
                  </a:cubicBezTo>
                  <a:cubicBezTo>
                    <a:pt x="42" y="3"/>
                    <a:pt x="16" y="26"/>
                    <a:pt x="9" y="49"/>
                  </a:cubicBezTo>
                  <a:cubicBezTo>
                    <a:pt x="4" y="63"/>
                    <a:pt x="0" y="80"/>
                    <a:pt x="8" y="95"/>
                  </a:cubicBezTo>
                  <a:cubicBezTo>
                    <a:pt x="8" y="96"/>
                    <a:pt x="8" y="96"/>
                    <a:pt x="8" y="96"/>
                  </a:cubicBezTo>
                  <a:cubicBezTo>
                    <a:pt x="9" y="96"/>
                    <a:pt x="9" y="96"/>
                    <a:pt x="9" y="96"/>
                  </a:cubicBezTo>
                  <a:cubicBezTo>
                    <a:pt x="10" y="96"/>
                    <a:pt x="11" y="96"/>
                    <a:pt x="12" y="96"/>
                  </a:cubicBezTo>
                  <a:cubicBezTo>
                    <a:pt x="15" y="96"/>
                    <a:pt x="18" y="95"/>
                    <a:pt x="21" y="92"/>
                  </a:cubicBezTo>
                  <a:cubicBezTo>
                    <a:pt x="21" y="91"/>
                    <a:pt x="21" y="91"/>
                    <a:pt x="21" y="91"/>
                  </a:cubicBezTo>
                  <a:cubicBezTo>
                    <a:pt x="21" y="90"/>
                    <a:pt x="21" y="90"/>
                    <a:pt x="21" y="90"/>
                  </a:cubicBezTo>
                  <a:cubicBezTo>
                    <a:pt x="16" y="55"/>
                    <a:pt x="31" y="29"/>
                    <a:pt x="6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6" name="Freeform 24">
              <a:extLst>
                <a:ext uri="{FF2B5EF4-FFF2-40B4-BE49-F238E27FC236}">
                  <a16:creationId xmlns:a16="http://schemas.microsoft.com/office/drawing/2014/main" id="{6EC5282C-4ADC-4522-B17F-C9FE16817B3F}"/>
                </a:ext>
              </a:extLst>
            </p:cNvPr>
            <p:cNvSpPr>
              <a:spLocks/>
            </p:cNvSpPr>
            <p:nvPr/>
          </p:nvSpPr>
          <p:spPr bwMode="auto">
            <a:xfrm>
              <a:off x="9898063" y="9278938"/>
              <a:ext cx="247650" cy="354013"/>
            </a:xfrm>
            <a:custGeom>
              <a:avLst/>
              <a:gdLst>
                <a:gd name="T0" fmla="*/ 50 w 66"/>
                <a:gd name="T1" fmla="*/ 30 h 94"/>
                <a:gd name="T2" fmla="*/ 4 w 66"/>
                <a:gd name="T3" fmla="*/ 0 h 94"/>
                <a:gd name="T4" fmla="*/ 3 w 66"/>
                <a:gd name="T5" fmla="*/ 0 h 94"/>
                <a:gd name="T6" fmla="*/ 3 w 66"/>
                <a:gd name="T7" fmla="*/ 0 h 94"/>
                <a:gd name="T8" fmla="*/ 0 w 66"/>
                <a:gd name="T9" fmla="*/ 11 h 94"/>
                <a:gd name="T10" fmla="*/ 0 w 66"/>
                <a:gd name="T11" fmla="*/ 12 h 94"/>
                <a:gd name="T12" fmla="*/ 1 w 66"/>
                <a:gd name="T13" fmla="*/ 13 h 94"/>
                <a:gd name="T14" fmla="*/ 46 w 66"/>
                <a:gd name="T15" fmla="*/ 91 h 94"/>
                <a:gd name="T16" fmla="*/ 46 w 66"/>
                <a:gd name="T17" fmla="*/ 92 h 94"/>
                <a:gd name="T18" fmla="*/ 47 w 66"/>
                <a:gd name="T19" fmla="*/ 92 h 94"/>
                <a:gd name="T20" fmla="*/ 55 w 66"/>
                <a:gd name="T21" fmla="*/ 94 h 94"/>
                <a:gd name="T22" fmla="*/ 61 w 66"/>
                <a:gd name="T23" fmla="*/ 92 h 94"/>
                <a:gd name="T24" fmla="*/ 62 w 66"/>
                <a:gd name="T25" fmla="*/ 91 h 94"/>
                <a:gd name="T26" fmla="*/ 62 w 66"/>
                <a:gd name="T27" fmla="*/ 91 h 94"/>
                <a:gd name="T28" fmla="*/ 50 w 66"/>
                <a:gd name="T29"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94">
                  <a:moveTo>
                    <a:pt x="50" y="30"/>
                  </a:moveTo>
                  <a:cubicBezTo>
                    <a:pt x="38" y="14"/>
                    <a:pt x="21" y="3"/>
                    <a:pt x="4" y="0"/>
                  </a:cubicBezTo>
                  <a:cubicBezTo>
                    <a:pt x="3" y="0"/>
                    <a:pt x="3" y="0"/>
                    <a:pt x="3" y="0"/>
                  </a:cubicBezTo>
                  <a:cubicBezTo>
                    <a:pt x="3" y="0"/>
                    <a:pt x="3" y="0"/>
                    <a:pt x="3" y="0"/>
                  </a:cubicBezTo>
                  <a:cubicBezTo>
                    <a:pt x="0" y="5"/>
                    <a:pt x="0" y="5"/>
                    <a:pt x="0" y="11"/>
                  </a:cubicBezTo>
                  <a:cubicBezTo>
                    <a:pt x="0" y="12"/>
                    <a:pt x="0" y="12"/>
                    <a:pt x="0" y="12"/>
                  </a:cubicBezTo>
                  <a:cubicBezTo>
                    <a:pt x="1" y="13"/>
                    <a:pt x="1" y="13"/>
                    <a:pt x="1" y="13"/>
                  </a:cubicBezTo>
                  <a:cubicBezTo>
                    <a:pt x="37" y="28"/>
                    <a:pt x="53" y="54"/>
                    <a:pt x="46" y="91"/>
                  </a:cubicBezTo>
                  <a:cubicBezTo>
                    <a:pt x="46" y="92"/>
                    <a:pt x="46" y="92"/>
                    <a:pt x="46" y="92"/>
                  </a:cubicBezTo>
                  <a:cubicBezTo>
                    <a:pt x="47" y="92"/>
                    <a:pt x="47" y="92"/>
                    <a:pt x="47" y="92"/>
                  </a:cubicBezTo>
                  <a:cubicBezTo>
                    <a:pt x="51" y="94"/>
                    <a:pt x="53" y="94"/>
                    <a:pt x="55" y="94"/>
                  </a:cubicBezTo>
                  <a:cubicBezTo>
                    <a:pt x="57" y="94"/>
                    <a:pt x="59" y="93"/>
                    <a:pt x="61" y="92"/>
                  </a:cubicBezTo>
                  <a:cubicBezTo>
                    <a:pt x="62" y="91"/>
                    <a:pt x="62" y="91"/>
                    <a:pt x="62" y="91"/>
                  </a:cubicBezTo>
                  <a:cubicBezTo>
                    <a:pt x="62" y="91"/>
                    <a:pt x="62" y="91"/>
                    <a:pt x="62" y="91"/>
                  </a:cubicBezTo>
                  <a:cubicBezTo>
                    <a:pt x="66" y="69"/>
                    <a:pt x="62" y="48"/>
                    <a:pt x="5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7" name="Freeform 25">
              <a:extLst>
                <a:ext uri="{FF2B5EF4-FFF2-40B4-BE49-F238E27FC236}">
                  <a16:creationId xmlns:a16="http://schemas.microsoft.com/office/drawing/2014/main" id="{11CDD9FD-FF4E-43E7-BD3A-61BF04BA31B8}"/>
                </a:ext>
              </a:extLst>
            </p:cNvPr>
            <p:cNvSpPr>
              <a:spLocks/>
            </p:cNvSpPr>
            <p:nvPr/>
          </p:nvSpPr>
          <p:spPr bwMode="auto">
            <a:xfrm>
              <a:off x="9163050" y="9459913"/>
              <a:ext cx="249238" cy="365125"/>
            </a:xfrm>
            <a:custGeom>
              <a:avLst/>
              <a:gdLst>
                <a:gd name="T0" fmla="*/ 11 w 66"/>
                <a:gd name="T1" fmla="*/ 0 h 97"/>
                <a:gd name="T2" fmla="*/ 11 w 66"/>
                <a:gd name="T3" fmla="*/ 0 h 97"/>
                <a:gd name="T4" fmla="*/ 3 w 66"/>
                <a:gd name="T5" fmla="*/ 2 h 97"/>
                <a:gd name="T6" fmla="*/ 2 w 66"/>
                <a:gd name="T7" fmla="*/ 2 h 97"/>
                <a:gd name="T8" fmla="*/ 1 w 66"/>
                <a:gd name="T9" fmla="*/ 11 h 97"/>
                <a:gd name="T10" fmla="*/ 1 w 66"/>
                <a:gd name="T11" fmla="*/ 11 h 97"/>
                <a:gd name="T12" fmla="*/ 2 w 66"/>
                <a:gd name="T13" fmla="*/ 12 h 97"/>
                <a:gd name="T14" fmla="*/ 3 w 66"/>
                <a:gd name="T15" fmla="*/ 13 h 97"/>
                <a:gd name="T16" fmla="*/ 6 w 66"/>
                <a:gd name="T17" fmla="*/ 15 h 97"/>
                <a:gd name="T18" fmla="*/ 49 w 66"/>
                <a:gd name="T19" fmla="*/ 86 h 97"/>
                <a:gd name="T20" fmla="*/ 55 w 66"/>
                <a:gd name="T21" fmla="*/ 97 h 97"/>
                <a:gd name="T22" fmla="*/ 55 w 66"/>
                <a:gd name="T23" fmla="*/ 97 h 97"/>
                <a:gd name="T24" fmla="*/ 56 w 66"/>
                <a:gd name="T25" fmla="*/ 97 h 97"/>
                <a:gd name="T26" fmla="*/ 63 w 66"/>
                <a:gd name="T27" fmla="*/ 86 h 97"/>
                <a:gd name="T28" fmla="*/ 55 w 66"/>
                <a:gd name="T29" fmla="*/ 36 h 97"/>
                <a:gd name="T30" fmla="*/ 11 w 66"/>
                <a:gd name="T3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97">
                  <a:moveTo>
                    <a:pt x="11" y="0"/>
                  </a:moveTo>
                  <a:cubicBezTo>
                    <a:pt x="11" y="0"/>
                    <a:pt x="11" y="0"/>
                    <a:pt x="11" y="0"/>
                  </a:cubicBezTo>
                  <a:cubicBezTo>
                    <a:pt x="7" y="0"/>
                    <a:pt x="5" y="0"/>
                    <a:pt x="3" y="2"/>
                  </a:cubicBezTo>
                  <a:cubicBezTo>
                    <a:pt x="2" y="2"/>
                    <a:pt x="2" y="2"/>
                    <a:pt x="2" y="2"/>
                  </a:cubicBezTo>
                  <a:cubicBezTo>
                    <a:pt x="0" y="5"/>
                    <a:pt x="0" y="8"/>
                    <a:pt x="1" y="11"/>
                  </a:cubicBezTo>
                  <a:cubicBezTo>
                    <a:pt x="1" y="11"/>
                    <a:pt x="1" y="11"/>
                    <a:pt x="1" y="11"/>
                  </a:cubicBezTo>
                  <a:cubicBezTo>
                    <a:pt x="2" y="12"/>
                    <a:pt x="2" y="12"/>
                    <a:pt x="2" y="12"/>
                  </a:cubicBezTo>
                  <a:cubicBezTo>
                    <a:pt x="2" y="12"/>
                    <a:pt x="3" y="13"/>
                    <a:pt x="3" y="13"/>
                  </a:cubicBezTo>
                  <a:cubicBezTo>
                    <a:pt x="4" y="14"/>
                    <a:pt x="5" y="15"/>
                    <a:pt x="6" y="15"/>
                  </a:cubicBezTo>
                  <a:cubicBezTo>
                    <a:pt x="38" y="30"/>
                    <a:pt x="52" y="54"/>
                    <a:pt x="49" y="86"/>
                  </a:cubicBezTo>
                  <a:cubicBezTo>
                    <a:pt x="48" y="89"/>
                    <a:pt x="48" y="94"/>
                    <a:pt x="55" y="97"/>
                  </a:cubicBezTo>
                  <a:cubicBezTo>
                    <a:pt x="55" y="97"/>
                    <a:pt x="55" y="97"/>
                    <a:pt x="55" y="97"/>
                  </a:cubicBezTo>
                  <a:cubicBezTo>
                    <a:pt x="56" y="97"/>
                    <a:pt x="56" y="97"/>
                    <a:pt x="56" y="97"/>
                  </a:cubicBezTo>
                  <a:cubicBezTo>
                    <a:pt x="59" y="95"/>
                    <a:pt x="61" y="91"/>
                    <a:pt x="63" y="86"/>
                  </a:cubicBezTo>
                  <a:cubicBezTo>
                    <a:pt x="66" y="73"/>
                    <a:pt x="64" y="50"/>
                    <a:pt x="55" y="36"/>
                  </a:cubicBezTo>
                  <a:cubicBezTo>
                    <a:pt x="44" y="20"/>
                    <a:pt x="24" y="3"/>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8" name="Freeform 26">
              <a:extLst>
                <a:ext uri="{FF2B5EF4-FFF2-40B4-BE49-F238E27FC236}">
                  <a16:creationId xmlns:a16="http://schemas.microsoft.com/office/drawing/2014/main" id="{638A54F4-7062-4ED4-9D84-2DC1E32C9DFE}"/>
                </a:ext>
              </a:extLst>
            </p:cNvPr>
            <p:cNvSpPr>
              <a:spLocks/>
            </p:cNvSpPr>
            <p:nvPr/>
          </p:nvSpPr>
          <p:spPr bwMode="auto">
            <a:xfrm>
              <a:off x="8602663" y="9451975"/>
              <a:ext cx="247650" cy="373063"/>
            </a:xfrm>
            <a:custGeom>
              <a:avLst/>
              <a:gdLst>
                <a:gd name="T0" fmla="*/ 66 w 66"/>
                <a:gd name="T1" fmla="*/ 12 h 99"/>
                <a:gd name="T2" fmla="*/ 63 w 66"/>
                <a:gd name="T3" fmla="*/ 1 h 99"/>
                <a:gd name="T4" fmla="*/ 63 w 66"/>
                <a:gd name="T5" fmla="*/ 0 h 99"/>
                <a:gd name="T6" fmla="*/ 61 w 66"/>
                <a:gd name="T7" fmla="*/ 1 h 99"/>
                <a:gd name="T8" fmla="*/ 7 w 66"/>
                <a:gd name="T9" fmla="*/ 49 h 99"/>
                <a:gd name="T10" fmla="*/ 9 w 66"/>
                <a:gd name="T11" fmla="*/ 99 h 99"/>
                <a:gd name="T12" fmla="*/ 10 w 66"/>
                <a:gd name="T13" fmla="*/ 99 h 99"/>
                <a:gd name="T14" fmla="*/ 10 w 66"/>
                <a:gd name="T15" fmla="*/ 99 h 99"/>
                <a:gd name="T16" fmla="*/ 18 w 66"/>
                <a:gd name="T17" fmla="*/ 89 h 99"/>
                <a:gd name="T18" fmla="*/ 18 w 66"/>
                <a:gd name="T19" fmla="*/ 88 h 99"/>
                <a:gd name="T20" fmla="*/ 18 w 66"/>
                <a:gd name="T21" fmla="*/ 79 h 99"/>
                <a:gd name="T22" fmla="*/ 20 w 66"/>
                <a:gd name="T23" fmla="*/ 59 h 99"/>
                <a:gd name="T24" fmla="*/ 58 w 66"/>
                <a:gd name="T25" fmla="*/ 18 h 99"/>
                <a:gd name="T26" fmla="*/ 66 w 66"/>
                <a:gd name="T27"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99">
                  <a:moveTo>
                    <a:pt x="66" y="12"/>
                  </a:moveTo>
                  <a:cubicBezTo>
                    <a:pt x="66" y="9"/>
                    <a:pt x="66" y="6"/>
                    <a:pt x="63" y="1"/>
                  </a:cubicBezTo>
                  <a:cubicBezTo>
                    <a:pt x="63" y="0"/>
                    <a:pt x="63" y="0"/>
                    <a:pt x="63" y="0"/>
                  </a:cubicBezTo>
                  <a:cubicBezTo>
                    <a:pt x="61" y="1"/>
                    <a:pt x="61" y="1"/>
                    <a:pt x="61" y="1"/>
                  </a:cubicBezTo>
                  <a:cubicBezTo>
                    <a:pt x="36" y="9"/>
                    <a:pt x="18" y="24"/>
                    <a:pt x="7" y="49"/>
                  </a:cubicBezTo>
                  <a:cubicBezTo>
                    <a:pt x="0" y="63"/>
                    <a:pt x="2" y="92"/>
                    <a:pt x="9" y="99"/>
                  </a:cubicBezTo>
                  <a:cubicBezTo>
                    <a:pt x="10" y="99"/>
                    <a:pt x="10" y="99"/>
                    <a:pt x="10" y="99"/>
                  </a:cubicBezTo>
                  <a:cubicBezTo>
                    <a:pt x="10" y="99"/>
                    <a:pt x="10" y="99"/>
                    <a:pt x="10" y="99"/>
                  </a:cubicBezTo>
                  <a:cubicBezTo>
                    <a:pt x="18" y="99"/>
                    <a:pt x="18" y="93"/>
                    <a:pt x="18" y="89"/>
                  </a:cubicBezTo>
                  <a:cubicBezTo>
                    <a:pt x="18" y="88"/>
                    <a:pt x="18" y="88"/>
                    <a:pt x="18" y="88"/>
                  </a:cubicBezTo>
                  <a:cubicBezTo>
                    <a:pt x="18" y="85"/>
                    <a:pt x="18" y="82"/>
                    <a:pt x="18" y="79"/>
                  </a:cubicBezTo>
                  <a:cubicBezTo>
                    <a:pt x="18" y="72"/>
                    <a:pt x="18" y="66"/>
                    <a:pt x="20" y="59"/>
                  </a:cubicBezTo>
                  <a:cubicBezTo>
                    <a:pt x="26" y="41"/>
                    <a:pt x="39" y="28"/>
                    <a:pt x="58" y="18"/>
                  </a:cubicBezTo>
                  <a:cubicBezTo>
                    <a:pt x="62" y="17"/>
                    <a:pt x="65" y="15"/>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9" name="Freeform 27">
              <a:extLst>
                <a:ext uri="{FF2B5EF4-FFF2-40B4-BE49-F238E27FC236}">
                  <a16:creationId xmlns:a16="http://schemas.microsoft.com/office/drawing/2014/main" id="{C7883A28-2A79-4FAA-898F-0DFCF1E0769F}"/>
                </a:ext>
              </a:extLst>
            </p:cNvPr>
            <p:cNvSpPr>
              <a:spLocks/>
            </p:cNvSpPr>
            <p:nvPr/>
          </p:nvSpPr>
          <p:spPr bwMode="auto">
            <a:xfrm>
              <a:off x="8424863" y="9267825"/>
              <a:ext cx="249238" cy="249238"/>
            </a:xfrm>
            <a:custGeom>
              <a:avLst/>
              <a:gdLst>
                <a:gd name="T0" fmla="*/ 53 w 66"/>
                <a:gd name="T1" fmla="*/ 66 h 66"/>
                <a:gd name="T2" fmla="*/ 54 w 66"/>
                <a:gd name="T3" fmla="*/ 66 h 66"/>
                <a:gd name="T4" fmla="*/ 64 w 66"/>
                <a:gd name="T5" fmla="*/ 60 h 66"/>
                <a:gd name="T6" fmla="*/ 65 w 66"/>
                <a:gd name="T7" fmla="*/ 52 h 66"/>
                <a:gd name="T8" fmla="*/ 9 w 66"/>
                <a:gd name="T9" fmla="*/ 0 h 66"/>
                <a:gd name="T10" fmla="*/ 8 w 66"/>
                <a:gd name="T11" fmla="*/ 0 h 66"/>
                <a:gd name="T12" fmla="*/ 8 w 66"/>
                <a:gd name="T13" fmla="*/ 0 h 66"/>
                <a:gd name="T14" fmla="*/ 0 w 66"/>
                <a:gd name="T15" fmla="*/ 8 h 66"/>
                <a:gd name="T16" fmla="*/ 0 w 66"/>
                <a:gd name="T17" fmla="*/ 8 h 66"/>
                <a:gd name="T18" fmla="*/ 0 w 66"/>
                <a:gd name="T19" fmla="*/ 9 h 66"/>
                <a:gd name="T20" fmla="*/ 7 w 66"/>
                <a:gd name="T21" fmla="*/ 17 h 66"/>
                <a:gd name="T22" fmla="*/ 52 w 66"/>
                <a:gd name="T23" fmla="*/ 65 h 66"/>
                <a:gd name="T24" fmla="*/ 53 w 66"/>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53" y="66"/>
                  </a:moveTo>
                  <a:cubicBezTo>
                    <a:pt x="54" y="66"/>
                    <a:pt x="54" y="66"/>
                    <a:pt x="54" y="66"/>
                  </a:cubicBezTo>
                  <a:cubicBezTo>
                    <a:pt x="59" y="65"/>
                    <a:pt x="63" y="63"/>
                    <a:pt x="64" y="60"/>
                  </a:cubicBezTo>
                  <a:cubicBezTo>
                    <a:pt x="66" y="58"/>
                    <a:pt x="66" y="55"/>
                    <a:pt x="65" y="52"/>
                  </a:cubicBezTo>
                  <a:cubicBezTo>
                    <a:pt x="59" y="29"/>
                    <a:pt x="33" y="6"/>
                    <a:pt x="9" y="0"/>
                  </a:cubicBezTo>
                  <a:cubicBezTo>
                    <a:pt x="8" y="0"/>
                    <a:pt x="8" y="0"/>
                    <a:pt x="8" y="0"/>
                  </a:cubicBezTo>
                  <a:cubicBezTo>
                    <a:pt x="8" y="0"/>
                    <a:pt x="8" y="0"/>
                    <a:pt x="8" y="0"/>
                  </a:cubicBezTo>
                  <a:cubicBezTo>
                    <a:pt x="4" y="2"/>
                    <a:pt x="2" y="5"/>
                    <a:pt x="0" y="8"/>
                  </a:cubicBezTo>
                  <a:cubicBezTo>
                    <a:pt x="0" y="8"/>
                    <a:pt x="0" y="8"/>
                    <a:pt x="0" y="8"/>
                  </a:cubicBezTo>
                  <a:cubicBezTo>
                    <a:pt x="0" y="9"/>
                    <a:pt x="0" y="9"/>
                    <a:pt x="0" y="9"/>
                  </a:cubicBezTo>
                  <a:cubicBezTo>
                    <a:pt x="1" y="11"/>
                    <a:pt x="2" y="16"/>
                    <a:pt x="7" y="17"/>
                  </a:cubicBezTo>
                  <a:cubicBezTo>
                    <a:pt x="26" y="28"/>
                    <a:pt x="42" y="44"/>
                    <a:pt x="52" y="65"/>
                  </a:cubicBezTo>
                  <a:lnTo>
                    <a:pt x="5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0" name="Freeform 28">
              <a:extLst>
                <a:ext uri="{FF2B5EF4-FFF2-40B4-BE49-F238E27FC236}">
                  <a16:creationId xmlns:a16="http://schemas.microsoft.com/office/drawing/2014/main" id="{C4C565B5-9F47-4695-9C95-2F48C092E959}"/>
                </a:ext>
              </a:extLst>
            </p:cNvPr>
            <p:cNvSpPr>
              <a:spLocks/>
            </p:cNvSpPr>
            <p:nvPr/>
          </p:nvSpPr>
          <p:spPr bwMode="auto">
            <a:xfrm>
              <a:off x="9344025" y="9259888"/>
              <a:ext cx="249238" cy="257175"/>
            </a:xfrm>
            <a:custGeom>
              <a:avLst/>
              <a:gdLst>
                <a:gd name="T0" fmla="*/ 61 w 66"/>
                <a:gd name="T1" fmla="*/ 4 h 68"/>
                <a:gd name="T2" fmla="*/ 61 w 66"/>
                <a:gd name="T3" fmla="*/ 5 h 68"/>
                <a:gd name="T4" fmla="*/ 61 w 66"/>
                <a:gd name="T5" fmla="*/ 4 h 68"/>
                <a:gd name="T6" fmla="*/ 58 w 66"/>
                <a:gd name="T7" fmla="*/ 1 h 68"/>
                <a:gd name="T8" fmla="*/ 57 w 66"/>
                <a:gd name="T9" fmla="*/ 0 h 68"/>
                <a:gd name="T10" fmla="*/ 56 w 66"/>
                <a:gd name="T11" fmla="*/ 1 h 68"/>
                <a:gd name="T12" fmla="*/ 1 w 66"/>
                <a:gd name="T13" fmla="*/ 52 h 68"/>
                <a:gd name="T14" fmla="*/ 1 w 66"/>
                <a:gd name="T15" fmla="*/ 62 h 68"/>
                <a:gd name="T16" fmla="*/ 13 w 66"/>
                <a:gd name="T17" fmla="*/ 68 h 68"/>
                <a:gd name="T18" fmla="*/ 14 w 66"/>
                <a:gd name="T19" fmla="*/ 68 h 68"/>
                <a:gd name="T20" fmla="*/ 14 w 66"/>
                <a:gd name="T21" fmla="*/ 67 h 68"/>
                <a:gd name="T22" fmla="*/ 60 w 66"/>
                <a:gd name="T23" fmla="*/ 19 h 68"/>
                <a:gd name="T24" fmla="*/ 63 w 66"/>
                <a:gd name="T25" fmla="*/ 17 h 68"/>
                <a:gd name="T26" fmla="*/ 66 w 66"/>
                <a:gd name="T27" fmla="*/ 10 h 68"/>
                <a:gd name="T28" fmla="*/ 61 w 66"/>
                <a:gd name="T2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8">
                  <a:moveTo>
                    <a:pt x="61" y="4"/>
                  </a:moveTo>
                  <a:cubicBezTo>
                    <a:pt x="61" y="5"/>
                    <a:pt x="61" y="5"/>
                    <a:pt x="61" y="5"/>
                  </a:cubicBezTo>
                  <a:cubicBezTo>
                    <a:pt x="61" y="4"/>
                    <a:pt x="61" y="4"/>
                    <a:pt x="61" y="4"/>
                  </a:cubicBezTo>
                  <a:cubicBezTo>
                    <a:pt x="60" y="3"/>
                    <a:pt x="58" y="2"/>
                    <a:pt x="58" y="1"/>
                  </a:cubicBezTo>
                  <a:cubicBezTo>
                    <a:pt x="57" y="0"/>
                    <a:pt x="57" y="0"/>
                    <a:pt x="57" y="0"/>
                  </a:cubicBezTo>
                  <a:cubicBezTo>
                    <a:pt x="56" y="1"/>
                    <a:pt x="56" y="1"/>
                    <a:pt x="56" y="1"/>
                  </a:cubicBezTo>
                  <a:cubicBezTo>
                    <a:pt x="29" y="12"/>
                    <a:pt x="11" y="29"/>
                    <a:pt x="1" y="52"/>
                  </a:cubicBezTo>
                  <a:cubicBezTo>
                    <a:pt x="0" y="55"/>
                    <a:pt x="0" y="59"/>
                    <a:pt x="1" y="62"/>
                  </a:cubicBezTo>
                  <a:cubicBezTo>
                    <a:pt x="3" y="65"/>
                    <a:pt x="7" y="67"/>
                    <a:pt x="13" y="68"/>
                  </a:cubicBezTo>
                  <a:cubicBezTo>
                    <a:pt x="14" y="68"/>
                    <a:pt x="14" y="68"/>
                    <a:pt x="14" y="68"/>
                  </a:cubicBezTo>
                  <a:cubicBezTo>
                    <a:pt x="14" y="67"/>
                    <a:pt x="14" y="67"/>
                    <a:pt x="14" y="67"/>
                  </a:cubicBezTo>
                  <a:cubicBezTo>
                    <a:pt x="26" y="43"/>
                    <a:pt x="41" y="28"/>
                    <a:pt x="60" y="19"/>
                  </a:cubicBezTo>
                  <a:cubicBezTo>
                    <a:pt x="63" y="17"/>
                    <a:pt x="63" y="17"/>
                    <a:pt x="63" y="17"/>
                  </a:cubicBezTo>
                  <a:cubicBezTo>
                    <a:pt x="65" y="14"/>
                    <a:pt x="66" y="12"/>
                    <a:pt x="66" y="10"/>
                  </a:cubicBezTo>
                  <a:cubicBezTo>
                    <a:pt x="66" y="7"/>
                    <a:pt x="63" y="6"/>
                    <a:pt x="6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1" name="Freeform 29">
              <a:extLst>
                <a:ext uri="{FF2B5EF4-FFF2-40B4-BE49-F238E27FC236}">
                  <a16:creationId xmlns:a16="http://schemas.microsoft.com/office/drawing/2014/main" id="{A02B6BA3-3128-47CD-A2F4-B67D91F72E66}"/>
                </a:ext>
              </a:extLst>
            </p:cNvPr>
            <p:cNvSpPr>
              <a:spLocks/>
            </p:cNvSpPr>
            <p:nvPr/>
          </p:nvSpPr>
          <p:spPr bwMode="auto">
            <a:xfrm>
              <a:off x="8424863" y="9509125"/>
              <a:ext cx="68263" cy="131763"/>
            </a:xfrm>
            <a:custGeom>
              <a:avLst/>
              <a:gdLst>
                <a:gd name="T0" fmla="*/ 3 w 18"/>
                <a:gd name="T1" fmla="*/ 3 h 35"/>
                <a:gd name="T2" fmla="*/ 3 w 18"/>
                <a:gd name="T3" fmla="*/ 4 h 35"/>
                <a:gd name="T4" fmla="*/ 3 w 18"/>
                <a:gd name="T5" fmla="*/ 4 h 35"/>
                <a:gd name="T6" fmla="*/ 5 w 18"/>
                <a:gd name="T7" fmla="*/ 33 h 35"/>
                <a:gd name="T8" fmla="*/ 10 w 18"/>
                <a:gd name="T9" fmla="*/ 35 h 35"/>
                <a:gd name="T10" fmla="*/ 17 w 18"/>
                <a:gd name="T11" fmla="*/ 32 h 35"/>
                <a:gd name="T12" fmla="*/ 18 w 18"/>
                <a:gd name="T13" fmla="*/ 31 h 35"/>
                <a:gd name="T14" fmla="*/ 18 w 18"/>
                <a:gd name="T15" fmla="*/ 4 h 35"/>
                <a:gd name="T16" fmla="*/ 17 w 18"/>
                <a:gd name="T17" fmla="*/ 3 h 35"/>
                <a:gd name="T18" fmla="*/ 3 w 18"/>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5">
                  <a:moveTo>
                    <a:pt x="3" y="3"/>
                  </a:moveTo>
                  <a:cubicBezTo>
                    <a:pt x="3" y="4"/>
                    <a:pt x="3" y="4"/>
                    <a:pt x="3" y="4"/>
                  </a:cubicBezTo>
                  <a:cubicBezTo>
                    <a:pt x="3" y="4"/>
                    <a:pt x="3" y="4"/>
                    <a:pt x="3" y="4"/>
                  </a:cubicBezTo>
                  <a:cubicBezTo>
                    <a:pt x="0" y="19"/>
                    <a:pt x="0" y="29"/>
                    <a:pt x="5" y="33"/>
                  </a:cubicBezTo>
                  <a:cubicBezTo>
                    <a:pt x="7" y="34"/>
                    <a:pt x="8" y="35"/>
                    <a:pt x="10" y="35"/>
                  </a:cubicBezTo>
                  <a:cubicBezTo>
                    <a:pt x="13" y="35"/>
                    <a:pt x="15" y="33"/>
                    <a:pt x="17" y="32"/>
                  </a:cubicBezTo>
                  <a:cubicBezTo>
                    <a:pt x="18" y="31"/>
                    <a:pt x="18" y="31"/>
                    <a:pt x="18" y="31"/>
                  </a:cubicBezTo>
                  <a:cubicBezTo>
                    <a:pt x="18" y="4"/>
                    <a:pt x="18" y="4"/>
                    <a:pt x="18" y="4"/>
                  </a:cubicBezTo>
                  <a:cubicBezTo>
                    <a:pt x="17" y="3"/>
                    <a:pt x="17" y="3"/>
                    <a:pt x="17" y="3"/>
                  </a:cubicBezTo>
                  <a:cubicBezTo>
                    <a:pt x="12" y="0"/>
                    <a:pt x="8"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2" name="Freeform 30">
              <a:extLst>
                <a:ext uri="{FF2B5EF4-FFF2-40B4-BE49-F238E27FC236}">
                  <a16:creationId xmlns:a16="http://schemas.microsoft.com/office/drawing/2014/main" id="{D84CD3A7-8600-40B1-B9BB-FB5FADB860A8}"/>
                </a:ext>
              </a:extLst>
            </p:cNvPr>
            <p:cNvSpPr>
              <a:spLocks/>
            </p:cNvSpPr>
            <p:nvPr/>
          </p:nvSpPr>
          <p:spPr bwMode="auto">
            <a:xfrm>
              <a:off x="9520238" y="9509125"/>
              <a:ext cx="76200" cy="131763"/>
            </a:xfrm>
            <a:custGeom>
              <a:avLst/>
              <a:gdLst>
                <a:gd name="T0" fmla="*/ 12 w 20"/>
                <a:gd name="T1" fmla="*/ 2 h 35"/>
                <a:gd name="T2" fmla="*/ 12 w 20"/>
                <a:gd name="T3" fmla="*/ 2 h 35"/>
                <a:gd name="T4" fmla="*/ 2 w 20"/>
                <a:gd name="T5" fmla="*/ 5 h 35"/>
                <a:gd name="T6" fmla="*/ 1 w 20"/>
                <a:gd name="T7" fmla="*/ 5 h 35"/>
                <a:gd name="T8" fmla="*/ 1 w 20"/>
                <a:gd name="T9" fmla="*/ 5 h 35"/>
                <a:gd name="T10" fmla="*/ 1 w 20"/>
                <a:gd name="T11" fmla="*/ 9 h 35"/>
                <a:gd name="T12" fmla="*/ 2 w 20"/>
                <a:gd name="T13" fmla="*/ 32 h 35"/>
                <a:gd name="T14" fmla="*/ 2 w 20"/>
                <a:gd name="T15" fmla="*/ 32 h 35"/>
                <a:gd name="T16" fmla="*/ 2 w 20"/>
                <a:gd name="T17" fmla="*/ 33 h 35"/>
                <a:gd name="T18" fmla="*/ 9 w 20"/>
                <a:gd name="T19" fmla="*/ 35 h 35"/>
                <a:gd name="T20" fmla="*/ 11 w 20"/>
                <a:gd name="T21" fmla="*/ 34 h 35"/>
                <a:gd name="T22" fmla="*/ 17 w 20"/>
                <a:gd name="T23" fmla="*/ 29 h 35"/>
                <a:gd name="T24" fmla="*/ 12 w 20"/>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5">
                  <a:moveTo>
                    <a:pt x="12" y="2"/>
                  </a:moveTo>
                  <a:cubicBezTo>
                    <a:pt x="12" y="2"/>
                    <a:pt x="12" y="2"/>
                    <a:pt x="12" y="2"/>
                  </a:cubicBezTo>
                  <a:cubicBezTo>
                    <a:pt x="9" y="1"/>
                    <a:pt x="5" y="0"/>
                    <a:pt x="2" y="5"/>
                  </a:cubicBezTo>
                  <a:cubicBezTo>
                    <a:pt x="1" y="5"/>
                    <a:pt x="1" y="5"/>
                    <a:pt x="1" y="5"/>
                  </a:cubicBezTo>
                  <a:cubicBezTo>
                    <a:pt x="1" y="5"/>
                    <a:pt x="1" y="5"/>
                    <a:pt x="1" y="5"/>
                  </a:cubicBezTo>
                  <a:cubicBezTo>
                    <a:pt x="1" y="7"/>
                    <a:pt x="1" y="8"/>
                    <a:pt x="1" y="9"/>
                  </a:cubicBezTo>
                  <a:cubicBezTo>
                    <a:pt x="1" y="16"/>
                    <a:pt x="0" y="24"/>
                    <a:pt x="2" y="32"/>
                  </a:cubicBezTo>
                  <a:cubicBezTo>
                    <a:pt x="2" y="32"/>
                    <a:pt x="2" y="32"/>
                    <a:pt x="2" y="32"/>
                  </a:cubicBezTo>
                  <a:cubicBezTo>
                    <a:pt x="2" y="33"/>
                    <a:pt x="2" y="33"/>
                    <a:pt x="2" y="33"/>
                  </a:cubicBezTo>
                  <a:cubicBezTo>
                    <a:pt x="5" y="34"/>
                    <a:pt x="7" y="35"/>
                    <a:pt x="9" y="35"/>
                  </a:cubicBezTo>
                  <a:cubicBezTo>
                    <a:pt x="10" y="35"/>
                    <a:pt x="10" y="34"/>
                    <a:pt x="11" y="34"/>
                  </a:cubicBezTo>
                  <a:cubicBezTo>
                    <a:pt x="13" y="33"/>
                    <a:pt x="15" y="32"/>
                    <a:pt x="17" y="29"/>
                  </a:cubicBezTo>
                  <a:cubicBezTo>
                    <a:pt x="20" y="21"/>
                    <a:pt x="17" y="5"/>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3" name="Freeform 31">
              <a:extLst>
                <a:ext uri="{FF2B5EF4-FFF2-40B4-BE49-F238E27FC236}">
                  <a16:creationId xmlns:a16="http://schemas.microsoft.com/office/drawing/2014/main" id="{4E0607BF-F26D-48C3-AD0D-6CC801DBCADE}"/>
                </a:ext>
              </a:extLst>
            </p:cNvPr>
            <p:cNvSpPr>
              <a:spLocks/>
            </p:cNvSpPr>
            <p:nvPr/>
          </p:nvSpPr>
          <p:spPr bwMode="auto">
            <a:xfrm>
              <a:off x="9155113" y="9690100"/>
              <a:ext cx="68263" cy="128588"/>
            </a:xfrm>
            <a:custGeom>
              <a:avLst/>
              <a:gdLst>
                <a:gd name="T0" fmla="*/ 16 w 18"/>
                <a:gd name="T1" fmla="*/ 4 h 34"/>
                <a:gd name="T2" fmla="*/ 15 w 18"/>
                <a:gd name="T3" fmla="*/ 3 h 34"/>
                <a:gd name="T4" fmla="*/ 4 w 18"/>
                <a:gd name="T5" fmla="*/ 4 h 34"/>
                <a:gd name="T6" fmla="*/ 4 w 18"/>
                <a:gd name="T7" fmla="*/ 4 h 34"/>
                <a:gd name="T8" fmla="*/ 4 w 18"/>
                <a:gd name="T9" fmla="*/ 4 h 34"/>
                <a:gd name="T10" fmla="*/ 4 w 18"/>
                <a:gd name="T11" fmla="*/ 31 h 34"/>
                <a:gd name="T12" fmla="*/ 11 w 18"/>
                <a:gd name="T13" fmla="*/ 34 h 34"/>
                <a:gd name="T14" fmla="*/ 15 w 18"/>
                <a:gd name="T15" fmla="*/ 34 h 34"/>
                <a:gd name="T16" fmla="*/ 16 w 18"/>
                <a:gd name="T17" fmla="*/ 34 h 34"/>
                <a:gd name="T18" fmla="*/ 16 w 18"/>
                <a:gd name="T19" fmla="*/ 33 h 34"/>
                <a:gd name="T20" fmla="*/ 16 w 18"/>
                <a:gd name="T2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4">
                  <a:moveTo>
                    <a:pt x="16" y="4"/>
                  </a:moveTo>
                  <a:cubicBezTo>
                    <a:pt x="15" y="3"/>
                    <a:pt x="15" y="3"/>
                    <a:pt x="15" y="3"/>
                  </a:cubicBezTo>
                  <a:cubicBezTo>
                    <a:pt x="12" y="1"/>
                    <a:pt x="8" y="0"/>
                    <a:pt x="4" y="4"/>
                  </a:cubicBezTo>
                  <a:cubicBezTo>
                    <a:pt x="4" y="4"/>
                    <a:pt x="4" y="4"/>
                    <a:pt x="4" y="4"/>
                  </a:cubicBezTo>
                  <a:cubicBezTo>
                    <a:pt x="4" y="4"/>
                    <a:pt x="4" y="4"/>
                    <a:pt x="4" y="4"/>
                  </a:cubicBezTo>
                  <a:cubicBezTo>
                    <a:pt x="0" y="18"/>
                    <a:pt x="0" y="27"/>
                    <a:pt x="4" y="31"/>
                  </a:cubicBezTo>
                  <a:cubicBezTo>
                    <a:pt x="6" y="33"/>
                    <a:pt x="9" y="34"/>
                    <a:pt x="11" y="34"/>
                  </a:cubicBezTo>
                  <a:cubicBezTo>
                    <a:pt x="13" y="34"/>
                    <a:pt x="14" y="34"/>
                    <a:pt x="15" y="34"/>
                  </a:cubicBezTo>
                  <a:cubicBezTo>
                    <a:pt x="16" y="34"/>
                    <a:pt x="16" y="34"/>
                    <a:pt x="16" y="34"/>
                  </a:cubicBezTo>
                  <a:cubicBezTo>
                    <a:pt x="16" y="33"/>
                    <a:pt x="16" y="33"/>
                    <a:pt x="16" y="33"/>
                  </a:cubicBezTo>
                  <a:cubicBezTo>
                    <a:pt x="18" y="22"/>
                    <a:pt x="18" y="13"/>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4" name="Freeform 32">
              <a:extLst>
                <a:ext uri="{FF2B5EF4-FFF2-40B4-BE49-F238E27FC236}">
                  <a16:creationId xmlns:a16="http://schemas.microsoft.com/office/drawing/2014/main" id="{74C477C4-9C0C-42F5-995C-270A4E3AD54A}"/>
                </a:ext>
              </a:extLst>
            </p:cNvPr>
            <p:cNvSpPr>
              <a:spLocks/>
            </p:cNvSpPr>
            <p:nvPr/>
          </p:nvSpPr>
          <p:spPr bwMode="auto">
            <a:xfrm>
              <a:off x="8067675" y="9509125"/>
              <a:ext cx="60325" cy="139700"/>
            </a:xfrm>
            <a:custGeom>
              <a:avLst/>
              <a:gdLst>
                <a:gd name="T0" fmla="*/ 14 w 16"/>
                <a:gd name="T1" fmla="*/ 5 h 37"/>
                <a:gd name="T2" fmla="*/ 15 w 16"/>
                <a:gd name="T3" fmla="*/ 4 h 37"/>
                <a:gd name="T4" fmla="*/ 14 w 16"/>
                <a:gd name="T5" fmla="*/ 4 h 37"/>
                <a:gd name="T6" fmla="*/ 1 w 16"/>
                <a:gd name="T7" fmla="*/ 4 h 37"/>
                <a:gd name="T8" fmla="*/ 0 w 16"/>
                <a:gd name="T9" fmla="*/ 5 h 37"/>
                <a:gd name="T10" fmla="*/ 0 w 16"/>
                <a:gd name="T11" fmla="*/ 6 h 37"/>
                <a:gd name="T12" fmla="*/ 1 w 16"/>
                <a:gd name="T13" fmla="*/ 15 h 37"/>
                <a:gd name="T14" fmla="*/ 6 w 16"/>
                <a:gd name="T15" fmla="*/ 36 h 37"/>
                <a:gd name="T16" fmla="*/ 7 w 16"/>
                <a:gd name="T17" fmla="*/ 37 h 37"/>
                <a:gd name="T18" fmla="*/ 8 w 16"/>
                <a:gd name="T19" fmla="*/ 36 h 37"/>
                <a:gd name="T20" fmla="*/ 15 w 16"/>
                <a:gd name="T21" fmla="*/ 13 h 37"/>
                <a:gd name="T22" fmla="*/ 14 w 16"/>
                <a:gd name="T23"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7">
                  <a:moveTo>
                    <a:pt x="14" y="5"/>
                  </a:moveTo>
                  <a:cubicBezTo>
                    <a:pt x="15" y="4"/>
                    <a:pt x="15" y="4"/>
                    <a:pt x="15" y="4"/>
                  </a:cubicBezTo>
                  <a:cubicBezTo>
                    <a:pt x="14" y="4"/>
                    <a:pt x="14" y="4"/>
                    <a:pt x="14" y="4"/>
                  </a:cubicBezTo>
                  <a:cubicBezTo>
                    <a:pt x="9" y="0"/>
                    <a:pt x="6" y="0"/>
                    <a:pt x="1" y="4"/>
                  </a:cubicBezTo>
                  <a:cubicBezTo>
                    <a:pt x="0" y="5"/>
                    <a:pt x="0" y="5"/>
                    <a:pt x="0" y="5"/>
                  </a:cubicBezTo>
                  <a:cubicBezTo>
                    <a:pt x="0" y="6"/>
                    <a:pt x="0" y="6"/>
                    <a:pt x="0" y="6"/>
                  </a:cubicBezTo>
                  <a:cubicBezTo>
                    <a:pt x="1" y="9"/>
                    <a:pt x="1" y="12"/>
                    <a:pt x="1" y="15"/>
                  </a:cubicBezTo>
                  <a:cubicBezTo>
                    <a:pt x="0" y="22"/>
                    <a:pt x="0" y="29"/>
                    <a:pt x="6" y="36"/>
                  </a:cubicBezTo>
                  <a:cubicBezTo>
                    <a:pt x="7" y="37"/>
                    <a:pt x="7" y="37"/>
                    <a:pt x="7" y="37"/>
                  </a:cubicBezTo>
                  <a:cubicBezTo>
                    <a:pt x="8" y="36"/>
                    <a:pt x="8" y="36"/>
                    <a:pt x="8" y="36"/>
                  </a:cubicBezTo>
                  <a:cubicBezTo>
                    <a:pt x="16" y="29"/>
                    <a:pt x="16" y="21"/>
                    <a:pt x="15" y="13"/>
                  </a:cubicBezTo>
                  <a:cubicBezTo>
                    <a:pt x="14" y="10"/>
                    <a:pt x="14" y="8"/>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5" name="Freeform 33">
              <a:extLst>
                <a:ext uri="{FF2B5EF4-FFF2-40B4-BE49-F238E27FC236}">
                  <a16:creationId xmlns:a16="http://schemas.microsoft.com/office/drawing/2014/main" id="{72D36490-4916-40B8-A2C1-A38399C981BF}"/>
                </a:ext>
              </a:extLst>
            </p:cNvPr>
            <p:cNvSpPr>
              <a:spLocks/>
            </p:cNvSpPr>
            <p:nvPr/>
          </p:nvSpPr>
          <p:spPr bwMode="auto">
            <a:xfrm>
              <a:off x="9890125" y="9509125"/>
              <a:ext cx="60325" cy="134938"/>
            </a:xfrm>
            <a:custGeom>
              <a:avLst/>
              <a:gdLst>
                <a:gd name="T0" fmla="*/ 13 w 16"/>
                <a:gd name="T1" fmla="*/ 3 h 36"/>
                <a:gd name="T2" fmla="*/ 1 w 16"/>
                <a:gd name="T3" fmla="*/ 5 h 36"/>
                <a:gd name="T4" fmla="*/ 1 w 16"/>
                <a:gd name="T5" fmla="*/ 5 h 36"/>
                <a:gd name="T6" fmla="*/ 1 w 16"/>
                <a:gd name="T7" fmla="*/ 6 h 36"/>
                <a:gd name="T8" fmla="*/ 1 w 16"/>
                <a:gd name="T9" fmla="*/ 16 h 36"/>
                <a:gd name="T10" fmla="*/ 6 w 16"/>
                <a:gd name="T11" fmla="*/ 35 h 36"/>
                <a:gd name="T12" fmla="*/ 7 w 16"/>
                <a:gd name="T13" fmla="*/ 36 h 36"/>
                <a:gd name="T14" fmla="*/ 8 w 16"/>
                <a:gd name="T15" fmla="*/ 35 h 36"/>
                <a:gd name="T16" fmla="*/ 15 w 16"/>
                <a:gd name="T17" fmla="*/ 17 h 36"/>
                <a:gd name="T18" fmla="*/ 13 w 16"/>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3" y="3"/>
                  </a:moveTo>
                  <a:cubicBezTo>
                    <a:pt x="9" y="0"/>
                    <a:pt x="5" y="1"/>
                    <a:pt x="1" y="5"/>
                  </a:cubicBezTo>
                  <a:cubicBezTo>
                    <a:pt x="1" y="5"/>
                    <a:pt x="1" y="5"/>
                    <a:pt x="1" y="5"/>
                  </a:cubicBezTo>
                  <a:cubicBezTo>
                    <a:pt x="1" y="6"/>
                    <a:pt x="1" y="6"/>
                    <a:pt x="1" y="6"/>
                  </a:cubicBezTo>
                  <a:cubicBezTo>
                    <a:pt x="2" y="9"/>
                    <a:pt x="1" y="12"/>
                    <a:pt x="1" y="16"/>
                  </a:cubicBezTo>
                  <a:cubicBezTo>
                    <a:pt x="1" y="22"/>
                    <a:pt x="0" y="29"/>
                    <a:pt x="6" y="35"/>
                  </a:cubicBezTo>
                  <a:cubicBezTo>
                    <a:pt x="7" y="36"/>
                    <a:pt x="7" y="36"/>
                    <a:pt x="7" y="36"/>
                  </a:cubicBezTo>
                  <a:cubicBezTo>
                    <a:pt x="8" y="35"/>
                    <a:pt x="8" y="35"/>
                    <a:pt x="8" y="35"/>
                  </a:cubicBezTo>
                  <a:cubicBezTo>
                    <a:pt x="12" y="32"/>
                    <a:pt x="14" y="24"/>
                    <a:pt x="15" y="17"/>
                  </a:cubicBezTo>
                  <a:cubicBezTo>
                    <a:pt x="16" y="11"/>
                    <a:pt x="15" y="5"/>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6" name="Freeform 34">
              <a:extLst>
                <a:ext uri="{FF2B5EF4-FFF2-40B4-BE49-F238E27FC236}">
                  <a16:creationId xmlns:a16="http://schemas.microsoft.com/office/drawing/2014/main" id="{11AD72C8-3226-4F25-A7A4-3A7905FF5FCC}"/>
                </a:ext>
              </a:extLst>
            </p:cNvPr>
            <p:cNvSpPr>
              <a:spLocks/>
            </p:cNvSpPr>
            <p:nvPr/>
          </p:nvSpPr>
          <p:spPr bwMode="auto">
            <a:xfrm>
              <a:off x="8789988" y="9690100"/>
              <a:ext cx="79375" cy="142875"/>
            </a:xfrm>
            <a:custGeom>
              <a:avLst/>
              <a:gdLst>
                <a:gd name="T0" fmla="*/ 14 w 21"/>
                <a:gd name="T1" fmla="*/ 1 h 38"/>
                <a:gd name="T2" fmla="*/ 3 w 21"/>
                <a:gd name="T3" fmla="*/ 1 h 38"/>
                <a:gd name="T4" fmla="*/ 2 w 21"/>
                <a:gd name="T5" fmla="*/ 2 h 38"/>
                <a:gd name="T6" fmla="*/ 2 w 21"/>
                <a:gd name="T7" fmla="*/ 2 h 38"/>
                <a:gd name="T8" fmla="*/ 1 w 21"/>
                <a:gd name="T9" fmla="*/ 9 h 38"/>
                <a:gd name="T10" fmla="*/ 4 w 21"/>
                <a:gd name="T11" fmla="*/ 37 h 38"/>
                <a:gd name="T12" fmla="*/ 4 w 21"/>
                <a:gd name="T13" fmla="*/ 38 h 38"/>
                <a:gd name="T14" fmla="*/ 5 w 21"/>
                <a:gd name="T15" fmla="*/ 38 h 38"/>
                <a:gd name="T16" fmla="*/ 17 w 21"/>
                <a:gd name="T17" fmla="*/ 32 h 38"/>
                <a:gd name="T18" fmla="*/ 19 w 21"/>
                <a:gd name="T19" fmla="*/ 10 h 38"/>
                <a:gd name="T20" fmla="*/ 14 w 21"/>
                <a:gd name="T2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8">
                  <a:moveTo>
                    <a:pt x="14" y="1"/>
                  </a:moveTo>
                  <a:cubicBezTo>
                    <a:pt x="12" y="0"/>
                    <a:pt x="8" y="0"/>
                    <a:pt x="3" y="1"/>
                  </a:cubicBezTo>
                  <a:cubicBezTo>
                    <a:pt x="2" y="2"/>
                    <a:pt x="2" y="2"/>
                    <a:pt x="2" y="2"/>
                  </a:cubicBezTo>
                  <a:cubicBezTo>
                    <a:pt x="2" y="2"/>
                    <a:pt x="2" y="2"/>
                    <a:pt x="2" y="2"/>
                  </a:cubicBezTo>
                  <a:cubicBezTo>
                    <a:pt x="2" y="5"/>
                    <a:pt x="2" y="7"/>
                    <a:pt x="1" y="9"/>
                  </a:cubicBezTo>
                  <a:cubicBezTo>
                    <a:pt x="0" y="18"/>
                    <a:pt x="0" y="28"/>
                    <a:pt x="4" y="37"/>
                  </a:cubicBezTo>
                  <a:cubicBezTo>
                    <a:pt x="4" y="38"/>
                    <a:pt x="4" y="38"/>
                    <a:pt x="4" y="38"/>
                  </a:cubicBezTo>
                  <a:cubicBezTo>
                    <a:pt x="5" y="38"/>
                    <a:pt x="5" y="38"/>
                    <a:pt x="5" y="38"/>
                  </a:cubicBezTo>
                  <a:cubicBezTo>
                    <a:pt x="11" y="37"/>
                    <a:pt x="15" y="35"/>
                    <a:pt x="17" y="32"/>
                  </a:cubicBezTo>
                  <a:cubicBezTo>
                    <a:pt x="20" y="28"/>
                    <a:pt x="21" y="21"/>
                    <a:pt x="19" y="10"/>
                  </a:cubicBezTo>
                  <a:cubicBezTo>
                    <a:pt x="18" y="5"/>
                    <a:pt x="17" y="3"/>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7" name="object 7">
            <a:extLst>
              <a:ext uri="{FF2B5EF4-FFF2-40B4-BE49-F238E27FC236}">
                <a16:creationId xmlns:a16="http://schemas.microsoft.com/office/drawing/2014/main" id="{DF383602-6A3E-4931-AD0A-8CF71037EC2E}"/>
              </a:ext>
            </a:extLst>
          </p:cNvPr>
          <p:cNvSpPr txBox="1"/>
          <p:nvPr/>
        </p:nvSpPr>
        <p:spPr>
          <a:xfrm>
            <a:off x="8055258" y="404419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Ease of adoption</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lang="en-US" sz="800" b="1" spc="-5" dirty="0">
                <a:solidFill>
                  <a:schemeClr val="tx2"/>
                </a:solidFill>
                <a:cs typeface="Arial"/>
              </a:rPr>
              <a:t>+50 Integrations pre-built for quick use</a:t>
            </a:r>
            <a:r>
              <a:rPr kumimoji="0" lang="en-US" sz="800" b="1" i="0" u="none" strike="noStrike" kern="1200" cap="none" spc="-5" normalizeH="0" baseline="0" noProof="0" dirty="0">
                <a:ln>
                  <a:noFill/>
                </a:ln>
                <a:solidFill>
                  <a:schemeClr val="tx2"/>
                </a:solidFill>
                <a:effectLst/>
                <a:uLnTx/>
                <a:uFillTx/>
                <a:cs typeface="Arial"/>
              </a:rPr>
              <a:t>.</a:t>
            </a:r>
            <a:r>
              <a:rPr kumimoji="0" lang="en-US" sz="800" b="1" i="0" u="none" strike="noStrike" kern="1200" cap="none" spc="0" normalizeH="0" baseline="0" noProof="0" dirty="0">
                <a:ln>
                  <a:noFill/>
                </a:ln>
                <a:solidFill>
                  <a:schemeClr val="tx2"/>
                </a:solidFill>
                <a:effectLst/>
                <a:uLnTx/>
                <a:uFillTx/>
                <a:cs typeface="Arial"/>
              </a:rPr>
              <a:t> </a:t>
            </a:r>
            <a:r>
              <a:rPr kumimoji="0" lang="en-US" sz="800" b="0" i="0" u="none" strike="noStrike" kern="1200" cap="none" spc="-5" normalizeH="0" baseline="0" noProof="0" dirty="0">
                <a:ln>
                  <a:noFill/>
                </a:ln>
                <a:solidFill>
                  <a:schemeClr val="tx2"/>
                </a:solidFill>
                <a:effectLst/>
                <a:uLnTx/>
                <a:uFillTx/>
                <a:cs typeface="Arial"/>
              </a:rPr>
              <a:t>Organizations can also create their own re-usable library of integrations for internal systems.</a:t>
            </a:r>
          </a:p>
        </p:txBody>
      </p:sp>
      <p:grpSp>
        <p:nvGrpSpPr>
          <p:cNvPr id="288" name="Group 287">
            <a:extLst>
              <a:ext uri="{FF2B5EF4-FFF2-40B4-BE49-F238E27FC236}">
                <a16:creationId xmlns:a16="http://schemas.microsoft.com/office/drawing/2014/main" id="{CD341984-410F-4B7F-A88D-3EF32F777AF5}"/>
              </a:ext>
            </a:extLst>
          </p:cNvPr>
          <p:cNvGrpSpPr>
            <a:grpSpLocks noChangeAspect="1"/>
          </p:cNvGrpSpPr>
          <p:nvPr/>
        </p:nvGrpSpPr>
        <p:grpSpPr>
          <a:xfrm>
            <a:off x="8161318" y="4227079"/>
            <a:ext cx="516205" cy="457200"/>
            <a:chOff x="8010525" y="10783888"/>
            <a:chExt cx="2263775" cy="2005013"/>
          </a:xfrm>
          <a:solidFill>
            <a:schemeClr val="accent2"/>
          </a:solidFill>
        </p:grpSpPr>
        <p:sp>
          <p:nvSpPr>
            <p:cNvPr id="289" name="Freeform 61">
              <a:extLst>
                <a:ext uri="{FF2B5EF4-FFF2-40B4-BE49-F238E27FC236}">
                  <a16:creationId xmlns:a16="http://schemas.microsoft.com/office/drawing/2014/main" id="{EEC8F2E8-BBDB-49BE-B45D-B27415DB034A}"/>
                </a:ext>
              </a:extLst>
            </p:cNvPr>
            <p:cNvSpPr>
              <a:spLocks noEditPoints="1"/>
            </p:cNvSpPr>
            <p:nvPr/>
          </p:nvSpPr>
          <p:spPr bwMode="auto">
            <a:xfrm>
              <a:off x="8010525" y="10783888"/>
              <a:ext cx="2263775" cy="2005013"/>
            </a:xfrm>
            <a:custGeom>
              <a:avLst/>
              <a:gdLst>
                <a:gd name="T0" fmla="*/ 512 w 601"/>
                <a:gd name="T1" fmla="*/ 257 h 532"/>
                <a:gd name="T2" fmla="*/ 421 w 601"/>
                <a:gd name="T3" fmla="*/ 56 h 532"/>
                <a:gd name="T4" fmla="*/ 552 w 601"/>
                <a:gd name="T5" fmla="*/ 47 h 532"/>
                <a:gd name="T6" fmla="*/ 417 w 601"/>
                <a:gd name="T7" fmla="*/ 39 h 532"/>
                <a:gd name="T8" fmla="*/ 381 w 601"/>
                <a:gd name="T9" fmla="*/ 108 h 532"/>
                <a:gd name="T10" fmla="*/ 184 w 601"/>
                <a:gd name="T11" fmla="*/ 39 h 532"/>
                <a:gd name="T12" fmla="*/ 129 w 601"/>
                <a:gd name="T13" fmla="*/ 36 h 532"/>
                <a:gd name="T14" fmla="*/ 92 w 601"/>
                <a:gd name="T15" fmla="*/ 3 h 532"/>
                <a:gd name="T16" fmla="*/ 79 w 601"/>
                <a:gd name="T17" fmla="*/ 4 h 532"/>
                <a:gd name="T18" fmla="*/ 43 w 601"/>
                <a:gd name="T19" fmla="*/ 40 h 532"/>
                <a:gd name="T20" fmla="*/ 43 w 601"/>
                <a:gd name="T21" fmla="*/ 55 h 532"/>
                <a:gd name="T22" fmla="*/ 122 w 601"/>
                <a:gd name="T23" fmla="*/ 73 h 532"/>
                <a:gd name="T24" fmla="*/ 205 w 601"/>
                <a:gd name="T25" fmla="*/ 116 h 532"/>
                <a:gd name="T26" fmla="*/ 36 w 601"/>
                <a:gd name="T27" fmla="*/ 222 h 532"/>
                <a:gd name="T28" fmla="*/ 68 w 601"/>
                <a:gd name="T29" fmla="*/ 303 h 532"/>
                <a:gd name="T30" fmla="*/ 205 w 601"/>
                <a:gd name="T31" fmla="*/ 415 h 532"/>
                <a:gd name="T32" fmla="*/ 129 w 601"/>
                <a:gd name="T33" fmla="*/ 478 h 532"/>
                <a:gd name="T34" fmla="*/ 122 w 601"/>
                <a:gd name="T35" fmla="*/ 470 h 532"/>
                <a:gd name="T36" fmla="*/ 55 w 601"/>
                <a:gd name="T37" fmla="*/ 522 h 532"/>
                <a:gd name="T38" fmla="*/ 78 w 601"/>
                <a:gd name="T39" fmla="*/ 530 h 532"/>
                <a:gd name="T40" fmla="*/ 194 w 601"/>
                <a:gd name="T41" fmla="*/ 488 h 532"/>
                <a:gd name="T42" fmla="*/ 380 w 601"/>
                <a:gd name="T43" fmla="*/ 423 h 532"/>
                <a:gd name="T44" fmla="*/ 417 w 601"/>
                <a:gd name="T45" fmla="*/ 494 h 532"/>
                <a:gd name="T46" fmla="*/ 517 w 601"/>
                <a:gd name="T47" fmla="*/ 530 h 532"/>
                <a:gd name="T48" fmla="*/ 468 w 601"/>
                <a:gd name="T49" fmla="*/ 477 h 532"/>
                <a:gd name="T50" fmla="*/ 477 w 601"/>
                <a:gd name="T51" fmla="*/ 274 h 532"/>
                <a:gd name="T52" fmla="*/ 600 w 601"/>
                <a:gd name="T53" fmla="*/ 268 h 532"/>
                <a:gd name="T54" fmla="*/ 535 w 601"/>
                <a:gd name="T55" fmla="*/ 47 h 532"/>
                <a:gd name="T56" fmla="*/ 508 w 601"/>
                <a:gd name="T57" fmla="*/ 20 h 532"/>
                <a:gd name="T58" fmla="*/ 60 w 601"/>
                <a:gd name="T59" fmla="*/ 40 h 532"/>
                <a:gd name="T60" fmla="*/ 65 w 601"/>
                <a:gd name="T61" fmla="*/ 30 h 532"/>
                <a:gd name="T62" fmla="*/ 77 w 601"/>
                <a:gd name="T63" fmla="*/ 21 h 532"/>
                <a:gd name="T64" fmla="*/ 105 w 601"/>
                <a:gd name="T65" fmla="*/ 68 h 532"/>
                <a:gd name="T66" fmla="*/ 44 w 601"/>
                <a:gd name="T67" fmla="*/ 238 h 532"/>
                <a:gd name="T68" fmla="*/ 84 w 601"/>
                <a:gd name="T69" fmla="*/ 515 h 532"/>
                <a:gd name="T70" fmla="*/ 84 w 601"/>
                <a:gd name="T71" fmla="*/ 515 h 532"/>
                <a:gd name="T72" fmla="*/ 106 w 601"/>
                <a:gd name="T73" fmla="*/ 496 h 532"/>
                <a:gd name="T74" fmla="*/ 98 w 601"/>
                <a:gd name="T75" fmla="*/ 507 h 532"/>
                <a:gd name="T76" fmla="*/ 92 w 601"/>
                <a:gd name="T77" fmla="*/ 518 h 532"/>
                <a:gd name="T78" fmla="*/ 53 w 601"/>
                <a:gd name="T79" fmla="*/ 483 h 532"/>
                <a:gd name="T80" fmla="*/ 108 w 601"/>
                <a:gd name="T81" fmla="*/ 480 h 532"/>
                <a:gd name="T82" fmla="*/ 539 w 601"/>
                <a:gd name="T83" fmla="*/ 485 h 532"/>
                <a:gd name="T84" fmla="*/ 511 w 601"/>
                <a:gd name="T85" fmla="*/ 458 h 532"/>
                <a:gd name="T86" fmla="*/ 230 w 601"/>
                <a:gd name="T87" fmla="*/ 406 h 532"/>
                <a:gd name="T88" fmla="*/ 212 w 601"/>
                <a:gd name="T89" fmla="*/ 394 h 532"/>
                <a:gd name="T90" fmla="*/ 219 w 601"/>
                <a:gd name="T91" fmla="*/ 125 h 532"/>
                <a:gd name="T92" fmla="*/ 433 w 601"/>
                <a:gd name="T93" fmla="*/ 215 h 532"/>
                <a:gd name="T94" fmla="*/ 462 w 601"/>
                <a:gd name="T95" fmla="*/ 265 h 532"/>
                <a:gd name="T96" fmla="*/ 529 w 601"/>
                <a:gd name="T97" fmla="*/ 265 h 532"/>
                <a:gd name="T98" fmla="*/ 556 w 601"/>
                <a:gd name="T99" fmla="*/ 29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1" h="532">
                  <a:moveTo>
                    <a:pt x="566" y="222"/>
                  </a:moveTo>
                  <a:cubicBezTo>
                    <a:pt x="556" y="220"/>
                    <a:pt x="546" y="221"/>
                    <a:pt x="536" y="226"/>
                  </a:cubicBezTo>
                  <a:cubicBezTo>
                    <a:pt x="523" y="232"/>
                    <a:pt x="516" y="243"/>
                    <a:pt x="512" y="257"/>
                  </a:cubicBezTo>
                  <a:cubicBezTo>
                    <a:pt x="500" y="257"/>
                    <a:pt x="489" y="257"/>
                    <a:pt x="477" y="257"/>
                  </a:cubicBezTo>
                  <a:cubicBezTo>
                    <a:pt x="450" y="210"/>
                    <a:pt x="423" y="163"/>
                    <a:pt x="396" y="116"/>
                  </a:cubicBezTo>
                  <a:cubicBezTo>
                    <a:pt x="404" y="95"/>
                    <a:pt x="412" y="75"/>
                    <a:pt x="421" y="56"/>
                  </a:cubicBezTo>
                  <a:cubicBezTo>
                    <a:pt x="436" y="56"/>
                    <a:pt x="450" y="56"/>
                    <a:pt x="464" y="56"/>
                  </a:cubicBezTo>
                  <a:cubicBezTo>
                    <a:pt x="471" y="85"/>
                    <a:pt x="497" y="94"/>
                    <a:pt x="516" y="91"/>
                  </a:cubicBezTo>
                  <a:cubicBezTo>
                    <a:pt x="537" y="87"/>
                    <a:pt x="552" y="68"/>
                    <a:pt x="552" y="47"/>
                  </a:cubicBezTo>
                  <a:cubicBezTo>
                    <a:pt x="552" y="26"/>
                    <a:pt x="537" y="7"/>
                    <a:pt x="516" y="3"/>
                  </a:cubicBezTo>
                  <a:cubicBezTo>
                    <a:pt x="497" y="0"/>
                    <a:pt x="471" y="10"/>
                    <a:pt x="464" y="39"/>
                  </a:cubicBezTo>
                  <a:cubicBezTo>
                    <a:pt x="448" y="39"/>
                    <a:pt x="432" y="39"/>
                    <a:pt x="417" y="39"/>
                  </a:cubicBezTo>
                  <a:cubicBezTo>
                    <a:pt x="412" y="39"/>
                    <a:pt x="409" y="41"/>
                    <a:pt x="407" y="45"/>
                  </a:cubicBezTo>
                  <a:cubicBezTo>
                    <a:pt x="403" y="55"/>
                    <a:pt x="398" y="65"/>
                    <a:pt x="394" y="76"/>
                  </a:cubicBezTo>
                  <a:cubicBezTo>
                    <a:pt x="390" y="86"/>
                    <a:pt x="385" y="97"/>
                    <a:pt x="381" y="108"/>
                  </a:cubicBezTo>
                  <a:cubicBezTo>
                    <a:pt x="327" y="108"/>
                    <a:pt x="273" y="108"/>
                    <a:pt x="220" y="108"/>
                  </a:cubicBezTo>
                  <a:cubicBezTo>
                    <a:pt x="211" y="87"/>
                    <a:pt x="202" y="66"/>
                    <a:pt x="194" y="45"/>
                  </a:cubicBezTo>
                  <a:cubicBezTo>
                    <a:pt x="192" y="41"/>
                    <a:pt x="189" y="39"/>
                    <a:pt x="184" y="39"/>
                  </a:cubicBezTo>
                  <a:cubicBezTo>
                    <a:pt x="167" y="39"/>
                    <a:pt x="150" y="39"/>
                    <a:pt x="133" y="39"/>
                  </a:cubicBezTo>
                  <a:cubicBezTo>
                    <a:pt x="132" y="39"/>
                    <a:pt x="131" y="39"/>
                    <a:pt x="130" y="39"/>
                  </a:cubicBezTo>
                  <a:cubicBezTo>
                    <a:pt x="130" y="38"/>
                    <a:pt x="129" y="37"/>
                    <a:pt x="129" y="36"/>
                  </a:cubicBezTo>
                  <a:cubicBezTo>
                    <a:pt x="125" y="22"/>
                    <a:pt x="116" y="11"/>
                    <a:pt x="101" y="6"/>
                  </a:cubicBezTo>
                  <a:cubicBezTo>
                    <a:pt x="99" y="5"/>
                    <a:pt x="96" y="4"/>
                    <a:pt x="94" y="4"/>
                  </a:cubicBezTo>
                  <a:cubicBezTo>
                    <a:pt x="93" y="4"/>
                    <a:pt x="93" y="4"/>
                    <a:pt x="92" y="3"/>
                  </a:cubicBezTo>
                  <a:cubicBezTo>
                    <a:pt x="91" y="2"/>
                    <a:pt x="89" y="3"/>
                    <a:pt x="87" y="3"/>
                  </a:cubicBezTo>
                  <a:cubicBezTo>
                    <a:pt x="87" y="3"/>
                    <a:pt x="86" y="3"/>
                    <a:pt x="86" y="3"/>
                  </a:cubicBezTo>
                  <a:cubicBezTo>
                    <a:pt x="83" y="3"/>
                    <a:pt x="81" y="3"/>
                    <a:pt x="79" y="4"/>
                  </a:cubicBezTo>
                  <a:cubicBezTo>
                    <a:pt x="62" y="7"/>
                    <a:pt x="51" y="16"/>
                    <a:pt x="45" y="31"/>
                  </a:cubicBezTo>
                  <a:cubicBezTo>
                    <a:pt x="44" y="32"/>
                    <a:pt x="44" y="33"/>
                    <a:pt x="44" y="34"/>
                  </a:cubicBezTo>
                  <a:cubicBezTo>
                    <a:pt x="44" y="36"/>
                    <a:pt x="42" y="38"/>
                    <a:pt x="43" y="40"/>
                  </a:cubicBezTo>
                  <a:cubicBezTo>
                    <a:pt x="42" y="40"/>
                    <a:pt x="42" y="42"/>
                    <a:pt x="42" y="43"/>
                  </a:cubicBezTo>
                  <a:cubicBezTo>
                    <a:pt x="42" y="46"/>
                    <a:pt x="42" y="49"/>
                    <a:pt x="42" y="51"/>
                  </a:cubicBezTo>
                  <a:cubicBezTo>
                    <a:pt x="42" y="53"/>
                    <a:pt x="42" y="54"/>
                    <a:pt x="43" y="55"/>
                  </a:cubicBezTo>
                  <a:cubicBezTo>
                    <a:pt x="43" y="56"/>
                    <a:pt x="43" y="56"/>
                    <a:pt x="43" y="57"/>
                  </a:cubicBezTo>
                  <a:cubicBezTo>
                    <a:pt x="46" y="73"/>
                    <a:pt x="60" y="87"/>
                    <a:pt x="77" y="91"/>
                  </a:cubicBezTo>
                  <a:cubicBezTo>
                    <a:pt x="94" y="94"/>
                    <a:pt x="113" y="87"/>
                    <a:pt x="122" y="73"/>
                  </a:cubicBezTo>
                  <a:cubicBezTo>
                    <a:pt x="126" y="68"/>
                    <a:pt x="128" y="62"/>
                    <a:pt x="130" y="56"/>
                  </a:cubicBezTo>
                  <a:cubicBezTo>
                    <a:pt x="147" y="56"/>
                    <a:pt x="163" y="56"/>
                    <a:pt x="180" y="56"/>
                  </a:cubicBezTo>
                  <a:cubicBezTo>
                    <a:pt x="188" y="76"/>
                    <a:pt x="197" y="96"/>
                    <a:pt x="205" y="116"/>
                  </a:cubicBezTo>
                  <a:cubicBezTo>
                    <a:pt x="178" y="163"/>
                    <a:pt x="151" y="210"/>
                    <a:pt x="123" y="257"/>
                  </a:cubicBezTo>
                  <a:cubicBezTo>
                    <a:pt x="111" y="257"/>
                    <a:pt x="100" y="257"/>
                    <a:pt x="88" y="257"/>
                  </a:cubicBezTo>
                  <a:cubicBezTo>
                    <a:pt x="82" y="230"/>
                    <a:pt x="58" y="218"/>
                    <a:pt x="36" y="222"/>
                  </a:cubicBezTo>
                  <a:cubicBezTo>
                    <a:pt x="15" y="226"/>
                    <a:pt x="0" y="245"/>
                    <a:pt x="0" y="266"/>
                  </a:cubicBezTo>
                  <a:cubicBezTo>
                    <a:pt x="0" y="288"/>
                    <a:pt x="16" y="306"/>
                    <a:pt x="38" y="309"/>
                  </a:cubicBezTo>
                  <a:cubicBezTo>
                    <a:pt x="48" y="311"/>
                    <a:pt x="59" y="309"/>
                    <a:pt x="68" y="303"/>
                  </a:cubicBezTo>
                  <a:cubicBezTo>
                    <a:pt x="79" y="296"/>
                    <a:pt x="85" y="286"/>
                    <a:pt x="88" y="274"/>
                  </a:cubicBezTo>
                  <a:cubicBezTo>
                    <a:pt x="100" y="274"/>
                    <a:pt x="112" y="274"/>
                    <a:pt x="123" y="274"/>
                  </a:cubicBezTo>
                  <a:cubicBezTo>
                    <a:pt x="151" y="321"/>
                    <a:pt x="178" y="368"/>
                    <a:pt x="205" y="415"/>
                  </a:cubicBezTo>
                  <a:cubicBezTo>
                    <a:pt x="196" y="436"/>
                    <a:pt x="188" y="457"/>
                    <a:pt x="179" y="478"/>
                  </a:cubicBezTo>
                  <a:cubicBezTo>
                    <a:pt x="164" y="478"/>
                    <a:pt x="150" y="478"/>
                    <a:pt x="135" y="478"/>
                  </a:cubicBezTo>
                  <a:cubicBezTo>
                    <a:pt x="133" y="476"/>
                    <a:pt x="131" y="478"/>
                    <a:pt x="129" y="478"/>
                  </a:cubicBezTo>
                  <a:cubicBezTo>
                    <a:pt x="127" y="477"/>
                    <a:pt x="125" y="478"/>
                    <a:pt x="124" y="477"/>
                  </a:cubicBezTo>
                  <a:cubicBezTo>
                    <a:pt x="124" y="475"/>
                    <a:pt x="123" y="474"/>
                    <a:pt x="122" y="472"/>
                  </a:cubicBezTo>
                  <a:cubicBezTo>
                    <a:pt x="122" y="472"/>
                    <a:pt x="122" y="471"/>
                    <a:pt x="122" y="470"/>
                  </a:cubicBezTo>
                  <a:cubicBezTo>
                    <a:pt x="115" y="454"/>
                    <a:pt x="103" y="444"/>
                    <a:pt x="86" y="442"/>
                  </a:cubicBezTo>
                  <a:cubicBezTo>
                    <a:pt x="69" y="440"/>
                    <a:pt x="55" y="446"/>
                    <a:pt x="45" y="460"/>
                  </a:cubicBezTo>
                  <a:cubicBezTo>
                    <a:pt x="30" y="480"/>
                    <a:pt x="35" y="509"/>
                    <a:pt x="55" y="522"/>
                  </a:cubicBezTo>
                  <a:cubicBezTo>
                    <a:pt x="57" y="524"/>
                    <a:pt x="60" y="525"/>
                    <a:pt x="63" y="526"/>
                  </a:cubicBezTo>
                  <a:cubicBezTo>
                    <a:pt x="65" y="528"/>
                    <a:pt x="67" y="528"/>
                    <a:pt x="70" y="529"/>
                  </a:cubicBezTo>
                  <a:cubicBezTo>
                    <a:pt x="72" y="530"/>
                    <a:pt x="75" y="530"/>
                    <a:pt x="78" y="530"/>
                  </a:cubicBezTo>
                  <a:cubicBezTo>
                    <a:pt x="103" y="530"/>
                    <a:pt x="117" y="517"/>
                    <a:pt x="124" y="494"/>
                  </a:cubicBezTo>
                  <a:cubicBezTo>
                    <a:pt x="144" y="494"/>
                    <a:pt x="164" y="494"/>
                    <a:pt x="184" y="494"/>
                  </a:cubicBezTo>
                  <a:cubicBezTo>
                    <a:pt x="189" y="494"/>
                    <a:pt x="192" y="493"/>
                    <a:pt x="194" y="488"/>
                  </a:cubicBezTo>
                  <a:cubicBezTo>
                    <a:pt x="199" y="475"/>
                    <a:pt x="204" y="462"/>
                    <a:pt x="209" y="449"/>
                  </a:cubicBezTo>
                  <a:cubicBezTo>
                    <a:pt x="213" y="440"/>
                    <a:pt x="216" y="431"/>
                    <a:pt x="220" y="423"/>
                  </a:cubicBezTo>
                  <a:cubicBezTo>
                    <a:pt x="274" y="423"/>
                    <a:pt x="327" y="423"/>
                    <a:pt x="380" y="423"/>
                  </a:cubicBezTo>
                  <a:cubicBezTo>
                    <a:pt x="381" y="424"/>
                    <a:pt x="381" y="425"/>
                    <a:pt x="382" y="426"/>
                  </a:cubicBezTo>
                  <a:cubicBezTo>
                    <a:pt x="390" y="447"/>
                    <a:pt x="398" y="467"/>
                    <a:pt x="407" y="487"/>
                  </a:cubicBezTo>
                  <a:cubicBezTo>
                    <a:pt x="409" y="493"/>
                    <a:pt x="411" y="494"/>
                    <a:pt x="417" y="494"/>
                  </a:cubicBezTo>
                  <a:cubicBezTo>
                    <a:pt x="428" y="494"/>
                    <a:pt x="439" y="494"/>
                    <a:pt x="450" y="494"/>
                  </a:cubicBezTo>
                  <a:cubicBezTo>
                    <a:pt x="456" y="494"/>
                    <a:pt x="462" y="494"/>
                    <a:pt x="468" y="494"/>
                  </a:cubicBezTo>
                  <a:cubicBezTo>
                    <a:pt x="474" y="521"/>
                    <a:pt x="497" y="532"/>
                    <a:pt x="517" y="530"/>
                  </a:cubicBezTo>
                  <a:cubicBezTo>
                    <a:pt x="539" y="527"/>
                    <a:pt x="555" y="509"/>
                    <a:pt x="556" y="488"/>
                  </a:cubicBezTo>
                  <a:cubicBezTo>
                    <a:pt x="557" y="466"/>
                    <a:pt x="542" y="447"/>
                    <a:pt x="522" y="442"/>
                  </a:cubicBezTo>
                  <a:cubicBezTo>
                    <a:pt x="502" y="438"/>
                    <a:pt x="475" y="447"/>
                    <a:pt x="468" y="477"/>
                  </a:cubicBezTo>
                  <a:cubicBezTo>
                    <a:pt x="452" y="477"/>
                    <a:pt x="437" y="477"/>
                    <a:pt x="421" y="477"/>
                  </a:cubicBezTo>
                  <a:cubicBezTo>
                    <a:pt x="412" y="456"/>
                    <a:pt x="404" y="436"/>
                    <a:pt x="396" y="415"/>
                  </a:cubicBezTo>
                  <a:cubicBezTo>
                    <a:pt x="423" y="368"/>
                    <a:pt x="450" y="321"/>
                    <a:pt x="477" y="274"/>
                  </a:cubicBezTo>
                  <a:cubicBezTo>
                    <a:pt x="489" y="274"/>
                    <a:pt x="501" y="274"/>
                    <a:pt x="512" y="274"/>
                  </a:cubicBezTo>
                  <a:cubicBezTo>
                    <a:pt x="519" y="301"/>
                    <a:pt x="543" y="312"/>
                    <a:pt x="563" y="309"/>
                  </a:cubicBezTo>
                  <a:cubicBezTo>
                    <a:pt x="583" y="306"/>
                    <a:pt x="599" y="288"/>
                    <a:pt x="600" y="268"/>
                  </a:cubicBezTo>
                  <a:cubicBezTo>
                    <a:pt x="601" y="246"/>
                    <a:pt x="587" y="227"/>
                    <a:pt x="566" y="222"/>
                  </a:cubicBezTo>
                  <a:close/>
                  <a:moveTo>
                    <a:pt x="508" y="20"/>
                  </a:moveTo>
                  <a:cubicBezTo>
                    <a:pt x="523" y="20"/>
                    <a:pt x="535" y="32"/>
                    <a:pt x="535" y="47"/>
                  </a:cubicBezTo>
                  <a:cubicBezTo>
                    <a:pt x="535" y="62"/>
                    <a:pt x="523" y="75"/>
                    <a:pt x="508" y="74"/>
                  </a:cubicBezTo>
                  <a:cubicBezTo>
                    <a:pt x="493" y="74"/>
                    <a:pt x="481" y="62"/>
                    <a:pt x="481" y="47"/>
                  </a:cubicBezTo>
                  <a:cubicBezTo>
                    <a:pt x="481" y="32"/>
                    <a:pt x="493" y="20"/>
                    <a:pt x="508" y="20"/>
                  </a:cubicBezTo>
                  <a:close/>
                  <a:moveTo>
                    <a:pt x="105" y="68"/>
                  </a:moveTo>
                  <a:cubicBezTo>
                    <a:pt x="96" y="76"/>
                    <a:pt x="82" y="77"/>
                    <a:pt x="72" y="71"/>
                  </a:cubicBezTo>
                  <a:cubicBezTo>
                    <a:pt x="62" y="65"/>
                    <a:pt x="57" y="52"/>
                    <a:pt x="60" y="40"/>
                  </a:cubicBezTo>
                  <a:cubicBezTo>
                    <a:pt x="60" y="40"/>
                    <a:pt x="60" y="39"/>
                    <a:pt x="60" y="38"/>
                  </a:cubicBezTo>
                  <a:cubicBezTo>
                    <a:pt x="61" y="37"/>
                    <a:pt x="62" y="35"/>
                    <a:pt x="62" y="34"/>
                  </a:cubicBezTo>
                  <a:cubicBezTo>
                    <a:pt x="63" y="32"/>
                    <a:pt x="64" y="31"/>
                    <a:pt x="65" y="30"/>
                  </a:cubicBezTo>
                  <a:cubicBezTo>
                    <a:pt x="66" y="29"/>
                    <a:pt x="67" y="28"/>
                    <a:pt x="68" y="27"/>
                  </a:cubicBezTo>
                  <a:cubicBezTo>
                    <a:pt x="69" y="26"/>
                    <a:pt x="70" y="25"/>
                    <a:pt x="71" y="25"/>
                  </a:cubicBezTo>
                  <a:cubicBezTo>
                    <a:pt x="73" y="23"/>
                    <a:pt x="75" y="22"/>
                    <a:pt x="77" y="21"/>
                  </a:cubicBezTo>
                  <a:cubicBezTo>
                    <a:pt x="81" y="20"/>
                    <a:pt x="85" y="20"/>
                    <a:pt x="89" y="20"/>
                  </a:cubicBezTo>
                  <a:cubicBezTo>
                    <a:pt x="101" y="22"/>
                    <a:pt x="109" y="28"/>
                    <a:pt x="112" y="40"/>
                  </a:cubicBezTo>
                  <a:cubicBezTo>
                    <a:pt x="116" y="50"/>
                    <a:pt x="113" y="60"/>
                    <a:pt x="105" y="68"/>
                  </a:cubicBezTo>
                  <a:close/>
                  <a:moveTo>
                    <a:pt x="44" y="293"/>
                  </a:moveTo>
                  <a:cubicBezTo>
                    <a:pt x="29" y="293"/>
                    <a:pt x="17" y="281"/>
                    <a:pt x="17" y="266"/>
                  </a:cubicBezTo>
                  <a:cubicBezTo>
                    <a:pt x="17" y="250"/>
                    <a:pt x="29" y="238"/>
                    <a:pt x="44" y="238"/>
                  </a:cubicBezTo>
                  <a:cubicBezTo>
                    <a:pt x="60" y="238"/>
                    <a:pt x="72" y="251"/>
                    <a:pt x="72" y="266"/>
                  </a:cubicBezTo>
                  <a:cubicBezTo>
                    <a:pt x="72" y="281"/>
                    <a:pt x="60" y="293"/>
                    <a:pt x="44" y="293"/>
                  </a:cubicBezTo>
                  <a:close/>
                  <a:moveTo>
                    <a:pt x="84" y="515"/>
                  </a:moveTo>
                  <a:cubicBezTo>
                    <a:pt x="84" y="515"/>
                    <a:pt x="84" y="515"/>
                    <a:pt x="84" y="515"/>
                  </a:cubicBezTo>
                  <a:cubicBezTo>
                    <a:pt x="86" y="516"/>
                    <a:pt x="87" y="517"/>
                    <a:pt x="88" y="518"/>
                  </a:cubicBezTo>
                  <a:cubicBezTo>
                    <a:pt x="87" y="517"/>
                    <a:pt x="86" y="516"/>
                    <a:pt x="84" y="515"/>
                  </a:cubicBezTo>
                  <a:close/>
                  <a:moveTo>
                    <a:pt x="107" y="490"/>
                  </a:moveTo>
                  <a:cubicBezTo>
                    <a:pt x="107" y="490"/>
                    <a:pt x="107" y="490"/>
                    <a:pt x="107" y="490"/>
                  </a:cubicBezTo>
                  <a:cubicBezTo>
                    <a:pt x="107" y="492"/>
                    <a:pt x="106" y="494"/>
                    <a:pt x="106" y="496"/>
                  </a:cubicBezTo>
                  <a:cubicBezTo>
                    <a:pt x="105" y="498"/>
                    <a:pt x="103" y="501"/>
                    <a:pt x="102" y="503"/>
                  </a:cubicBezTo>
                  <a:cubicBezTo>
                    <a:pt x="101" y="504"/>
                    <a:pt x="100" y="504"/>
                    <a:pt x="100" y="505"/>
                  </a:cubicBezTo>
                  <a:cubicBezTo>
                    <a:pt x="99" y="506"/>
                    <a:pt x="99" y="506"/>
                    <a:pt x="98" y="507"/>
                  </a:cubicBezTo>
                  <a:cubicBezTo>
                    <a:pt x="97" y="507"/>
                    <a:pt x="96" y="508"/>
                    <a:pt x="95" y="509"/>
                  </a:cubicBezTo>
                  <a:cubicBezTo>
                    <a:pt x="93" y="510"/>
                    <a:pt x="90" y="511"/>
                    <a:pt x="88" y="512"/>
                  </a:cubicBezTo>
                  <a:cubicBezTo>
                    <a:pt x="89" y="514"/>
                    <a:pt x="91" y="516"/>
                    <a:pt x="92" y="518"/>
                  </a:cubicBezTo>
                  <a:cubicBezTo>
                    <a:pt x="91" y="516"/>
                    <a:pt x="89" y="514"/>
                    <a:pt x="88" y="512"/>
                  </a:cubicBezTo>
                  <a:cubicBezTo>
                    <a:pt x="83" y="513"/>
                    <a:pt x="77" y="513"/>
                    <a:pt x="72" y="512"/>
                  </a:cubicBezTo>
                  <a:cubicBezTo>
                    <a:pt x="59" y="506"/>
                    <a:pt x="52" y="496"/>
                    <a:pt x="53" y="483"/>
                  </a:cubicBezTo>
                  <a:cubicBezTo>
                    <a:pt x="54" y="470"/>
                    <a:pt x="64" y="460"/>
                    <a:pt x="77" y="459"/>
                  </a:cubicBezTo>
                  <a:cubicBezTo>
                    <a:pt x="90" y="457"/>
                    <a:pt x="102" y="465"/>
                    <a:pt x="107" y="477"/>
                  </a:cubicBezTo>
                  <a:cubicBezTo>
                    <a:pt x="107" y="478"/>
                    <a:pt x="107" y="479"/>
                    <a:pt x="108" y="480"/>
                  </a:cubicBezTo>
                  <a:cubicBezTo>
                    <a:pt x="108" y="484"/>
                    <a:pt x="107" y="487"/>
                    <a:pt x="107" y="490"/>
                  </a:cubicBezTo>
                  <a:close/>
                  <a:moveTo>
                    <a:pt x="511" y="458"/>
                  </a:moveTo>
                  <a:cubicBezTo>
                    <a:pt x="526" y="458"/>
                    <a:pt x="539" y="470"/>
                    <a:pt x="539" y="485"/>
                  </a:cubicBezTo>
                  <a:cubicBezTo>
                    <a:pt x="539" y="500"/>
                    <a:pt x="527" y="513"/>
                    <a:pt x="512" y="513"/>
                  </a:cubicBezTo>
                  <a:cubicBezTo>
                    <a:pt x="497" y="513"/>
                    <a:pt x="485" y="502"/>
                    <a:pt x="484" y="487"/>
                  </a:cubicBezTo>
                  <a:cubicBezTo>
                    <a:pt x="484" y="471"/>
                    <a:pt x="496" y="459"/>
                    <a:pt x="511" y="458"/>
                  </a:cubicBezTo>
                  <a:close/>
                  <a:moveTo>
                    <a:pt x="381" y="406"/>
                  </a:moveTo>
                  <a:cubicBezTo>
                    <a:pt x="379" y="406"/>
                    <a:pt x="377" y="406"/>
                    <a:pt x="375" y="406"/>
                  </a:cubicBezTo>
                  <a:cubicBezTo>
                    <a:pt x="327" y="406"/>
                    <a:pt x="279" y="406"/>
                    <a:pt x="230" y="406"/>
                  </a:cubicBezTo>
                  <a:cubicBezTo>
                    <a:pt x="229" y="406"/>
                    <a:pt x="227" y="406"/>
                    <a:pt x="226" y="406"/>
                  </a:cubicBezTo>
                  <a:cubicBezTo>
                    <a:pt x="224" y="406"/>
                    <a:pt x="221" y="406"/>
                    <a:pt x="219" y="406"/>
                  </a:cubicBezTo>
                  <a:cubicBezTo>
                    <a:pt x="217" y="402"/>
                    <a:pt x="215" y="398"/>
                    <a:pt x="212" y="394"/>
                  </a:cubicBezTo>
                  <a:cubicBezTo>
                    <a:pt x="203" y="377"/>
                    <a:pt x="193" y="360"/>
                    <a:pt x="183" y="343"/>
                  </a:cubicBezTo>
                  <a:cubicBezTo>
                    <a:pt x="168" y="317"/>
                    <a:pt x="153" y="291"/>
                    <a:pt x="138" y="265"/>
                  </a:cubicBezTo>
                  <a:cubicBezTo>
                    <a:pt x="165" y="218"/>
                    <a:pt x="192" y="172"/>
                    <a:pt x="219" y="125"/>
                  </a:cubicBezTo>
                  <a:cubicBezTo>
                    <a:pt x="273" y="125"/>
                    <a:pt x="327" y="125"/>
                    <a:pt x="381" y="125"/>
                  </a:cubicBezTo>
                  <a:cubicBezTo>
                    <a:pt x="388" y="137"/>
                    <a:pt x="395" y="148"/>
                    <a:pt x="402" y="160"/>
                  </a:cubicBezTo>
                  <a:cubicBezTo>
                    <a:pt x="412" y="178"/>
                    <a:pt x="423" y="197"/>
                    <a:pt x="433" y="215"/>
                  </a:cubicBezTo>
                  <a:cubicBezTo>
                    <a:pt x="434" y="216"/>
                    <a:pt x="434" y="216"/>
                    <a:pt x="435" y="217"/>
                  </a:cubicBezTo>
                  <a:cubicBezTo>
                    <a:pt x="436" y="220"/>
                    <a:pt x="438" y="223"/>
                    <a:pt x="440" y="226"/>
                  </a:cubicBezTo>
                  <a:cubicBezTo>
                    <a:pt x="447" y="239"/>
                    <a:pt x="455" y="252"/>
                    <a:pt x="462" y="265"/>
                  </a:cubicBezTo>
                  <a:cubicBezTo>
                    <a:pt x="435" y="312"/>
                    <a:pt x="408" y="359"/>
                    <a:pt x="381" y="406"/>
                  </a:cubicBezTo>
                  <a:close/>
                  <a:moveTo>
                    <a:pt x="556" y="292"/>
                  </a:moveTo>
                  <a:cubicBezTo>
                    <a:pt x="541" y="292"/>
                    <a:pt x="529" y="280"/>
                    <a:pt x="529" y="265"/>
                  </a:cubicBezTo>
                  <a:cubicBezTo>
                    <a:pt x="529" y="250"/>
                    <a:pt x="541" y="238"/>
                    <a:pt x="556" y="238"/>
                  </a:cubicBezTo>
                  <a:cubicBezTo>
                    <a:pt x="571" y="238"/>
                    <a:pt x="584" y="250"/>
                    <a:pt x="584" y="265"/>
                  </a:cubicBezTo>
                  <a:cubicBezTo>
                    <a:pt x="583" y="280"/>
                    <a:pt x="571" y="293"/>
                    <a:pt x="556"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0" name="Freeform 62">
              <a:extLst>
                <a:ext uri="{FF2B5EF4-FFF2-40B4-BE49-F238E27FC236}">
                  <a16:creationId xmlns:a16="http://schemas.microsoft.com/office/drawing/2014/main" id="{D65C8292-2426-4173-AE6A-44307AC4221B}"/>
                </a:ext>
              </a:extLst>
            </p:cNvPr>
            <p:cNvSpPr>
              <a:spLocks noEditPoints="1"/>
            </p:cNvSpPr>
            <p:nvPr/>
          </p:nvSpPr>
          <p:spPr bwMode="auto">
            <a:xfrm>
              <a:off x="8745538" y="11436350"/>
              <a:ext cx="793750" cy="693738"/>
            </a:xfrm>
            <a:custGeom>
              <a:avLst/>
              <a:gdLst>
                <a:gd name="T0" fmla="*/ 206 w 211"/>
                <a:gd name="T1" fmla="*/ 82 h 184"/>
                <a:gd name="T2" fmla="*/ 197 w 211"/>
                <a:gd name="T3" fmla="*/ 68 h 184"/>
                <a:gd name="T4" fmla="*/ 162 w 211"/>
                <a:gd name="T5" fmla="*/ 5 h 184"/>
                <a:gd name="T6" fmla="*/ 152 w 211"/>
                <a:gd name="T7" fmla="*/ 0 h 184"/>
                <a:gd name="T8" fmla="*/ 58 w 211"/>
                <a:gd name="T9" fmla="*/ 0 h 184"/>
                <a:gd name="T10" fmla="*/ 49 w 211"/>
                <a:gd name="T11" fmla="*/ 5 h 184"/>
                <a:gd name="T12" fmla="*/ 2 w 211"/>
                <a:gd name="T13" fmla="*/ 86 h 184"/>
                <a:gd name="T14" fmla="*/ 3 w 211"/>
                <a:gd name="T15" fmla="*/ 99 h 184"/>
                <a:gd name="T16" fmla="*/ 49 w 211"/>
                <a:gd name="T17" fmla="*/ 180 h 184"/>
                <a:gd name="T18" fmla="*/ 57 w 211"/>
                <a:gd name="T19" fmla="*/ 184 h 184"/>
                <a:gd name="T20" fmla="*/ 153 w 211"/>
                <a:gd name="T21" fmla="*/ 184 h 184"/>
                <a:gd name="T22" fmla="*/ 161 w 211"/>
                <a:gd name="T23" fmla="*/ 180 h 184"/>
                <a:gd name="T24" fmla="*/ 209 w 211"/>
                <a:gd name="T25" fmla="*/ 97 h 184"/>
                <a:gd name="T26" fmla="*/ 209 w 211"/>
                <a:gd name="T27" fmla="*/ 88 h 184"/>
                <a:gd name="T28" fmla="*/ 206 w 211"/>
                <a:gd name="T29" fmla="*/ 82 h 184"/>
                <a:gd name="T30" fmla="*/ 190 w 211"/>
                <a:gd name="T31" fmla="*/ 96 h 184"/>
                <a:gd name="T32" fmla="*/ 149 w 211"/>
                <a:gd name="T33" fmla="*/ 167 h 184"/>
                <a:gd name="T34" fmla="*/ 62 w 211"/>
                <a:gd name="T35" fmla="*/ 167 h 184"/>
                <a:gd name="T36" fmla="*/ 18 w 211"/>
                <a:gd name="T37" fmla="*/ 92 h 184"/>
                <a:gd name="T38" fmla="*/ 62 w 211"/>
                <a:gd name="T39" fmla="*/ 17 h 184"/>
                <a:gd name="T40" fmla="*/ 149 w 211"/>
                <a:gd name="T41" fmla="*/ 17 h 184"/>
                <a:gd name="T42" fmla="*/ 184 w 211"/>
                <a:gd name="T43" fmla="*/ 78 h 184"/>
                <a:gd name="T44" fmla="*/ 187 w 211"/>
                <a:gd name="T45" fmla="*/ 83 h 184"/>
                <a:gd name="T46" fmla="*/ 192 w 211"/>
                <a:gd name="T47" fmla="*/ 92 h 184"/>
                <a:gd name="T48" fmla="*/ 190 w 211"/>
                <a:gd name="T4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184">
                  <a:moveTo>
                    <a:pt x="206" y="82"/>
                  </a:moveTo>
                  <a:cubicBezTo>
                    <a:pt x="203" y="77"/>
                    <a:pt x="200" y="72"/>
                    <a:pt x="197" y="68"/>
                  </a:cubicBezTo>
                  <a:cubicBezTo>
                    <a:pt x="185" y="47"/>
                    <a:pt x="173" y="26"/>
                    <a:pt x="162" y="5"/>
                  </a:cubicBezTo>
                  <a:cubicBezTo>
                    <a:pt x="159" y="2"/>
                    <a:pt x="156" y="0"/>
                    <a:pt x="152" y="0"/>
                  </a:cubicBezTo>
                  <a:cubicBezTo>
                    <a:pt x="121" y="0"/>
                    <a:pt x="90" y="0"/>
                    <a:pt x="58" y="0"/>
                  </a:cubicBezTo>
                  <a:cubicBezTo>
                    <a:pt x="54" y="0"/>
                    <a:pt x="51" y="2"/>
                    <a:pt x="49" y="5"/>
                  </a:cubicBezTo>
                  <a:cubicBezTo>
                    <a:pt x="33" y="32"/>
                    <a:pt x="18" y="59"/>
                    <a:pt x="2" y="86"/>
                  </a:cubicBezTo>
                  <a:cubicBezTo>
                    <a:pt x="0" y="90"/>
                    <a:pt x="0" y="94"/>
                    <a:pt x="3" y="99"/>
                  </a:cubicBezTo>
                  <a:cubicBezTo>
                    <a:pt x="18" y="126"/>
                    <a:pt x="34" y="153"/>
                    <a:pt x="49" y="180"/>
                  </a:cubicBezTo>
                  <a:cubicBezTo>
                    <a:pt x="51" y="183"/>
                    <a:pt x="54" y="184"/>
                    <a:pt x="57" y="184"/>
                  </a:cubicBezTo>
                  <a:cubicBezTo>
                    <a:pt x="89" y="184"/>
                    <a:pt x="121" y="184"/>
                    <a:pt x="153" y="184"/>
                  </a:cubicBezTo>
                  <a:cubicBezTo>
                    <a:pt x="156" y="184"/>
                    <a:pt x="159" y="183"/>
                    <a:pt x="161" y="180"/>
                  </a:cubicBezTo>
                  <a:cubicBezTo>
                    <a:pt x="177" y="152"/>
                    <a:pt x="193" y="125"/>
                    <a:pt x="209" y="97"/>
                  </a:cubicBezTo>
                  <a:cubicBezTo>
                    <a:pt x="211" y="94"/>
                    <a:pt x="211" y="91"/>
                    <a:pt x="209" y="88"/>
                  </a:cubicBezTo>
                  <a:cubicBezTo>
                    <a:pt x="208" y="86"/>
                    <a:pt x="207" y="84"/>
                    <a:pt x="206" y="82"/>
                  </a:cubicBezTo>
                  <a:close/>
                  <a:moveTo>
                    <a:pt x="190" y="96"/>
                  </a:moveTo>
                  <a:cubicBezTo>
                    <a:pt x="176" y="120"/>
                    <a:pt x="162" y="144"/>
                    <a:pt x="149" y="167"/>
                  </a:cubicBezTo>
                  <a:cubicBezTo>
                    <a:pt x="120" y="167"/>
                    <a:pt x="91" y="167"/>
                    <a:pt x="62" y="167"/>
                  </a:cubicBezTo>
                  <a:cubicBezTo>
                    <a:pt x="47" y="142"/>
                    <a:pt x="33" y="117"/>
                    <a:pt x="18" y="92"/>
                  </a:cubicBezTo>
                  <a:cubicBezTo>
                    <a:pt x="33" y="67"/>
                    <a:pt x="47" y="42"/>
                    <a:pt x="62" y="17"/>
                  </a:cubicBezTo>
                  <a:cubicBezTo>
                    <a:pt x="91" y="17"/>
                    <a:pt x="120" y="17"/>
                    <a:pt x="149" y="17"/>
                  </a:cubicBezTo>
                  <a:cubicBezTo>
                    <a:pt x="160" y="37"/>
                    <a:pt x="172" y="58"/>
                    <a:pt x="184" y="78"/>
                  </a:cubicBezTo>
                  <a:cubicBezTo>
                    <a:pt x="185" y="80"/>
                    <a:pt x="186" y="81"/>
                    <a:pt x="187" y="83"/>
                  </a:cubicBezTo>
                  <a:cubicBezTo>
                    <a:pt x="189" y="86"/>
                    <a:pt x="190" y="89"/>
                    <a:pt x="192" y="92"/>
                  </a:cubicBezTo>
                  <a:cubicBezTo>
                    <a:pt x="191" y="94"/>
                    <a:pt x="191" y="95"/>
                    <a:pt x="19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91" name="object 7">
            <a:extLst>
              <a:ext uri="{FF2B5EF4-FFF2-40B4-BE49-F238E27FC236}">
                <a16:creationId xmlns:a16="http://schemas.microsoft.com/office/drawing/2014/main" id="{7D73DAAA-102C-400A-9D75-2C3E54D638FD}"/>
              </a:ext>
            </a:extLst>
          </p:cNvPr>
          <p:cNvSpPr txBox="1"/>
          <p:nvPr/>
        </p:nvSpPr>
        <p:spPr>
          <a:xfrm>
            <a:off x="4299501" y="209905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Continual learning</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Learning is key to your customers experiencing continually improving service. Just like a human, Exelia learns from the variations in issues she was not yet trained to address.</a:t>
            </a:r>
            <a:endParaRPr kumimoji="0" lang="en-US" sz="800" b="0" i="0" u="none" strike="noStrike" kern="1200" cap="none" spc="0" normalizeH="0" baseline="0" noProof="0" dirty="0">
              <a:ln>
                <a:noFill/>
              </a:ln>
              <a:solidFill>
                <a:schemeClr val="tx2"/>
              </a:solidFill>
              <a:effectLst/>
              <a:uLnTx/>
              <a:uFillTx/>
              <a:cs typeface="Arial"/>
            </a:endParaRPr>
          </a:p>
        </p:txBody>
      </p:sp>
      <p:sp>
        <p:nvSpPr>
          <p:cNvPr id="292" name="object 7">
            <a:extLst>
              <a:ext uri="{FF2B5EF4-FFF2-40B4-BE49-F238E27FC236}">
                <a16:creationId xmlns:a16="http://schemas.microsoft.com/office/drawing/2014/main" id="{CBB22EF4-B6A7-4488-B03D-9038F2733B81}"/>
              </a:ext>
            </a:extLst>
          </p:cNvPr>
          <p:cNvSpPr txBox="1"/>
          <p:nvPr/>
        </p:nvSpPr>
        <p:spPr>
          <a:xfrm>
            <a:off x="8055258" y="2099059"/>
            <a:ext cx="3657600" cy="822960"/>
          </a:xfrm>
          <a:prstGeom prst="rect">
            <a:avLst/>
          </a:prstGeom>
          <a:solidFill>
            <a:schemeClr val="bg1">
              <a:lumMod val="95000"/>
            </a:schemeClr>
          </a:solidFill>
        </p:spPr>
        <p:txBody>
          <a:bodyPr vert="horz" wrap="square" lIns="731520" tIns="91440" rIns="91440" bIns="91440" rtlCol="0" anchor="ctr" anchorCtr="0">
            <a:noAutofit/>
          </a:bodyPr>
          <a:lstStyle/>
          <a:p>
            <a:pPr marL="12700" marR="5080">
              <a:lnSpc>
                <a:spcPct val="110000"/>
              </a:lnSpc>
              <a:spcBef>
                <a:spcPts val="200"/>
              </a:spcBef>
              <a:spcAft>
                <a:spcPts val="200"/>
              </a:spcAft>
              <a:defRPr/>
            </a:pPr>
            <a:r>
              <a:rPr lang="en-US" sz="1200" b="1" spc="-5" dirty="0">
                <a:solidFill>
                  <a:schemeClr val="accent1"/>
                </a:solidFill>
                <a:cs typeface="Arial"/>
              </a:rPr>
              <a:t>Multi-threaded</a:t>
            </a:r>
          </a:p>
          <a:p>
            <a:pPr marL="12700" marR="5080" lvl="0" indent="0" algn="l" defTabSz="914400" rtl="0" eaLnBrk="1" fontAlgn="auto" latinLnBrk="0" hangingPunct="1">
              <a:lnSpc>
                <a:spcPct val="110000"/>
              </a:lnSpc>
              <a:spcBef>
                <a:spcPts val="200"/>
              </a:spcBef>
              <a:spcAft>
                <a:spcPts val="200"/>
              </a:spcAft>
              <a:buClrTx/>
              <a:buSzTx/>
              <a:buFontTx/>
              <a:buNone/>
              <a:tabLst/>
              <a:defRPr/>
            </a:pPr>
            <a:r>
              <a:rPr kumimoji="0" lang="en-US" sz="800" b="0" i="0" u="none" strike="noStrike" kern="1200" cap="none" spc="-5" normalizeH="0" baseline="0" noProof="0" dirty="0">
                <a:ln>
                  <a:noFill/>
                </a:ln>
                <a:solidFill>
                  <a:schemeClr val="tx2"/>
                </a:solidFill>
                <a:effectLst/>
                <a:uLnTx/>
                <a:uFillTx/>
                <a:cs typeface="Arial"/>
              </a:rPr>
              <a:t>Exelia’s brain is modeled after the human brain. </a:t>
            </a:r>
            <a:r>
              <a:rPr lang="en-US" sz="800" b="1" spc="-5" dirty="0">
                <a:solidFill>
                  <a:schemeClr val="tx2"/>
                </a:solidFill>
                <a:cs typeface="Arial"/>
              </a:rPr>
              <a:t>All the Centres of her brain respond in tandem</a:t>
            </a:r>
            <a:r>
              <a:rPr kumimoji="0" lang="en-US" sz="800" b="1" i="0" u="none" strike="noStrike" kern="1200" cap="none" spc="-5" normalizeH="0" baseline="0" noProof="0" dirty="0">
                <a:ln>
                  <a:noFill/>
                </a:ln>
                <a:solidFill>
                  <a:schemeClr val="tx2"/>
                </a:solidFill>
                <a:effectLst/>
                <a:uLnTx/>
                <a:uFillTx/>
                <a:cs typeface="Arial"/>
              </a:rPr>
              <a:t> </a:t>
            </a:r>
            <a:r>
              <a:rPr kumimoji="0" lang="en-US" sz="800" b="0" i="0" u="none" strike="noStrike" kern="1200" cap="none" spc="-5" normalizeH="0" baseline="0" noProof="0" dirty="0">
                <a:ln>
                  <a:noFill/>
                </a:ln>
                <a:solidFill>
                  <a:schemeClr val="tx2"/>
                </a:solidFill>
                <a:effectLst/>
                <a:uLnTx/>
                <a:uFillTx/>
                <a:cs typeface="Arial"/>
              </a:rPr>
              <a:t>to make for a rich customer experience.</a:t>
            </a:r>
            <a:endParaRPr kumimoji="0" lang="en-US" sz="800" b="0" i="0" u="none" strike="noStrike" kern="1200" cap="none" spc="0" normalizeH="0" baseline="0" noProof="0" dirty="0">
              <a:ln>
                <a:noFill/>
              </a:ln>
              <a:solidFill>
                <a:schemeClr val="tx2"/>
              </a:solidFill>
              <a:effectLst/>
              <a:uLnTx/>
              <a:uFillTx/>
              <a:cs typeface="Arial"/>
            </a:endParaRPr>
          </a:p>
        </p:txBody>
      </p:sp>
      <p:grpSp>
        <p:nvGrpSpPr>
          <p:cNvPr id="293" name="Group 292">
            <a:extLst>
              <a:ext uri="{FF2B5EF4-FFF2-40B4-BE49-F238E27FC236}">
                <a16:creationId xmlns:a16="http://schemas.microsoft.com/office/drawing/2014/main" id="{3EE49562-4FE9-4860-97D8-069FD37A9E9E}"/>
              </a:ext>
            </a:extLst>
          </p:cNvPr>
          <p:cNvGrpSpPr>
            <a:grpSpLocks noChangeAspect="1"/>
          </p:cNvGrpSpPr>
          <p:nvPr/>
        </p:nvGrpSpPr>
        <p:grpSpPr>
          <a:xfrm>
            <a:off x="8185225" y="2281939"/>
            <a:ext cx="468390" cy="457200"/>
            <a:chOff x="2046279" y="10482286"/>
            <a:chExt cx="2259008" cy="2205043"/>
          </a:xfrm>
          <a:solidFill>
            <a:schemeClr val="accent2"/>
          </a:solidFill>
        </p:grpSpPr>
        <p:sp>
          <p:nvSpPr>
            <p:cNvPr id="294" name="Freeform 35">
              <a:extLst>
                <a:ext uri="{FF2B5EF4-FFF2-40B4-BE49-F238E27FC236}">
                  <a16:creationId xmlns:a16="http://schemas.microsoft.com/office/drawing/2014/main" id="{1685827E-6493-41C1-ACE4-CE3AF84F7644}"/>
                </a:ext>
              </a:extLst>
            </p:cNvPr>
            <p:cNvSpPr>
              <a:spLocks/>
            </p:cNvSpPr>
            <p:nvPr/>
          </p:nvSpPr>
          <p:spPr bwMode="auto">
            <a:xfrm>
              <a:off x="3327387" y="11247463"/>
              <a:ext cx="977900" cy="1439866"/>
            </a:xfrm>
            <a:custGeom>
              <a:avLst/>
              <a:gdLst>
                <a:gd name="T0" fmla="*/ 245 w 260"/>
                <a:gd name="T1" fmla="*/ 8 h 382"/>
                <a:gd name="T2" fmla="*/ 189 w 260"/>
                <a:gd name="T3" fmla="*/ 35 h 382"/>
                <a:gd name="T4" fmla="*/ 189 w 260"/>
                <a:gd name="T5" fmla="*/ 103 h 382"/>
                <a:gd name="T6" fmla="*/ 205 w 260"/>
                <a:gd name="T7" fmla="*/ 98 h 382"/>
                <a:gd name="T8" fmla="*/ 205 w 260"/>
                <a:gd name="T9" fmla="*/ 39 h 382"/>
                <a:gd name="T10" fmla="*/ 231 w 260"/>
                <a:gd name="T11" fmla="*/ 19 h 382"/>
                <a:gd name="T12" fmla="*/ 244 w 260"/>
                <a:gd name="T13" fmla="*/ 107 h 382"/>
                <a:gd name="T14" fmla="*/ 244 w 260"/>
                <a:gd name="T15" fmla="*/ 147 h 382"/>
                <a:gd name="T16" fmla="*/ 238 w 260"/>
                <a:gd name="T17" fmla="*/ 222 h 382"/>
                <a:gd name="T18" fmla="*/ 222 w 260"/>
                <a:gd name="T19" fmla="*/ 235 h 382"/>
                <a:gd name="T20" fmla="*/ 220 w 260"/>
                <a:gd name="T21" fmla="*/ 237 h 382"/>
                <a:gd name="T22" fmla="*/ 210 w 260"/>
                <a:gd name="T23" fmla="*/ 245 h 382"/>
                <a:gd name="T24" fmla="*/ 171 w 260"/>
                <a:gd name="T25" fmla="*/ 279 h 382"/>
                <a:gd name="T26" fmla="*/ 126 w 260"/>
                <a:gd name="T27" fmla="*/ 334 h 382"/>
                <a:gd name="T28" fmla="*/ 35 w 260"/>
                <a:gd name="T29" fmla="*/ 315 h 382"/>
                <a:gd name="T30" fmla="*/ 51 w 260"/>
                <a:gd name="T31" fmla="*/ 238 h 382"/>
                <a:gd name="T32" fmla="*/ 165 w 260"/>
                <a:gd name="T33" fmla="*/ 148 h 382"/>
                <a:gd name="T34" fmla="*/ 196 w 260"/>
                <a:gd name="T35" fmla="*/ 152 h 382"/>
                <a:gd name="T36" fmla="*/ 138 w 260"/>
                <a:gd name="T37" fmla="*/ 222 h 382"/>
                <a:gd name="T38" fmla="*/ 131 w 260"/>
                <a:gd name="T39" fmla="*/ 239 h 382"/>
                <a:gd name="T40" fmla="*/ 143 w 260"/>
                <a:gd name="T41" fmla="*/ 239 h 382"/>
                <a:gd name="T42" fmla="*/ 204 w 260"/>
                <a:gd name="T43" fmla="*/ 185 h 382"/>
                <a:gd name="T44" fmla="*/ 186 w 260"/>
                <a:gd name="T45" fmla="*/ 126 h 382"/>
                <a:gd name="T46" fmla="*/ 116 w 260"/>
                <a:gd name="T47" fmla="*/ 166 h 382"/>
                <a:gd name="T48" fmla="*/ 19 w 260"/>
                <a:gd name="T49" fmla="*/ 271 h 382"/>
                <a:gd name="T50" fmla="*/ 19 w 260"/>
                <a:gd name="T51" fmla="*/ 328 h 382"/>
                <a:gd name="T52" fmla="*/ 18 w 260"/>
                <a:gd name="T53" fmla="*/ 335 h 382"/>
                <a:gd name="T54" fmla="*/ 11 w 260"/>
                <a:gd name="T55" fmla="*/ 335 h 382"/>
                <a:gd name="T56" fmla="*/ 0 w 260"/>
                <a:gd name="T57" fmla="*/ 359 h 382"/>
                <a:gd name="T58" fmla="*/ 3 w 260"/>
                <a:gd name="T59" fmla="*/ 379 h 382"/>
                <a:gd name="T60" fmla="*/ 9 w 260"/>
                <a:gd name="T61" fmla="*/ 382 h 382"/>
                <a:gd name="T62" fmla="*/ 17 w 260"/>
                <a:gd name="T63" fmla="*/ 371 h 382"/>
                <a:gd name="T64" fmla="*/ 17 w 260"/>
                <a:gd name="T65" fmla="*/ 352 h 382"/>
                <a:gd name="T66" fmla="*/ 145 w 260"/>
                <a:gd name="T67" fmla="*/ 357 h 382"/>
                <a:gd name="T68" fmla="*/ 153 w 260"/>
                <a:gd name="T69" fmla="*/ 380 h 382"/>
                <a:gd name="T70" fmla="*/ 161 w 260"/>
                <a:gd name="T71" fmla="*/ 371 h 382"/>
                <a:gd name="T72" fmla="*/ 161 w 260"/>
                <a:gd name="T73" fmla="*/ 344 h 382"/>
                <a:gd name="T74" fmla="*/ 145 w 260"/>
                <a:gd name="T75" fmla="*/ 335 h 382"/>
                <a:gd name="T76" fmla="*/ 150 w 260"/>
                <a:gd name="T77" fmla="*/ 317 h 382"/>
                <a:gd name="T78" fmla="*/ 245 w 260"/>
                <a:gd name="T79" fmla="*/ 237 h 382"/>
                <a:gd name="T80" fmla="*/ 260 w 260"/>
                <a:gd name="T81" fmla="*/ 100 h 382"/>
                <a:gd name="T82" fmla="*/ 260 w 260"/>
                <a:gd name="T83" fmla="*/ 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382">
                  <a:moveTo>
                    <a:pt x="260" y="32"/>
                  </a:moveTo>
                  <a:cubicBezTo>
                    <a:pt x="259" y="22"/>
                    <a:pt x="253" y="14"/>
                    <a:pt x="245" y="8"/>
                  </a:cubicBezTo>
                  <a:cubicBezTo>
                    <a:pt x="237" y="2"/>
                    <a:pt x="227" y="0"/>
                    <a:pt x="217" y="2"/>
                  </a:cubicBezTo>
                  <a:cubicBezTo>
                    <a:pt x="201" y="6"/>
                    <a:pt x="192" y="17"/>
                    <a:pt x="189" y="35"/>
                  </a:cubicBezTo>
                  <a:cubicBezTo>
                    <a:pt x="188" y="103"/>
                    <a:pt x="188" y="103"/>
                    <a:pt x="188" y="103"/>
                  </a:cubicBezTo>
                  <a:cubicBezTo>
                    <a:pt x="189" y="103"/>
                    <a:pt x="189" y="103"/>
                    <a:pt x="189" y="103"/>
                  </a:cubicBezTo>
                  <a:cubicBezTo>
                    <a:pt x="191" y="107"/>
                    <a:pt x="194" y="110"/>
                    <a:pt x="199" y="108"/>
                  </a:cubicBezTo>
                  <a:cubicBezTo>
                    <a:pt x="204" y="106"/>
                    <a:pt x="205" y="102"/>
                    <a:pt x="205" y="98"/>
                  </a:cubicBezTo>
                  <a:cubicBezTo>
                    <a:pt x="205" y="88"/>
                    <a:pt x="205" y="77"/>
                    <a:pt x="205" y="67"/>
                  </a:cubicBezTo>
                  <a:cubicBezTo>
                    <a:pt x="205" y="58"/>
                    <a:pt x="205" y="48"/>
                    <a:pt x="205" y="39"/>
                  </a:cubicBezTo>
                  <a:cubicBezTo>
                    <a:pt x="205" y="33"/>
                    <a:pt x="207" y="29"/>
                    <a:pt x="210" y="25"/>
                  </a:cubicBezTo>
                  <a:cubicBezTo>
                    <a:pt x="215" y="19"/>
                    <a:pt x="223" y="16"/>
                    <a:pt x="231" y="19"/>
                  </a:cubicBezTo>
                  <a:cubicBezTo>
                    <a:pt x="239" y="22"/>
                    <a:pt x="244" y="29"/>
                    <a:pt x="244" y="38"/>
                  </a:cubicBezTo>
                  <a:cubicBezTo>
                    <a:pt x="244" y="61"/>
                    <a:pt x="244" y="84"/>
                    <a:pt x="244" y="107"/>
                  </a:cubicBezTo>
                  <a:cubicBezTo>
                    <a:pt x="244" y="129"/>
                    <a:pt x="244" y="129"/>
                    <a:pt x="244" y="129"/>
                  </a:cubicBezTo>
                  <a:cubicBezTo>
                    <a:pt x="244" y="135"/>
                    <a:pt x="244" y="141"/>
                    <a:pt x="244" y="147"/>
                  </a:cubicBezTo>
                  <a:cubicBezTo>
                    <a:pt x="244" y="167"/>
                    <a:pt x="244" y="187"/>
                    <a:pt x="244" y="206"/>
                  </a:cubicBezTo>
                  <a:cubicBezTo>
                    <a:pt x="244" y="213"/>
                    <a:pt x="243" y="218"/>
                    <a:pt x="238" y="222"/>
                  </a:cubicBezTo>
                  <a:cubicBezTo>
                    <a:pt x="233" y="226"/>
                    <a:pt x="233" y="226"/>
                    <a:pt x="233" y="226"/>
                  </a:cubicBezTo>
                  <a:cubicBezTo>
                    <a:pt x="229" y="228"/>
                    <a:pt x="225" y="231"/>
                    <a:pt x="222" y="235"/>
                  </a:cubicBezTo>
                  <a:cubicBezTo>
                    <a:pt x="221" y="235"/>
                    <a:pt x="221" y="236"/>
                    <a:pt x="220" y="237"/>
                  </a:cubicBezTo>
                  <a:cubicBezTo>
                    <a:pt x="220" y="237"/>
                    <a:pt x="220" y="237"/>
                    <a:pt x="220" y="237"/>
                  </a:cubicBezTo>
                  <a:cubicBezTo>
                    <a:pt x="219" y="238"/>
                    <a:pt x="218" y="238"/>
                    <a:pt x="217" y="239"/>
                  </a:cubicBezTo>
                  <a:cubicBezTo>
                    <a:pt x="215" y="240"/>
                    <a:pt x="212" y="242"/>
                    <a:pt x="210" y="245"/>
                  </a:cubicBezTo>
                  <a:cubicBezTo>
                    <a:pt x="199" y="254"/>
                    <a:pt x="199" y="254"/>
                    <a:pt x="199" y="254"/>
                  </a:cubicBezTo>
                  <a:cubicBezTo>
                    <a:pt x="190" y="263"/>
                    <a:pt x="180" y="271"/>
                    <a:pt x="171" y="279"/>
                  </a:cubicBezTo>
                  <a:cubicBezTo>
                    <a:pt x="160" y="288"/>
                    <a:pt x="148" y="298"/>
                    <a:pt x="137" y="308"/>
                  </a:cubicBezTo>
                  <a:cubicBezTo>
                    <a:pt x="130" y="314"/>
                    <a:pt x="126" y="323"/>
                    <a:pt x="126" y="334"/>
                  </a:cubicBezTo>
                  <a:cubicBezTo>
                    <a:pt x="35" y="334"/>
                    <a:pt x="35" y="334"/>
                    <a:pt x="35" y="334"/>
                  </a:cubicBezTo>
                  <a:cubicBezTo>
                    <a:pt x="35" y="328"/>
                    <a:pt x="35" y="321"/>
                    <a:pt x="35" y="315"/>
                  </a:cubicBezTo>
                  <a:cubicBezTo>
                    <a:pt x="35" y="298"/>
                    <a:pt x="35" y="282"/>
                    <a:pt x="36" y="265"/>
                  </a:cubicBezTo>
                  <a:cubicBezTo>
                    <a:pt x="36" y="255"/>
                    <a:pt x="41" y="246"/>
                    <a:pt x="51" y="238"/>
                  </a:cubicBezTo>
                  <a:cubicBezTo>
                    <a:pt x="79" y="217"/>
                    <a:pt x="106" y="195"/>
                    <a:pt x="133" y="173"/>
                  </a:cubicBezTo>
                  <a:cubicBezTo>
                    <a:pt x="144" y="165"/>
                    <a:pt x="154" y="156"/>
                    <a:pt x="165" y="148"/>
                  </a:cubicBezTo>
                  <a:cubicBezTo>
                    <a:pt x="168" y="145"/>
                    <a:pt x="171" y="143"/>
                    <a:pt x="175" y="142"/>
                  </a:cubicBezTo>
                  <a:cubicBezTo>
                    <a:pt x="184" y="141"/>
                    <a:pt x="192" y="145"/>
                    <a:pt x="196" y="152"/>
                  </a:cubicBezTo>
                  <a:cubicBezTo>
                    <a:pt x="200" y="160"/>
                    <a:pt x="198" y="170"/>
                    <a:pt x="191" y="176"/>
                  </a:cubicBezTo>
                  <a:cubicBezTo>
                    <a:pt x="173" y="191"/>
                    <a:pt x="156" y="207"/>
                    <a:pt x="138" y="222"/>
                  </a:cubicBezTo>
                  <a:cubicBezTo>
                    <a:pt x="133" y="227"/>
                    <a:pt x="133" y="227"/>
                    <a:pt x="133" y="227"/>
                  </a:cubicBezTo>
                  <a:cubicBezTo>
                    <a:pt x="128" y="230"/>
                    <a:pt x="128" y="235"/>
                    <a:pt x="131" y="239"/>
                  </a:cubicBezTo>
                  <a:cubicBezTo>
                    <a:pt x="132" y="241"/>
                    <a:pt x="134" y="242"/>
                    <a:pt x="136" y="242"/>
                  </a:cubicBezTo>
                  <a:cubicBezTo>
                    <a:pt x="139" y="242"/>
                    <a:pt x="141" y="241"/>
                    <a:pt x="143" y="239"/>
                  </a:cubicBezTo>
                  <a:cubicBezTo>
                    <a:pt x="148" y="235"/>
                    <a:pt x="152" y="231"/>
                    <a:pt x="157" y="227"/>
                  </a:cubicBezTo>
                  <a:cubicBezTo>
                    <a:pt x="173" y="214"/>
                    <a:pt x="189" y="200"/>
                    <a:pt x="204" y="185"/>
                  </a:cubicBezTo>
                  <a:cubicBezTo>
                    <a:pt x="216" y="175"/>
                    <a:pt x="218" y="157"/>
                    <a:pt x="209" y="142"/>
                  </a:cubicBezTo>
                  <a:cubicBezTo>
                    <a:pt x="204" y="134"/>
                    <a:pt x="196" y="128"/>
                    <a:pt x="186" y="126"/>
                  </a:cubicBezTo>
                  <a:cubicBezTo>
                    <a:pt x="176" y="124"/>
                    <a:pt x="164" y="128"/>
                    <a:pt x="155" y="135"/>
                  </a:cubicBezTo>
                  <a:cubicBezTo>
                    <a:pt x="142" y="145"/>
                    <a:pt x="129" y="156"/>
                    <a:pt x="116" y="166"/>
                  </a:cubicBezTo>
                  <a:cubicBezTo>
                    <a:pt x="91" y="186"/>
                    <a:pt x="66" y="206"/>
                    <a:pt x="41" y="226"/>
                  </a:cubicBezTo>
                  <a:cubicBezTo>
                    <a:pt x="26" y="237"/>
                    <a:pt x="19" y="252"/>
                    <a:pt x="19" y="271"/>
                  </a:cubicBezTo>
                  <a:cubicBezTo>
                    <a:pt x="19" y="283"/>
                    <a:pt x="19" y="295"/>
                    <a:pt x="19" y="306"/>
                  </a:cubicBezTo>
                  <a:cubicBezTo>
                    <a:pt x="19" y="313"/>
                    <a:pt x="19" y="321"/>
                    <a:pt x="19" y="328"/>
                  </a:cubicBezTo>
                  <a:cubicBezTo>
                    <a:pt x="19" y="329"/>
                    <a:pt x="19" y="329"/>
                    <a:pt x="19" y="330"/>
                  </a:cubicBezTo>
                  <a:cubicBezTo>
                    <a:pt x="19" y="332"/>
                    <a:pt x="19" y="333"/>
                    <a:pt x="18" y="335"/>
                  </a:cubicBezTo>
                  <a:cubicBezTo>
                    <a:pt x="16" y="335"/>
                    <a:pt x="16" y="335"/>
                    <a:pt x="16" y="335"/>
                  </a:cubicBezTo>
                  <a:cubicBezTo>
                    <a:pt x="15" y="335"/>
                    <a:pt x="13" y="335"/>
                    <a:pt x="11" y="335"/>
                  </a:cubicBezTo>
                  <a:cubicBezTo>
                    <a:pt x="3" y="335"/>
                    <a:pt x="1" y="338"/>
                    <a:pt x="0" y="345"/>
                  </a:cubicBezTo>
                  <a:cubicBezTo>
                    <a:pt x="0" y="350"/>
                    <a:pt x="0" y="354"/>
                    <a:pt x="0" y="359"/>
                  </a:cubicBezTo>
                  <a:cubicBezTo>
                    <a:pt x="0" y="363"/>
                    <a:pt x="0" y="367"/>
                    <a:pt x="0" y="371"/>
                  </a:cubicBezTo>
                  <a:cubicBezTo>
                    <a:pt x="0" y="375"/>
                    <a:pt x="1" y="378"/>
                    <a:pt x="3" y="379"/>
                  </a:cubicBezTo>
                  <a:cubicBezTo>
                    <a:pt x="4" y="381"/>
                    <a:pt x="6" y="382"/>
                    <a:pt x="8" y="382"/>
                  </a:cubicBezTo>
                  <a:cubicBezTo>
                    <a:pt x="9" y="382"/>
                    <a:pt x="9" y="382"/>
                    <a:pt x="9" y="382"/>
                  </a:cubicBezTo>
                  <a:cubicBezTo>
                    <a:pt x="11" y="381"/>
                    <a:pt x="13" y="381"/>
                    <a:pt x="14" y="379"/>
                  </a:cubicBezTo>
                  <a:cubicBezTo>
                    <a:pt x="16" y="378"/>
                    <a:pt x="17" y="375"/>
                    <a:pt x="17" y="371"/>
                  </a:cubicBezTo>
                  <a:cubicBezTo>
                    <a:pt x="17" y="366"/>
                    <a:pt x="17" y="362"/>
                    <a:pt x="17" y="357"/>
                  </a:cubicBezTo>
                  <a:cubicBezTo>
                    <a:pt x="17" y="355"/>
                    <a:pt x="17" y="353"/>
                    <a:pt x="17" y="352"/>
                  </a:cubicBezTo>
                  <a:cubicBezTo>
                    <a:pt x="145" y="352"/>
                    <a:pt x="145" y="352"/>
                    <a:pt x="145" y="352"/>
                  </a:cubicBezTo>
                  <a:cubicBezTo>
                    <a:pt x="145" y="357"/>
                    <a:pt x="145" y="357"/>
                    <a:pt x="145" y="357"/>
                  </a:cubicBezTo>
                  <a:cubicBezTo>
                    <a:pt x="145" y="362"/>
                    <a:pt x="145" y="366"/>
                    <a:pt x="145" y="371"/>
                  </a:cubicBezTo>
                  <a:cubicBezTo>
                    <a:pt x="145" y="377"/>
                    <a:pt x="148" y="380"/>
                    <a:pt x="153" y="380"/>
                  </a:cubicBezTo>
                  <a:cubicBezTo>
                    <a:pt x="156" y="380"/>
                    <a:pt x="158" y="379"/>
                    <a:pt x="159" y="378"/>
                  </a:cubicBezTo>
                  <a:cubicBezTo>
                    <a:pt x="161" y="376"/>
                    <a:pt x="161" y="374"/>
                    <a:pt x="161" y="371"/>
                  </a:cubicBezTo>
                  <a:cubicBezTo>
                    <a:pt x="161" y="363"/>
                    <a:pt x="161" y="356"/>
                    <a:pt x="161" y="348"/>
                  </a:cubicBezTo>
                  <a:cubicBezTo>
                    <a:pt x="161" y="344"/>
                    <a:pt x="161" y="344"/>
                    <a:pt x="161" y="344"/>
                  </a:cubicBezTo>
                  <a:cubicBezTo>
                    <a:pt x="161" y="338"/>
                    <a:pt x="158" y="335"/>
                    <a:pt x="152" y="335"/>
                  </a:cubicBezTo>
                  <a:cubicBezTo>
                    <a:pt x="150" y="335"/>
                    <a:pt x="148" y="335"/>
                    <a:pt x="145" y="335"/>
                  </a:cubicBezTo>
                  <a:cubicBezTo>
                    <a:pt x="143" y="335"/>
                    <a:pt x="143" y="335"/>
                    <a:pt x="143" y="335"/>
                  </a:cubicBezTo>
                  <a:cubicBezTo>
                    <a:pt x="142" y="328"/>
                    <a:pt x="144" y="322"/>
                    <a:pt x="150" y="317"/>
                  </a:cubicBezTo>
                  <a:cubicBezTo>
                    <a:pt x="160" y="309"/>
                    <a:pt x="169" y="301"/>
                    <a:pt x="179" y="293"/>
                  </a:cubicBezTo>
                  <a:cubicBezTo>
                    <a:pt x="200" y="274"/>
                    <a:pt x="223" y="255"/>
                    <a:pt x="245" y="237"/>
                  </a:cubicBezTo>
                  <a:cubicBezTo>
                    <a:pt x="255" y="228"/>
                    <a:pt x="260" y="218"/>
                    <a:pt x="260" y="205"/>
                  </a:cubicBezTo>
                  <a:cubicBezTo>
                    <a:pt x="260" y="170"/>
                    <a:pt x="260" y="135"/>
                    <a:pt x="260" y="100"/>
                  </a:cubicBezTo>
                  <a:cubicBezTo>
                    <a:pt x="260" y="84"/>
                    <a:pt x="260" y="67"/>
                    <a:pt x="260" y="50"/>
                  </a:cubicBezTo>
                  <a:cubicBezTo>
                    <a:pt x="260" y="49"/>
                    <a:pt x="260" y="48"/>
                    <a:pt x="260" y="46"/>
                  </a:cubicBezTo>
                  <a:cubicBezTo>
                    <a:pt x="260" y="42"/>
                    <a:pt x="260" y="37"/>
                    <a:pt x="2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5" name="Freeform 36">
              <a:extLst>
                <a:ext uri="{FF2B5EF4-FFF2-40B4-BE49-F238E27FC236}">
                  <a16:creationId xmlns:a16="http://schemas.microsoft.com/office/drawing/2014/main" id="{274C6FC2-ABD4-4D14-9373-1F8B6859DE1E}"/>
                </a:ext>
              </a:extLst>
            </p:cNvPr>
            <p:cNvSpPr>
              <a:spLocks/>
            </p:cNvSpPr>
            <p:nvPr/>
          </p:nvSpPr>
          <p:spPr bwMode="auto">
            <a:xfrm>
              <a:off x="2046279" y="11242693"/>
              <a:ext cx="979487" cy="1444626"/>
            </a:xfrm>
            <a:custGeom>
              <a:avLst/>
              <a:gdLst>
                <a:gd name="T0" fmla="*/ 251 w 260"/>
                <a:gd name="T1" fmla="*/ 336 h 383"/>
                <a:gd name="T2" fmla="*/ 242 w 260"/>
                <a:gd name="T3" fmla="*/ 335 h 383"/>
                <a:gd name="T4" fmla="*/ 242 w 260"/>
                <a:gd name="T5" fmla="*/ 329 h 383"/>
                <a:gd name="T6" fmla="*/ 242 w 260"/>
                <a:gd name="T7" fmla="*/ 270 h 383"/>
                <a:gd name="T8" fmla="*/ 105 w 260"/>
                <a:gd name="T9" fmla="*/ 135 h 383"/>
                <a:gd name="T10" fmla="*/ 59 w 260"/>
                <a:gd name="T11" fmla="*/ 190 h 383"/>
                <a:gd name="T12" fmla="*/ 109 w 260"/>
                <a:gd name="T13" fmla="*/ 233 h 383"/>
                <a:gd name="T14" fmla="*/ 118 w 260"/>
                <a:gd name="T15" fmla="*/ 241 h 383"/>
                <a:gd name="T16" fmla="*/ 129 w 260"/>
                <a:gd name="T17" fmla="*/ 229 h 383"/>
                <a:gd name="T18" fmla="*/ 125 w 260"/>
                <a:gd name="T19" fmla="*/ 225 h 383"/>
                <a:gd name="T20" fmla="*/ 120 w 260"/>
                <a:gd name="T21" fmla="*/ 220 h 383"/>
                <a:gd name="T22" fmla="*/ 63 w 260"/>
                <a:gd name="T23" fmla="*/ 163 h 383"/>
                <a:gd name="T24" fmla="*/ 95 w 260"/>
                <a:gd name="T25" fmla="*/ 149 h 383"/>
                <a:gd name="T26" fmla="*/ 210 w 260"/>
                <a:gd name="T27" fmla="*/ 239 h 383"/>
                <a:gd name="T28" fmla="*/ 226 w 260"/>
                <a:gd name="T29" fmla="*/ 331 h 383"/>
                <a:gd name="T30" fmla="*/ 225 w 260"/>
                <a:gd name="T31" fmla="*/ 336 h 383"/>
                <a:gd name="T32" fmla="*/ 135 w 260"/>
                <a:gd name="T33" fmla="*/ 335 h 383"/>
                <a:gd name="T34" fmla="*/ 119 w 260"/>
                <a:gd name="T35" fmla="*/ 304 h 383"/>
                <a:gd name="T36" fmla="*/ 87 w 260"/>
                <a:gd name="T37" fmla="*/ 277 h 383"/>
                <a:gd name="T38" fmla="*/ 77 w 260"/>
                <a:gd name="T39" fmla="*/ 269 h 383"/>
                <a:gd name="T40" fmla="*/ 73 w 260"/>
                <a:gd name="T41" fmla="*/ 265 h 383"/>
                <a:gd name="T42" fmla="*/ 65 w 260"/>
                <a:gd name="T43" fmla="*/ 259 h 383"/>
                <a:gd name="T44" fmla="*/ 25 w 260"/>
                <a:gd name="T45" fmla="*/ 224 h 383"/>
                <a:gd name="T46" fmla="*/ 17 w 260"/>
                <a:gd name="T47" fmla="*/ 135 h 383"/>
                <a:gd name="T48" fmla="*/ 36 w 260"/>
                <a:gd name="T49" fmla="*/ 19 h 383"/>
                <a:gd name="T50" fmla="*/ 56 w 260"/>
                <a:gd name="T51" fmla="*/ 39 h 383"/>
                <a:gd name="T52" fmla="*/ 56 w 260"/>
                <a:gd name="T53" fmla="*/ 64 h 383"/>
                <a:gd name="T54" fmla="*/ 64 w 260"/>
                <a:gd name="T55" fmla="*/ 110 h 383"/>
                <a:gd name="T56" fmla="*/ 71 w 260"/>
                <a:gd name="T57" fmla="*/ 96 h 383"/>
                <a:gd name="T58" fmla="*/ 72 w 260"/>
                <a:gd name="T59" fmla="*/ 94 h 383"/>
                <a:gd name="T60" fmla="*/ 71 w 260"/>
                <a:gd name="T61" fmla="*/ 93 h 383"/>
                <a:gd name="T62" fmla="*/ 72 w 260"/>
                <a:gd name="T63" fmla="*/ 81 h 383"/>
                <a:gd name="T64" fmla="*/ 72 w 260"/>
                <a:gd name="T65" fmla="*/ 40 h 383"/>
                <a:gd name="T66" fmla="*/ 70 w 260"/>
                <a:gd name="T67" fmla="*/ 27 h 383"/>
                <a:gd name="T68" fmla="*/ 69 w 260"/>
                <a:gd name="T69" fmla="*/ 25 h 383"/>
                <a:gd name="T70" fmla="*/ 0 w 260"/>
                <a:gd name="T71" fmla="*/ 40 h 383"/>
                <a:gd name="T72" fmla="*/ 1 w 260"/>
                <a:gd name="T73" fmla="*/ 208 h 383"/>
                <a:gd name="T74" fmla="*/ 44 w 260"/>
                <a:gd name="T75" fmla="*/ 262 h 383"/>
                <a:gd name="T76" fmla="*/ 58 w 260"/>
                <a:gd name="T77" fmla="*/ 273 h 383"/>
                <a:gd name="T78" fmla="*/ 67 w 260"/>
                <a:gd name="T79" fmla="*/ 281 h 383"/>
                <a:gd name="T80" fmla="*/ 111 w 260"/>
                <a:gd name="T81" fmla="*/ 319 h 383"/>
                <a:gd name="T82" fmla="*/ 116 w 260"/>
                <a:gd name="T83" fmla="*/ 336 h 383"/>
                <a:gd name="T84" fmla="*/ 99 w 260"/>
                <a:gd name="T85" fmla="*/ 346 h 383"/>
                <a:gd name="T86" fmla="*/ 99 w 260"/>
                <a:gd name="T87" fmla="*/ 371 h 383"/>
                <a:gd name="T88" fmla="*/ 107 w 260"/>
                <a:gd name="T89" fmla="*/ 381 h 383"/>
                <a:gd name="T90" fmla="*/ 116 w 260"/>
                <a:gd name="T91" fmla="*/ 371 h 383"/>
                <a:gd name="T92" fmla="*/ 116 w 260"/>
                <a:gd name="T93" fmla="*/ 352 h 383"/>
                <a:gd name="T94" fmla="*/ 119 w 260"/>
                <a:gd name="T95" fmla="*/ 352 h 383"/>
                <a:gd name="T96" fmla="*/ 241 w 260"/>
                <a:gd name="T97" fmla="*/ 352 h 383"/>
                <a:gd name="T98" fmla="*/ 244 w 260"/>
                <a:gd name="T99" fmla="*/ 352 h 383"/>
                <a:gd name="T100" fmla="*/ 244 w 260"/>
                <a:gd name="T101" fmla="*/ 377 h 383"/>
                <a:gd name="T102" fmla="*/ 255 w 260"/>
                <a:gd name="T103" fmla="*/ 382 h 383"/>
                <a:gd name="T104" fmla="*/ 260 w 260"/>
                <a:gd name="T105" fmla="*/ 3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 h="383">
                  <a:moveTo>
                    <a:pt x="260" y="345"/>
                  </a:moveTo>
                  <a:cubicBezTo>
                    <a:pt x="260" y="339"/>
                    <a:pt x="257" y="336"/>
                    <a:pt x="251" y="336"/>
                  </a:cubicBezTo>
                  <a:cubicBezTo>
                    <a:pt x="250" y="336"/>
                    <a:pt x="249" y="336"/>
                    <a:pt x="248" y="336"/>
                  </a:cubicBezTo>
                  <a:cubicBezTo>
                    <a:pt x="246" y="336"/>
                    <a:pt x="244" y="336"/>
                    <a:pt x="242" y="335"/>
                  </a:cubicBezTo>
                  <a:cubicBezTo>
                    <a:pt x="242" y="334"/>
                    <a:pt x="242" y="334"/>
                    <a:pt x="242" y="334"/>
                  </a:cubicBezTo>
                  <a:cubicBezTo>
                    <a:pt x="242" y="332"/>
                    <a:pt x="242" y="331"/>
                    <a:pt x="242" y="329"/>
                  </a:cubicBezTo>
                  <a:cubicBezTo>
                    <a:pt x="242" y="323"/>
                    <a:pt x="242" y="317"/>
                    <a:pt x="242" y="311"/>
                  </a:cubicBezTo>
                  <a:cubicBezTo>
                    <a:pt x="242" y="298"/>
                    <a:pt x="242" y="284"/>
                    <a:pt x="242" y="270"/>
                  </a:cubicBezTo>
                  <a:cubicBezTo>
                    <a:pt x="242" y="253"/>
                    <a:pt x="235" y="239"/>
                    <a:pt x="223" y="229"/>
                  </a:cubicBezTo>
                  <a:cubicBezTo>
                    <a:pt x="185" y="198"/>
                    <a:pt x="147" y="168"/>
                    <a:pt x="105" y="135"/>
                  </a:cubicBezTo>
                  <a:cubicBezTo>
                    <a:pt x="88" y="122"/>
                    <a:pt x="67" y="124"/>
                    <a:pt x="54" y="140"/>
                  </a:cubicBezTo>
                  <a:cubicBezTo>
                    <a:pt x="42" y="154"/>
                    <a:pt x="44" y="176"/>
                    <a:pt x="59" y="190"/>
                  </a:cubicBezTo>
                  <a:cubicBezTo>
                    <a:pt x="71" y="200"/>
                    <a:pt x="83" y="210"/>
                    <a:pt x="94" y="220"/>
                  </a:cubicBezTo>
                  <a:cubicBezTo>
                    <a:pt x="99" y="224"/>
                    <a:pt x="104" y="229"/>
                    <a:pt x="109" y="233"/>
                  </a:cubicBezTo>
                  <a:cubicBezTo>
                    <a:pt x="114" y="237"/>
                    <a:pt x="114" y="237"/>
                    <a:pt x="114" y="237"/>
                  </a:cubicBezTo>
                  <a:cubicBezTo>
                    <a:pt x="118" y="241"/>
                    <a:pt x="118" y="241"/>
                    <a:pt x="118" y="241"/>
                  </a:cubicBezTo>
                  <a:cubicBezTo>
                    <a:pt x="122" y="244"/>
                    <a:pt x="126" y="244"/>
                    <a:pt x="130" y="239"/>
                  </a:cubicBezTo>
                  <a:cubicBezTo>
                    <a:pt x="132" y="237"/>
                    <a:pt x="134" y="234"/>
                    <a:pt x="129" y="229"/>
                  </a:cubicBezTo>
                  <a:cubicBezTo>
                    <a:pt x="128" y="228"/>
                    <a:pt x="127" y="227"/>
                    <a:pt x="126" y="226"/>
                  </a:cubicBezTo>
                  <a:cubicBezTo>
                    <a:pt x="125" y="226"/>
                    <a:pt x="125" y="226"/>
                    <a:pt x="125" y="225"/>
                  </a:cubicBezTo>
                  <a:cubicBezTo>
                    <a:pt x="124" y="225"/>
                    <a:pt x="124" y="224"/>
                    <a:pt x="123" y="224"/>
                  </a:cubicBezTo>
                  <a:cubicBezTo>
                    <a:pt x="122" y="223"/>
                    <a:pt x="121" y="222"/>
                    <a:pt x="120" y="220"/>
                  </a:cubicBezTo>
                  <a:cubicBezTo>
                    <a:pt x="105" y="208"/>
                    <a:pt x="87" y="192"/>
                    <a:pt x="70" y="177"/>
                  </a:cubicBezTo>
                  <a:cubicBezTo>
                    <a:pt x="65" y="173"/>
                    <a:pt x="63" y="169"/>
                    <a:pt x="63" y="163"/>
                  </a:cubicBezTo>
                  <a:cubicBezTo>
                    <a:pt x="62" y="155"/>
                    <a:pt x="66" y="149"/>
                    <a:pt x="73" y="145"/>
                  </a:cubicBezTo>
                  <a:cubicBezTo>
                    <a:pt x="80" y="141"/>
                    <a:pt x="88" y="142"/>
                    <a:pt x="95" y="149"/>
                  </a:cubicBezTo>
                  <a:cubicBezTo>
                    <a:pt x="110" y="160"/>
                    <a:pt x="110" y="160"/>
                    <a:pt x="110" y="160"/>
                  </a:cubicBezTo>
                  <a:cubicBezTo>
                    <a:pt x="143" y="186"/>
                    <a:pt x="176" y="213"/>
                    <a:pt x="210" y="239"/>
                  </a:cubicBezTo>
                  <a:cubicBezTo>
                    <a:pt x="220" y="248"/>
                    <a:pt x="226" y="259"/>
                    <a:pt x="226" y="273"/>
                  </a:cubicBezTo>
                  <a:cubicBezTo>
                    <a:pt x="226" y="293"/>
                    <a:pt x="226" y="312"/>
                    <a:pt x="226" y="331"/>
                  </a:cubicBezTo>
                  <a:cubicBezTo>
                    <a:pt x="226" y="331"/>
                    <a:pt x="226" y="332"/>
                    <a:pt x="226" y="332"/>
                  </a:cubicBezTo>
                  <a:cubicBezTo>
                    <a:pt x="226" y="334"/>
                    <a:pt x="226" y="335"/>
                    <a:pt x="225" y="336"/>
                  </a:cubicBezTo>
                  <a:cubicBezTo>
                    <a:pt x="135" y="336"/>
                    <a:pt x="135" y="336"/>
                    <a:pt x="135" y="336"/>
                  </a:cubicBezTo>
                  <a:cubicBezTo>
                    <a:pt x="135" y="335"/>
                    <a:pt x="135" y="335"/>
                    <a:pt x="135" y="335"/>
                  </a:cubicBezTo>
                  <a:cubicBezTo>
                    <a:pt x="135" y="335"/>
                    <a:pt x="135" y="334"/>
                    <a:pt x="135" y="334"/>
                  </a:cubicBezTo>
                  <a:cubicBezTo>
                    <a:pt x="134" y="322"/>
                    <a:pt x="129" y="312"/>
                    <a:pt x="119" y="304"/>
                  </a:cubicBezTo>
                  <a:cubicBezTo>
                    <a:pt x="111" y="298"/>
                    <a:pt x="104" y="291"/>
                    <a:pt x="97" y="285"/>
                  </a:cubicBezTo>
                  <a:cubicBezTo>
                    <a:pt x="94" y="283"/>
                    <a:pt x="90" y="280"/>
                    <a:pt x="87" y="277"/>
                  </a:cubicBezTo>
                  <a:cubicBezTo>
                    <a:pt x="86" y="275"/>
                    <a:pt x="84" y="274"/>
                    <a:pt x="82" y="273"/>
                  </a:cubicBezTo>
                  <a:cubicBezTo>
                    <a:pt x="77" y="269"/>
                    <a:pt x="77" y="269"/>
                    <a:pt x="77" y="269"/>
                  </a:cubicBezTo>
                  <a:cubicBezTo>
                    <a:pt x="76" y="268"/>
                    <a:pt x="76" y="268"/>
                    <a:pt x="76" y="268"/>
                  </a:cubicBezTo>
                  <a:cubicBezTo>
                    <a:pt x="75" y="267"/>
                    <a:pt x="74" y="266"/>
                    <a:pt x="73" y="265"/>
                  </a:cubicBezTo>
                  <a:cubicBezTo>
                    <a:pt x="71" y="263"/>
                    <a:pt x="70" y="261"/>
                    <a:pt x="67" y="260"/>
                  </a:cubicBezTo>
                  <a:cubicBezTo>
                    <a:pt x="67" y="259"/>
                    <a:pt x="66" y="259"/>
                    <a:pt x="65" y="259"/>
                  </a:cubicBezTo>
                  <a:cubicBezTo>
                    <a:pt x="62" y="255"/>
                    <a:pt x="58" y="252"/>
                    <a:pt x="54" y="249"/>
                  </a:cubicBezTo>
                  <a:cubicBezTo>
                    <a:pt x="44" y="241"/>
                    <a:pt x="35" y="232"/>
                    <a:pt x="25" y="224"/>
                  </a:cubicBezTo>
                  <a:cubicBezTo>
                    <a:pt x="20" y="220"/>
                    <a:pt x="17" y="214"/>
                    <a:pt x="17" y="208"/>
                  </a:cubicBezTo>
                  <a:cubicBezTo>
                    <a:pt x="17" y="184"/>
                    <a:pt x="17" y="160"/>
                    <a:pt x="17" y="135"/>
                  </a:cubicBezTo>
                  <a:cubicBezTo>
                    <a:pt x="17" y="103"/>
                    <a:pt x="17" y="71"/>
                    <a:pt x="17" y="39"/>
                  </a:cubicBezTo>
                  <a:cubicBezTo>
                    <a:pt x="17" y="28"/>
                    <a:pt x="25" y="19"/>
                    <a:pt x="36" y="19"/>
                  </a:cubicBezTo>
                  <a:cubicBezTo>
                    <a:pt x="36" y="19"/>
                    <a:pt x="36" y="19"/>
                    <a:pt x="36" y="19"/>
                  </a:cubicBezTo>
                  <a:cubicBezTo>
                    <a:pt x="47" y="19"/>
                    <a:pt x="55" y="27"/>
                    <a:pt x="56" y="39"/>
                  </a:cubicBezTo>
                  <a:cubicBezTo>
                    <a:pt x="56" y="45"/>
                    <a:pt x="56" y="51"/>
                    <a:pt x="56" y="56"/>
                  </a:cubicBezTo>
                  <a:cubicBezTo>
                    <a:pt x="56" y="59"/>
                    <a:pt x="56" y="61"/>
                    <a:pt x="56" y="64"/>
                  </a:cubicBezTo>
                  <a:cubicBezTo>
                    <a:pt x="55" y="77"/>
                    <a:pt x="56" y="90"/>
                    <a:pt x="57" y="103"/>
                  </a:cubicBezTo>
                  <a:cubicBezTo>
                    <a:pt x="57" y="107"/>
                    <a:pt x="60" y="110"/>
                    <a:pt x="64" y="110"/>
                  </a:cubicBezTo>
                  <a:cubicBezTo>
                    <a:pt x="68" y="110"/>
                    <a:pt x="71" y="108"/>
                    <a:pt x="72" y="104"/>
                  </a:cubicBezTo>
                  <a:cubicBezTo>
                    <a:pt x="73" y="101"/>
                    <a:pt x="72" y="98"/>
                    <a:pt x="71" y="96"/>
                  </a:cubicBezTo>
                  <a:cubicBezTo>
                    <a:pt x="71" y="96"/>
                    <a:pt x="71" y="96"/>
                    <a:pt x="71" y="96"/>
                  </a:cubicBezTo>
                  <a:cubicBezTo>
                    <a:pt x="71" y="95"/>
                    <a:pt x="72" y="95"/>
                    <a:pt x="72" y="94"/>
                  </a:cubicBezTo>
                  <a:cubicBezTo>
                    <a:pt x="72" y="93"/>
                    <a:pt x="72" y="93"/>
                    <a:pt x="72" y="93"/>
                  </a:cubicBezTo>
                  <a:cubicBezTo>
                    <a:pt x="71" y="93"/>
                    <a:pt x="71" y="93"/>
                    <a:pt x="71" y="93"/>
                  </a:cubicBezTo>
                  <a:cubicBezTo>
                    <a:pt x="71" y="93"/>
                    <a:pt x="70" y="92"/>
                    <a:pt x="70" y="93"/>
                  </a:cubicBezTo>
                  <a:cubicBezTo>
                    <a:pt x="72" y="89"/>
                    <a:pt x="72" y="85"/>
                    <a:pt x="72" y="81"/>
                  </a:cubicBezTo>
                  <a:cubicBezTo>
                    <a:pt x="72" y="75"/>
                    <a:pt x="72" y="68"/>
                    <a:pt x="72" y="62"/>
                  </a:cubicBezTo>
                  <a:cubicBezTo>
                    <a:pt x="72" y="55"/>
                    <a:pt x="72" y="47"/>
                    <a:pt x="72" y="40"/>
                  </a:cubicBezTo>
                  <a:cubicBezTo>
                    <a:pt x="72" y="39"/>
                    <a:pt x="72" y="39"/>
                    <a:pt x="72" y="39"/>
                  </a:cubicBezTo>
                  <a:cubicBezTo>
                    <a:pt x="72" y="35"/>
                    <a:pt x="72" y="31"/>
                    <a:pt x="70" y="27"/>
                  </a:cubicBezTo>
                  <a:cubicBezTo>
                    <a:pt x="70" y="27"/>
                    <a:pt x="70" y="27"/>
                    <a:pt x="70" y="27"/>
                  </a:cubicBezTo>
                  <a:cubicBezTo>
                    <a:pt x="70" y="26"/>
                    <a:pt x="69" y="25"/>
                    <a:pt x="69" y="25"/>
                  </a:cubicBezTo>
                  <a:cubicBezTo>
                    <a:pt x="63" y="9"/>
                    <a:pt x="46" y="0"/>
                    <a:pt x="30" y="3"/>
                  </a:cubicBezTo>
                  <a:cubicBezTo>
                    <a:pt x="12" y="7"/>
                    <a:pt x="0" y="21"/>
                    <a:pt x="0" y="40"/>
                  </a:cubicBezTo>
                  <a:cubicBezTo>
                    <a:pt x="0" y="72"/>
                    <a:pt x="0" y="105"/>
                    <a:pt x="1" y="137"/>
                  </a:cubicBezTo>
                  <a:cubicBezTo>
                    <a:pt x="1" y="161"/>
                    <a:pt x="1" y="184"/>
                    <a:pt x="1" y="208"/>
                  </a:cubicBezTo>
                  <a:cubicBezTo>
                    <a:pt x="1" y="220"/>
                    <a:pt x="5" y="229"/>
                    <a:pt x="15" y="237"/>
                  </a:cubicBezTo>
                  <a:cubicBezTo>
                    <a:pt x="25" y="245"/>
                    <a:pt x="35" y="254"/>
                    <a:pt x="44" y="262"/>
                  </a:cubicBezTo>
                  <a:cubicBezTo>
                    <a:pt x="48" y="265"/>
                    <a:pt x="52" y="268"/>
                    <a:pt x="56" y="272"/>
                  </a:cubicBezTo>
                  <a:cubicBezTo>
                    <a:pt x="56" y="273"/>
                    <a:pt x="57" y="273"/>
                    <a:pt x="58" y="273"/>
                  </a:cubicBezTo>
                  <a:cubicBezTo>
                    <a:pt x="59" y="274"/>
                    <a:pt x="59" y="275"/>
                    <a:pt x="60" y="275"/>
                  </a:cubicBezTo>
                  <a:cubicBezTo>
                    <a:pt x="62" y="278"/>
                    <a:pt x="64" y="280"/>
                    <a:pt x="67" y="281"/>
                  </a:cubicBezTo>
                  <a:cubicBezTo>
                    <a:pt x="79" y="292"/>
                    <a:pt x="79" y="292"/>
                    <a:pt x="79" y="292"/>
                  </a:cubicBezTo>
                  <a:cubicBezTo>
                    <a:pt x="90" y="301"/>
                    <a:pt x="100" y="310"/>
                    <a:pt x="111" y="319"/>
                  </a:cubicBezTo>
                  <a:cubicBezTo>
                    <a:pt x="117" y="324"/>
                    <a:pt x="119" y="329"/>
                    <a:pt x="118" y="336"/>
                  </a:cubicBezTo>
                  <a:cubicBezTo>
                    <a:pt x="117" y="336"/>
                    <a:pt x="116" y="336"/>
                    <a:pt x="116" y="336"/>
                  </a:cubicBezTo>
                  <a:cubicBezTo>
                    <a:pt x="114" y="336"/>
                    <a:pt x="112" y="336"/>
                    <a:pt x="110" y="336"/>
                  </a:cubicBezTo>
                  <a:cubicBezTo>
                    <a:pt x="102" y="336"/>
                    <a:pt x="99" y="338"/>
                    <a:pt x="99" y="346"/>
                  </a:cubicBezTo>
                  <a:cubicBezTo>
                    <a:pt x="99" y="351"/>
                    <a:pt x="99" y="357"/>
                    <a:pt x="99" y="362"/>
                  </a:cubicBezTo>
                  <a:cubicBezTo>
                    <a:pt x="99" y="365"/>
                    <a:pt x="99" y="368"/>
                    <a:pt x="99" y="371"/>
                  </a:cubicBezTo>
                  <a:cubicBezTo>
                    <a:pt x="99" y="375"/>
                    <a:pt x="100" y="377"/>
                    <a:pt x="102" y="379"/>
                  </a:cubicBezTo>
                  <a:cubicBezTo>
                    <a:pt x="103" y="380"/>
                    <a:pt x="105" y="381"/>
                    <a:pt x="107" y="381"/>
                  </a:cubicBezTo>
                  <a:cubicBezTo>
                    <a:pt x="107" y="381"/>
                    <a:pt x="107" y="381"/>
                    <a:pt x="107" y="381"/>
                  </a:cubicBezTo>
                  <a:cubicBezTo>
                    <a:pt x="111" y="381"/>
                    <a:pt x="116" y="379"/>
                    <a:pt x="116" y="371"/>
                  </a:cubicBezTo>
                  <a:cubicBezTo>
                    <a:pt x="116" y="367"/>
                    <a:pt x="116" y="362"/>
                    <a:pt x="116" y="358"/>
                  </a:cubicBezTo>
                  <a:cubicBezTo>
                    <a:pt x="116" y="356"/>
                    <a:pt x="116" y="354"/>
                    <a:pt x="116" y="352"/>
                  </a:cubicBezTo>
                  <a:cubicBezTo>
                    <a:pt x="116" y="352"/>
                    <a:pt x="117" y="352"/>
                    <a:pt x="118" y="352"/>
                  </a:cubicBezTo>
                  <a:cubicBezTo>
                    <a:pt x="118" y="352"/>
                    <a:pt x="119" y="352"/>
                    <a:pt x="119" y="352"/>
                  </a:cubicBezTo>
                  <a:cubicBezTo>
                    <a:pt x="119" y="352"/>
                    <a:pt x="119" y="352"/>
                    <a:pt x="119" y="352"/>
                  </a:cubicBezTo>
                  <a:cubicBezTo>
                    <a:pt x="160" y="352"/>
                    <a:pt x="201" y="352"/>
                    <a:pt x="241" y="352"/>
                  </a:cubicBezTo>
                  <a:cubicBezTo>
                    <a:pt x="242" y="352"/>
                    <a:pt x="242" y="352"/>
                    <a:pt x="243" y="352"/>
                  </a:cubicBezTo>
                  <a:cubicBezTo>
                    <a:pt x="243" y="352"/>
                    <a:pt x="244" y="352"/>
                    <a:pt x="244" y="352"/>
                  </a:cubicBezTo>
                  <a:cubicBezTo>
                    <a:pt x="244" y="377"/>
                    <a:pt x="244" y="377"/>
                    <a:pt x="244" y="377"/>
                  </a:cubicBezTo>
                  <a:cubicBezTo>
                    <a:pt x="244" y="377"/>
                    <a:pt x="244" y="377"/>
                    <a:pt x="244" y="377"/>
                  </a:cubicBezTo>
                  <a:cubicBezTo>
                    <a:pt x="246" y="380"/>
                    <a:pt x="248" y="383"/>
                    <a:pt x="252" y="383"/>
                  </a:cubicBezTo>
                  <a:cubicBezTo>
                    <a:pt x="253" y="383"/>
                    <a:pt x="254" y="383"/>
                    <a:pt x="255" y="382"/>
                  </a:cubicBezTo>
                  <a:cubicBezTo>
                    <a:pt x="260" y="380"/>
                    <a:pt x="260" y="376"/>
                    <a:pt x="260" y="373"/>
                  </a:cubicBezTo>
                  <a:cubicBezTo>
                    <a:pt x="260" y="368"/>
                    <a:pt x="260" y="364"/>
                    <a:pt x="260" y="359"/>
                  </a:cubicBezTo>
                  <a:cubicBezTo>
                    <a:pt x="260" y="354"/>
                    <a:pt x="260" y="350"/>
                    <a:pt x="260"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6" name="Freeform 37">
              <a:extLst>
                <a:ext uri="{FF2B5EF4-FFF2-40B4-BE49-F238E27FC236}">
                  <a16:creationId xmlns:a16="http://schemas.microsoft.com/office/drawing/2014/main" id="{C62BB039-7CC5-4934-9BA3-38B8E54B279A}"/>
                </a:ext>
              </a:extLst>
            </p:cNvPr>
            <p:cNvSpPr>
              <a:spLocks/>
            </p:cNvSpPr>
            <p:nvPr/>
          </p:nvSpPr>
          <p:spPr bwMode="auto">
            <a:xfrm>
              <a:off x="2581266" y="10482286"/>
              <a:ext cx="1265236" cy="1296991"/>
            </a:xfrm>
            <a:custGeom>
              <a:avLst/>
              <a:gdLst>
                <a:gd name="T0" fmla="*/ 283 w 336"/>
                <a:gd name="T1" fmla="*/ 290 h 344"/>
                <a:gd name="T2" fmla="*/ 326 w 336"/>
                <a:gd name="T3" fmla="*/ 141 h 344"/>
                <a:gd name="T4" fmla="*/ 325 w 336"/>
                <a:gd name="T5" fmla="*/ 134 h 344"/>
                <a:gd name="T6" fmla="*/ 325 w 336"/>
                <a:gd name="T7" fmla="*/ 131 h 344"/>
                <a:gd name="T8" fmla="*/ 323 w 336"/>
                <a:gd name="T9" fmla="*/ 125 h 344"/>
                <a:gd name="T10" fmla="*/ 322 w 336"/>
                <a:gd name="T11" fmla="*/ 122 h 344"/>
                <a:gd name="T12" fmla="*/ 320 w 336"/>
                <a:gd name="T13" fmla="*/ 116 h 344"/>
                <a:gd name="T14" fmla="*/ 319 w 336"/>
                <a:gd name="T15" fmla="*/ 112 h 344"/>
                <a:gd name="T16" fmla="*/ 168 w 336"/>
                <a:gd name="T17" fmla="*/ 2 h 344"/>
                <a:gd name="T18" fmla="*/ 71 w 336"/>
                <a:gd name="T19" fmla="*/ 24 h 344"/>
                <a:gd name="T20" fmla="*/ 4 w 336"/>
                <a:gd name="T21" fmla="*/ 98 h 344"/>
                <a:gd name="T22" fmla="*/ 1 w 336"/>
                <a:gd name="T23" fmla="*/ 110 h 344"/>
                <a:gd name="T24" fmla="*/ 5 w 336"/>
                <a:gd name="T25" fmla="*/ 114 h 344"/>
                <a:gd name="T26" fmla="*/ 18 w 336"/>
                <a:gd name="T27" fmla="*/ 105 h 344"/>
                <a:gd name="T28" fmla="*/ 140 w 336"/>
                <a:gd name="T29" fmla="*/ 18 h 344"/>
                <a:gd name="T30" fmla="*/ 304 w 336"/>
                <a:gd name="T31" fmla="*/ 118 h 344"/>
                <a:gd name="T32" fmla="*/ 306 w 336"/>
                <a:gd name="T33" fmla="*/ 125 h 344"/>
                <a:gd name="T34" fmla="*/ 309 w 336"/>
                <a:gd name="T35" fmla="*/ 134 h 344"/>
                <a:gd name="T36" fmla="*/ 309 w 336"/>
                <a:gd name="T37" fmla="*/ 135 h 344"/>
                <a:gd name="T38" fmla="*/ 309 w 336"/>
                <a:gd name="T39" fmla="*/ 137 h 344"/>
                <a:gd name="T40" fmla="*/ 310 w 336"/>
                <a:gd name="T41" fmla="*/ 138 h 344"/>
                <a:gd name="T42" fmla="*/ 313 w 336"/>
                <a:gd name="T43" fmla="*/ 154 h 344"/>
                <a:gd name="T44" fmla="*/ 313 w 336"/>
                <a:gd name="T45" fmla="*/ 155 h 344"/>
                <a:gd name="T46" fmla="*/ 312 w 336"/>
                <a:gd name="T47" fmla="*/ 195 h 344"/>
                <a:gd name="T48" fmla="*/ 212 w 336"/>
                <a:gd name="T49" fmla="*/ 318 h 344"/>
                <a:gd name="T50" fmla="*/ 55 w 336"/>
                <a:gd name="T51" fmla="*/ 288 h 344"/>
                <a:gd name="T52" fmla="*/ 29 w 336"/>
                <a:gd name="T53" fmla="*/ 259 h 344"/>
                <a:gd name="T54" fmla="*/ 23 w 336"/>
                <a:gd name="T55" fmla="*/ 255 h 344"/>
                <a:gd name="T56" fmla="*/ 18 w 336"/>
                <a:gd name="T57" fmla="*/ 256 h 344"/>
                <a:gd name="T58" fmla="*/ 16 w 336"/>
                <a:gd name="T59" fmla="*/ 268 h 344"/>
                <a:gd name="T60" fmla="*/ 17 w 336"/>
                <a:gd name="T61" fmla="*/ 269 h 344"/>
                <a:gd name="T62" fmla="*/ 18 w 336"/>
                <a:gd name="T63" fmla="*/ 270 h 344"/>
                <a:gd name="T64" fmla="*/ 146 w 336"/>
                <a:gd name="T65" fmla="*/ 343 h 344"/>
                <a:gd name="T66" fmla="*/ 159 w 336"/>
                <a:gd name="T67" fmla="*/ 344 h 344"/>
                <a:gd name="T68" fmla="*/ 283 w 336"/>
                <a:gd name="T69" fmla="*/ 29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344">
                  <a:moveTo>
                    <a:pt x="283" y="290"/>
                  </a:moveTo>
                  <a:cubicBezTo>
                    <a:pt x="321" y="248"/>
                    <a:pt x="336" y="198"/>
                    <a:pt x="326" y="141"/>
                  </a:cubicBezTo>
                  <a:cubicBezTo>
                    <a:pt x="327" y="139"/>
                    <a:pt x="327" y="137"/>
                    <a:pt x="325" y="134"/>
                  </a:cubicBezTo>
                  <a:cubicBezTo>
                    <a:pt x="325" y="133"/>
                    <a:pt x="325" y="132"/>
                    <a:pt x="325" y="131"/>
                  </a:cubicBezTo>
                  <a:cubicBezTo>
                    <a:pt x="324" y="129"/>
                    <a:pt x="324" y="127"/>
                    <a:pt x="323" y="125"/>
                  </a:cubicBezTo>
                  <a:cubicBezTo>
                    <a:pt x="322" y="124"/>
                    <a:pt x="322" y="123"/>
                    <a:pt x="322" y="122"/>
                  </a:cubicBezTo>
                  <a:cubicBezTo>
                    <a:pt x="322" y="120"/>
                    <a:pt x="322" y="118"/>
                    <a:pt x="320" y="116"/>
                  </a:cubicBezTo>
                  <a:cubicBezTo>
                    <a:pt x="320" y="115"/>
                    <a:pt x="320" y="113"/>
                    <a:pt x="319" y="112"/>
                  </a:cubicBezTo>
                  <a:cubicBezTo>
                    <a:pt x="290" y="43"/>
                    <a:pt x="239" y="6"/>
                    <a:pt x="168" y="2"/>
                  </a:cubicBezTo>
                  <a:cubicBezTo>
                    <a:pt x="131" y="0"/>
                    <a:pt x="99" y="7"/>
                    <a:pt x="71" y="24"/>
                  </a:cubicBezTo>
                  <a:cubicBezTo>
                    <a:pt x="44" y="40"/>
                    <a:pt x="22" y="65"/>
                    <a:pt x="4" y="98"/>
                  </a:cubicBezTo>
                  <a:cubicBezTo>
                    <a:pt x="1" y="104"/>
                    <a:pt x="0" y="107"/>
                    <a:pt x="1" y="110"/>
                  </a:cubicBezTo>
                  <a:cubicBezTo>
                    <a:pt x="2" y="112"/>
                    <a:pt x="3" y="113"/>
                    <a:pt x="5" y="114"/>
                  </a:cubicBezTo>
                  <a:cubicBezTo>
                    <a:pt x="11" y="117"/>
                    <a:pt x="14" y="113"/>
                    <a:pt x="18" y="105"/>
                  </a:cubicBezTo>
                  <a:cubicBezTo>
                    <a:pt x="44" y="54"/>
                    <a:pt x="85" y="25"/>
                    <a:pt x="140" y="18"/>
                  </a:cubicBezTo>
                  <a:cubicBezTo>
                    <a:pt x="212" y="9"/>
                    <a:pt x="276" y="49"/>
                    <a:pt x="304" y="118"/>
                  </a:cubicBezTo>
                  <a:cubicBezTo>
                    <a:pt x="305" y="120"/>
                    <a:pt x="306" y="123"/>
                    <a:pt x="306" y="125"/>
                  </a:cubicBezTo>
                  <a:cubicBezTo>
                    <a:pt x="307" y="128"/>
                    <a:pt x="308" y="131"/>
                    <a:pt x="309" y="134"/>
                  </a:cubicBezTo>
                  <a:cubicBezTo>
                    <a:pt x="309" y="134"/>
                    <a:pt x="309" y="134"/>
                    <a:pt x="309" y="135"/>
                  </a:cubicBezTo>
                  <a:cubicBezTo>
                    <a:pt x="309" y="135"/>
                    <a:pt x="309" y="136"/>
                    <a:pt x="309" y="137"/>
                  </a:cubicBezTo>
                  <a:cubicBezTo>
                    <a:pt x="309" y="137"/>
                    <a:pt x="310" y="138"/>
                    <a:pt x="310" y="138"/>
                  </a:cubicBezTo>
                  <a:cubicBezTo>
                    <a:pt x="310" y="144"/>
                    <a:pt x="311" y="149"/>
                    <a:pt x="313" y="154"/>
                  </a:cubicBezTo>
                  <a:cubicBezTo>
                    <a:pt x="313" y="155"/>
                    <a:pt x="313" y="155"/>
                    <a:pt x="313" y="155"/>
                  </a:cubicBezTo>
                  <a:cubicBezTo>
                    <a:pt x="314" y="171"/>
                    <a:pt x="314" y="183"/>
                    <a:pt x="312" y="195"/>
                  </a:cubicBezTo>
                  <a:cubicBezTo>
                    <a:pt x="301" y="256"/>
                    <a:pt x="268" y="297"/>
                    <a:pt x="212" y="318"/>
                  </a:cubicBezTo>
                  <a:cubicBezTo>
                    <a:pt x="155" y="339"/>
                    <a:pt x="103" y="329"/>
                    <a:pt x="55" y="288"/>
                  </a:cubicBezTo>
                  <a:cubicBezTo>
                    <a:pt x="46" y="281"/>
                    <a:pt x="38" y="271"/>
                    <a:pt x="29" y="259"/>
                  </a:cubicBezTo>
                  <a:cubicBezTo>
                    <a:pt x="27" y="256"/>
                    <a:pt x="25" y="255"/>
                    <a:pt x="23" y="255"/>
                  </a:cubicBezTo>
                  <a:cubicBezTo>
                    <a:pt x="22" y="254"/>
                    <a:pt x="20" y="255"/>
                    <a:pt x="18" y="256"/>
                  </a:cubicBezTo>
                  <a:cubicBezTo>
                    <a:pt x="14" y="259"/>
                    <a:pt x="13" y="263"/>
                    <a:pt x="16" y="268"/>
                  </a:cubicBezTo>
                  <a:cubicBezTo>
                    <a:pt x="16" y="268"/>
                    <a:pt x="17" y="268"/>
                    <a:pt x="17" y="269"/>
                  </a:cubicBezTo>
                  <a:cubicBezTo>
                    <a:pt x="17" y="269"/>
                    <a:pt x="18" y="269"/>
                    <a:pt x="18" y="270"/>
                  </a:cubicBezTo>
                  <a:cubicBezTo>
                    <a:pt x="47" y="313"/>
                    <a:pt x="94" y="339"/>
                    <a:pt x="146" y="343"/>
                  </a:cubicBezTo>
                  <a:cubicBezTo>
                    <a:pt x="150" y="343"/>
                    <a:pt x="154" y="344"/>
                    <a:pt x="159" y="344"/>
                  </a:cubicBezTo>
                  <a:cubicBezTo>
                    <a:pt x="205" y="344"/>
                    <a:pt x="250" y="324"/>
                    <a:pt x="283"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7" name="Freeform 38">
              <a:extLst>
                <a:ext uri="{FF2B5EF4-FFF2-40B4-BE49-F238E27FC236}">
                  <a16:creationId xmlns:a16="http://schemas.microsoft.com/office/drawing/2014/main" id="{E028D6D4-1FD9-4416-95FF-5029F89F9EFB}"/>
                </a:ext>
              </a:extLst>
            </p:cNvPr>
            <p:cNvSpPr>
              <a:spLocks noEditPoints="1"/>
            </p:cNvSpPr>
            <p:nvPr/>
          </p:nvSpPr>
          <p:spPr bwMode="auto">
            <a:xfrm>
              <a:off x="2882892" y="10760096"/>
              <a:ext cx="387348" cy="550865"/>
            </a:xfrm>
            <a:custGeom>
              <a:avLst/>
              <a:gdLst>
                <a:gd name="T0" fmla="*/ 2 w 103"/>
                <a:gd name="T1" fmla="*/ 142 h 146"/>
                <a:gd name="T2" fmla="*/ 9 w 103"/>
                <a:gd name="T3" fmla="*/ 146 h 146"/>
                <a:gd name="T4" fmla="*/ 13 w 103"/>
                <a:gd name="T5" fmla="*/ 145 h 146"/>
                <a:gd name="T6" fmla="*/ 16 w 103"/>
                <a:gd name="T7" fmla="*/ 143 h 146"/>
                <a:gd name="T8" fmla="*/ 17 w 103"/>
                <a:gd name="T9" fmla="*/ 142 h 146"/>
                <a:gd name="T10" fmla="*/ 63 w 103"/>
                <a:gd name="T11" fmla="*/ 116 h 146"/>
                <a:gd name="T12" fmla="*/ 84 w 103"/>
                <a:gd name="T13" fmla="*/ 121 h 146"/>
                <a:gd name="T14" fmla="*/ 101 w 103"/>
                <a:gd name="T15" fmla="*/ 103 h 146"/>
                <a:gd name="T16" fmla="*/ 89 w 103"/>
                <a:gd name="T17" fmla="*/ 77 h 146"/>
                <a:gd name="T18" fmla="*/ 89 w 103"/>
                <a:gd name="T19" fmla="*/ 77 h 146"/>
                <a:gd name="T20" fmla="*/ 88 w 103"/>
                <a:gd name="T21" fmla="*/ 77 h 146"/>
                <a:gd name="T22" fmla="*/ 87 w 103"/>
                <a:gd name="T23" fmla="*/ 77 h 146"/>
                <a:gd name="T24" fmla="*/ 87 w 103"/>
                <a:gd name="T25" fmla="*/ 76 h 146"/>
                <a:gd name="T26" fmla="*/ 87 w 103"/>
                <a:gd name="T27" fmla="*/ 76 h 146"/>
                <a:gd name="T28" fmla="*/ 86 w 103"/>
                <a:gd name="T29" fmla="*/ 71 h 146"/>
                <a:gd name="T30" fmla="*/ 86 w 103"/>
                <a:gd name="T31" fmla="*/ 70 h 146"/>
                <a:gd name="T32" fmla="*/ 86 w 103"/>
                <a:gd name="T33" fmla="*/ 34 h 146"/>
                <a:gd name="T34" fmla="*/ 86 w 103"/>
                <a:gd name="T35" fmla="*/ 23 h 146"/>
                <a:gd name="T36" fmla="*/ 86 w 103"/>
                <a:gd name="T37" fmla="*/ 23 h 146"/>
                <a:gd name="T38" fmla="*/ 82 w 103"/>
                <a:gd name="T39" fmla="*/ 20 h 146"/>
                <a:gd name="T40" fmla="*/ 81 w 103"/>
                <a:gd name="T41" fmla="*/ 20 h 146"/>
                <a:gd name="T42" fmla="*/ 82 w 103"/>
                <a:gd name="T43" fmla="*/ 19 h 146"/>
                <a:gd name="T44" fmla="*/ 85 w 103"/>
                <a:gd name="T45" fmla="*/ 17 h 146"/>
                <a:gd name="T46" fmla="*/ 86 w 103"/>
                <a:gd name="T47" fmla="*/ 7 h 146"/>
                <a:gd name="T48" fmla="*/ 83 w 103"/>
                <a:gd name="T49" fmla="*/ 3 h 146"/>
                <a:gd name="T50" fmla="*/ 81 w 103"/>
                <a:gd name="T51" fmla="*/ 2 h 146"/>
                <a:gd name="T52" fmla="*/ 76 w 103"/>
                <a:gd name="T53" fmla="*/ 2 h 146"/>
                <a:gd name="T54" fmla="*/ 74 w 103"/>
                <a:gd name="T55" fmla="*/ 3 h 146"/>
                <a:gd name="T56" fmla="*/ 71 w 103"/>
                <a:gd name="T57" fmla="*/ 12 h 146"/>
                <a:gd name="T58" fmla="*/ 71 w 103"/>
                <a:gd name="T59" fmla="*/ 26 h 146"/>
                <a:gd name="T60" fmla="*/ 71 w 103"/>
                <a:gd name="T61" fmla="*/ 70 h 146"/>
                <a:gd name="T62" fmla="*/ 71 w 103"/>
                <a:gd name="T63" fmla="*/ 71 h 146"/>
                <a:gd name="T64" fmla="*/ 70 w 103"/>
                <a:gd name="T65" fmla="*/ 76 h 146"/>
                <a:gd name="T66" fmla="*/ 69 w 103"/>
                <a:gd name="T67" fmla="*/ 76 h 146"/>
                <a:gd name="T68" fmla="*/ 70 w 103"/>
                <a:gd name="T69" fmla="*/ 76 h 146"/>
                <a:gd name="T70" fmla="*/ 68 w 103"/>
                <a:gd name="T71" fmla="*/ 77 h 146"/>
                <a:gd name="T72" fmla="*/ 68 w 103"/>
                <a:gd name="T73" fmla="*/ 77 h 146"/>
                <a:gd name="T74" fmla="*/ 68 w 103"/>
                <a:gd name="T75" fmla="*/ 77 h 146"/>
                <a:gd name="T76" fmla="*/ 55 w 103"/>
                <a:gd name="T77" fmla="*/ 103 h 146"/>
                <a:gd name="T78" fmla="*/ 25 w 103"/>
                <a:gd name="T79" fmla="*/ 120 h 146"/>
                <a:gd name="T80" fmla="*/ 19 w 103"/>
                <a:gd name="T81" fmla="*/ 124 h 146"/>
                <a:gd name="T82" fmla="*/ 5 w 103"/>
                <a:gd name="T83" fmla="*/ 132 h 146"/>
                <a:gd name="T84" fmla="*/ 2 w 103"/>
                <a:gd name="T85" fmla="*/ 142 h 146"/>
                <a:gd name="T86" fmla="*/ 78 w 103"/>
                <a:gd name="T87" fmla="*/ 90 h 146"/>
                <a:gd name="T88" fmla="*/ 78 w 103"/>
                <a:gd name="T89" fmla="*/ 90 h 146"/>
                <a:gd name="T90" fmla="*/ 87 w 103"/>
                <a:gd name="T91" fmla="*/ 98 h 146"/>
                <a:gd name="T92" fmla="*/ 79 w 103"/>
                <a:gd name="T93" fmla="*/ 107 h 146"/>
                <a:gd name="T94" fmla="*/ 72 w 103"/>
                <a:gd name="T95" fmla="*/ 104 h 146"/>
                <a:gd name="T96" fmla="*/ 70 w 103"/>
                <a:gd name="T97" fmla="*/ 98 h 146"/>
                <a:gd name="T98" fmla="*/ 78 w 103"/>
                <a:gd name="T9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 h="146">
                  <a:moveTo>
                    <a:pt x="2" y="142"/>
                  </a:moveTo>
                  <a:cubicBezTo>
                    <a:pt x="4" y="145"/>
                    <a:pt x="6" y="146"/>
                    <a:pt x="9" y="146"/>
                  </a:cubicBezTo>
                  <a:cubicBezTo>
                    <a:pt x="10" y="146"/>
                    <a:pt x="11" y="146"/>
                    <a:pt x="13" y="145"/>
                  </a:cubicBezTo>
                  <a:cubicBezTo>
                    <a:pt x="14" y="144"/>
                    <a:pt x="15" y="144"/>
                    <a:pt x="16" y="143"/>
                  </a:cubicBezTo>
                  <a:cubicBezTo>
                    <a:pt x="17" y="143"/>
                    <a:pt x="17" y="142"/>
                    <a:pt x="17" y="142"/>
                  </a:cubicBezTo>
                  <a:cubicBezTo>
                    <a:pt x="63" y="116"/>
                    <a:pt x="63" y="116"/>
                    <a:pt x="63" y="116"/>
                  </a:cubicBezTo>
                  <a:cubicBezTo>
                    <a:pt x="70" y="121"/>
                    <a:pt x="77" y="123"/>
                    <a:pt x="84" y="121"/>
                  </a:cubicBezTo>
                  <a:cubicBezTo>
                    <a:pt x="94" y="119"/>
                    <a:pt x="100" y="112"/>
                    <a:pt x="101" y="103"/>
                  </a:cubicBezTo>
                  <a:cubicBezTo>
                    <a:pt x="103" y="92"/>
                    <a:pt x="99" y="84"/>
                    <a:pt x="89" y="77"/>
                  </a:cubicBezTo>
                  <a:cubicBezTo>
                    <a:pt x="89" y="77"/>
                    <a:pt x="89" y="77"/>
                    <a:pt x="89" y="77"/>
                  </a:cubicBezTo>
                  <a:cubicBezTo>
                    <a:pt x="88" y="77"/>
                    <a:pt x="88" y="77"/>
                    <a:pt x="88" y="77"/>
                  </a:cubicBezTo>
                  <a:cubicBezTo>
                    <a:pt x="88" y="77"/>
                    <a:pt x="87" y="77"/>
                    <a:pt x="87" y="77"/>
                  </a:cubicBezTo>
                  <a:cubicBezTo>
                    <a:pt x="87" y="76"/>
                    <a:pt x="87" y="76"/>
                    <a:pt x="87" y="76"/>
                  </a:cubicBezTo>
                  <a:cubicBezTo>
                    <a:pt x="87" y="76"/>
                    <a:pt x="87" y="76"/>
                    <a:pt x="87" y="76"/>
                  </a:cubicBezTo>
                  <a:cubicBezTo>
                    <a:pt x="85" y="75"/>
                    <a:pt x="86" y="73"/>
                    <a:pt x="86" y="71"/>
                  </a:cubicBezTo>
                  <a:cubicBezTo>
                    <a:pt x="86" y="71"/>
                    <a:pt x="86" y="70"/>
                    <a:pt x="86" y="70"/>
                  </a:cubicBezTo>
                  <a:cubicBezTo>
                    <a:pt x="86" y="58"/>
                    <a:pt x="86" y="46"/>
                    <a:pt x="86" y="34"/>
                  </a:cubicBezTo>
                  <a:cubicBezTo>
                    <a:pt x="86" y="23"/>
                    <a:pt x="86" y="23"/>
                    <a:pt x="86" y="23"/>
                  </a:cubicBezTo>
                  <a:cubicBezTo>
                    <a:pt x="86" y="23"/>
                    <a:pt x="86" y="23"/>
                    <a:pt x="86" y="23"/>
                  </a:cubicBezTo>
                  <a:cubicBezTo>
                    <a:pt x="85" y="20"/>
                    <a:pt x="84" y="20"/>
                    <a:pt x="82" y="20"/>
                  </a:cubicBezTo>
                  <a:cubicBezTo>
                    <a:pt x="82" y="20"/>
                    <a:pt x="82" y="20"/>
                    <a:pt x="81" y="20"/>
                  </a:cubicBezTo>
                  <a:cubicBezTo>
                    <a:pt x="81" y="19"/>
                    <a:pt x="82" y="19"/>
                    <a:pt x="82" y="19"/>
                  </a:cubicBezTo>
                  <a:cubicBezTo>
                    <a:pt x="83" y="19"/>
                    <a:pt x="84" y="19"/>
                    <a:pt x="85" y="17"/>
                  </a:cubicBezTo>
                  <a:cubicBezTo>
                    <a:pt x="86" y="13"/>
                    <a:pt x="86" y="10"/>
                    <a:pt x="86" y="7"/>
                  </a:cubicBezTo>
                  <a:cubicBezTo>
                    <a:pt x="86" y="6"/>
                    <a:pt x="85" y="4"/>
                    <a:pt x="83" y="3"/>
                  </a:cubicBezTo>
                  <a:cubicBezTo>
                    <a:pt x="83" y="2"/>
                    <a:pt x="82" y="2"/>
                    <a:pt x="81" y="2"/>
                  </a:cubicBezTo>
                  <a:cubicBezTo>
                    <a:pt x="79" y="0"/>
                    <a:pt x="77" y="0"/>
                    <a:pt x="76" y="2"/>
                  </a:cubicBezTo>
                  <a:cubicBezTo>
                    <a:pt x="75" y="2"/>
                    <a:pt x="74" y="3"/>
                    <a:pt x="74" y="3"/>
                  </a:cubicBezTo>
                  <a:cubicBezTo>
                    <a:pt x="71" y="6"/>
                    <a:pt x="71" y="9"/>
                    <a:pt x="71" y="12"/>
                  </a:cubicBezTo>
                  <a:cubicBezTo>
                    <a:pt x="71" y="26"/>
                    <a:pt x="71" y="26"/>
                    <a:pt x="71" y="26"/>
                  </a:cubicBezTo>
                  <a:cubicBezTo>
                    <a:pt x="71" y="41"/>
                    <a:pt x="71" y="55"/>
                    <a:pt x="71" y="70"/>
                  </a:cubicBezTo>
                  <a:cubicBezTo>
                    <a:pt x="71" y="70"/>
                    <a:pt x="71" y="71"/>
                    <a:pt x="71" y="71"/>
                  </a:cubicBezTo>
                  <a:cubicBezTo>
                    <a:pt x="71" y="73"/>
                    <a:pt x="71" y="75"/>
                    <a:pt x="70" y="76"/>
                  </a:cubicBezTo>
                  <a:cubicBezTo>
                    <a:pt x="69" y="76"/>
                    <a:pt x="69" y="76"/>
                    <a:pt x="69" y="76"/>
                  </a:cubicBezTo>
                  <a:cubicBezTo>
                    <a:pt x="70" y="76"/>
                    <a:pt x="70" y="76"/>
                    <a:pt x="70" y="76"/>
                  </a:cubicBezTo>
                  <a:cubicBezTo>
                    <a:pt x="69" y="77"/>
                    <a:pt x="69" y="77"/>
                    <a:pt x="68" y="77"/>
                  </a:cubicBezTo>
                  <a:cubicBezTo>
                    <a:pt x="68" y="77"/>
                    <a:pt x="68" y="77"/>
                    <a:pt x="68" y="77"/>
                  </a:cubicBezTo>
                  <a:cubicBezTo>
                    <a:pt x="68" y="77"/>
                    <a:pt x="68" y="77"/>
                    <a:pt x="68" y="77"/>
                  </a:cubicBezTo>
                  <a:cubicBezTo>
                    <a:pt x="58" y="83"/>
                    <a:pt x="54" y="92"/>
                    <a:pt x="55" y="103"/>
                  </a:cubicBezTo>
                  <a:cubicBezTo>
                    <a:pt x="25" y="120"/>
                    <a:pt x="25" y="120"/>
                    <a:pt x="25" y="120"/>
                  </a:cubicBezTo>
                  <a:cubicBezTo>
                    <a:pt x="23" y="122"/>
                    <a:pt x="21" y="123"/>
                    <a:pt x="19" y="124"/>
                  </a:cubicBezTo>
                  <a:cubicBezTo>
                    <a:pt x="15" y="126"/>
                    <a:pt x="10" y="129"/>
                    <a:pt x="5" y="132"/>
                  </a:cubicBezTo>
                  <a:cubicBezTo>
                    <a:pt x="1" y="134"/>
                    <a:pt x="0" y="138"/>
                    <a:pt x="2" y="142"/>
                  </a:cubicBezTo>
                  <a:close/>
                  <a:moveTo>
                    <a:pt x="78" y="90"/>
                  </a:moveTo>
                  <a:cubicBezTo>
                    <a:pt x="78" y="90"/>
                    <a:pt x="78" y="90"/>
                    <a:pt x="78" y="90"/>
                  </a:cubicBezTo>
                  <a:cubicBezTo>
                    <a:pt x="83" y="90"/>
                    <a:pt x="87" y="93"/>
                    <a:pt x="87" y="98"/>
                  </a:cubicBezTo>
                  <a:cubicBezTo>
                    <a:pt x="87" y="103"/>
                    <a:pt x="83" y="107"/>
                    <a:pt x="79" y="107"/>
                  </a:cubicBezTo>
                  <a:cubicBezTo>
                    <a:pt x="76" y="107"/>
                    <a:pt x="74" y="106"/>
                    <a:pt x="72" y="104"/>
                  </a:cubicBezTo>
                  <a:cubicBezTo>
                    <a:pt x="71" y="103"/>
                    <a:pt x="70" y="100"/>
                    <a:pt x="70" y="98"/>
                  </a:cubicBezTo>
                  <a:cubicBezTo>
                    <a:pt x="70" y="93"/>
                    <a:pt x="74" y="90"/>
                    <a:pt x="7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8" name="Freeform 39">
              <a:extLst>
                <a:ext uri="{FF2B5EF4-FFF2-40B4-BE49-F238E27FC236}">
                  <a16:creationId xmlns:a16="http://schemas.microsoft.com/office/drawing/2014/main" id="{55FD3C4B-FADE-464B-92DF-C10D72F922F1}"/>
                </a:ext>
              </a:extLst>
            </p:cNvPr>
            <p:cNvSpPr>
              <a:spLocks/>
            </p:cNvSpPr>
            <p:nvPr/>
          </p:nvSpPr>
          <p:spPr bwMode="auto">
            <a:xfrm>
              <a:off x="2122481" y="10998223"/>
              <a:ext cx="239714" cy="60325"/>
            </a:xfrm>
            <a:custGeom>
              <a:avLst/>
              <a:gdLst>
                <a:gd name="T0" fmla="*/ 9 w 64"/>
                <a:gd name="T1" fmla="*/ 16 h 16"/>
                <a:gd name="T2" fmla="*/ 32 w 64"/>
                <a:gd name="T3" fmla="*/ 16 h 16"/>
                <a:gd name="T4" fmla="*/ 54 w 64"/>
                <a:gd name="T5" fmla="*/ 16 h 16"/>
                <a:gd name="T6" fmla="*/ 61 w 64"/>
                <a:gd name="T7" fmla="*/ 14 h 16"/>
                <a:gd name="T8" fmla="*/ 63 w 64"/>
                <a:gd name="T9" fmla="*/ 8 h 16"/>
                <a:gd name="T10" fmla="*/ 54 w 64"/>
                <a:gd name="T11" fmla="*/ 0 h 16"/>
                <a:gd name="T12" fmla="*/ 54 w 64"/>
                <a:gd name="T13" fmla="*/ 0 h 16"/>
                <a:gd name="T14" fmla="*/ 36 w 64"/>
                <a:gd name="T15" fmla="*/ 0 h 16"/>
                <a:gd name="T16" fmla="*/ 26 w 64"/>
                <a:gd name="T17" fmla="*/ 0 h 16"/>
                <a:gd name="T18" fmla="*/ 9 w 64"/>
                <a:gd name="T19" fmla="*/ 0 h 16"/>
                <a:gd name="T20" fmla="*/ 2 w 64"/>
                <a:gd name="T21" fmla="*/ 2 h 16"/>
                <a:gd name="T22" fmla="*/ 0 w 64"/>
                <a:gd name="T23" fmla="*/ 8 h 16"/>
                <a:gd name="T24" fmla="*/ 9 w 6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6">
                  <a:moveTo>
                    <a:pt x="9" y="16"/>
                  </a:moveTo>
                  <a:cubicBezTo>
                    <a:pt x="16" y="16"/>
                    <a:pt x="24" y="16"/>
                    <a:pt x="32" y="16"/>
                  </a:cubicBezTo>
                  <a:cubicBezTo>
                    <a:pt x="39" y="16"/>
                    <a:pt x="46" y="16"/>
                    <a:pt x="54" y="16"/>
                  </a:cubicBezTo>
                  <a:cubicBezTo>
                    <a:pt x="57" y="16"/>
                    <a:pt x="60" y="15"/>
                    <a:pt x="61" y="14"/>
                  </a:cubicBezTo>
                  <a:cubicBezTo>
                    <a:pt x="63" y="12"/>
                    <a:pt x="64" y="10"/>
                    <a:pt x="63" y="8"/>
                  </a:cubicBezTo>
                  <a:cubicBezTo>
                    <a:pt x="63" y="4"/>
                    <a:pt x="62" y="0"/>
                    <a:pt x="54" y="0"/>
                  </a:cubicBezTo>
                  <a:cubicBezTo>
                    <a:pt x="54" y="0"/>
                    <a:pt x="54" y="0"/>
                    <a:pt x="54" y="0"/>
                  </a:cubicBezTo>
                  <a:cubicBezTo>
                    <a:pt x="48" y="0"/>
                    <a:pt x="42" y="0"/>
                    <a:pt x="36" y="0"/>
                  </a:cubicBezTo>
                  <a:cubicBezTo>
                    <a:pt x="26" y="0"/>
                    <a:pt x="26" y="0"/>
                    <a:pt x="26" y="0"/>
                  </a:cubicBezTo>
                  <a:cubicBezTo>
                    <a:pt x="20" y="0"/>
                    <a:pt x="15" y="0"/>
                    <a:pt x="9" y="0"/>
                  </a:cubicBezTo>
                  <a:cubicBezTo>
                    <a:pt x="6" y="0"/>
                    <a:pt x="3" y="1"/>
                    <a:pt x="2" y="2"/>
                  </a:cubicBezTo>
                  <a:cubicBezTo>
                    <a:pt x="0" y="4"/>
                    <a:pt x="0" y="6"/>
                    <a:pt x="0" y="8"/>
                  </a:cubicBezTo>
                  <a:cubicBezTo>
                    <a:pt x="0" y="13"/>
                    <a:pt x="3" y="16"/>
                    <a:pt x="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9" name="Freeform 40">
              <a:extLst>
                <a:ext uri="{FF2B5EF4-FFF2-40B4-BE49-F238E27FC236}">
                  <a16:creationId xmlns:a16="http://schemas.microsoft.com/office/drawing/2014/main" id="{C9A712FC-CFA9-43B9-8A6A-27CDA66B855F}"/>
                </a:ext>
              </a:extLst>
            </p:cNvPr>
            <p:cNvSpPr>
              <a:spLocks/>
            </p:cNvSpPr>
            <p:nvPr/>
          </p:nvSpPr>
          <p:spPr bwMode="auto">
            <a:xfrm>
              <a:off x="2408230" y="11277625"/>
              <a:ext cx="217490" cy="60325"/>
            </a:xfrm>
            <a:custGeom>
              <a:avLst/>
              <a:gdLst>
                <a:gd name="T0" fmla="*/ 9 w 58"/>
                <a:gd name="T1" fmla="*/ 16 h 16"/>
                <a:gd name="T2" fmla="*/ 17 w 58"/>
                <a:gd name="T3" fmla="*/ 16 h 16"/>
                <a:gd name="T4" fmla="*/ 23 w 58"/>
                <a:gd name="T5" fmla="*/ 16 h 16"/>
                <a:gd name="T6" fmla="*/ 29 w 58"/>
                <a:gd name="T7" fmla="*/ 16 h 16"/>
                <a:gd name="T8" fmla="*/ 35 w 58"/>
                <a:gd name="T9" fmla="*/ 16 h 16"/>
                <a:gd name="T10" fmla="*/ 49 w 58"/>
                <a:gd name="T11" fmla="*/ 16 h 16"/>
                <a:gd name="T12" fmla="*/ 58 w 58"/>
                <a:gd name="T13" fmla="*/ 8 h 16"/>
                <a:gd name="T14" fmla="*/ 49 w 58"/>
                <a:gd name="T15" fmla="*/ 0 h 16"/>
                <a:gd name="T16" fmla="*/ 9 w 58"/>
                <a:gd name="T17" fmla="*/ 0 h 16"/>
                <a:gd name="T18" fmla="*/ 1 w 58"/>
                <a:gd name="T19" fmla="*/ 8 h 16"/>
                <a:gd name="T20" fmla="*/ 9 w 58"/>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6">
                  <a:moveTo>
                    <a:pt x="9" y="16"/>
                  </a:moveTo>
                  <a:cubicBezTo>
                    <a:pt x="12" y="16"/>
                    <a:pt x="15" y="16"/>
                    <a:pt x="17" y="16"/>
                  </a:cubicBezTo>
                  <a:cubicBezTo>
                    <a:pt x="19" y="16"/>
                    <a:pt x="21" y="16"/>
                    <a:pt x="23" y="16"/>
                  </a:cubicBezTo>
                  <a:cubicBezTo>
                    <a:pt x="29" y="16"/>
                    <a:pt x="29" y="16"/>
                    <a:pt x="29" y="16"/>
                  </a:cubicBezTo>
                  <a:cubicBezTo>
                    <a:pt x="35" y="16"/>
                    <a:pt x="35" y="16"/>
                    <a:pt x="35" y="16"/>
                  </a:cubicBezTo>
                  <a:cubicBezTo>
                    <a:pt x="40" y="16"/>
                    <a:pt x="44" y="16"/>
                    <a:pt x="49" y="16"/>
                  </a:cubicBezTo>
                  <a:cubicBezTo>
                    <a:pt x="55" y="16"/>
                    <a:pt x="58" y="13"/>
                    <a:pt x="58" y="8"/>
                  </a:cubicBezTo>
                  <a:cubicBezTo>
                    <a:pt x="58" y="3"/>
                    <a:pt x="55" y="0"/>
                    <a:pt x="49" y="0"/>
                  </a:cubicBezTo>
                  <a:cubicBezTo>
                    <a:pt x="36" y="0"/>
                    <a:pt x="22" y="0"/>
                    <a:pt x="9" y="0"/>
                  </a:cubicBezTo>
                  <a:cubicBezTo>
                    <a:pt x="4" y="0"/>
                    <a:pt x="1" y="3"/>
                    <a:pt x="1" y="8"/>
                  </a:cubicBezTo>
                  <a:cubicBezTo>
                    <a:pt x="0" y="13"/>
                    <a:pt x="4" y="16"/>
                    <a:pt x="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0" name="Freeform 41">
              <a:extLst>
                <a:ext uri="{FF2B5EF4-FFF2-40B4-BE49-F238E27FC236}">
                  <a16:creationId xmlns:a16="http://schemas.microsoft.com/office/drawing/2014/main" id="{9683BFEB-76CC-47B0-B981-E7E3850EAD02}"/>
                </a:ext>
              </a:extLst>
            </p:cNvPr>
            <p:cNvSpPr>
              <a:spLocks/>
            </p:cNvSpPr>
            <p:nvPr/>
          </p:nvSpPr>
          <p:spPr bwMode="auto">
            <a:xfrm>
              <a:off x="2438392" y="10650563"/>
              <a:ext cx="153986" cy="65090"/>
            </a:xfrm>
            <a:custGeom>
              <a:avLst/>
              <a:gdLst>
                <a:gd name="T0" fmla="*/ 8 w 41"/>
                <a:gd name="T1" fmla="*/ 17 h 17"/>
                <a:gd name="T2" fmla="*/ 13 w 41"/>
                <a:gd name="T3" fmla="*/ 17 h 17"/>
                <a:gd name="T4" fmla="*/ 17 w 41"/>
                <a:gd name="T5" fmla="*/ 17 h 17"/>
                <a:gd name="T6" fmla="*/ 21 w 41"/>
                <a:gd name="T7" fmla="*/ 17 h 17"/>
                <a:gd name="T8" fmla="*/ 21 w 41"/>
                <a:gd name="T9" fmla="*/ 17 h 17"/>
                <a:gd name="T10" fmla="*/ 24 w 41"/>
                <a:gd name="T11" fmla="*/ 17 h 17"/>
                <a:gd name="T12" fmla="*/ 33 w 41"/>
                <a:gd name="T13" fmla="*/ 17 h 17"/>
                <a:gd name="T14" fmla="*/ 41 w 41"/>
                <a:gd name="T15" fmla="*/ 9 h 17"/>
                <a:gd name="T16" fmla="*/ 33 w 41"/>
                <a:gd name="T17" fmla="*/ 0 h 17"/>
                <a:gd name="T18" fmla="*/ 8 w 41"/>
                <a:gd name="T19" fmla="*/ 0 h 17"/>
                <a:gd name="T20" fmla="*/ 0 w 41"/>
                <a:gd name="T21" fmla="*/ 9 h 17"/>
                <a:gd name="T22" fmla="*/ 8 w 41"/>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7">
                  <a:moveTo>
                    <a:pt x="8" y="17"/>
                  </a:moveTo>
                  <a:cubicBezTo>
                    <a:pt x="10" y="17"/>
                    <a:pt x="12" y="17"/>
                    <a:pt x="13" y="17"/>
                  </a:cubicBezTo>
                  <a:cubicBezTo>
                    <a:pt x="14" y="17"/>
                    <a:pt x="16" y="17"/>
                    <a:pt x="17" y="17"/>
                  </a:cubicBezTo>
                  <a:cubicBezTo>
                    <a:pt x="18" y="17"/>
                    <a:pt x="19" y="17"/>
                    <a:pt x="21" y="17"/>
                  </a:cubicBezTo>
                  <a:cubicBezTo>
                    <a:pt x="21" y="17"/>
                    <a:pt x="21" y="17"/>
                    <a:pt x="21" y="17"/>
                  </a:cubicBezTo>
                  <a:cubicBezTo>
                    <a:pt x="22" y="17"/>
                    <a:pt x="23" y="17"/>
                    <a:pt x="24" y="17"/>
                  </a:cubicBezTo>
                  <a:cubicBezTo>
                    <a:pt x="27" y="17"/>
                    <a:pt x="30" y="17"/>
                    <a:pt x="33" y="17"/>
                  </a:cubicBezTo>
                  <a:cubicBezTo>
                    <a:pt x="38" y="16"/>
                    <a:pt x="40" y="13"/>
                    <a:pt x="41" y="9"/>
                  </a:cubicBezTo>
                  <a:cubicBezTo>
                    <a:pt x="41" y="4"/>
                    <a:pt x="38" y="1"/>
                    <a:pt x="33" y="0"/>
                  </a:cubicBezTo>
                  <a:cubicBezTo>
                    <a:pt x="25" y="0"/>
                    <a:pt x="17" y="0"/>
                    <a:pt x="8" y="0"/>
                  </a:cubicBezTo>
                  <a:cubicBezTo>
                    <a:pt x="3" y="1"/>
                    <a:pt x="0" y="4"/>
                    <a:pt x="0" y="9"/>
                  </a:cubicBezTo>
                  <a:cubicBezTo>
                    <a:pt x="1" y="14"/>
                    <a:pt x="4" y="17"/>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1" name="Freeform 42">
              <a:extLst>
                <a:ext uri="{FF2B5EF4-FFF2-40B4-BE49-F238E27FC236}">
                  <a16:creationId xmlns:a16="http://schemas.microsoft.com/office/drawing/2014/main" id="{8A604AEF-43E8-4705-B38F-AD951BD6EE1C}"/>
                </a:ext>
              </a:extLst>
            </p:cNvPr>
            <p:cNvSpPr>
              <a:spLocks/>
            </p:cNvSpPr>
            <p:nvPr/>
          </p:nvSpPr>
          <p:spPr bwMode="auto">
            <a:xfrm>
              <a:off x="2513003" y="11617352"/>
              <a:ext cx="150813" cy="63499"/>
            </a:xfrm>
            <a:custGeom>
              <a:avLst/>
              <a:gdLst>
                <a:gd name="T0" fmla="*/ 8 w 40"/>
                <a:gd name="T1" fmla="*/ 0 h 17"/>
                <a:gd name="T2" fmla="*/ 2 w 40"/>
                <a:gd name="T3" fmla="*/ 3 h 17"/>
                <a:gd name="T4" fmla="*/ 0 w 40"/>
                <a:gd name="T5" fmla="*/ 9 h 17"/>
                <a:gd name="T6" fmla="*/ 8 w 40"/>
                <a:gd name="T7" fmla="*/ 16 h 17"/>
                <a:gd name="T8" fmla="*/ 13 w 40"/>
                <a:gd name="T9" fmla="*/ 17 h 17"/>
                <a:gd name="T10" fmla="*/ 16 w 40"/>
                <a:gd name="T11" fmla="*/ 17 h 17"/>
                <a:gd name="T12" fmla="*/ 20 w 40"/>
                <a:gd name="T13" fmla="*/ 16 h 17"/>
                <a:gd name="T14" fmla="*/ 24 w 40"/>
                <a:gd name="T15" fmla="*/ 17 h 17"/>
                <a:gd name="T16" fmla="*/ 32 w 40"/>
                <a:gd name="T17" fmla="*/ 16 h 17"/>
                <a:gd name="T18" fmla="*/ 40 w 40"/>
                <a:gd name="T19" fmla="*/ 9 h 17"/>
                <a:gd name="T20" fmla="*/ 32 w 40"/>
                <a:gd name="T21" fmla="*/ 0 h 17"/>
                <a:gd name="T22" fmla="*/ 8 w 4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
                  <a:moveTo>
                    <a:pt x="8" y="0"/>
                  </a:moveTo>
                  <a:cubicBezTo>
                    <a:pt x="6" y="0"/>
                    <a:pt x="4" y="1"/>
                    <a:pt x="2" y="3"/>
                  </a:cubicBezTo>
                  <a:cubicBezTo>
                    <a:pt x="1" y="4"/>
                    <a:pt x="0" y="6"/>
                    <a:pt x="0" y="9"/>
                  </a:cubicBezTo>
                  <a:cubicBezTo>
                    <a:pt x="0" y="13"/>
                    <a:pt x="3" y="16"/>
                    <a:pt x="8" y="16"/>
                  </a:cubicBezTo>
                  <a:cubicBezTo>
                    <a:pt x="10" y="17"/>
                    <a:pt x="11" y="17"/>
                    <a:pt x="13" y="17"/>
                  </a:cubicBezTo>
                  <a:cubicBezTo>
                    <a:pt x="14" y="17"/>
                    <a:pt x="15" y="17"/>
                    <a:pt x="16" y="17"/>
                  </a:cubicBezTo>
                  <a:cubicBezTo>
                    <a:pt x="18" y="16"/>
                    <a:pt x="19" y="16"/>
                    <a:pt x="20" y="16"/>
                  </a:cubicBezTo>
                  <a:cubicBezTo>
                    <a:pt x="21" y="16"/>
                    <a:pt x="22" y="16"/>
                    <a:pt x="24" y="17"/>
                  </a:cubicBezTo>
                  <a:cubicBezTo>
                    <a:pt x="26" y="17"/>
                    <a:pt x="29" y="17"/>
                    <a:pt x="32" y="16"/>
                  </a:cubicBezTo>
                  <a:cubicBezTo>
                    <a:pt x="37" y="16"/>
                    <a:pt x="40" y="13"/>
                    <a:pt x="40" y="9"/>
                  </a:cubicBezTo>
                  <a:cubicBezTo>
                    <a:pt x="40" y="3"/>
                    <a:pt x="37" y="0"/>
                    <a:pt x="32" y="0"/>
                  </a:cubicBezTo>
                  <a:cubicBezTo>
                    <a:pt x="24" y="0"/>
                    <a:pt x="16"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2" name="Freeform 43">
              <a:extLst>
                <a:ext uri="{FF2B5EF4-FFF2-40B4-BE49-F238E27FC236}">
                  <a16:creationId xmlns:a16="http://schemas.microsoft.com/office/drawing/2014/main" id="{7F467D2A-0B80-451D-B7DE-5532D3166ED4}"/>
                </a:ext>
              </a:extLst>
            </p:cNvPr>
            <p:cNvSpPr>
              <a:spLocks/>
            </p:cNvSpPr>
            <p:nvPr/>
          </p:nvSpPr>
          <p:spPr bwMode="auto">
            <a:xfrm>
              <a:off x="2724141" y="11330012"/>
              <a:ext cx="87314" cy="79376"/>
            </a:xfrm>
            <a:custGeom>
              <a:avLst/>
              <a:gdLst>
                <a:gd name="T0" fmla="*/ 14 w 23"/>
                <a:gd name="T1" fmla="*/ 0 h 21"/>
                <a:gd name="T2" fmla="*/ 3 w 23"/>
                <a:gd name="T3" fmla="*/ 5 h 21"/>
                <a:gd name="T4" fmla="*/ 0 w 23"/>
                <a:gd name="T5" fmla="*/ 12 h 21"/>
                <a:gd name="T6" fmla="*/ 9 w 23"/>
                <a:gd name="T7" fmla="*/ 21 h 21"/>
                <a:gd name="T8" fmla="*/ 9 w 23"/>
                <a:gd name="T9" fmla="*/ 21 h 21"/>
                <a:gd name="T10" fmla="*/ 20 w 23"/>
                <a:gd name="T11" fmla="*/ 16 h 21"/>
                <a:gd name="T12" fmla="*/ 23 w 23"/>
                <a:gd name="T13" fmla="*/ 8 h 21"/>
                <a:gd name="T14" fmla="*/ 14 w 23"/>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14" y="0"/>
                  </a:moveTo>
                  <a:cubicBezTo>
                    <a:pt x="10" y="0"/>
                    <a:pt x="6" y="2"/>
                    <a:pt x="3" y="5"/>
                  </a:cubicBezTo>
                  <a:cubicBezTo>
                    <a:pt x="1" y="7"/>
                    <a:pt x="0" y="10"/>
                    <a:pt x="0" y="12"/>
                  </a:cubicBezTo>
                  <a:cubicBezTo>
                    <a:pt x="0" y="17"/>
                    <a:pt x="3" y="21"/>
                    <a:pt x="9" y="21"/>
                  </a:cubicBezTo>
                  <a:cubicBezTo>
                    <a:pt x="9" y="21"/>
                    <a:pt x="9" y="21"/>
                    <a:pt x="9" y="21"/>
                  </a:cubicBezTo>
                  <a:cubicBezTo>
                    <a:pt x="13" y="21"/>
                    <a:pt x="17" y="19"/>
                    <a:pt x="20" y="16"/>
                  </a:cubicBezTo>
                  <a:cubicBezTo>
                    <a:pt x="22" y="13"/>
                    <a:pt x="23" y="11"/>
                    <a:pt x="23" y="8"/>
                  </a:cubicBezTo>
                  <a:cubicBezTo>
                    <a:pt x="23" y="3"/>
                    <a:pt x="19"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3" name="Freeform 44">
              <a:extLst>
                <a:ext uri="{FF2B5EF4-FFF2-40B4-BE49-F238E27FC236}">
                  <a16:creationId xmlns:a16="http://schemas.microsoft.com/office/drawing/2014/main" id="{90F048C3-AFDE-46BB-A2B1-94F8C943FF78}"/>
                </a:ext>
              </a:extLst>
            </p:cNvPr>
            <p:cNvSpPr>
              <a:spLocks/>
            </p:cNvSpPr>
            <p:nvPr/>
          </p:nvSpPr>
          <p:spPr bwMode="auto">
            <a:xfrm>
              <a:off x="3544876" y="11330012"/>
              <a:ext cx="87314" cy="79376"/>
            </a:xfrm>
            <a:custGeom>
              <a:avLst/>
              <a:gdLst>
                <a:gd name="T0" fmla="*/ 9 w 23"/>
                <a:gd name="T1" fmla="*/ 0 h 21"/>
                <a:gd name="T2" fmla="*/ 0 w 23"/>
                <a:gd name="T3" fmla="*/ 9 h 21"/>
                <a:gd name="T4" fmla="*/ 3 w 23"/>
                <a:gd name="T5" fmla="*/ 16 h 21"/>
                <a:gd name="T6" fmla="*/ 14 w 23"/>
                <a:gd name="T7" fmla="*/ 21 h 21"/>
                <a:gd name="T8" fmla="*/ 14 w 23"/>
                <a:gd name="T9" fmla="*/ 21 h 21"/>
                <a:gd name="T10" fmla="*/ 23 w 23"/>
                <a:gd name="T11" fmla="*/ 12 h 21"/>
                <a:gd name="T12" fmla="*/ 9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9" y="0"/>
                  </a:moveTo>
                  <a:cubicBezTo>
                    <a:pt x="3" y="0"/>
                    <a:pt x="0" y="3"/>
                    <a:pt x="0" y="9"/>
                  </a:cubicBezTo>
                  <a:cubicBezTo>
                    <a:pt x="0" y="11"/>
                    <a:pt x="1" y="14"/>
                    <a:pt x="3" y="16"/>
                  </a:cubicBezTo>
                  <a:cubicBezTo>
                    <a:pt x="6" y="19"/>
                    <a:pt x="10" y="21"/>
                    <a:pt x="14" y="21"/>
                  </a:cubicBezTo>
                  <a:cubicBezTo>
                    <a:pt x="14" y="21"/>
                    <a:pt x="14" y="21"/>
                    <a:pt x="14" y="21"/>
                  </a:cubicBezTo>
                  <a:cubicBezTo>
                    <a:pt x="19" y="20"/>
                    <a:pt x="23" y="17"/>
                    <a:pt x="23" y="12"/>
                  </a:cubicBezTo>
                  <a:cubicBezTo>
                    <a:pt x="23" y="6"/>
                    <a:pt x="1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4" name="Freeform 45">
              <a:extLst>
                <a:ext uri="{FF2B5EF4-FFF2-40B4-BE49-F238E27FC236}">
                  <a16:creationId xmlns:a16="http://schemas.microsoft.com/office/drawing/2014/main" id="{7E77A28D-768E-4628-B7D5-2EEE1CC1F8DD}"/>
                </a:ext>
              </a:extLst>
            </p:cNvPr>
            <p:cNvSpPr>
              <a:spLocks/>
            </p:cNvSpPr>
            <p:nvPr/>
          </p:nvSpPr>
          <p:spPr bwMode="auto">
            <a:xfrm>
              <a:off x="2660642" y="11096650"/>
              <a:ext cx="90488" cy="71437"/>
            </a:xfrm>
            <a:custGeom>
              <a:avLst/>
              <a:gdLst>
                <a:gd name="T0" fmla="*/ 12 w 24"/>
                <a:gd name="T1" fmla="*/ 0 h 19"/>
                <a:gd name="T2" fmla="*/ 2 w 24"/>
                <a:gd name="T3" fmla="*/ 3 h 19"/>
                <a:gd name="T4" fmla="*/ 0 w 24"/>
                <a:gd name="T5" fmla="*/ 9 h 19"/>
                <a:gd name="T6" fmla="*/ 11 w 24"/>
                <a:gd name="T7" fmla="*/ 19 h 19"/>
                <a:gd name="T8" fmla="*/ 11 w 24"/>
                <a:gd name="T9" fmla="*/ 19 h 19"/>
                <a:gd name="T10" fmla="*/ 21 w 24"/>
                <a:gd name="T11" fmla="*/ 15 h 19"/>
                <a:gd name="T12" fmla="*/ 24 w 24"/>
                <a:gd name="T13" fmla="*/ 9 h 19"/>
                <a:gd name="T14" fmla="*/ 12 w 24"/>
                <a:gd name="T15" fmla="*/ 0 h 19"/>
                <a:gd name="T16" fmla="*/ 12 w 24"/>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9">
                  <a:moveTo>
                    <a:pt x="12" y="0"/>
                  </a:moveTo>
                  <a:cubicBezTo>
                    <a:pt x="7" y="0"/>
                    <a:pt x="4" y="1"/>
                    <a:pt x="2" y="3"/>
                  </a:cubicBezTo>
                  <a:cubicBezTo>
                    <a:pt x="0" y="5"/>
                    <a:pt x="0" y="7"/>
                    <a:pt x="0" y="9"/>
                  </a:cubicBezTo>
                  <a:cubicBezTo>
                    <a:pt x="0" y="15"/>
                    <a:pt x="4" y="19"/>
                    <a:pt x="11" y="19"/>
                  </a:cubicBezTo>
                  <a:cubicBezTo>
                    <a:pt x="11" y="19"/>
                    <a:pt x="11" y="19"/>
                    <a:pt x="11" y="19"/>
                  </a:cubicBezTo>
                  <a:cubicBezTo>
                    <a:pt x="16" y="19"/>
                    <a:pt x="19" y="18"/>
                    <a:pt x="21" y="15"/>
                  </a:cubicBezTo>
                  <a:cubicBezTo>
                    <a:pt x="23" y="14"/>
                    <a:pt x="24" y="12"/>
                    <a:pt x="24" y="9"/>
                  </a:cubicBezTo>
                  <a:cubicBezTo>
                    <a:pt x="24" y="5"/>
                    <a:pt x="21"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5" name="Freeform 46">
              <a:extLst>
                <a:ext uri="{FF2B5EF4-FFF2-40B4-BE49-F238E27FC236}">
                  <a16:creationId xmlns:a16="http://schemas.microsoft.com/office/drawing/2014/main" id="{42F239EE-2115-464C-A382-DDBCFCC12B71}"/>
                </a:ext>
              </a:extLst>
            </p:cNvPr>
            <p:cNvSpPr>
              <a:spLocks/>
            </p:cNvSpPr>
            <p:nvPr/>
          </p:nvSpPr>
          <p:spPr bwMode="auto">
            <a:xfrm>
              <a:off x="2901938" y="10677547"/>
              <a:ext cx="82549" cy="87314"/>
            </a:xfrm>
            <a:custGeom>
              <a:avLst/>
              <a:gdLst>
                <a:gd name="T0" fmla="*/ 12 w 22"/>
                <a:gd name="T1" fmla="*/ 23 h 23"/>
                <a:gd name="T2" fmla="*/ 12 w 22"/>
                <a:gd name="T3" fmla="*/ 23 h 23"/>
                <a:gd name="T4" fmla="*/ 13 w 22"/>
                <a:gd name="T5" fmla="*/ 23 h 23"/>
                <a:gd name="T6" fmla="*/ 21 w 22"/>
                <a:gd name="T7" fmla="*/ 14 h 23"/>
                <a:gd name="T8" fmla="*/ 17 w 22"/>
                <a:gd name="T9" fmla="*/ 4 h 23"/>
                <a:gd name="T10" fmla="*/ 9 w 22"/>
                <a:gd name="T11" fmla="*/ 0 h 23"/>
                <a:gd name="T12" fmla="*/ 0 w 22"/>
                <a:gd name="T13" fmla="*/ 9 h 23"/>
                <a:gd name="T14" fmla="*/ 12 w 22"/>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2" y="23"/>
                  </a:moveTo>
                  <a:cubicBezTo>
                    <a:pt x="12" y="23"/>
                    <a:pt x="12" y="23"/>
                    <a:pt x="12" y="23"/>
                  </a:cubicBezTo>
                  <a:cubicBezTo>
                    <a:pt x="13" y="23"/>
                    <a:pt x="13" y="23"/>
                    <a:pt x="13" y="23"/>
                  </a:cubicBezTo>
                  <a:cubicBezTo>
                    <a:pt x="17" y="23"/>
                    <a:pt x="21" y="19"/>
                    <a:pt x="21" y="14"/>
                  </a:cubicBezTo>
                  <a:cubicBezTo>
                    <a:pt x="22" y="11"/>
                    <a:pt x="19" y="6"/>
                    <a:pt x="17" y="4"/>
                  </a:cubicBezTo>
                  <a:cubicBezTo>
                    <a:pt x="14" y="1"/>
                    <a:pt x="11" y="0"/>
                    <a:pt x="9" y="0"/>
                  </a:cubicBezTo>
                  <a:cubicBezTo>
                    <a:pt x="3" y="0"/>
                    <a:pt x="0" y="3"/>
                    <a:pt x="0" y="9"/>
                  </a:cubicBezTo>
                  <a:cubicBezTo>
                    <a:pt x="0" y="15"/>
                    <a:pt x="6" y="23"/>
                    <a:pt x="1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6" name="Freeform 47">
              <a:extLst>
                <a:ext uri="{FF2B5EF4-FFF2-40B4-BE49-F238E27FC236}">
                  <a16:creationId xmlns:a16="http://schemas.microsoft.com/office/drawing/2014/main" id="{7B0168A3-46A4-45EE-AB0E-674DDC9E7376}"/>
                </a:ext>
              </a:extLst>
            </p:cNvPr>
            <p:cNvSpPr>
              <a:spLocks/>
            </p:cNvSpPr>
            <p:nvPr/>
          </p:nvSpPr>
          <p:spPr bwMode="auto">
            <a:xfrm>
              <a:off x="3371840" y="10674374"/>
              <a:ext cx="82549" cy="90488"/>
            </a:xfrm>
            <a:custGeom>
              <a:avLst/>
              <a:gdLst>
                <a:gd name="T0" fmla="*/ 9 w 22"/>
                <a:gd name="T1" fmla="*/ 24 h 24"/>
                <a:gd name="T2" fmla="*/ 18 w 22"/>
                <a:gd name="T3" fmla="*/ 20 h 24"/>
                <a:gd name="T4" fmla="*/ 22 w 22"/>
                <a:gd name="T5" fmla="*/ 10 h 24"/>
                <a:gd name="T6" fmla="*/ 13 w 22"/>
                <a:gd name="T7" fmla="*/ 1 h 24"/>
                <a:gd name="T8" fmla="*/ 6 w 22"/>
                <a:gd name="T9" fmla="*/ 4 h 24"/>
                <a:gd name="T10" fmla="*/ 1 w 22"/>
                <a:gd name="T11" fmla="*/ 15 h 24"/>
                <a:gd name="T12" fmla="*/ 9 w 22"/>
                <a:gd name="T13" fmla="*/ 24 h 24"/>
                <a:gd name="T14" fmla="*/ 9 w 22"/>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
                  <a:moveTo>
                    <a:pt x="9" y="24"/>
                  </a:moveTo>
                  <a:cubicBezTo>
                    <a:pt x="12" y="24"/>
                    <a:pt x="15" y="22"/>
                    <a:pt x="18" y="20"/>
                  </a:cubicBezTo>
                  <a:cubicBezTo>
                    <a:pt x="20" y="17"/>
                    <a:pt x="22" y="13"/>
                    <a:pt x="22" y="10"/>
                  </a:cubicBezTo>
                  <a:cubicBezTo>
                    <a:pt x="22" y="4"/>
                    <a:pt x="19" y="1"/>
                    <a:pt x="13" y="1"/>
                  </a:cubicBezTo>
                  <a:cubicBezTo>
                    <a:pt x="11" y="0"/>
                    <a:pt x="8" y="2"/>
                    <a:pt x="6" y="4"/>
                  </a:cubicBezTo>
                  <a:cubicBezTo>
                    <a:pt x="2" y="7"/>
                    <a:pt x="0" y="11"/>
                    <a:pt x="1" y="15"/>
                  </a:cubicBezTo>
                  <a:cubicBezTo>
                    <a:pt x="1" y="20"/>
                    <a:pt x="4" y="23"/>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7" name="Freeform 48">
              <a:extLst>
                <a:ext uri="{FF2B5EF4-FFF2-40B4-BE49-F238E27FC236}">
                  <a16:creationId xmlns:a16="http://schemas.microsoft.com/office/drawing/2014/main" id="{CFED85D4-BAA7-404E-A921-E8E89363C25F}"/>
                </a:ext>
              </a:extLst>
            </p:cNvPr>
            <p:cNvSpPr>
              <a:spLocks/>
            </p:cNvSpPr>
            <p:nvPr/>
          </p:nvSpPr>
          <p:spPr bwMode="auto">
            <a:xfrm>
              <a:off x="3605201" y="11096650"/>
              <a:ext cx="90488" cy="71437"/>
            </a:xfrm>
            <a:custGeom>
              <a:avLst/>
              <a:gdLst>
                <a:gd name="T0" fmla="*/ 12 w 24"/>
                <a:gd name="T1" fmla="*/ 19 h 19"/>
                <a:gd name="T2" fmla="*/ 24 w 24"/>
                <a:gd name="T3" fmla="*/ 10 h 19"/>
                <a:gd name="T4" fmla="*/ 22 w 24"/>
                <a:gd name="T5" fmla="*/ 3 h 19"/>
                <a:gd name="T6" fmla="*/ 12 w 24"/>
                <a:gd name="T7" fmla="*/ 0 h 19"/>
                <a:gd name="T8" fmla="*/ 12 w 24"/>
                <a:gd name="T9" fmla="*/ 0 h 19"/>
                <a:gd name="T10" fmla="*/ 2 w 24"/>
                <a:gd name="T11" fmla="*/ 3 h 19"/>
                <a:gd name="T12" fmla="*/ 0 w 24"/>
                <a:gd name="T13" fmla="*/ 9 h 19"/>
                <a:gd name="T14" fmla="*/ 12 w 24"/>
                <a:gd name="T15" fmla="*/ 19 h 19"/>
                <a:gd name="T16" fmla="*/ 12 w 24"/>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9">
                  <a:moveTo>
                    <a:pt x="12" y="19"/>
                  </a:moveTo>
                  <a:cubicBezTo>
                    <a:pt x="22" y="19"/>
                    <a:pt x="24" y="14"/>
                    <a:pt x="24" y="10"/>
                  </a:cubicBezTo>
                  <a:cubicBezTo>
                    <a:pt x="24" y="7"/>
                    <a:pt x="24" y="5"/>
                    <a:pt x="22" y="3"/>
                  </a:cubicBezTo>
                  <a:cubicBezTo>
                    <a:pt x="20" y="1"/>
                    <a:pt x="17" y="0"/>
                    <a:pt x="12" y="0"/>
                  </a:cubicBezTo>
                  <a:cubicBezTo>
                    <a:pt x="12" y="0"/>
                    <a:pt x="12" y="0"/>
                    <a:pt x="12" y="0"/>
                  </a:cubicBezTo>
                  <a:cubicBezTo>
                    <a:pt x="8" y="0"/>
                    <a:pt x="4" y="1"/>
                    <a:pt x="2" y="3"/>
                  </a:cubicBezTo>
                  <a:cubicBezTo>
                    <a:pt x="1" y="5"/>
                    <a:pt x="0" y="7"/>
                    <a:pt x="0" y="9"/>
                  </a:cubicBezTo>
                  <a:cubicBezTo>
                    <a:pt x="0" y="14"/>
                    <a:pt x="2" y="19"/>
                    <a:pt x="12" y="19"/>
                  </a:cubicBezTo>
                  <a:cubicBezTo>
                    <a:pt x="12" y="19"/>
                    <a:pt x="12" y="19"/>
                    <a:pt x="1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8" name="Freeform 49">
              <a:extLst>
                <a:ext uri="{FF2B5EF4-FFF2-40B4-BE49-F238E27FC236}">
                  <a16:creationId xmlns:a16="http://schemas.microsoft.com/office/drawing/2014/main" id="{29DDB1AA-5081-4EE1-B78D-E6FA46B218E3}"/>
                </a:ext>
              </a:extLst>
            </p:cNvPr>
            <p:cNvSpPr>
              <a:spLocks/>
            </p:cNvSpPr>
            <p:nvPr/>
          </p:nvSpPr>
          <p:spPr bwMode="auto">
            <a:xfrm>
              <a:off x="2724141" y="10855349"/>
              <a:ext cx="87314" cy="79376"/>
            </a:xfrm>
            <a:custGeom>
              <a:avLst/>
              <a:gdLst>
                <a:gd name="T0" fmla="*/ 8 w 23"/>
                <a:gd name="T1" fmla="*/ 0 h 21"/>
                <a:gd name="T2" fmla="*/ 8 w 23"/>
                <a:gd name="T3" fmla="*/ 0 h 21"/>
                <a:gd name="T4" fmla="*/ 8 w 23"/>
                <a:gd name="T5" fmla="*/ 0 h 21"/>
                <a:gd name="T6" fmla="*/ 0 w 23"/>
                <a:gd name="T7" fmla="*/ 9 h 21"/>
                <a:gd name="T8" fmla="*/ 3 w 23"/>
                <a:gd name="T9" fmla="*/ 15 h 21"/>
                <a:gd name="T10" fmla="*/ 13 w 23"/>
                <a:gd name="T11" fmla="*/ 21 h 21"/>
                <a:gd name="T12" fmla="*/ 14 w 23"/>
                <a:gd name="T13" fmla="*/ 21 h 21"/>
                <a:gd name="T14" fmla="*/ 20 w 23"/>
                <a:gd name="T15" fmla="*/ 18 h 21"/>
                <a:gd name="T16" fmla="*/ 23 w 23"/>
                <a:gd name="T17" fmla="*/ 12 h 21"/>
                <a:gd name="T18" fmla="*/ 8 w 23"/>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1">
                  <a:moveTo>
                    <a:pt x="8" y="0"/>
                  </a:moveTo>
                  <a:cubicBezTo>
                    <a:pt x="8" y="0"/>
                    <a:pt x="8" y="0"/>
                    <a:pt x="8" y="0"/>
                  </a:cubicBezTo>
                  <a:cubicBezTo>
                    <a:pt x="8" y="0"/>
                    <a:pt x="8" y="0"/>
                    <a:pt x="8" y="0"/>
                  </a:cubicBezTo>
                  <a:cubicBezTo>
                    <a:pt x="3" y="0"/>
                    <a:pt x="0" y="3"/>
                    <a:pt x="0" y="9"/>
                  </a:cubicBezTo>
                  <a:cubicBezTo>
                    <a:pt x="0" y="11"/>
                    <a:pt x="1" y="13"/>
                    <a:pt x="3" y="15"/>
                  </a:cubicBezTo>
                  <a:cubicBezTo>
                    <a:pt x="5" y="19"/>
                    <a:pt x="10" y="21"/>
                    <a:pt x="13" y="21"/>
                  </a:cubicBezTo>
                  <a:cubicBezTo>
                    <a:pt x="14" y="21"/>
                    <a:pt x="14" y="21"/>
                    <a:pt x="14" y="21"/>
                  </a:cubicBezTo>
                  <a:cubicBezTo>
                    <a:pt x="16" y="21"/>
                    <a:pt x="19" y="20"/>
                    <a:pt x="20" y="18"/>
                  </a:cubicBezTo>
                  <a:cubicBezTo>
                    <a:pt x="22" y="17"/>
                    <a:pt x="23" y="14"/>
                    <a:pt x="23" y="12"/>
                  </a:cubicBezTo>
                  <a:cubicBezTo>
                    <a:pt x="23" y="6"/>
                    <a:pt x="15"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9" name="Freeform 50">
              <a:extLst>
                <a:ext uri="{FF2B5EF4-FFF2-40B4-BE49-F238E27FC236}">
                  <a16:creationId xmlns:a16="http://schemas.microsoft.com/office/drawing/2014/main" id="{81F8F494-E2CD-4641-9501-B686F1BDFD44}"/>
                </a:ext>
              </a:extLst>
            </p:cNvPr>
            <p:cNvSpPr>
              <a:spLocks/>
            </p:cNvSpPr>
            <p:nvPr/>
          </p:nvSpPr>
          <p:spPr bwMode="auto">
            <a:xfrm>
              <a:off x="3544876" y="10855349"/>
              <a:ext cx="87314" cy="79376"/>
            </a:xfrm>
            <a:custGeom>
              <a:avLst/>
              <a:gdLst>
                <a:gd name="T0" fmla="*/ 14 w 23"/>
                <a:gd name="T1" fmla="*/ 0 h 21"/>
                <a:gd name="T2" fmla="*/ 14 w 23"/>
                <a:gd name="T3" fmla="*/ 0 h 21"/>
                <a:gd name="T4" fmla="*/ 0 w 23"/>
                <a:gd name="T5" fmla="*/ 12 h 21"/>
                <a:gd name="T6" fmla="*/ 2 w 23"/>
                <a:gd name="T7" fmla="*/ 18 h 21"/>
                <a:gd name="T8" fmla="*/ 9 w 23"/>
                <a:gd name="T9" fmla="*/ 21 h 21"/>
                <a:gd name="T10" fmla="*/ 9 w 23"/>
                <a:gd name="T11" fmla="*/ 21 h 21"/>
                <a:gd name="T12" fmla="*/ 23 w 23"/>
                <a:gd name="T13" fmla="*/ 8 h 21"/>
                <a:gd name="T14" fmla="*/ 23 w 23"/>
                <a:gd name="T15" fmla="*/ 8 h 21"/>
                <a:gd name="T16" fmla="*/ 14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14" y="0"/>
                  </a:moveTo>
                  <a:cubicBezTo>
                    <a:pt x="14" y="0"/>
                    <a:pt x="14" y="0"/>
                    <a:pt x="14" y="0"/>
                  </a:cubicBezTo>
                  <a:cubicBezTo>
                    <a:pt x="7" y="0"/>
                    <a:pt x="0" y="6"/>
                    <a:pt x="0" y="12"/>
                  </a:cubicBezTo>
                  <a:cubicBezTo>
                    <a:pt x="0" y="14"/>
                    <a:pt x="1" y="17"/>
                    <a:pt x="2" y="18"/>
                  </a:cubicBezTo>
                  <a:cubicBezTo>
                    <a:pt x="4" y="20"/>
                    <a:pt x="6" y="21"/>
                    <a:pt x="9" y="21"/>
                  </a:cubicBezTo>
                  <a:cubicBezTo>
                    <a:pt x="9" y="21"/>
                    <a:pt x="9" y="21"/>
                    <a:pt x="9" y="21"/>
                  </a:cubicBezTo>
                  <a:cubicBezTo>
                    <a:pt x="16" y="21"/>
                    <a:pt x="23" y="14"/>
                    <a:pt x="23" y="8"/>
                  </a:cubicBezTo>
                  <a:cubicBezTo>
                    <a:pt x="23" y="8"/>
                    <a:pt x="23" y="8"/>
                    <a:pt x="23" y="8"/>
                  </a:cubicBezTo>
                  <a:cubicBezTo>
                    <a:pt x="22" y="3"/>
                    <a:pt x="19"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0" name="Freeform 51">
              <a:extLst>
                <a:ext uri="{FF2B5EF4-FFF2-40B4-BE49-F238E27FC236}">
                  <a16:creationId xmlns:a16="http://schemas.microsoft.com/office/drawing/2014/main" id="{7318D0F9-990A-458D-B50F-66985AA16521}"/>
                </a:ext>
              </a:extLst>
            </p:cNvPr>
            <p:cNvSpPr>
              <a:spLocks/>
            </p:cNvSpPr>
            <p:nvPr/>
          </p:nvSpPr>
          <p:spPr bwMode="auto">
            <a:xfrm>
              <a:off x="3141651" y="11557032"/>
              <a:ext cx="68264" cy="93661"/>
            </a:xfrm>
            <a:custGeom>
              <a:avLst/>
              <a:gdLst>
                <a:gd name="T0" fmla="*/ 12 w 18"/>
                <a:gd name="T1" fmla="*/ 1 h 25"/>
                <a:gd name="T2" fmla="*/ 1 w 18"/>
                <a:gd name="T3" fmla="*/ 6 h 25"/>
                <a:gd name="T4" fmla="*/ 1 w 18"/>
                <a:gd name="T5" fmla="*/ 6 h 25"/>
                <a:gd name="T6" fmla="*/ 1 w 18"/>
                <a:gd name="T7" fmla="*/ 7 h 25"/>
                <a:gd name="T8" fmla="*/ 0 w 18"/>
                <a:gd name="T9" fmla="*/ 9 h 25"/>
                <a:gd name="T10" fmla="*/ 0 w 18"/>
                <a:gd name="T11" fmla="*/ 14 h 25"/>
                <a:gd name="T12" fmla="*/ 7 w 18"/>
                <a:gd name="T13" fmla="*/ 25 h 25"/>
                <a:gd name="T14" fmla="*/ 10 w 18"/>
                <a:gd name="T15" fmla="*/ 25 h 25"/>
                <a:gd name="T16" fmla="*/ 18 w 18"/>
                <a:gd name="T17" fmla="*/ 19 h 25"/>
                <a:gd name="T18" fmla="*/ 18 w 18"/>
                <a:gd name="T19" fmla="*/ 19 h 25"/>
                <a:gd name="T20" fmla="*/ 18 w 18"/>
                <a:gd name="T21" fmla="*/ 18 h 25"/>
                <a:gd name="T22" fmla="*/ 18 w 18"/>
                <a:gd name="T23" fmla="*/ 17 h 25"/>
                <a:gd name="T24" fmla="*/ 18 w 18"/>
                <a:gd name="T25" fmla="*/ 13 h 25"/>
                <a:gd name="T26" fmla="*/ 12 w 18"/>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5">
                  <a:moveTo>
                    <a:pt x="12" y="1"/>
                  </a:moveTo>
                  <a:cubicBezTo>
                    <a:pt x="7" y="0"/>
                    <a:pt x="3" y="3"/>
                    <a:pt x="1" y="6"/>
                  </a:cubicBezTo>
                  <a:cubicBezTo>
                    <a:pt x="1" y="6"/>
                    <a:pt x="1" y="6"/>
                    <a:pt x="1" y="6"/>
                  </a:cubicBezTo>
                  <a:cubicBezTo>
                    <a:pt x="1" y="7"/>
                    <a:pt x="1" y="7"/>
                    <a:pt x="1" y="7"/>
                  </a:cubicBezTo>
                  <a:cubicBezTo>
                    <a:pt x="1" y="7"/>
                    <a:pt x="1" y="8"/>
                    <a:pt x="0" y="9"/>
                  </a:cubicBezTo>
                  <a:cubicBezTo>
                    <a:pt x="0" y="11"/>
                    <a:pt x="0" y="12"/>
                    <a:pt x="0" y="14"/>
                  </a:cubicBezTo>
                  <a:cubicBezTo>
                    <a:pt x="0" y="20"/>
                    <a:pt x="2" y="24"/>
                    <a:pt x="7" y="25"/>
                  </a:cubicBezTo>
                  <a:cubicBezTo>
                    <a:pt x="8" y="25"/>
                    <a:pt x="9" y="25"/>
                    <a:pt x="10" y="25"/>
                  </a:cubicBezTo>
                  <a:cubicBezTo>
                    <a:pt x="14" y="25"/>
                    <a:pt x="17" y="23"/>
                    <a:pt x="18" y="19"/>
                  </a:cubicBezTo>
                  <a:cubicBezTo>
                    <a:pt x="18" y="19"/>
                    <a:pt x="18" y="19"/>
                    <a:pt x="18" y="19"/>
                  </a:cubicBezTo>
                  <a:cubicBezTo>
                    <a:pt x="18" y="18"/>
                    <a:pt x="18" y="18"/>
                    <a:pt x="18" y="18"/>
                  </a:cubicBezTo>
                  <a:cubicBezTo>
                    <a:pt x="18" y="18"/>
                    <a:pt x="18" y="17"/>
                    <a:pt x="18" y="17"/>
                  </a:cubicBezTo>
                  <a:cubicBezTo>
                    <a:pt x="18" y="15"/>
                    <a:pt x="18" y="14"/>
                    <a:pt x="18" y="13"/>
                  </a:cubicBezTo>
                  <a:cubicBezTo>
                    <a:pt x="18" y="8"/>
                    <a:pt x="18" y="3"/>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1" name="Freeform 52">
              <a:extLst>
                <a:ext uri="{FF2B5EF4-FFF2-40B4-BE49-F238E27FC236}">
                  <a16:creationId xmlns:a16="http://schemas.microsoft.com/office/drawing/2014/main" id="{A19A46D9-D835-4EC7-AB50-E877EFF04663}"/>
                </a:ext>
              </a:extLst>
            </p:cNvPr>
            <p:cNvSpPr>
              <a:spLocks/>
            </p:cNvSpPr>
            <p:nvPr/>
          </p:nvSpPr>
          <p:spPr bwMode="auto">
            <a:xfrm>
              <a:off x="2901937" y="11499881"/>
              <a:ext cx="77789" cy="87314"/>
            </a:xfrm>
            <a:custGeom>
              <a:avLst/>
              <a:gdLst>
                <a:gd name="T0" fmla="*/ 0 w 21"/>
                <a:gd name="T1" fmla="*/ 14 h 23"/>
                <a:gd name="T2" fmla="*/ 8 w 21"/>
                <a:gd name="T3" fmla="*/ 23 h 23"/>
                <a:gd name="T4" fmla="*/ 8 w 21"/>
                <a:gd name="T5" fmla="*/ 23 h 23"/>
                <a:gd name="T6" fmla="*/ 21 w 21"/>
                <a:gd name="T7" fmla="*/ 9 h 23"/>
                <a:gd name="T8" fmla="*/ 19 w 21"/>
                <a:gd name="T9" fmla="*/ 2 h 23"/>
                <a:gd name="T10" fmla="*/ 12 w 21"/>
                <a:gd name="T11" fmla="*/ 0 h 23"/>
                <a:gd name="T12" fmla="*/ 0 w 21"/>
                <a:gd name="T13" fmla="*/ 14 h 23"/>
              </a:gdLst>
              <a:ahLst/>
              <a:cxnLst>
                <a:cxn ang="0">
                  <a:pos x="T0" y="T1"/>
                </a:cxn>
                <a:cxn ang="0">
                  <a:pos x="T2" y="T3"/>
                </a:cxn>
                <a:cxn ang="0">
                  <a:pos x="T4" y="T5"/>
                </a:cxn>
                <a:cxn ang="0">
                  <a:pos x="T6" y="T7"/>
                </a:cxn>
                <a:cxn ang="0">
                  <a:pos x="T8" y="T9"/>
                </a:cxn>
                <a:cxn ang="0">
                  <a:pos x="T10" y="T11"/>
                </a:cxn>
                <a:cxn ang="0">
                  <a:pos x="T12" y="T13"/>
                </a:cxn>
              </a:cxnLst>
              <a:rect l="0" t="0" r="r" b="b"/>
              <a:pathLst>
                <a:path w="21" h="23">
                  <a:moveTo>
                    <a:pt x="0" y="14"/>
                  </a:moveTo>
                  <a:cubicBezTo>
                    <a:pt x="0" y="19"/>
                    <a:pt x="3" y="22"/>
                    <a:pt x="8" y="23"/>
                  </a:cubicBezTo>
                  <a:cubicBezTo>
                    <a:pt x="8" y="23"/>
                    <a:pt x="8" y="23"/>
                    <a:pt x="8" y="23"/>
                  </a:cubicBezTo>
                  <a:cubicBezTo>
                    <a:pt x="14" y="23"/>
                    <a:pt x="21" y="15"/>
                    <a:pt x="21" y="9"/>
                  </a:cubicBezTo>
                  <a:cubicBezTo>
                    <a:pt x="21" y="7"/>
                    <a:pt x="20" y="4"/>
                    <a:pt x="19" y="2"/>
                  </a:cubicBezTo>
                  <a:cubicBezTo>
                    <a:pt x="17" y="1"/>
                    <a:pt x="14" y="0"/>
                    <a:pt x="12" y="0"/>
                  </a:cubicBezTo>
                  <a:cubicBezTo>
                    <a:pt x="6" y="0"/>
                    <a:pt x="0" y="7"/>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2" name="Freeform 53">
              <a:extLst>
                <a:ext uri="{FF2B5EF4-FFF2-40B4-BE49-F238E27FC236}">
                  <a16:creationId xmlns:a16="http://schemas.microsoft.com/office/drawing/2014/main" id="{DCCBEF51-3790-477E-B17E-9F87FFEF748D}"/>
                </a:ext>
              </a:extLst>
            </p:cNvPr>
            <p:cNvSpPr>
              <a:spLocks/>
            </p:cNvSpPr>
            <p:nvPr/>
          </p:nvSpPr>
          <p:spPr bwMode="auto">
            <a:xfrm>
              <a:off x="3371839" y="11499881"/>
              <a:ext cx="82549" cy="87314"/>
            </a:xfrm>
            <a:custGeom>
              <a:avLst/>
              <a:gdLst>
                <a:gd name="T0" fmla="*/ 6 w 22"/>
                <a:gd name="T1" fmla="*/ 20 h 23"/>
                <a:gd name="T2" fmla="*/ 13 w 22"/>
                <a:gd name="T3" fmla="*/ 23 h 23"/>
                <a:gd name="T4" fmla="*/ 13 w 22"/>
                <a:gd name="T5" fmla="*/ 23 h 23"/>
                <a:gd name="T6" fmla="*/ 22 w 22"/>
                <a:gd name="T7" fmla="*/ 13 h 23"/>
                <a:gd name="T8" fmla="*/ 10 w 22"/>
                <a:gd name="T9" fmla="*/ 0 h 23"/>
                <a:gd name="T10" fmla="*/ 10 w 22"/>
                <a:gd name="T11" fmla="*/ 0 h 23"/>
                <a:gd name="T12" fmla="*/ 0 w 22"/>
                <a:gd name="T13" fmla="*/ 9 h 23"/>
                <a:gd name="T14" fmla="*/ 6 w 22"/>
                <a:gd name="T15" fmla="*/ 2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6" y="20"/>
                  </a:moveTo>
                  <a:cubicBezTo>
                    <a:pt x="8" y="22"/>
                    <a:pt x="11" y="23"/>
                    <a:pt x="13" y="23"/>
                  </a:cubicBezTo>
                  <a:cubicBezTo>
                    <a:pt x="13" y="23"/>
                    <a:pt x="13" y="23"/>
                    <a:pt x="13" y="23"/>
                  </a:cubicBezTo>
                  <a:cubicBezTo>
                    <a:pt x="19" y="22"/>
                    <a:pt x="22" y="19"/>
                    <a:pt x="22" y="13"/>
                  </a:cubicBezTo>
                  <a:cubicBezTo>
                    <a:pt x="22" y="7"/>
                    <a:pt x="15" y="0"/>
                    <a:pt x="10" y="0"/>
                  </a:cubicBezTo>
                  <a:cubicBezTo>
                    <a:pt x="10" y="0"/>
                    <a:pt x="10" y="0"/>
                    <a:pt x="10" y="0"/>
                  </a:cubicBezTo>
                  <a:cubicBezTo>
                    <a:pt x="5" y="0"/>
                    <a:pt x="0" y="4"/>
                    <a:pt x="0" y="9"/>
                  </a:cubicBezTo>
                  <a:cubicBezTo>
                    <a:pt x="0" y="12"/>
                    <a:pt x="3" y="17"/>
                    <a:pt x="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3" name="Freeform 54">
              <a:extLst>
                <a:ext uri="{FF2B5EF4-FFF2-40B4-BE49-F238E27FC236}">
                  <a16:creationId xmlns:a16="http://schemas.microsoft.com/office/drawing/2014/main" id="{ABADB7AE-201D-49D5-9EDC-C02EDE45865B}"/>
                </a:ext>
              </a:extLst>
            </p:cNvPr>
            <p:cNvSpPr>
              <a:spLocks/>
            </p:cNvSpPr>
            <p:nvPr/>
          </p:nvSpPr>
          <p:spPr bwMode="auto">
            <a:xfrm>
              <a:off x="3138477" y="10606105"/>
              <a:ext cx="74611" cy="98426"/>
            </a:xfrm>
            <a:custGeom>
              <a:avLst/>
              <a:gdLst>
                <a:gd name="T0" fmla="*/ 15 w 20"/>
                <a:gd name="T1" fmla="*/ 2 h 26"/>
                <a:gd name="T2" fmla="*/ 3 w 20"/>
                <a:gd name="T3" fmla="*/ 5 h 26"/>
                <a:gd name="T4" fmla="*/ 3 w 20"/>
                <a:gd name="T5" fmla="*/ 22 h 26"/>
                <a:gd name="T6" fmla="*/ 10 w 20"/>
                <a:gd name="T7" fmla="*/ 26 h 26"/>
                <a:gd name="T8" fmla="*/ 14 w 20"/>
                <a:gd name="T9" fmla="*/ 25 h 26"/>
                <a:gd name="T10" fmla="*/ 19 w 20"/>
                <a:gd name="T11" fmla="*/ 13 h 26"/>
                <a:gd name="T12" fmla="*/ 15 w 20"/>
                <a:gd name="T13" fmla="*/ 2 h 26"/>
              </a:gdLst>
              <a:ahLst/>
              <a:cxnLst>
                <a:cxn ang="0">
                  <a:pos x="T0" y="T1"/>
                </a:cxn>
                <a:cxn ang="0">
                  <a:pos x="T2" y="T3"/>
                </a:cxn>
                <a:cxn ang="0">
                  <a:pos x="T4" y="T5"/>
                </a:cxn>
                <a:cxn ang="0">
                  <a:pos x="T6" y="T7"/>
                </a:cxn>
                <a:cxn ang="0">
                  <a:pos x="T8" y="T9"/>
                </a:cxn>
                <a:cxn ang="0">
                  <a:pos x="T10" y="T11"/>
                </a:cxn>
                <a:cxn ang="0">
                  <a:pos x="T12" y="T13"/>
                </a:cxn>
              </a:cxnLst>
              <a:rect l="0" t="0" r="r" b="b"/>
              <a:pathLst>
                <a:path w="20" h="26">
                  <a:moveTo>
                    <a:pt x="15" y="2"/>
                  </a:moveTo>
                  <a:cubicBezTo>
                    <a:pt x="10" y="0"/>
                    <a:pt x="6" y="1"/>
                    <a:pt x="3" y="5"/>
                  </a:cubicBezTo>
                  <a:cubicBezTo>
                    <a:pt x="0" y="8"/>
                    <a:pt x="0" y="18"/>
                    <a:pt x="3" y="22"/>
                  </a:cubicBezTo>
                  <a:cubicBezTo>
                    <a:pt x="5" y="24"/>
                    <a:pt x="7" y="26"/>
                    <a:pt x="10" y="26"/>
                  </a:cubicBezTo>
                  <a:cubicBezTo>
                    <a:pt x="11" y="26"/>
                    <a:pt x="13" y="25"/>
                    <a:pt x="14" y="25"/>
                  </a:cubicBezTo>
                  <a:cubicBezTo>
                    <a:pt x="19" y="22"/>
                    <a:pt x="20" y="17"/>
                    <a:pt x="19" y="13"/>
                  </a:cubicBezTo>
                  <a:cubicBezTo>
                    <a:pt x="20" y="9"/>
                    <a:pt x="19" y="5"/>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4" name="Freeform 55">
              <a:extLst>
                <a:ext uri="{FF2B5EF4-FFF2-40B4-BE49-F238E27FC236}">
                  <a16:creationId xmlns:a16="http://schemas.microsoft.com/office/drawing/2014/main" id="{F5BB37EF-0518-4648-A1D0-AC9990BD2606}"/>
                </a:ext>
              </a:extLst>
            </p:cNvPr>
            <p:cNvSpPr>
              <a:spLocks/>
            </p:cNvSpPr>
            <p:nvPr/>
          </p:nvSpPr>
          <p:spPr bwMode="auto">
            <a:xfrm>
              <a:off x="2235193" y="10650568"/>
              <a:ext cx="90488" cy="65090"/>
            </a:xfrm>
            <a:custGeom>
              <a:avLst/>
              <a:gdLst>
                <a:gd name="T0" fmla="*/ 11 w 24"/>
                <a:gd name="T1" fmla="*/ 17 h 17"/>
                <a:gd name="T2" fmla="*/ 11 w 24"/>
                <a:gd name="T3" fmla="*/ 17 h 17"/>
                <a:gd name="T4" fmla="*/ 22 w 24"/>
                <a:gd name="T5" fmla="*/ 13 h 17"/>
                <a:gd name="T6" fmla="*/ 23 w 24"/>
                <a:gd name="T7" fmla="*/ 7 h 17"/>
                <a:gd name="T8" fmla="*/ 11 w 24"/>
                <a:gd name="T9" fmla="*/ 0 h 17"/>
                <a:gd name="T10" fmla="*/ 0 w 24"/>
                <a:gd name="T11" fmla="*/ 8 h 17"/>
                <a:gd name="T12" fmla="*/ 2 w 24"/>
                <a:gd name="T13" fmla="*/ 14 h 17"/>
                <a:gd name="T14" fmla="*/ 11 w 24"/>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7">
                  <a:moveTo>
                    <a:pt x="11" y="17"/>
                  </a:moveTo>
                  <a:cubicBezTo>
                    <a:pt x="11" y="17"/>
                    <a:pt x="11" y="17"/>
                    <a:pt x="11" y="17"/>
                  </a:cubicBezTo>
                  <a:cubicBezTo>
                    <a:pt x="16" y="17"/>
                    <a:pt x="20" y="16"/>
                    <a:pt x="22" y="13"/>
                  </a:cubicBezTo>
                  <a:cubicBezTo>
                    <a:pt x="23" y="11"/>
                    <a:pt x="24" y="9"/>
                    <a:pt x="23" y="7"/>
                  </a:cubicBezTo>
                  <a:cubicBezTo>
                    <a:pt x="21" y="0"/>
                    <a:pt x="16" y="0"/>
                    <a:pt x="11" y="0"/>
                  </a:cubicBezTo>
                  <a:cubicBezTo>
                    <a:pt x="6" y="0"/>
                    <a:pt x="1" y="1"/>
                    <a:pt x="0" y="8"/>
                  </a:cubicBezTo>
                  <a:cubicBezTo>
                    <a:pt x="0" y="10"/>
                    <a:pt x="0" y="12"/>
                    <a:pt x="2" y="14"/>
                  </a:cubicBezTo>
                  <a:cubicBezTo>
                    <a:pt x="4" y="16"/>
                    <a:pt x="7"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5" name="Freeform 56">
              <a:extLst>
                <a:ext uri="{FF2B5EF4-FFF2-40B4-BE49-F238E27FC236}">
                  <a16:creationId xmlns:a16="http://schemas.microsoft.com/office/drawing/2014/main" id="{9D263D51-33C2-4CD7-8959-4FD6B49EA3CC}"/>
                </a:ext>
              </a:extLst>
            </p:cNvPr>
            <p:cNvSpPr>
              <a:spLocks/>
            </p:cNvSpPr>
            <p:nvPr/>
          </p:nvSpPr>
          <p:spPr bwMode="auto">
            <a:xfrm>
              <a:off x="2532063" y="10995026"/>
              <a:ext cx="93661" cy="66677"/>
            </a:xfrm>
            <a:custGeom>
              <a:avLst/>
              <a:gdLst>
                <a:gd name="T0" fmla="*/ 1 w 25"/>
                <a:gd name="T1" fmla="*/ 5 h 18"/>
                <a:gd name="T2" fmla="*/ 2 w 25"/>
                <a:gd name="T3" fmla="*/ 14 h 18"/>
                <a:gd name="T4" fmla="*/ 12 w 25"/>
                <a:gd name="T5" fmla="*/ 18 h 18"/>
                <a:gd name="T6" fmla="*/ 12 w 25"/>
                <a:gd name="T7" fmla="*/ 18 h 18"/>
                <a:gd name="T8" fmla="*/ 22 w 25"/>
                <a:gd name="T9" fmla="*/ 14 h 18"/>
                <a:gd name="T10" fmla="*/ 20 w 25"/>
                <a:gd name="T11" fmla="*/ 3 h 18"/>
                <a:gd name="T12" fmla="*/ 13 w 25"/>
                <a:gd name="T13" fmla="*/ 1 h 18"/>
                <a:gd name="T14" fmla="*/ 10 w 25"/>
                <a:gd name="T15" fmla="*/ 1 h 18"/>
                <a:gd name="T16" fmla="*/ 1 w 25"/>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8">
                  <a:moveTo>
                    <a:pt x="1" y="5"/>
                  </a:moveTo>
                  <a:cubicBezTo>
                    <a:pt x="0" y="8"/>
                    <a:pt x="0" y="11"/>
                    <a:pt x="2" y="14"/>
                  </a:cubicBezTo>
                  <a:cubicBezTo>
                    <a:pt x="4" y="17"/>
                    <a:pt x="9" y="18"/>
                    <a:pt x="12" y="18"/>
                  </a:cubicBezTo>
                  <a:cubicBezTo>
                    <a:pt x="12" y="18"/>
                    <a:pt x="12" y="18"/>
                    <a:pt x="12" y="18"/>
                  </a:cubicBezTo>
                  <a:cubicBezTo>
                    <a:pt x="16" y="18"/>
                    <a:pt x="20" y="16"/>
                    <a:pt x="22" y="14"/>
                  </a:cubicBezTo>
                  <a:cubicBezTo>
                    <a:pt x="25" y="10"/>
                    <a:pt x="24" y="6"/>
                    <a:pt x="20" y="3"/>
                  </a:cubicBezTo>
                  <a:cubicBezTo>
                    <a:pt x="18" y="1"/>
                    <a:pt x="16" y="1"/>
                    <a:pt x="13" y="1"/>
                  </a:cubicBezTo>
                  <a:cubicBezTo>
                    <a:pt x="12" y="1"/>
                    <a:pt x="11" y="1"/>
                    <a:pt x="10" y="1"/>
                  </a:cubicBezTo>
                  <a:cubicBezTo>
                    <a:pt x="6" y="0"/>
                    <a:pt x="3" y="2"/>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16" name="Group 315">
            <a:extLst>
              <a:ext uri="{FF2B5EF4-FFF2-40B4-BE49-F238E27FC236}">
                <a16:creationId xmlns:a16="http://schemas.microsoft.com/office/drawing/2014/main" id="{A571C1A6-0162-435B-ADA0-58132E1FA0FA}"/>
              </a:ext>
            </a:extLst>
          </p:cNvPr>
          <p:cNvGrpSpPr>
            <a:grpSpLocks noChangeAspect="1"/>
          </p:cNvGrpSpPr>
          <p:nvPr/>
        </p:nvGrpSpPr>
        <p:grpSpPr>
          <a:xfrm>
            <a:off x="4417203" y="2281940"/>
            <a:ext cx="457520" cy="457199"/>
            <a:chOff x="2016123" y="7639042"/>
            <a:chExt cx="2263769" cy="2262179"/>
          </a:xfrm>
          <a:solidFill>
            <a:schemeClr val="accent2"/>
          </a:solidFill>
        </p:grpSpPr>
        <p:sp>
          <p:nvSpPr>
            <p:cNvPr id="317" name="Freeform 63">
              <a:extLst>
                <a:ext uri="{FF2B5EF4-FFF2-40B4-BE49-F238E27FC236}">
                  <a16:creationId xmlns:a16="http://schemas.microsoft.com/office/drawing/2014/main" id="{3F98FD76-ADD8-415A-8699-085A25D829A5}"/>
                </a:ext>
              </a:extLst>
            </p:cNvPr>
            <p:cNvSpPr>
              <a:spLocks noEditPoints="1"/>
            </p:cNvSpPr>
            <p:nvPr/>
          </p:nvSpPr>
          <p:spPr bwMode="auto">
            <a:xfrm>
              <a:off x="2811460" y="8434379"/>
              <a:ext cx="673099" cy="671510"/>
            </a:xfrm>
            <a:custGeom>
              <a:avLst/>
              <a:gdLst>
                <a:gd name="T0" fmla="*/ 90 w 179"/>
                <a:gd name="T1" fmla="*/ 0 h 178"/>
                <a:gd name="T2" fmla="*/ 1 w 179"/>
                <a:gd name="T3" fmla="*/ 89 h 178"/>
                <a:gd name="T4" fmla="*/ 90 w 179"/>
                <a:gd name="T5" fmla="*/ 178 h 178"/>
                <a:gd name="T6" fmla="*/ 179 w 179"/>
                <a:gd name="T7" fmla="*/ 89 h 178"/>
                <a:gd name="T8" fmla="*/ 90 w 179"/>
                <a:gd name="T9" fmla="*/ 0 h 178"/>
                <a:gd name="T10" fmla="*/ 90 w 179"/>
                <a:gd name="T11" fmla="*/ 159 h 178"/>
                <a:gd name="T12" fmla="*/ 19 w 179"/>
                <a:gd name="T13" fmla="*/ 89 h 178"/>
                <a:gd name="T14" fmla="*/ 89 w 179"/>
                <a:gd name="T15" fmla="*/ 19 h 178"/>
                <a:gd name="T16" fmla="*/ 160 w 179"/>
                <a:gd name="T17" fmla="*/ 89 h 178"/>
                <a:gd name="T18" fmla="*/ 90 w 179"/>
                <a:gd name="T19" fmla="*/ 1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8">
                  <a:moveTo>
                    <a:pt x="90" y="0"/>
                  </a:moveTo>
                  <a:cubicBezTo>
                    <a:pt x="41" y="0"/>
                    <a:pt x="1" y="40"/>
                    <a:pt x="1" y="89"/>
                  </a:cubicBezTo>
                  <a:cubicBezTo>
                    <a:pt x="0" y="138"/>
                    <a:pt x="41" y="178"/>
                    <a:pt x="90" y="178"/>
                  </a:cubicBezTo>
                  <a:cubicBezTo>
                    <a:pt x="139" y="178"/>
                    <a:pt x="179" y="138"/>
                    <a:pt x="179" y="89"/>
                  </a:cubicBezTo>
                  <a:cubicBezTo>
                    <a:pt x="179" y="40"/>
                    <a:pt x="139" y="0"/>
                    <a:pt x="90" y="0"/>
                  </a:cubicBezTo>
                  <a:close/>
                  <a:moveTo>
                    <a:pt x="90" y="159"/>
                  </a:moveTo>
                  <a:cubicBezTo>
                    <a:pt x="51" y="159"/>
                    <a:pt x="19" y="128"/>
                    <a:pt x="19" y="89"/>
                  </a:cubicBezTo>
                  <a:cubicBezTo>
                    <a:pt x="19" y="51"/>
                    <a:pt x="51" y="19"/>
                    <a:pt x="89" y="19"/>
                  </a:cubicBezTo>
                  <a:cubicBezTo>
                    <a:pt x="128" y="19"/>
                    <a:pt x="160" y="50"/>
                    <a:pt x="160" y="89"/>
                  </a:cubicBezTo>
                  <a:cubicBezTo>
                    <a:pt x="160" y="128"/>
                    <a:pt x="128" y="159"/>
                    <a:pt x="90"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8" name="Freeform 64">
              <a:extLst>
                <a:ext uri="{FF2B5EF4-FFF2-40B4-BE49-F238E27FC236}">
                  <a16:creationId xmlns:a16="http://schemas.microsoft.com/office/drawing/2014/main" id="{3E3FE81F-573E-4A46-A17B-63F2CAA89329}"/>
                </a:ext>
              </a:extLst>
            </p:cNvPr>
            <p:cNvSpPr>
              <a:spLocks noEditPoints="1"/>
            </p:cNvSpPr>
            <p:nvPr/>
          </p:nvSpPr>
          <p:spPr bwMode="auto">
            <a:xfrm>
              <a:off x="3424235" y="9123350"/>
              <a:ext cx="584200" cy="600072"/>
            </a:xfrm>
            <a:custGeom>
              <a:avLst/>
              <a:gdLst>
                <a:gd name="T0" fmla="*/ 123 w 155"/>
                <a:gd name="T1" fmla="*/ 85 h 159"/>
                <a:gd name="T2" fmla="*/ 124 w 155"/>
                <a:gd name="T3" fmla="*/ 46 h 159"/>
                <a:gd name="T4" fmla="*/ 119 w 155"/>
                <a:gd name="T5" fmla="*/ 35 h 159"/>
                <a:gd name="T6" fmla="*/ 83 w 155"/>
                <a:gd name="T7" fmla="*/ 3 h 159"/>
                <a:gd name="T8" fmla="*/ 76 w 155"/>
                <a:gd name="T9" fmla="*/ 0 h 159"/>
                <a:gd name="T10" fmla="*/ 11 w 155"/>
                <a:gd name="T11" fmla="*/ 0 h 159"/>
                <a:gd name="T12" fmla="*/ 2 w 155"/>
                <a:gd name="T13" fmla="*/ 12 h 159"/>
                <a:gd name="T14" fmla="*/ 13 w 155"/>
                <a:gd name="T15" fmla="*/ 19 h 159"/>
                <a:gd name="T16" fmla="*/ 72 w 155"/>
                <a:gd name="T17" fmla="*/ 19 h 159"/>
                <a:gd name="T18" fmla="*/ 104 w 155"/>
                <a:gd name="T19" fmla="*/ 48 h 159"/>
                <a:gd name="T20" fmla="*/ 104 w 155"/>
                <a:gd name="T21" fmla="*/ 85 h 159"/>
                <a:gd name="T22" fmla="*/ 77 w 155"/>
                <a:gd name="T23" fmla="*/ 128 h 159"/>
                <a:gd name="T24" fmla="*/ 114 w 155"/>
                <a:gd name="T25" fmla="*/ 159 h 159"/>
                <a:gd name="T26" fmla="*/ 151 w 155"/>
                <a:gd name="T27" fmla="*/ 128 h 159"/>
                <a:gd name="T28" fmla="*/ 123 w 155"/>
                <a:gd name="T29" fmla="*/ 85 h 159"/>
                <a:gd name="T30" fmla="*/ 114 w 155"/>
                <a:gd name="T31" fmla="*/ 140 h 159"/>
                <a:gd name="T32" fmla="*/ 95 w 155"/>
                <a:gd name="T33" fmla="*/ 121 h 159"/>
                <a:gd name="T34" fmla="*/ 115 w 155"/>
                <a:gd name="T35" fmla="*/ 103 h 159"/>
                <a:gd name="T36" fmla="*/ 133 w 155"/>
                <a:gd name="T37" fmla="*/ 122 h 159"/>
                <a:gd name="T38" fmla="*/ 114 w 155"/>
                <a:gd name="T39"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159">
                  <a:moveTo>
                    <a:pt x="123" y="85"/>
                  </a:moveTo>
                  <a:cubicBezTo>
                    <a:pt x="123" y="72"/>
                    <a:pt x="123" y="59"/>
                    <a:pt x="124" y="46"/>
                  </a:cubicBezTo>
                  <a:cubicBezTo>
                    <a:pt x="124" y="42"/>
                    <a:pt x="122" y="38"/>
                    <a:pt x="119" y="35"/>
                  </a:cubicBezTo>
                  <a:cubicBezTo>
                    <a:pt x="107" y="25"/>
                    <a:pt x="95" y="14"/>
                    <a:pt x="83" y="3"/>
                  </a:cubicBezTo>
                  <a:cubicBezTo>
                    <a:pt x="81" y="2"/>
                    <a:pt x="79" y="0"/>
                    <a:pt x="76" y="0"/>
                  </a:cubicBezTo>
                  <a:cubicBezTo>
                    <a:pt x="54" y="0"/>
                    <a:pt x="32" y="0"/>
                    <a:pt x="11" y="0"/>
                  </a:cubicBezTo>
                  <a:cubicBezTo>
                    <a:pt x="4" y="0"/>
                    <a:pt x="0" y="6"/>
                    <a:pt x="2" y="12"/>
                  </a:cubicBezTo>
                  <a:cubicBezTo>
                    <a:pt x="4" y="17"/>
                    <a:pt x="8" y="19"/>
                    <a:pt x="13" y="19"/>
                  </a:cubicBezTo>
                  <a:cubicBezTo>
                    <a:pt x="33" y="18"/>
                    <a:pt x="52" y="19"/>
                    <a:pt x="72" y="19"/>
                  </a:cubicBezTo>
                  <a:cubicBezTo>
                    <a:pt x="83" y="29"/>
                    <a:pt x="94" y="38"/>
                    <a:pt x="104" y="48"/>
                  </a:cubicBezTo>
                  <a:cubicBezTo>
                    <a:pt x="104" y="61"/>
                    <a:pt x="104" y="73"/>
                    <a:pt x="104" y="85"/>
                  </a:cubicBezTo>
                  <a:cubicBezTo>
                    <a:pt x="84" y="94"/>
                    <a:pt x="73" y="110"/>
                    <a:pt x="77" y="128"/>
                  </a:cubicBezTo>
                  <a:cubicBezTo>
                    <a:pt x="81" y="147"/>
                    <a:pt x="96" y="159"/>
                    <a:pt x="114" y="159"/>
                  </a:cubicBezTo>
                  <a:cubicBezTo>
                    <a:pt x="132" y="159"/>
                    <a:pt x="147" y="147"/>
                    <a:pt x="151" y="128"/>
                  </a:cubicBezTo>
                  <a:cubicBezTo>
                    <a:pt x="155" y="110"/>
                    <a:pt x="144" y="94"/>
                    <a:pt x="123" y="85"/>
                  </a:cubicBezTo>
                  <a:close/>
                  <a:moveTo>
                    <a:pt x="114" y="140"/>
                  </a:moveTo>
                  <a:cubicBezTo>
                    <a:pt x="104" y="140"/>
                    <a:pt x="95" y="131"/>
                    <a:pt x="95" y="121"/>
                  </a:cubicBezTo>
                  <a:cubicBezTo>
                    <a:pt x="95" y="111"/>
                    <a:pt x="104" y="103"/>
                    <a:pt x="115" y="103"/>
                  </a:cubicBezTo>
                  <a:cubicBezTo>
                    <a:pt x="125" y="103"/>
                    <a:pt x="133" y="112"/>
                    <a:pt x="133" y="122"/>
                  </a:cubicBezTo>
                  <a:cubicBezTo>
                    <a:pt x="133" y="132"/>
                    <a:pt x="124" y="141"/>
                    <a:pt x="11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9" name="Freeform 65">
              <a:extLst>
                <a:ext uri="{FF2B5EF4-FFF2-40B4-BE49-F238E27FC236}">
                  <a16:creationId xmlns:a16="http://schemas.microsoft.com/office/drawing/2014/main" id="{367B1623-7DC2-4BD8-B386-B2F6DB91A149}"/>
                </a:ext>
              </a:extLst>
            </p:cNvPr>
            <p:cNvSpPr>
              <a:spLocks noEditPoints="1"/>
            </p:cNvSpPr>
            <p:nvPr/>
          </p:nvSpPr>
          <p:spPr bwMode="auto">
            <a:xfrm>
              <a:off x="3428995" y="7815257"/>
              <a:ext cx="579435" cy="600072"/>
            </a:xfrm>
            <a:custGeom>
              <a:avLst/>
              <a:gdLst>
                <a:gd name="T0" fmla="*/ 1 w 154"/>
                <a:gd name="T1" fmla="*/ 150 h 159"/>
                <a:gd name="T2" fmla="*/ 11 w 154"/>
                <a:gd name="T3" fmla="*/ 159 h 159"/>
                <a:gd name="T4" fmla="*/ 73 w 154"/>
                <a:gd name="T5" fmla="*/ 159 h 159"/>
                <a:gd name="T6" fmla="*/ 82 w 154"/>
                <a:gd name="T7" fmla="*/ 156 h 159"/>
                <a:gd name="T8" fmla="*/ 118 w 154"/>
                <a:gd name="T9" fmla="*/ 124 h 159"/>
                <a:gd name="T10" fmla="*/ 123 w 154"/>
                <a:gd name="T11" fmla="*/ 113 h 159"/>
                <a:gd name="T12" fmla="*/ 122 w 154"/>
                <a:gd name="T13" fmla="*/ 74 h 159"/>
                <a:gd name="T14" fmla="*/ 150 w 154"/>
                <a:gd name="T15" fmla="*/ 31 h 159"/>
                <a:gd name="T16" fmla="*/ 114 w 154"/>
                <a:gd name="T17" fmla="*/ 0 h 159"/>
                <a:gd name="T18" fmla="*/ 76 w 154"/>
                <a:gd name="T19" fmla="*/ 30 h 159"/>
                <a:gd name="T20" fmla="*/ 104 w 154"/>
                <a:gd name="T21" fmla="*/ 74 h 159"/>
                <a:gd name="T22" fmla="*/ 104 w 154"/>
                <a:gd name="T23" fmla="*/ 111 h 159"/>
                <a:gd name="T24" fmla="*/ 71 w 154"/>
                <a:gd name="T25" fmla="*/ 141 h 159"/>
                <a:gd name="T26" fmla="*/ 12 w 154"/>
                <a:gd name="T27" fmla="*/ 141 h 159"/>
                <a:gd name="T28" fmla="*/ 1 w 154"/>
                <a:gd name="T29" fmla="*/ 150 h 159"/>
                <a:gd name="T30" fmla="*/ 94 w 154"/>
                <a:gd name="T31" fmla="*/ 37 h 159"/>
                <a:gd name="T32" fmla="*/ 113 w 154"/>
                <a:gd name="T33" fmla="*/ 19 h 159"/>
                <a:gd name="T34" fmla="*/ 132 w 154"/>
                <a:gd name="T35" fmla="*/ 37 h 159"/>
                <a:gd name="T36" fmla="*/ 113 w 154"/>
                <a:gd name="T37" fmla="*/ 56 h 159"/>
                <a:gd name="T38" fmla="*/ 94 w 154"/>
                <a:gd name="T39" fmla="*/ 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159">
                  <a:moveTo>
                    <a:pt x="1" y="150"/>
                  </a:moveTo>
                  <a:cubicBezTo>
                    <a:pt x="0" y="155"/>
                    <a:pt x="5" y="159"/>
                    <a:pt x="11" y="159"/>
                  </a:cubicBezTo>
                  <a:cubicBezTo>
                    <a:pt x="32" y="159"/>
                    <a:pt x="52" y="159"/>
                    <a:pt x="73" y="159"/>
                  </a:cubicBezTo>
                  <a:cubicBezTo>
                    <a:pt x="77" y="159"/>
                    <a:pt x="79" y="158"/>
                    <a:pt x="82" y="156"/>
                  </a:cubicBezTo>
                  <a:cubicBezTo>
                    <a:pt x="94" y="145"/>
                    <a:pt x="106" y="134"/>
                    <a:pt x="118" y="124"/>
                  </a:cubicBezTo>
                  <a:cubicBezTo>
                    <a:pt x="121" y="121"/>
                    <a:pt x="123" y="117"/>
                    <a:pt x="123" y="113"/>
                  </a:cubicBezTo>
                  <a:cubicBezTo>
                    <a:pt x="122" y="100"/>
                    <a:pt x="122" y="87"/>
                    <a:pt x="122" y="74"/>
                  </a:cubicBezTo>
                  <a:cubicBezTo>
                    <a:pt x="143" y="65"/>
                    <a:pt x="154" y="49"/>
                    <a:pt x="150" y="31"/>
                  </a:cubicBezTo>
                  <a:cubicBezTo>
                    <a:pt x="146" y="13"/>
                    <a:pt x="131" y="0"/>
                    <a:pt x="114" y="0"/>
                  </a:cubicBezTo>
                  <a:cubicBezTo>
                    <a:pt x="96" y="0"/>
                    <a:pt x="80" y="12"/>
                    <a:pt x="76" y="30"/>
                  </a:cubicBezTo>
                  <a:cubicBezTo>
                    <a:pt x="72" y="49"/>
                    <a:pt x="82" y="64"/>
                    <a:pt x="104" y="74"/>
                  </a:cubicBezTo>
                  <a:cubicBezTo>
                    <a:pt x="104" y="86"/>
                    <a:pt x="104" y="99"/>
                    <a:pt x="104" y="111"/>
                  </a:cubicBezTo>
                  <a:cubicBezTo>
                    <a:pt x="93" y="121"/>
                    <a:pt x="82" y="131"/>
                    <a:pt x="71" y="141"/>
                  </a:cubicBezTo>
                  <a:cubicBezTo>
                    <a:pt x="51" y="141"/>
                    <a:pt x="31" y="140"/>
                    <a:pt x="12" y="141"/>
                  </a:cubicBezTo>
                  <a:cubicBezTo>
                    <a:pt x="5" y="141"/>
                    <a:pt x="1" y="144"/>
                    <a:pt x="1" y="150"/>
                  </a:cubicBezTo>
                  <a:close/>
                  <a:moveTo>
                    <a:pt x="94" y="37"/>
                  </a:moveTo>
                  <a:cubicBezTo>
                    <a:pt x="94" y="27"/>
                    <a:pt x="103" y="19"/>
                    <a:pt x="113" y="19"/>
                  </a:cubicBezTo>
                  <a:cubicBezTo>
                    <a:pt x="123" y="19"/>
                    <a:pt x="132" y="27"/>
                    <a:pt x="132" y="37"/>
                  </a:cubicBezTo>
                  <a:cubicBezTo>
                    <a:pt x="132" y="47"/>
                    <a:pt x="123" y="56"/>
                    <a:pt x="113" y="56"/>
                  </a:cubicBezTo>
                  <a:cubicBezTo>
                    <a:pt x="103" y="56"/>
                    <a:pt x="94" y="48"/>
                    <a:pt x="9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0" name="Freeform 66">
              <a:extLst>
                <a:ext uri="{FF2B5EF4-FFF2-40B4-BE49-F238E27FC236}">
                  <a16:creationId xmlns:a16="http://schemas.microsoft.com/office/drawing/2014/main" id="{027C40FB-CF5C-4914-AAD3-7984972052C6}"/>
                </a:ext>
              </a:extLst>
            </p:cNvPr>
            <p:cNvSpPr>
              <a:spLocks noEditPoints="1"/>
            </p:cNvSpPr>
            <p:nvPr/>
          </p:nvSpPr>
          <p:spPr bwMode="auto">
            <a:xfrm>
              <a:off x="2290762" y="9123350"/>
              <a:ext cx="576264" cy="600072"/>
            </a:xfrm>
            <a:custGeom>
              <a:avLst/>
              <a:gdLst>
                <a:gd name="T0" fmla="*/ 153 w 153"/>
                <a:gd name="T1" fmla="*/ 9 h 159"/>
                <a:gd name="T2" fmla="*/ 141 w 153"/>
                <a:gd name="T3" fmla="*/ 0 h 159"/>
                <a:gd name="T4" fmla="*/ 80 w 153"/>
                <a:gd name="T5" fmla="*/ 0 h 159"/>
                <a:gd name="T6" fmla="*/ 71 w 153"/>
                <a:gd name="T7" fmla="*/ 3 h 159"/>
                <a:gd name="T8" fmla="*/ 36 w 153"/>
                <a:gd name="T9" fmla="*/ 35 h 159"/>
                <a:gd name="T10" fmla="*/ 31 w 153"/>
                <a:gd name="T11" fmla="*/ 47 h 159"/>
                <a:gd name="T12" fmla="*/ 31 w 153"/>
                <a:gd name="T13" fmla="*/ 85 h 159"/>
                <a:gd name="T14" fmla="*/ 3 w 153"/>
                <a:gd name="T15" fmla="*/ 128 h 159"/>
                <a:gd name="T16" fmla="*/ 39 w 153"/>
                <a:gd name="T17" fmla="*/ 159 h 159"/>
                <a:gd name="T18" fmla="*/ 76 w 153"/>
                <a:gd name="T19" fmla="*/ 131 h 159"/>
                <a:gd name="T20" fmla="*/ 50 w 153"/>
                <a:gd name="T21" fmla="*/ 85 h 159"/>
                <a:gd name="T22" fmla="*/ 50 w 153"/>
                <a:gd name="T23" fmla="*/ 48 h 159"/>
                <a:gd name="T24" fmla="*/ 82 w 153"/>
                <a:gd name="T25" fmla="*/ 19 h 159"/>
                <a:gd name="T26" fmla="*/ 141 w 153"/>
                <a:gd name="T27" fmla="*/ 19 h 159"/>
                <a:gd name="T28" fmla="*/ 153 w 153"/>
                <a:gd name="T29" fmla="*/ 9 h 159"/>
                <a:gd name="T30" fmla="*/ 59 w 153"/>
                <a:gd name="T31" fmla="*/ 121 h 159"/>
                <a:gd name="T32" fmla="*/ 40 w 153"/>
                <a:gd name="T33" fmla="*/ 140 h 159"/>
                <a:gd name="T34" fmla="*/ 21 w 153"/>
                <a:gd name="T35" fmla="*/ 122 h 159"/>
                <a:gd name="T36" fmla="*/ 40 w 153"/>
                <a:gd name="T37" fmla="*/ 103 h 159"/>
                <a:gd name="T38" fmla="*/ 59 w 153"/>
                <a:gd name="T39"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159">
                  <a:moveTo>
                    <a:pt x="153" y="9"/>
                  </a:moveTo>
                  <a:cubicBezTo>
                    <a:pt x="153" y="4"/>
                    <a:pt x="148" y="0"/>
                    <a:pt x="141" y="0"/>
                  </a:cubicBezTo>
                  <a:cubicBezTo>
                    <a:pt x="121" y="0"/>
                    <a:pt x="101" y="0"/>
                    <a:pt x="80" y="0"/>
                  </a:cubicBezTo>
                  <a:cubicBezTo>
                    <a:pt x="77" y="0"/>
                    <a:pt x="74" y="1"/>
                    <a:pt x="71" y="3"/>
                  </a:cubicBezTo>
                  <a:cubicBezTo>
                    <a:pt x="59" y="14"/>
                    <a:pt x="48" y="25"/>
                    <a:pt x="36" y="35"/>
                  </a:cubicBezTo>
                  <a:cubicBezTo>
                    <a:pt x="32" y="38"/>
                    <a:pt x="31" y="42"/>
                    <a:pt x="31" y="47"/>
                  </a:cubicBezTo>
                  <a:cubicBezTo>
                    <a:pt x="31" y="60"/>
                    <a:pt x="31" y="72"/>
                    <a:pt x="31" y="85"/>
                  </a:cubicBezTo>
                  <a:cubicBezTo>
                    <a:pt x="10" y="94"/>
                    <a:pt x="0" y="110"/>
                    <a:pt x="3" y="128"/>
                  </a:cubicBezTo>
                  <a:cubicBezTo>
                    <a:pt x="6" y="146"/>
                    <a:pt x="21" y="159"/>
                    <a:pt x="39" y="159"/>
                  </a:cubicBezTo>
                  <a:cubicBezTo>
                    <a:pt x="57" y="159"/>
                    <a:pt x="72" y="148"/>
                    <a:pt x="76" y="131"/>
                  </a:cubicBezTo>
                  <a:cubicBezTo>
                    <a:pt x="81" y="111"/>
                    <a:pt x="72" y="96"/>
                    <a:pt x="50" y="85"/>
                  </a:cubicBezTo>
                  <a:cubicBezTo>
                    <a:pt x="50" y="73"/>
                    <a:pt x="50" y="60"/>
                    <a:pt x="50" y="48"/>
                  </a:cubicBezTo>
                  <a:cubicBezTo>
                    <a:pt x="60" y="38"/>
                    <a:pt x="71" y="28"/>
                    <a:pt x="82" y="19"/>
                  </a:cubicBezTo>
                  <a:cubicBezTo>
                    <a:pt x="102" y="19"/>
                    <a:pt x="122" y="19"/>
                    <a:pt x="141" y="19"/>
                  </a:cubicBezTo>
                  <a:cubicBezTo>
                    <a:pt x="148" y="18"/>
                    <a:pt x="152" y="15"/>
                    <a:pt x="153" y="9"/>
                  </a:cubicBezTo>
                  <a:close/>
                  <a:moveTo>
                    <a:pt x="59" y="121"/>
                  </a:moveTo>
                  <a:cubicBezTo>
                    <a:pt x="59" y="132"/>
                    <a:pt x="50" y="140"/>
                    <a:pt x="40" y="140"/>
                  </a:cubicBezTo>
                  <a:cubicBezTo>
                    <a:pt x="30" y="140"/>
                    <a:pt x="21" y="132"/>
                    <a:pt x="21" y="122"/>
                  </a:cubicBezTo>
                  <a:cubicBezTo>
                    <a:pt x="21" y="111"/>
                    <a:pt x="30" y="103"/>
                    <a:pt x="40" y="103"/>
                  </a:cubicBezTo>
                  <a:cubicBezTo>
                    <a:pt x="50" y="103"/>
                    <a:pt x="59" y="111"/>
                    <a:pt x="59"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1" name="Freeform 67">
              <a:extLst>
                <a:ext uri="{FF2B5EF4-FFF2-40B4-BE49-F238E27FC236}">
                  <a16:creationId xmlns:a16="http://schemas.microsoft.com/office/drawing/2014/main" id="{70F7F21E-015C-4FF1-AEAD-6C8A474C5E95}"/>
                </a:ext>
              </a:extLst>
            </p:cNvPr>
            <p:cNvSpPr>
              <a:spLocks noEditPoints="1"/>
            </p:cNvSpPr>
            <p:nvPr/>
          </p:nvSpPr>
          <p:spPr bwMode="auto">
            <a:xfrm>
              <a:off x="2287585" y="7815257"/>
              <a:ext cx="560386" cy="600072"/>
            </a:xfrm>
            <a:custGeom>
              <a:avLst/>
              <a:gdLst>
                <a:gd name="T0" fmla="*/ 32 w 149"/>
                <a:gd name="T1" fmla="*/ 74 h 159"/>
                <a:gd name="T2" fmla="*/ 32 w 149"/>
                <a:gd name="T3" fmla="*/ 113 h 159"/>
                <a:gd name="T4" fmla="*/ 37 w 149"/>
                <a:gd name="T5" fmla="*/ 124 h 159"/>
                <a:gd name="T6" fmla="*/ 72 w 149"/>
                <a:gd name="T7" fmla="*/ 156 h 159"/>
                <a:gd name="T8" fmla="*/ 82 w 149"/>
                <a:gd name="T9" fmla="*/ 159 h 159"/>
                <a:gd name="T10" fmla="*/ 137 w 149"/>
                <a:gd name="T11" fmla="*/ 159 h 159"/>
                <a:gd name="T12" fmla="*/ 149 w 149"/>
                <a:gd name="T13" fmla="*/ 150 h 159"/>
                <a:gd name="T14" fmla="*/ 137 w 149"/>
                <a:gd name="T15" fmla="*/ 141 h 159"/>
                <a:gd name="T16" fmla="*/ 83 w 149"/>
                <a:gd name="T17" fmla="*/ 141 h 159"/>
                <a:gd name="T18" fmla="*/ 51 w 149"/>
                <a:gd name="T19" fmla="*/ 111 h 159"/>
                <a:gd name="T20" fmla="*/ 51 w 149"/>
                <a:gd name="T21" fmla="*/ 74 h 159"/>
                <a:gd name="T22" fmla="*/ 78 w 149"/>
                <a:gd name="T23" fmla="*/ 30 h 159"/>
                <a:gd name="T24" fmla="*/ 41 w 149"/>
                <a:gd name="T25" fmla="*/ 0 h 159"/>
                <a:gd name="T26" fmla="*/ 4 w 149"/>
                <a:gd name="T27" fmla="*/ 31 h 159"/>
                <a:gd name="T28" fmla="*/ 32 w 149"/>
                <a:gd name="T29" fmla="*/ 74 h 159"/>
                <a:gd name="T30" fmla="*/ 41 w 149"/>
                <a:gd name="T31" fmla="*/ 19 h 159"/>
                <a:gd name="T32" fmla="*/ 60 w 149"/>
                <a:gd name="T33" fmla="*/ 38 h 159"/>
                <a:gd name="T34" fmla="*/ 41 w 149"/>
                <a:gd name="T35" fmla="*/ 56 h 159"/>
                <a:gd name="T36" fmla="*/ 22 w 149"/>
                <a:gd name="T37" fmla="*/ 37 h 159"/>
                <a:gd name="T38" fmla="*/ 41 w 149"/>
                <a:gd name="T39" fmla="*/ 1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9">
                  <a:moveTo>
                    <a:pt x="32" y="74"/>
                  </a:moveTo>
                  <a:cubicBezTo>
                    <a:pt x="32" y="87"/>
                    <a:pt x="32" y="100"/>
                    <a:pt x="32" y="113"/>
                  </a:cubicBezTo>
                  <a:cubicBezTo>
                    <a:pt x="32" y="117"/>
                    <a:pt x="33" y="121"/>
                    <a:pt x="37" y="124"/>
                  </a:cubicBezTo>
                  <a:cubicBezTo>
                    <a:pt x="49" y="134"/>
                    <a:pt x="60" y="145"/>
                    <a:pt x="72" y="156"/>
                  </a:cubicBezTo>
                  <a:cubicBezTo>
                    <a:pt x="75" y="159"/>
                    <a:pt x="78" y="159"/>
                    <a:pt x="82" y="159"/>
                  </a:cubicBezTo>
                  <a:cubicBezTo>
                    <a:pt x="100" y="159"/>
                    <a:pt x="119" y="159"/>
                    <a:pt x="137" y="159"/>
                  </a:cubicBezTo>
                  <a:cubicBezTo>
                    <a:pt x="145" y="159"/>
                    <a:pt x="149" y="156"/>
                    <a:pt x="149" y="150"/>
                  </a:cubicBezTo>
                  <a:cubicBezTo>
                    <a:pt x="149" y="144"/>
                    <a:pt x="145" y="141"/>
                    <a:pt x="137" y="141"/>
                  </a:cubicBezTo>
                  <a:cubicBezTo>
                    <a:pt x="119" y="141"/>
                    <a:pt x="101" y="141"/>
                    <a:pt x="83" y="141"/>
                  </a:cubicBezTo>
                  <a:cubicBezTo>
                    <a:pt x="72" y="131"/>
                    <a:pt x="61" y="121"/>
                    <a:pt x="51" y="111"/>
                  </a:cubicBezTo>
                  <a:cubicBezTo>
                    <a:pt x="51" y="98"/>
                    <a:pt x="51" y="86"/>
                    <a:pt x="51" y="74"/>
                  </a:cubicBezTo>
                  <a:cubicBezTo>
                    <a:pt x="72" y="65"/>
                    <a:pt x="82" y="49"/>
                    <a:pt x="78" y="30"/>
                  </a:cubicBezTo>
                  <a:cubicBezTo>
                    <a:pt x="74" y="12"/>
                    <a:pt x="59" y="0"/>
                    <a:pt x="41" y="0"/>
                  </a:cubicBezTo>
                  <a:cubicBezTo>
                    <a:pt x="23" y="0"/>
                    <a:pt x="8" y="12"/>
                    <a:pt x="4" y="31"/>
                  </a:cubicBezTo>
                  <a:cubicBezTo>
                    <a:pt x="0" y="49"/>
                    <a:pt x="11" y="65"/>
                    <a:pt x="32" y="74"/>
                  </a:cubicBezTo>
                  <a:close/>
                  <a:moveTo>
                    <a:pt x="41" y="19"/>
                  </a:moveTo>
                  <a:cubicBezTo>
                    <a:pt x="51" y="19"/>
                    <a:pt x="60" y="27"/>
                    <a:pt x="60" y="38"/>
                  </a:cubicBezTo>
                  <a:cubicBezTo>
                    <a:pt x="60" y="48"/>
                    <a:pt x="51" y="56"/>
                    <a:pt x="41" y="56"/>
                  </a:cubicBezTo>
                  <a:cubicBezTo>
                    <a:pt x="31" y="56"/>
                    <a:pt x="22" y="47"/>
                    <a:pt x="22" y="37"/>
                  </a:cubicBezTo>
                  <a:cubicBezTo>
                    <a:pt x="22" y="27"/>
                    <a:pt x="31" y="19"/>
                    <a:pt x="4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2" name="Freeform 68">
              <a:extLst>
                <a:ext uri="{FF2B5EF4-FFF2-40B4-BE49-F238E27FC236}">
                  <a16:creationId xmlns:a16="http://schemas.microsoft.com/office/drawing/2014/main" id="{AA11E337-25F8-42B7-8F5B-134D7976A132}"/>
                </a:ext>
              </a:extLst>
            </p:cNvPr>
            <p:cNvSpPr>
              <a:spLocks noEditPoints="1"/>
            </p:cNvSpPr>
            <p:nvPr/>
          </p:nvSpPr>
          <p:spPr bwMode="auto">
            <a:xfrm>
              <a:off x="2995607" y="7639042"/>
              <a:ext cx="304801" cy="723899"/>
            </a:xfrm>
            <a:custGeom>
              <a:avLst/>
              <a:gdLst>
                <a:gd name="T0" fmla="*/ 31 w 81"/>
                <a:gd name="T1" fmla="*/ 74 h 192"/>
                <a:gd name="T2" fmla="*/ 31 w 81"/>
                <a:gd name="T3" fmla="*/ 178 h 192"/>
                <a:gd name="T4" fmla="*/ 31 w 81"/>
                <a:gd name="T5" fmla="*/ 184 h 192"/>
                <a:gd name="T6" fmla="*/ 41 w 81"/>
                <a:gd name="T7" fmla="*/ 192 h 192"/>
                <a:gd name="T8" fmla="*/ 50 w 81"/>
                <a:gd name="T9" fmla="*/ 183 h 192"/>
                <a:gd name="T10" fmla="*/ 50 w 81"/>
                <a:gd name="T11" fmla="*/ 178 h 192"/>
                <a:gd name="T12" fmla="*/ 50 w 81"/>
                <a:gd name="T13" fmla="*/ 74 h 192"/>
                <a:gd name="T14" fmla="*/ 78 w 81"/>
                <a:gd name="T15" fmla="*/ 31 h 192"/>
                <a:gd name="T16" fmla="*/ 42 w 81"/>
                <a:gd name="T17" fmla="*/ 0 h 192"/>
                <a:gd name="T18" fmla="*/ 4 w 81"/>
                <a:gd name="T19" fmla="*/ 30 h 192"/>
                <a:gd name="T20" fmla="*/ 31 w 81"/>
                <a:gd name="T21" fmla="*/ 74 h 192"/>
                <a:gd name="T22" fmla="*/ 41 w 81"/>
                <a:gd name="T23" fmla="*/ 19 h 192"/>
                <a:gd name="T24" fmla="*/ 59 w 81"/>
                <a:gd name="T25" fmla="*/ 38 h 192"/>
                <a:gd name="T26" fmla="*/ 41 w 81"/>
                <a:gd name="T27" fmla="*/ 56 h 192"/>
                <a:gd name="T28" fmla="*/ 22 w 81"/>
                <a:gd name="T29" fmla="*/ 37 h 192"/>
                <a:gd name="T30" fmla="*/ 41 w 81"/>
                <a:gd name="T31" fmla="*/ 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92">
                  <a:moveTo>
                    <a:pt x="31" y="74"/>
                  </a:moveTo>
                  <a:cubicBezTo>
                    <a:pt x="31" y="109"/>
                    <a:pt x="31" y="143"/>
                    <a:pt x="31" y="178"/>
                  </a:cubicBezTo>
                  <a:cubicBezTo>
                    <a:pt x="31" y="180"/>
                    <a:pt x="31" y="182"/>
                    <a:pt x="31" y="184"/>
                  </a:cubicBezTo>
                  <a:cubicBezTo>
                    <a:pt x="32" y="189"/>
                    <a:pt x="36" y="192"/>
                    <a:pt x="41" y="192"/>
                  </a:cubicBezTo>
                  <a:cubicBezTo>
                    <a:pt x="46" y="192"/>
                    <a:pt x="49" y="188"/>
                    <a:pt x="50" y="183"/>
                  </a:cubicBezTo>
                  <a:cubicBezTo>
                    <a:pt x="50" y="182"/>
                    <a:pt x="50" y="180"/>
                    <a:pt x="50" y="178"/>
                  </a:cubicBezTo>
                  <a:cubicBezTo>
                    <a:pt x="50" y="144"/>
                    <a:pt x="50" y="109"/>
                    <a:pt x="50" y="74"/>
                  </a:cubicBezTo>
                  <a:cubicBezTo>
                    <a:pt x="71" y="65"/>
                    <a:pt x="81" y="49"/>
                    <a:pt x="78" y="31"/>
                  </a:cubicBezTo>
                  <a:cubicBezTo>
                    <a:pt x="74" y="13"/>
                    <a:pt x="59" y="0"/>
                    <a:pt x="42" y="0"/>
                  </a:cubicBezTo>
                  <a:cubicBezTo>
                    <a:pt x="23" y="0"/>
                    <a:pt x="8" y="12"/>
                    <a:pt x="4" y="30"/>
                  </a:cubicBezTo>
                  <a:cubicBezTo>
                    <a:pt x="0" y="49"/>
                    <a:pt x="9" y="64"/>
                    <a:pt x="31" y="74"/>
                  </a:cubicBezTo>
                  <a:close/>
                  <a:moveTo>
                    <a:pt x="41" y="19"/>
                  </a:moveTo>
                  <a:cubicBezTo>
                    <a:pt x="51" y="19"/>
                    <a:pt x="59" y="27"/>
                    <a:pt x="59" y="38"/>
                  </a:cubicBezTo>
                  <a:cubicBezTo>
                    <a:pt x="59" y="48"/>
                    <a:pt x="51" y="56"/>
                    <a:pt x="41" y="56"/>
                  </a:cubicBezTo>
                  <a:cubicBezTo>
                    <a:pt x="30" y="56"/>
                    <a:pt x="22" y="48"/>
                    <a:pt x="22" y="37"/>
                  </a:cubicBezTo>
                  <a:cubicBezTo>
                    <a:pt x="22" y="27"/>
                    <a:pt x="30" y="19"/>
                    <a:pt x="4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3" name="Freeform 69">
              <a:extLst>
                <a:ext uri="{FF2B5EF4-FFF2-40B4-BE49-F238E27FC236}">
                  <a16:creationId xmlns:a16="http://schemas.microsoft.com/office/drawing/2014/main" id="{B2AE872D-E63F-4528-83AE-AE2418B99211}"/>
                </a:ext>
              </a:extLst>
            </p:cNvPr>
            <p:cNvSpPr>
              <a:spLocks noEditPoints="1"/>
            </p:cNvSpPr>
            <p:nvPr/>
          </p:nvSpPr>
          <p:spPr bwMode="auto">
            <a:xfrm>
              <a:off x="2016123" y="8615353"/>
              <a:ext cx="727071" cy="309561"/>
            </a:xfrm>
            <a:custGeom>
              <a:avLst/>
              <a:gdLst>
                <a:gd name="T0" fmla="*/ 99 w 193"/>
                <a:gd name="T1" fmla="*/ 50 h 82"/>
                <a:gd name="T2" fmla="*/ 180 w 193"/>
                <a:gd name="T3" fmla="*/ 50 h 82"/>
                <a:gd name="T4" fmla="*/ 193 w 193"/>
                <a:gd name="T5" fmla="*/ 41 h 82"/>
                <a:gd name="T6" fmla="*/ 180 w 193"/>
                <a:gd name="T7" fmla="*/ 32 h 82"/>
                <a:gd name="T8" fmla="*/ 81 w 193"/>
                <a:gd name="T9" fmla="*/ 32 h 82"/>
                <a:gd name="T10" fmla="*/ 75 w 193"/>
                <a:gd name="T11" fmla="*/ 32 h 82"/>
                <a:gd name="T12" fmla="*/ 32 w 193"/>
                <a:gd name="T13" fmla="*/ 4 h 82"/>
                <a:gd name="T14" fmla="*/ 1 w 193"/>
                <a:gd name="T15" fmla="*/ 40 h 82"/>
                <a:gd name="T16" fmla="*/ 30 w 193"/>
                <a:gd name="T17" fmla="*/ 78 h 82"/>
                <a:gd name="T18" fmla="*/ 75 w 193"/>
                <a:gd name="T19" fmla="*/ 50 h 82"/>
                <a:gd name="T20" fmla="*/ 99 w 193"/>
                <a:gd name="T21" fmla="*/ 50 h 82"/>
                <a:gd name="T22" fmla="*/ 38 w 193"/>
                <a:gd name="T23" fmla="*/ 60 h 82"/>
                <a:gd name="T24" fmla="*/ 19 w 193"/>
                <a:gd name="T25" fmla="*/ 40 h 82"/>
                <a:gd name="T26" fmla="*/ 38 w 193"/>
                <a:gd name="T27" fmla="*/ 22 h 82"/>
                <a:gd name="T28" fmla="*/ 57 w 193"/>
                <a:gd name="T29" fmla="*/ 42 h 82"/>
                <a:gd name="T30" fmla="*/ 38 w 193"/>
                <a:gd name="T31"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82">
                  <a:moveTo>
                    <a:pt x="99" y="50"/>
                  </a:moveTo>
                  <a:cubicBezTo>
                    <a:pt x="126" y="50"/>
                    <a:pt x="153" y="50"/>
                    <a:pt x="180" y="50"/>
                  </a:cubicBezTo>
                  <a:cubicBezTo>
                    <a:pt x="188" y="50"/>
                    <a:pt x="193" y="47"/>
                    <a:pt x="193" y="41"/>
                  </a:cubicBezTo>
                  <a:cubicBezTo>
                    <a:pt x="193" y="35"/>
                    <a:pt x="188" y="32"/>
                    <a:pt x="180" y="32"/>
                  </a:cubicBezTo>
                  <a:cubicBezTo>
                    <a:pt x="147" y="32"/>
                    <a:pt x="114" y="32"/>
                    <a:pt x="81" y="32"/>
                  </a:cubicBezTo>
                  <a:cubicBezTo>
                    <a:pt x="79" y="32"/>
                    <a:pt x="77" y="32"/>
                    <a:pt x="75" y="32"/>
                  </a:cubicBezTo>
                  <a:cubicBezTo>
                    <a:pt x="66" y="11"/>
                    <a:pt x="50" y="0"/>
                    <a:pt x="32" y="4"/>
                  </a:cubicBezTo>
                  <a:cubicBezTo>
                    <a:pt x="14" y="8"/>
                    <a:pt x="1" y="23"/>
                    <a:pt x="1" y="40"/>
                  </a:cubicBezTo>
                  <a:cubicBezTo>
                    <a:pt x="0" y="58"/>
                    <a:pt x="12" y="74"/>
                    <a:pt x="30" y="78"/>
                  </a:cubicBezTo>
                  <a:cubicBezTo>
                    <a:pt x="49" y="82"/>
                    <a:pt x="65" y="72"/>
                    <a:pt x="75" y="50"/>
                  </a:cubicBezTo>
                  <a:cubicBezTo>
                    <a:pt x="83" y="50"/>
                    <a:pt x="91" y="50"/>
                    <a:pt x="99" y="50"/>
                  </a:cubicBezTo>
                  <a:close/>
                  <a:moveTo>
                    <a:pt x="38" y="60"/>
                  </a:moveTo>
                  <a:cubicBezTo>
                    <a:pt x="27" y="60"/>
                    <a:pt x="19" y="51"/>
                    <a:pt x="19" y="40"/>
                  </a:cubicBezTo>
                  <a:cubicBezTo>
                    <a:pt x="20" y="30"/>
                    <a:pt x="28" y="22"/>
                    <a:pt x="38" y="22"/>
                  </a:cubicBezTo>
                  <a:cubicBezTo>
                    <a:pt x="49" y="22"/>
                    <a:pt x="57" y="31"/>
                    <a:pt x="57" y="42"/>
                  </a:cubicBezTo>
                  <a:cubicBezTo>
                    <a:pt x="57" y="52"/>
                    <a:pt x="48" y="60"/>
                    <a:pt x="3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4" name="Freeform 70">
              <a:extLst>
                <a:ext uri="{FF2B5EF4-FFF2-40B4-BE49-F238E27FC236}">
                  <a16:creationId xmlns:a16="http://schemas.microsoft.com/office/drawing/2014/main" id="{912B88F3-8B23-42AE-A6F3-B2768DC712A2}"/>
                </a:ext>
              </a:extLst>
            </p:cNvPr>
            <p:cNvSpPr>
              <a:spLocks noEditPoints="1"/>
            </p:cNvSpPr>
            <p:nvPr/>
          </p:nvSpPr>
          <p:spPr bwMode="auto">
            <a:xfrm>
              <a:off x="2995607" y="9177322"/>
              <a:ext cx="304801" cy="723899"/>
            </a:xfrm>
            <a:custGeom>
              <a:avLst/>
              <a:gdLst>
                <a:gd name="T0" fmla="*/ 50 w 81"/>
                <a:gd name="T1" fmla="*/ 118 h 192"/>
                <a:gd name="T2" fmla="*/ 50 w 81"/>
                <a:gd name="T3" fmla="*/ 14 h 192"/>
                <a:gd name="T4" fmla="*/ 50 w 81"/>
                <a:gd name="T5" fmla="*/ 8 h 192"/>
                <a:gd name="T6" fmla="*/ 40 w 81"/>
                <a:gd name="T7" fmla="*/ 0 h 192"/>
                <a:gd name="T8" fmla="*/ 31 w 81"/>
                <a:gd name="T9" fmla="*/ 9 h 192"/>
                <a:gd name="T10" fmla="*/ 31 w 81"/>
                <a:gd name="T11" fmla="*/ 13 h 192"/>
                <a:gd name="T12" fmla="*/ 31 w 81"/>
                <a:gd name="T13" fmla="*/ 118 h 192"/>
                <a:gd name="T14" fmla="*/ 4 w 81"/>
                <a:gd name="T15" fmla="*/ 161 h 192"/>
                <a:gd name="T16" fmla="*/ 40 w 81"/>
                <a:gd name="T17" fmla="*/ 192 h 192"/>
                <a:gd name="T18" fmla="*/ 77 w 81"/>
                <a:gd name="T19" fmla="*/ 162 h 192"/>
                <a:gd name="T20" fmla="*/ 50 w 81"/>
                <a:gd name="T21" fmla="*/ 118 h 192"/>
                <a:gd name="T22" fmla="*/ 40 w 81"/>
                <a:gd name="T23" fmla="*/ 173 h 192"/>
                <a:gd name="T24" fmla="*/ 22 w 81"/>
                <a:gd name="T25" fmla="*/ 154 h 192"/>
                <a:gd name="T26" fmla="*/ 41 w 81"/>
                <a:gd name="T27" fmla="*/ 136 h 192"/>
                <a:gd name="T28" fmla="*/ 59 w 81"/>
                <a:gd name="T29" fmla="*/ 155 h 192"/>
                <a:gd name="T30" fmla="*/ 40 w 81"/>
                <a:gd name="T3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92">
                  <a:moveTo>
                    <a:pt x="50" y="118"/>
                  </a:moveTo>
                  <a:cubicBezTo>
                    <a:pt x="50" y="83"/>
                    <a:pt x="50" y="48"/>
                    <a:pt x="50" y="14"/>
                  </a:cubicBezTo>
                  <a:cubicBezTo>
                    <a:pt x="50" y="12"/>
                    <a:pt x="50" y="10"/>
                    <a:pt x="50" y="8"/>
                  </a:cubicBezTo>
                  <a:cubicBezTo>
                    <a:pt x="49" y="3"/>
                    <a:pt x="45" y="0"/>
                    <a:pt x="40" y="0"/>
                  </a:cubicBezTo>
                  <a:cubicBezTo>
                    <a:pt x="36" y="0"/>
                    <a:pt x="32" y="4"/>
                    <a:pt x="31" y="9"/>
                  </a:cubicBezTo>
                  <a:cubicBezTo>
                    <a:pt x="31" y="10"/>
                    <a:pt x="31" y="12"/>
                    <a:pt x="31" y="13"/>
                  </a:cubicBezTo>
                  <a:cubicBezTo>
                    <a:pt x="31" y="48"/>
                    <a:pt x="31" y="83"/>
                    <a:pt x="31" y="118"/>
                  </a:cubicBezTo>
                  <a:cubicBezTo>
                    <a:pt x="10" y="127"/>
                    <a:pt x="0" y="143"/>
                    <a:pt x="4" y="161"/>
                  </a:cubicBezTo>
                  <a:cubicBezTo>
                    <a:pt x="7" y="179"/>
                    <a:pt x="22" y="192"/>
                    <a:pt x="40" y="192"/>
                  </a:cubicBezTo>
                  <a:cubicBezTo>
                    <a:pt x="58" y="192"/>
                    <a:pt x="73" y="180"/>
                    <a:pt x="77" y="162"/>
                  </a:cubicBezTo>
                  <a:cubicBezTo>
                    <a:pt x="81" y="143"/>
                    <a:pt x="72" y="128"/>
                    <a:pt x="50" y="118"/>
                  </a:cubicBezTo>
                  <a:close/>
                  <a:moveTo>
                    <a:pt x="40" y="173"/>
                  </a:moveTo>
                  <a:cubicBezTo>
                    <a:pt x="30" y="173"/>
                    <a:pt x="22" y="165"/>
                    <a:pt x="22" y="154"/>
                  </a:cubicBezTo>
                  <a:cubicBezTo>
                    <a:pt x="22" y="144"/>
                    <a:pt x="31" y="136"/>
                    <a:pt x="41" y="136"/>
                  </a:cubicBezTo>
                  <a:cubicBezTo>
                    <a:pt x="51" y="136"/>
                    <a:pt x="60" y="145"/>
                    <a:pt x="59" y="155"/>
                  </a:cubicBezTo>
                  <a:cubicBezTo>
                    <a:pt x="59" y="165"/>
                    <a:pt x="50"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5" name="Freeform 71">
              <a:extLst>
                <a:ext uri="{FF2B5EF4-FFF2-40B4-BE49-F238E27FC236}">
                  <a16:creationId xmlns:a16="http://schemas.microsoft.com/office/drawing/2014/main" id="{38BFC3B5-E08D-4EED-8C7E-A5C5A8C2AF18}"/>
                </a:ext>
              </a:extLst>
            </p:cNvPr>
            <p:cNvSpPr>
              <a:spLocks noEditPoints="1"/>
            </p:cNvSpPr>
            <p:nvPr/>
          </p:nvSpPr>
          <p:spPr bwMode="auto">
            <a:xfrm>
              <a:off x="3552821" y="8615348"/>
              <a:ext cx="727071" cy="304801"/>
            </a:xfrm>
            <a:custGeom>
              <a:avLst/>
              <a:gdLst>
                <a:gd name="T0" fmla="*/ 165 w 193"/>
                <a:gd name="T1" fmla="*/ 5 h 81"/>
                <a:gd name="T2" fmla="*/ 118 w 193"/>
                <a:gd name="T3" fmla="*/ 32 h 81"/>
                <a:gd name="T4" fmla="*/ 97 w 193"/>
                <a:gd name="T5" fmla="*/ 32 h 81"/>
                <a:gd name="T6" fmla="*/ 12 w 193"/>
                <a:gd name="T7" fmla="*/ 32 h 81"/>
                <a:gd name="T8" fmla="*/ 0 w 193"/>
                <a:gd name="T9" fmla="*/ 41 h 81"/>
                <a:gd name="T10" fmla="*/ 13 w 193"/>
                <a:gd name="T11" fmla="*/ 50 h 81"/>
                <a:gd name="T12" fmla="*/ 14 w 193"/>
                <a:gd name="T13" fmla="*/ 50 h 81"/>
                <a:gd name="T14" fmla="*/ 113 w 193"/>
                <a:gd name="T15" fmla="*/ 50 h 81"/>
                <a:gd name="T16" fmla="*/ 118 w 193"/>
                <a:gd name="T17" fmla="*/ 50 h 81"/>
                <a:gd name="T18" fmla="*/ 161 w 193"/>
                <a:gd name="T19" fmla="*/ 78 h 81"/>
                <a:gd name="T20" fmla="*/ 193 w 193"/>
                <a:gd name="T21" fmla="*/ 43 h 81"/>
                <a:gd name="T22" fmla="*/ 165 w 193"/>
                <a:gd name="T23" fmla="*/ 5 h 81"/>
                <a:gd name="T24" fmla="*/ 154 w 193"/>
                <a:gd name="T25" fmla="*/ 60 h 81"/>
                <a:gd name="T26" fmla="*/ 136 w 193"/>
                <a:gd name="T27" fmla="*/ 41 h 81"/>
                <a:gd name="T28" fmla="*/ 156 w 193"/>
                <a:gd name="T29" fmla="*/ 22 h 81"/>
                <a:gd name="T30" fmla="*/ 174 w 193"/>
                <a:gd name="T31" fmla="*/ 41 h 81"/>
                <a:gd name="T32" fmla="*/ 154 w 193"/>
                <a:gd name="T33" fmla="*/ 6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81">
                  <a:moveTo>
                    <a:pt x="165" y="5"/>
                  </a:moveTo>
                  <a:cubicBezTo>
                    <a:pt x="145" y="0"/>
                    <a:pt x="130" y="9"/>
                    <a:pt x="118" y="32"/>
                  </a:cubicBezTo>
                  <a:cubicBezTo>
                    <a:pt x="111" y="32"/>
                    <a:pt x="104" y="32"/>
                    <a:pt x="97" y="32"/>
                  </a:cubicBezTo>
                  <a:cubicBezTo>
                    <a:pt x="69" y="32"/>
                    <a:pt x="41" y="32"/>
                    <a:pt x="12" y="32"/>
                  </a:cubicBezTo>
                  <a:cubicBezTo>
                    <a:pt x="5" y="32"/>
                    <a:pt x="0" y="35"/>
                    <a:pt x="0" y="41"/>
                  </a:cubicBezTo>
                  <a:cubicBezTo>
                    <a:pt x="0" y="47"/>
                    <a:pt x="5" y="50"/>
                    <a:pt x="13" y="50"/>
                  </a:cubicBezTo>
                  <a:cubicBezTo>
                    <a:pt x="13" y="50"/>
                    <a:pt x="14" y="50"/>
                    <a:pt x="14" y="50"/>
                  </a:cubicBezTo>
                  <a:cubicBezTo>
                    <a:pt x="47" y="50"/>
                    <a:pt x="80" y="50"/>
                    <a:pt x="113" y="50"/>
                  </a:cubicBezTo>
                  <a:cubicBezTo>
                    <a:pt x="115" y="50"/>
                    <a:pt x="117" y="50"/>
                    <a:pt x="118" y="50"/>
                  </a:cubicBezTo>
                  <a:cubicBezTo>
                    <a:pt x="127" y="71"/>
                    <a:pt x="143" y="81"/>
                    <a:pt x="161" y="78"/>
                  </a:cubicBezTo>
                  <a:cubicBezTo>
                    <a:pt x="179" y="75"/>
                    <a:pt x="192" y="60"/>
                    <a:pt x="193" y="43"/>
                  </a:cubicBezTo>
                  <a:cubicBezTo>
                    <a:pt x="193" y="25"/>
                    <a:pt x="181" y="9"/>
                    <a:pt x="165" y="5"/>
                  </a:cubicBezTo>
                  <a:close/>
                  <a:moveTo>
                    <a:pt x="154" y="60"/>
                  </a:moveTo>
                  <a:cubicBezTo>
                    <a:pt x="144" y="59"/>
                    <a:pt x="136" y="51"/>
                    <a:pt x="136" y="41"/>
                  </a:cubicBezTo>
                  <a:cubicBezTo>
                    <a:pt x="136" y="30"/>
                    <a:pt x="145" y="22"/>
                    <a:pt x="156" y="22"/>
                  </a:cubicBezTo>
                  <a:cubicBezTo>
                    <a:pt x="166" y="23"/>
                    <a:pt x="174" y="31"/>
                    <a:pt x="174" y="41"/>
                  </a:cubicBezTo>
                  <a:cubicBezTo>
                    <a:pt x="174" y="52"/>
                    <a:pt x="165" y="60"/>
                    <a:pt x="1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6" name="Freeform 72">
              <a:extLst>
                <a:ext uri="{FF2B5EF4-FFF2-40B4-BE49-F238E27FC236}">
                  <a16:creationId xmlns:a16="http://schemas.microsoft.com/office/drawing/2014/main" id="{11726D57-1FC5-4620-82C8-09B5AD8B2C3D}"/>
                </a:ext>
              </a:extLst>
            </p:cNvPr>
            <p:cNvSpPr>
              <a:spLocks noEditPoints="1"/>
            </p:cNvSpPr>
            <p:nvPr/>
          </p:nvSpPr>
          <p:spPr bwMode="auto">
            <a:xfrm>
              <a:off x="3224205" y="9177322"/>
              <a:ext cx="234952" cy="373062"/>
            </a:xfrm>
            <a:custGeom>
              <a:avLst/>
              <a:gdLst>
                <a:gd name="T0" fmla="*/ 41 w 62"/>
                <a:gd name="T1" fmla="*/ 43 h 99"/>
                <a:gd name="T2" fmla="*/ 40 w 62"/>
                <a:gd name="T3" fmla="*/ 11 h 99"/>
                <a:gd name="T4" fmla="*/ 31 w 62"/>
                <a:gd name="T5" fmla="*/ 0 h 99"/>
                <a:gd name="T6" fmla="*/ 22 w 62"/>
                <a:gd name="T7" fmla="*/ 11 h 99"/>
                <a:gd name="T8" fmla="*/ 22 w 62"/>
                <a:gd name="T9" fmla="*/ 43 h 99"/>
                <a:gd name="T10" fmla="*/ 4 w 62"/>
                <a:gd name="T11" fmla="*/ 76 h 99"/>
                <a:gd name="T12" fmla="*/ 30 w 62"/>
                <a:gd name="T13" fmla="*/ 98 h 99"/>
                <a:gd name="T14" fmla="*/ 58 w 62"/>
                <a:gd name="T15" fmla="*/ 78 h 99"/>
                <a:gd name="T16" fmla="*/ 41 w 62"/>
                <a:gd name="T17" fmla="*/ 43 h 99"/>
                <a:gd name="T18" fmla="*/ 31 w 62"/>
                <a:gd name="T19" fmla="*/ 80 h 99"/>
                <a:gd name="T20" fmla="*/ 22 w 62"/>
                <a:gd name="T21" fmla="*/ 70 h 99"/>
                <a:gd name="T22" fmla="*/ 31 w 62"/>
                <a:gd name="T23" fmla="*/ 61 h 99"/>
                <a:gd name="T24" fmla="*/ 41 w 62"/>
                <a:gd name="T25" fmla="*/ 70 h 99"/>
                <a:gd name="T26" fmla="*/ 31 w 62"/>
                <a:gd name="T27"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99">
                  <a:moveTo>
                    <a:pt x="41" y="43"/>
                  </a:moveTo>
                  <a:cubicBezTo>
                    <a:pt x="41" y="33"/>
                    <a:pt x="41" y="22"/>
                    <a:pt x="40" y="11"/>
                  </a:cubicBezTo>
                  <a:cubicBezTo>
                    <a:pt x="40" y="4"/>
                    <a:pt x="37" y="0"/>
                    <a:pt x="31" y="0"/>
                  </a:cubicBezTo>
                  <a:cubicBezTo>
                    <a:pt x="25" y="0"/>
                    <a:pt x="22" y="4"/>
                    <a:pt x="22" y="11"/>
                  </a:cubicBezTo>
                  <a:cubicBezTo>
                    <a:pt x="22" y="22"/>
                    <a:pt x="22" y="32"/>
                    <a:pt x="22" y="43"/>
                  </a:cubicBezTo>
                  <a:cubicBezTo>
                    <a:pt x="7" y="51"/>
                    <a:pt x="0" y="63"/>
                    <a:pt x="4" y="76"/>
                  </a:cubicBezTo>
                  <a:cubicBezTo>
                    <a:pt x="7" y="89"/>
                    <a:pt x="17" y="98"/>
                    <a:pt x="30" y="98"/>
                  </a:cubicBezTo>
                  <a:cubicBezTo>
                    <a:pt x="43" y="99"/>
                    <a:pt x="55" y="90"/>
                    <a:pt x="58" y="78"/>
                  </a:cubicBezTo>
                  <a:cubicBezTo>
                    <a:pt x="62" y="64"/>
                    <a:pt x="56" y="52"/>
                    <a:pt x="41" y="43"/>
                  </a:cubicBezTo>
                  <a:close/>
                  <a:moveTo>
                    <a:pt x="31" y="80"/>
                  </a:moveTo>
                  <a:cubicBezTo>
                    <a:pt x="26" y="80"/>
                    <a:pt x="22" y="75"/>
                    <a:pt x="22" y="70"/>
                  </a:cubicBezTo>
                  <a:cubicBezTo>
                    <a:pt x="22" y="65"/>
                    <a:pt x="26" y="61"/>
                    <a:pt x="31" y="61"/>
                  </a:cubicBezTo>
                  <a:cubicBezTo>
                    <a:pt x="36" y="61"/>
                    <a:pt x="40" y="65"/>
                    <a:pt x="41" y="70"/>
                  </a:cubicBezTo>
                  <a:cubicBezTo>
                    <a:pt x="41" y="75"/>
                    <a:pt x="36" y="79"/>
                    <a:pt x="3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7" name="Freeform 73">
              <a:extLst>
                <a:ext uri="{FF2B5EF4-FFF2-40B4-BE49-F238E27FC236}">
                  <a16:creationId xmlns:a16="http://schemas.microsoft.com/office/drawing/2014/main" id="{85E40AA7-A473-4175-99AA-F77CC1141BE0}"/>
                </a:ext>
              </a:extLst>
            </p:cNvPr>
            <p:cNvSpPr>
              <a:spLocks noEditPoints="1"/>
            </p:cNvSpPr>
            <p:nvPr/>
          </p:nvSpPr>
          <p:spPr bwMode="auto">
            <a:xfrm>
              <a:off x="2841623" y="9177322"/>
              <a:ext cx="228599" cy="373062"/>
            </a:xfrm>
            <a:custGeom>
              <a:avLst/>
              <a:gdLst>
                <a:gd name="T0" fmla="*/ 57 w 61"/>
                <a:gd name="T1" fmla="*/ 78 h 99"/>
                <a:gd name="T2" fmla="*/ 39 w 61"/>
                <a:gd name="T3" fmla="*/ 43 h 99"/>
                <a:gd name="T4" fmla="*/ 39 w 61"/>
                <a:gd name="T5" fmla="*/ 12 h 99"/>
                <a:gd name="T6" fmla="*/ 30 w 61"/>
                <a:gd name="T7" fmla="*/ 0 h 99"/>
                <a:gd name="T8" fmla="*/ 21 w 61"/>
                <a:gd name="T9" fmla="*/ 12 h 99"/>
                <a:gd name="T10" fmla="*/ 21 w 61"/>
                <a:gd name="T11" fmla="*/ 44 h 99"/>
                <a:gd name="T12" fmla="*/ 2 w 61"/>
                <a:gd name="T13" fmla="*/ 75 h 99"/>
                <a:gd name="T14" fmla="*/ 29 w 61"/>
                <a:gd name="T15" fmla="*/ 98 h 99"/>
                <a:gd name="T16" fmla="*/ 57 w 61"/>
                <a:gd name="T17" fmla="*/ 78 h 99"/>
                <a:gd name="T18" fmla="*/ 30 w 61"/>
                <a:gd name="T19" fmla="*/ 80 h 99"/>
                <a:gd name="T20" fmla="*/ 21 w 61"/>
                <a:gd name="T21" fmla="*/ 70 h 99"/>
                <a:gd name="T22" fmla="*/ 30 w 61"/>
                <a:gd name="T23" fmla="*/ 61 h 99"/>
                <a:gd name="T24" fmla="*/ 39 w 61"/>
                <a:gd name="T25" fmla="*/ 70 h 99"/>
                <a:gd name="T26" fmla="*/ 30 w 61"/>
                <a:gd name="T27"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99">
                  <a:moveTo>
                    <a:pt x="57" y="78"/>
                  </a:moveTo>
                  <a:cubicBezTo>
                    <a:pt x="61" y="64"/>
                    <a:pt x="55" y="52"/>
                    <a:pt x="39" y="43"/>
                  </a:cubicBezTo>
                  <a:cubicBezTo>
                    <a:pt x="39" y="33"/>
                    <a:pt x="39" y="22"/>
                    <a:pt x="39" y="12"/>
                  </a:cubicBezTo>
                  <a:cubicBezTo>
                    <a:pt x="39" y="4"/>
                    <a:pt x="36" y="0"/>
                    <a:pt x="30" y="0"/>
                  </a:cubicBezTo>
                  <a:cubicBezTo>
                    <a:pt x="24" y="0"/>
                    <a:pt x="21" y="4"/>
                    <a:pt x="21" y="12"/>
                  </a:cubicBezTo>
                  <a:cubicBezTo>
                    <a:pt x="21" y="22"/>
                    <a:pt x="21" y="33"/>
                    <a:pt x="21" y="44"/>
                  </a:cubicBezTo>
                  <a:cubicBezTo>
                    <a:pt x="6" y="51"/>
                    <a:pt x="0" y="62"/>
                    <a:pt x="2" y="75"/>
                  </a:cubicBezTo>
                  <a:cubicBezTo>
                    <a:pt x="5" y="88"/>
                    <a:pt x="16" y="98"/>
                    <a:pt x="29" y="98"/>
                  </a:cubicBezTo>
                  <a:cubicBezTo>
                    <a:pt x="42" y="99"/>
                    <a:pt x="53" y="90"/>
                    <a:pt x="57" y="78"/>
                  </a:cubicBezTo>
                  <a:close/>
                  <a:moveTo>
                    <a:pt x="30" y="80"/>
                  </a:moveTo>
                  <a:cubicBezTo>
                    <a:pt x="25" y="79"/>
                    <a:pt x="20" y="75"/>
                    <a:pt x="21" y="70"/>
                  </a:cubicBezTo>
                  <a:cubicBezTo>
                    <a:pt x="21" y="65"/>
                    <a:pt x="25" y="61"/>
                    <a:pt x="30" y="61"/>
                  </a:cubicBezTo>
                  <a:cubicBezTo>
                    <a:pt x="35" y="61"/>
                    <a:pt x="40" y="65"/>
                    <a:pt x="39" y="70"/>
                  </a:cubicBezTo>
                  <a:cubicBezTo>
                    <a:pt x="39" y="75"/>
                    <a:pt x="3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8" name="Freeform 74">
              <a:extLst>
                <a:ext uri="{FF2B5EF4-FFF2-40B4-BE49-F238E27FC236}">
                  <a16:creationId xmlns:a16="http://schemas.microsoft.com/office/drawing/2014/main" id="{5B21B7C6-9A94-491B-B927-CC526772978C}"/>
                </a:ext>
              </a:extLst>
            </p:cNvPr>
            <p:cNvSpPr>
              <a:spLocks noEditPoints="1"/>
            </p:cNvSpPr>
            <p:nvPr/>
          </p:nvSpPr>
          <p:spPr bwMode="auto">
            <a:xfrm>
              <a:off x="3552821" y="8459771"/>
              <a:ext cx="354013" cy="230187"/>
            </a:xfrm>
            <a:custGeom>
              <a:avLst/>
              <a:gdLst>
                <a:gd name="T0" fmla="*/ 71 w 94"/>
                <a:gd name="T1" fmla="*/ 3 h 61"/>
                <a:gd name="T2" fmla="*/ 39 w 94"/>
                <a:gd name="T3" fmla="*/ 21 h 61"/>
                <a:gd name="T4" fmla="*/ 12 w 94"/>
                <a:gd name="T5" fmla="*/ 21 h 61"/>
                <a:gd name="T6" fmla="*/ 0 w 94"/>
                <a:gd name="T7" fmla="*/ 30 h 61"/>
                <a:gd name="T8" fmla="*/ 12 w 94"/>
                <a:gd name="T9" fmla="*/ 40 h 61"/>
                <a:gd name="T10" fmla="*/ 39 w 94"/>
                <a:gd name="T11" fmla="*/ 40 h 61"/>
                <a:gd name="T12" fmla="*/ 73 w 94"/>
                <a:gd name="T13" fmla="*/ 58 h 61"/>
                <a:gd name="T14" fmla="*/ 94 w 94"/>
                <a:gd name="T15" fmla="*/ 30 h 61"/>
                <a:gd name="T16" fmla="*/ 71 w 94"/>
                <a:gd name="T17" fmla="*/ 3 h 61"/>
                <a:gd name="T18" fmla="*/ 66 w 94"/>
                <a:gd name="T19" fmla="*/ 40 h 61"/>
                <a:gd name="T20" fmla="*/ 57 w 94"/>
                <a:gd name="T21" fmla="*/ 31 h 61"/>
                <a:gd name="T22" fmla="*/ 66 w 94"/>
                <a:gd name="T23" fmla="*/ 21 h 61"/>
                <a:gd name="T24" fmla="*/ 75 w 94"/>
                <a:gd name="T25" fmla="*/ 31 h 61"/>
                <a:gd name="T26" fmla="*/ 66 w 94"/>
                <a:gd name="T2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61">
                  <a:moveTo>
                    <a:pt x="71" y="3"/>
                  </a:moveTo>
                  <a:cubicBezTo>
                    <a:pt x="59" y="0"/>
                    <a:pt x="47" y="7"/>
                    <a:pt x="39" y="21"/>
                  </a:cubicBezTo>
                  <a:cubicBezTo>
                    <a:pt x="30" y="21"/>
                    <a:pt x="21" y="21"/>
                    <a:pt x="12" y="21"/>
                  </a:cubicBezTo>
                  <a:cubicBezTo>
                    <a:pt x="5" y="21"/>
                    <a:pt x="0" y="25"/>
                    <a:pt x="0" y="30"/>
                  </a:cubicBezTo>
                  <a:cubicBezTo>
                    <a:pt x="0" y="36"/>
                    <a:pt x="5" y="40"/>
                    <a:pt x="12" y="40"/>
                  </a:cubicBezTo>
                  <a:cubicBezTo>
                    <a:pt x="21" y="40"/>
                    <a:pt x="30" y="40"/>
                    <a:pt x="39" y="40"/>
                  </a:cubicBezTo>
                  <a:cubicBezTo>
                    <a:pt x="48" y="55"/>
                    <a:pt x="59" y="61"/>
                    <a:pt x="73" y="58"/>
                  </a:cubicBezTo>
                  <a:cubicBezTo>
                    <a:pt x="86" y="54"/>
                    <a:pt x="94" y="43"/>
                    <a:pt x="94" y="30"/>
                  </a:cubicBezTo>
                  <a:cubicBezTo>
                    <a:pt x="94" y="17"/>
                    <a:pt x="85" y="6"/>
                    <a:pt x="71" y="3"/>
                  </a:cubicBezTo>
                  <a:close/>
                  <a:moveTo>
                    <a:pt x="66" y="40"/>
                  </a:moveTo>
                  <a:cubicBezTo>
                    <a:pt x="61" y="40"/>
                    <a:pt x="57" y="36"/>
                    <a:pt x="57" y="31"/>
                  </a:cubicBezTo>
                  <a:cubicBezTo>
                    <a:pt x="57" y="25"/>
                    <a:pt x="61" y="21"/>
                    <a:pt x="66" y="21"/>
                  </a:cubicBezTo>
                  <a:cubicBezTo>
                    <a:pt x="71" y="21"/>
                    <a:pt x="75" y="26"/>
                    <a:pt x="75" y="31"/>
                  </a:cubicBezTo>
                  <a:cubicBezTo>
                    <a:pt x="75" y="36"/>
                    <a:pt x="71" y="40"/>
                    <a:pt x="6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9" name="Freeform 75">
              <a:extLst>
                <a:ext uri="{FF2B5EF4-FFF2-40B4-BE49-F238E27FC236}">
                  <a16:creationId xmlns:a16="http://schemas.microsoft.com/office/drawing/2014/main" id="{D466D159-704B-47ED-9A96-DA92C5ADEECF}"/>
                </a:ext>
              </a:extLst>
            </p:cNvPr>
            <p:cNvSpPr>
              <a:spLocks noEditPoints="1"/>
            </p:cNvSpPr>
            <p:nvPr/>
          </p:nvSpPr>
          <p:spPr bwMode="auto">
            <a:xfrm>
              <a:off x="2389186" y="8848711"/>
              <a:ext cx="354013" cy="230187"/>
            </a:xfrm>
            <a:custGeom>
              <a:avLst/>
              <a:gdLst>
                <a:gd name="T0" fmla="*/ 55 w 94"/>
                <a:gd name="T1" fmla="*/ 21 h 61"/>
                <a:gd name="T2" fmla="*/ 23 w 94"/>
                <a:gd name="T3" fmla="*/ 3 h 61"/>
                <a:gd name="T4" fmla="*/ 0 w 94"/>
                <a:gd name="T5" fmla="*/ 29 h 61"/>
                <a:gd name="T6" fmla="*/ 20 w 94"/>
                <a:gd name="T7" fmla="*/ 57 h 61"/>
                <a:gd name="T8" fmla="*/ 55 w 94"/>
                <a:gd name="T9" fmla="*/ 40 h 61"/>
                <a:gd name="T10" fmla="*/ 82 w 94"/>
                <a:gd name="T11" fmla="*/ 40 h 61"/>
                <a:gd name="T12" fmla="*/ 94 w 94"/>
                <a:gd name="T13" fmla="*/ 30 h 61"/>
                <a:gd name="T14" fmla="*/ 83 w 94"/>
                <a:gd name="T15" fmla="*/ 21 h 61"/>
                <a:gd name="T16" fmla="*/ 55 w 94"/>
                <a:gd name="T17" fmla="*/ 21 h 61"/>
                <a:gd name="T18" fmla="*/ 28 w 94"/>
                <a:gd name="T19" fmla="*/ 40 h 61"/>
                <a:gd name="T20" fmla="*/ 19 w 94"/>
                <a:gd name="T21" fmla="*/ 31 h 61"/>
                <a:gd name="T22" fmla="*/ 28 w 94"/>
                <a:gd name="T23" fmla="*/ 21 h 61"/>
                <a:gd name="T24" fmla="*/ 38 w 94"/>
                <a:gd name="T25" fmla="*/ 31 h 61"/>
                <a:gd name="T26" fmla="*/ 28 w 94"/>
                <a:gd name="T2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61">
                  <a:moveTo>
                    <a:pt x="55" y="21"/>
                  </a:moveTo>
                  <a:cubicBezTo>
                    <a:pt x="48" y="7"/>
                    <a:pt x="36" y="0"/>
                    <a:pt x="23" y="3"/>
                  </a:cubicBezTo>
                  <a:cubicBezTo>
                    <a:pt x="10" y="6"/>
                    <a:pt x="1" y="16"/>
                    <a:pt x="0" y="29"/>
                  </a:cubicBezTo>
                  <a:cubicBezTo>
                    <a:pt x="0" y="42"/>
                    <a:pt x="8" y="54"/>
                    <a:pt x="20" y="57"/>
                  </a:cubicBezTo>
                  <a:cubicBezTo>
                    <a:pt x="34" y="61"/>
                    <a:pt x="46" y="56"/>
                    <a:pt x="55" y="40"/>
                  </a:cubicBezTo>
                  <a:cubicBezTo>
                    <a:pt x="64" y="40"/>
                    <a:pt x="73" y="40"/>
                    <a:pt x="82" y="40"/>
                  </a:cubicBezTo>
                  <a:cubicBezTo>
                    <a:pt x="90" y="40"/>
                    <a:pt x="94" y="36"/>
                    <a:pt x="94" y="30"/>
                  </a:cubicBezTo>
                  <a:cubicBezTo>
                    <a:pt x="94" y="25"/>
                    <a:pt x="89" y="21"/>
                    <a:pt x="83" y="21"/>
                  </a:cubicBezTo>
                  <a:cubicBezTo>
                    <a:pt x="73" y="21"/>
                    <a:pt x="64" y="21"/>
                    <a:pt x="55" y="21"/>
                  </a:cubicBezTo>
                  <a:close/>
                  <a:moveTo>
                    <a:pt x="28" y="40"/>
                  </a:moveTo>
                  <a:cubicBezTo>
                    <a:pt x="23" y="40"/>
                    <a:pt x="19" y="36"/>
                    <a:pt x="19" y="31"/>
                  </a:cubicBezTo>
                  <a:cubicBezTo>
                    <a:pt x="19" y="26"/>
                    <a:pt x="23" y="21"/>
                    <a:pt x="28" y="21"/>
                  </a:cubicBezTo>
                  <a:cubicBezTo>
                    <a:pt x="33" y="21"/>
                    <a:pt x="37" y="25"/>
                    <a:pt x="38" y="31"/>
                  </a:cubicBezTo>
                  <a:cubicBezTo>
                    <a:pt x="38" y="36"/>
                    <a:pt x="33" y="40"/>
                    <a:pt x="2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0" name="Freeform 76">
              <a:extLst>
                <a:ext uri="{FF2B5EF4-FFF2-40B4-BE49-F238E27FC236}">
                  <a16:creationId xmlns:a16="http://schemas.microsoft.com/office/drawing/2014/main" id="{24D6BC4E-C22B-40C0-97B6-DD9F52311BB6}"/>
                </a:ext>
              </a:extLst>
            </p:cNvPr>
            <p:cNvSpPr>
              <a:spLocks noEditPoints="1"/>
            </p:cNvSpPr>
            <p:nvPr/>
          </p:nvSpPr>
          <p:spPr bwMode="auto">
            <a:xfrm>
              <a:off x="2386009" y="8459771"/>
              <a:ext cx="357185" cy="234951"/>
            </a:xfrm>
            <a:custGeom>
              <a:avLst/>
              <a:gdLst>
                <a:gd name="T0" fmla="*/ 56 w 95"/>
                <a:gd name="T1" fmla="*/ 21 h 62"/>
                <a:gd name="T2" fmla="*/ 24 w 95"/>
                <a:gd name="T3" fmla="*/ 3 h 62"/>
                <a:gd name="T4" fmla="*/ 1 w 95"/>
                <a:gd name="T5" fmla="*/ 29 h 62"/>
                <a:gd name="T6" fmla="*/ 21 w 95"/>
                <a:gd name="T7" fmla="*/ 57 h 62"/>
                <a:gd name="T8" fmla="*/ 56 w 95"/>
                <a:gd name="T9" fmla="*/ 40 h 62"/>
                <a:gd name="T10" fmla="*/ 84 w 95"/>
                <a:gd name="T11" fmla="*/ 40 h 62"/>
                <a:gd name="T12" fmla="*/ 95 w 95"/>
                <a:gd name="T13" fmla="*/ 31 h 62"/>
                <a:gd name="T14" fmla="*/ 84 w 95"/>
                <a:gd name="T15" fmla="*/ 21 h 62"/>
                <a:gd name="T16" fmla="*/ 56 w 95"/>
                <a:gd name="T17" fmla="*/ 21 h 62"/>
                <a:gd name="T18" fmla="*/ 38 w 95"/>
                <a:gd name="T19" fmla="*/ 31 h 62"/>
                <a:gd name="T20" fmla="*/ 29 w 95"/>
                <a:gd name="T21" fmla="*/ 40 h 62"/>
                <a:gd name="T22" fmla="*/ 20 w 95"/>
                <a:gd name="T23" fmla="*/ 30 h 62"/>
                <a:gd name="T24" fmla="*/ 29 w 95"/>
                <a:gd name="T25" fmla="*/ 21 h 62"/>
                <a:gd name="T26" fmla="*/ 38 w 95"/>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62">
                  <a:moveTo>
                    <a:pt x="56" y="21"/>
                  </a:moveTo>
                  <a:cubicBezTo>
                    <a:pt x="49" y="7"/>
                    <a:pt x="37" y="0"/>
                    <a:pt x="24" y="3"/>
                  </a:cubicBezTo>
                  <a:cubicBezTo>
                    <a:pt x="11" y="6"/>
                    <a:pt x="2" y="16"/>
                    <a:pt x="1" y="29"/>
                  </a:cubicBezTo>
                  <a:cubicBezTo>
                    <a:pt x="0" y="42"/>
                    <a:pt x="9" y="54"/>
                    <a:pt x="21" y="57"/>
                  </a:cubicBezTo>
                  <a:cubicBezTo>
                    <a:pt x="35" y="62"/>
                    <a:pt x="46" y="56"/>
                    <a:pt x="56" y="40"/>
                  </a:cubicBezTo>
                  <a:cubicBezTo>
                    <a:pt x="65" y="40"/>
                    <a:pt x="75" y="40"/>
                    <a:pt x="84" y="40"/>
                  </a:cubicBezTo>
                  <a:cubicBezTo>
                    <a:pt x="91" y="40"/>
                    <a:pt x="95" y="36"/>
                    <a:pt x="95" y="31"/>
                  </a:cubicBezTo>
                  <a:cubicBezTo>
                    <a:pt x="95" y="25"/>
                    <a:pt x="91" y="21"/>
                    <a:pt x="84" y="21"/>
                  </a:cubicBezTo>
                  <a:cubicBezTo>
                    <a:pt x="75" y="21"/>
                    <a:pt x="65" y="21"/>
                    <a:pt x="56" y="21"/>
                  </a:cubicBezTo>
                  <a:close/>
                  <a:moveTo>
                    <a:pt x="38" y="31"/>
                  </a:moveTo>
                  <a:cubicBezTo>
                    <a:pt x="38" y="36"/>
                    <a:pt x="34" y="40"/>
                    <a:pt x="29" y="40"/>
                  </a:cubicBezTo>
                  <a:cubicBezTo>
                    <a:pt x="24" y="39"/>
                    <a:pt x="20" y="35"/>
                    <a:pt x="20" y="30"/>
                  </a:cubicBezTo>
                  <a:cubicBezTo>
                    <a:pt x="20" y="25"/>
                    <a:pt x="24" y="21"/>
                    <a:pt x="29" y="21"/>
                  </a:cubicBezTo>
                  <a:cubicBezTo>
                    <a:pt x="35" y="21"/>
                    <a:pt x="39" y="26"/>
                    <a:pt x="3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1" name="Freeform 77">
              <a:extLst>
                <a:ext uri="{FF2B5EF4-FFF2-40B4-BE49-F238E27FC236}">
                  <a16:creationId xmlns:a16="http://schemas.microsoft.com/office/drawing/2014/main" id="{CF14C8AE-3399-44FD-B008-44E3AF16D6DF}"/>
                </a:ext>
              </a:extLst>
            </p:cNvPr>
            <p:cNvSpPr>
              <a:spLocks noEditPoints="1"/>
            </p:cNvSpPr>
            <p:nvPr/>
          </p:nvSpPr>
          <p:spPr bwMode="auto">
            <a:xfrm>
              <a:off x="3552821" y="8848711"/>
              <a:ext cx="357185" cy="230187"/>
            </a:xfrm>
            <a:custGeom>
              <a:avLst/>
              <a:gdLst>
                <a:gd name="T0" fmla="*/ 39 w 95"/>
                <a:gd name="T1" fmla="*/ 40 h 61"/>
                <a:gd name="T2" fmla="*/ 71 w 95"/>
                <a:gd name="T3" fmla="*/ 58 h 61"/>
                <a:gd name="T4" fmla="*/ 94 w 95"/>
                <a:gd name="T5" fmla="*/ 32 h 61"/>
                <a:gd name="T6" fmla="*/ 74 w 95"/>
                <a:gd name="T7" fmla="*/ 4 h 61"/>
                <a:gd name="T8" fmla="*/ 39 w 95"/>
                <a:gd name="T9" fmla="*/ 21 h 61"/>
                <a:gd name="T10" fmla="*/ 11 w 95"/>
                <a:gd name="T11" fmla="*/ 21 h 61"/>
                <a:gd name="T12" fmla="*/ 0 w 95"/>
                <a:gd name="T13" fmla="*/ 31 h 61"/>
                <a:gd name="T14" fmla="*/ 11 w 95"/>
                <a:gd name="T15" fmla="*/ 40 h 61"/>
                <a:gd name="T16" fmla="*/ 39 w 95"/>
                <a:gd name="T17" fmla="*/ 40 h 61"/>
                <a:gd name="T18" fmla="*/ 65 w 95"/>
                <a:gd name="T19" fmla="*/ 21 h 61"/>
                <a:gd name="T20" fmla="*/ 75 w 95"/>
                <a:gd name="T21" fmla="*/ 30 h 61"/>
                <a:gd name="T22" fmla="*/ 66 w 95"/>
                <a:gd name="T23" fmla="*/ 40 h 61"/>
                <a:gd name="T24" fmla="*/ 57 w 95"/>
                <a:gd name="T25" fmla="*/ 31 h 61"/>
                <a:gd name="T26" fmla="*/ 65 w 95"/>
                <a:gd name="T27"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61">
                  <a:moveTo>
                    <a:pt x="39" y="40"/>
                  </a:moveTo>
                  <a:cubicBezTo>
                    <a:pt x="46" y="54"/>
                    <a:pt x="59" y="61"/>
                    <a:pt x="71" y="58"/>
                  </a:cubicBezTo>
                  <a:cubicBezTo>
                    <a:pt x="85" y="55"/>
                    <a:pt x="94" y="45"/>
                    <a:pt x="94" y="32"/>
                  </a:cubicBezTo>
                  <a:cubicBezTo>
                    <a:pt x="95" y="19"/>
                    <a:pt x="86" y="7"/>
                    <a:pt x="74" y="4"/>
                  </a:cubicBezTo>
                  <a:cubicBezTo>
                    <a:pt x="60" y="0"/>
                    <a:pt x="48" y="5"/>
                    <a:pt x="39" y="21"/>
                  </a:cubicBezTo>
                  <a:cubicBezTo>
                    <a:pt x="30" y="21"/>
                    <a:pt x="21" y="21"/>
                    <a:pt x="11" y="21"/>
                  </a:cubicBezTo>
                  <a:cubicBezTo>
                    <a:pt x="4" y="21"/>
                    <a:pt x="0" y="25"/>
                    <a:pt x="0" y="31"/>
                  </a:cubicBezTo>
                  <a:cubicBezTo>
                    <a:pt x="1" y="36"/>
                    <a:pt x="5" y="40"/>
                    <a:pt x="11" y="40"/>
                  </a:cubicBezTo>
                  <a:cubicBezTo>
                    <a:pt x="20" y="40"/>
                    <a:pt x="30" y="40"/>
                    <a:pt x="39" y="40"/>
                  </a:cubicBezTo>
                  <a:close/>
                  <a:moveTo>
                    <a:pt x="65" y="21"/>
                  </a:moveTo>
                  <a:cubicBezTo>
                    <a:pt x="71" y="21"/>
                    <a:pt x="75" y="25"/>
                    <a:pt x="75" y="30"/>
                  </a:cubicBezTo>
                  <a:cubicBezTo>
                    <a:pt x="75" y="36"/>
                    <a:pt x="71" y="40"/>
                    <a:pt x="66" y="40"/>
                  </a:cubicBezTo>
                  <a:cubicBezTo>
                    <a:pt x="61" y="40"/>
                    <a:pt x="57" y="36"/>
                    <a:pt x="57" y="31"/>
                  </a:cubicBezTo>
                  <a:cubicBezTo>
                    <a:pt x="56" y="26"/>
                    <a:pt x="60" y="21"/>
                    <a:pt x="6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2" name="Freeform 78">
              <a:extLst>
                <a:ext uri="{FF2B5EF4-FFF2-40B4-BE49-F238E27FC236}">
                  <a16:creationId xmlns:a16="http://schemas.microsoft.com/office/drawing/2014/main" id="{C0C5744F-5C78-42F6-9FAD-F93EFD6FCF29}"/>
                </a:ext>
              </a:extLst>
            </p:cNvPr>
            <p:cNvSpPr>
              <a:spLocks noEditPoints="1"/>
            </p:cNvSpPr>
            <p:nvPr/>
          </p:nvSpPr>
          <p:spPr bwMode="auto">
            <a:xfrm>
              <a:off x="3224205" y="8026384"/>
              <a:ext cx="230187" cy="336552"/>
            </a:xfrm>
            <a:custGeom>
              <a:avLst/>
              <a:gdLst>
                <a:gd name="T0" fmla="*/ 4 w 61"/>
                <a:gd name="T1" fmla="*/ 20 h 89"/>
                <a:gd name="T2" fmla="*/ 22 w 61"/>
                <a:gd name="T3" fmla="*/ 55 h 89"/>
                <a:gd name="T4" fmla="*/ 22 w 61"/>
                <a:gd name="T5" fmla="*/ 79 h 89"/>
                <a:gd name="T6" fmla="*/ 31 w 61"/>
                <a:gd name="T7" fmla="*/ 89 h 89"/>
                <a:gd name="T8" fmla="*/ 40 w 61"/>
                <a:gd name="T9" fmla="*/ 78 h 89"/>
                <a:gd name="T10" fmla="*/ 41 w 61"/>
                <a:gd name="T11" fmla="*/ 55 h 89"/>
                <a:gd name="T12" fmla="*/ 59 w 61"/>
                <a:gd name="T13" fmla="*/ 23 h 89"/>
                <a:gd name="T14" fmla="*/ 32 w 61"/>
                <a:gd name="T15" fmla="*/ 0 h 89"/>
                <a:gd name="T16" fmla="*/ 4 w 61"/>
                <a:gd name="T17" fmla="*/ 20 h 89"/>
                <a:gd name="T18" fmla="*/ 22 w 61"/>
                <a:gd name="T19" fmla="*/ 28 h 89"/>
                <a:gd name="T20" fmla="*/ 32 w 61"/>
                <a:gd name="T21" fmla="*/ 19 h 89"/>
                <a:gd name="T22" fmla="*/ 40 w 61"/>
                <a:gd name="T23" fmla="*/ 29 h 89"/>
                <a:gd name="T24" fmla="*/ 31 w 61"/>
                <a:gd name="T25" fmla="*/ 38 h 89"/>
                <a:gd name="T26" fmla="*/ 22 w 61"/>
                <a:gd name="T27"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4" y="20"/>
                  </a:moveTo>
                  <a:cubicBezTo>
                    <a:pt x="0" y="34"/>
                    <a:pt x="6" y="46"/>
                    <a:pt x="22" y="55"/>
                  </a:cubicBezTo>
                  <a:cubicBezTo>
                    <a:pt x="22" y="63"/>
                    <a:pt x="22" y="71"/>
                    <a:pt x="22" y="79"/>
                  </a:cubicBezTo>
                  <a:cubicBezTo>
                    <a:pt x="22" y="85"/>
                    <a:pt x="25" y="89"/>
                    <a:pt x="31" y="89"/>
                  </a:cubicBezTo>
                  <a:cubicBezTo>
                    <a:pt x="37" y="89"/>
                    <a:pt x="40" y="85"/>
                    <a:pt x="40" y="78"/>
                  </a:cubicBezTo>
                  <a:cubicBezTo>
                    <a:pt x="41" y="71"/>
                    <a:pt x="41" y="63"/>
                    <a:pt x="41" y="55"/>
                  </a:cubicBezTo>
                  <a:cubicBezTo>
                    <a:pt x="55" y="48"/>
                    <a:pt x="61" y="36"/>
                    <a:pt x="59" y="23"/>
                  </a:cubicBezTo>
                  <a:cubicBezTo>
                    <a:pt x="56" y="10"/>
                    <a:pt x="45" y="1"/>
                    <a:pt x="32" y="0"/>
                  </a:cubicBezTo>
                  <a:cubicBezTo>
                    <a:pt x="20" y="0"/>
                    <a:pt x="8" y="8"/>
                    <a:pt x="4" y="20"/>
                  </a:cubicBezTo>
                  <a:close/>
                  <a:moveTo>
                    <a:pt x="22" y="28"/>
                  </a:moveTo>
                  <a:cubicBezTo>
                    <a:pt x="22" y="23"/>
                    <a:pt x="27" y="19"/>
                    <a:pt x="32" y="19"/>
                  </a:cubicBezTo>
                  <a:cubicBezTo>
                    <a:pt x="37" y="19"/>
                    <a:pt x="41" y="23"/>
                    <a:pt x="40" y="29"/>
                  </a:cubicBezTo>
                  <a:cubicBezTo>
                    <a:pt x="40" y="34"/>
                    <a:pt x="36" y="38"/>
                    <a:pt x="31" y="38"/>
                  </a:cubicBezTo>
                  <a:cubicBezTo>
                    <a:pt x="26" y="38"/>
                    <a:pt x="21" y="33"/>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3" name="Freeform 79">
              <a:extLst>
                <a:ext uri="{FF2B5EF4-FFF2-40B4-BE49-F238E27FC236}">
                  <a16:creationId xmlns:a16="http://schemas.microsoft.com/office/drawing/2014/main" id="{0F6502ED-8112-4628-AA8C-905025779683}"/>
                </a:ext>
              </a:extLst>
            </p:cNvPr>
            <p:cNvSpPr>
              <a:spLocks noEditPoints="1"/>
            </p:cNvSpPr>
            <p:nvPr/>
          </p:nvSpPr>
          <p:spPr bwMode="auto">
            <a:xfrm>
              <a:off x="2836858" y="8026384"/>
              <a:ext cx="230187" cy="336552"/>
            </a:xfrm>
            <a:custGeom>
              <a:avLst/>
              <a:gdLst>
                <a:gd name="T0" fmla="*/ 22 w 61"/>
                <a:gd name="T1" fmla="*/ 55 h 89"/>
                <a:gd name="T2" fmla="*/ 22 w 61"/>
                <a:gd name="T3" fmla="*/ 78 h 89"/>
                <a:gd name="T4" fmla="*/ 31 w 61"/>
                <a:gd name="T5" fmla="*/ 89 h 89"/>
                <a:gd name="T6" fmla="*/ 40 w 61"/>
                <a:gd name="T7" fmla="*/ 79 h 89"/>
                <a:gd name="T8" fmla="*/ 40 w 61"/>
                <a:gd name="T9" fmla="*/ 55 h 89"/>
                <a:gd name="T10" fmla="*/ 59 w 61"/>
                <a:gd name="T11" fmla="*/ 23 h 89"/>
                <a:gd name="T12" fmla="*/ 32 w 61"/>
                <a:gd name="T13" fmla="*/ 0 h 89"/>
                <a:gd name="T14" fmla="*/ 4 w 61"/>
                <a:gd name="T15" fmla="*/ 20 h 89"/>
                <a:gd name="T16" fmla="*/ 22 w 61"/>
                <a:gd name="T17" fmla="*/ 55 h 89"/>
                <a:gd name="T18" fmla="*/ 31 w 61"/>
                <a:gd name="T19" fmla="*/ 19 h 89"/>
                <a:gd name="T20" fmla="*/ 40 w 61"/>
                <a:gd name="T21" fmla="*/ 28 h 89"/>
                <a:gd name="T22" fmla="*/ 31 w 61"/>
                <a:gd name="T23" fmla="*/ 38 h 89"/>
                <a:gd name="T24" fmla="*/ 22 w 61"/>
                <a:gd name="T25" fmla="*/ 28 h 89"/>
                <a:gd name="T26" fmla="*/ 31 w 61"/>
                <a:gd name="T27"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22" y="55"/>
                  </a:moveTo>
                  <a:cubicBezTo>
                    <a:pt x="22" y="63"/>
                    <a:pt x="22" y="71"/>
                    <a:pt x="22" y="78"/>
                  </a:cubicBezTo>
                  <a:cubicBezTo>
                    <a:pt x="22" y="85"/>
                    <a:pt x="25" y="89"/>
                    <a:pt x="31" y="89"/>
                  </a:cubicBezTo>
                  <a:cubicBezTo>
                    <a:pt x="37" y="89"/>
                    <a:pt x="40" y="85"/>
                    <a:pt x="40" y="79"/>
                  </a:cubicBezTo>
                  <a:cubicBezTo>
                    <a:pt x="40" y="71"/>
                    <a:pt x="40" y="63"/>
                    <a:pt x="40" y="55"/>
                  </a:cubicBezTo>
                  <a:cubicBezTo>
                    <a:pt x="55" y="48"/>
                    <a:pt x="61" y="36"/>
                    <a:pt x="59" y="23"/>
                  </a:cubicBezTo>
                  <a:cubicBezTo>
                    <a:pt x="56" y="10"/>
                    <a:pt x="45" y="0"/>
                    <a:pt x="32" y="0"/>
                  </a:cubicBezTo>
                  <a:cubicBezTo>
                    <a:pt x="19" y="0"/>
                    <a:pt x="8" y="8"/>
                    <a:pt x="4" y="20"/>
                  </a:cubicBezTo>
                  <a:cubicBezTo>
                    <a:pt x="0" y="34"/>
                    <a:pt x="6" y="46"/>
                    <a:pt x="22" y="55"/>
                  </a:cubicBezTo>
                  <a:close/>
                  <a:moveTo>
                    <a:pt x="31" y="19"/>
                  </a:moveTo>
                  <a:cubicBezTo>
                    <a:pt x="36" y="19"/>
                    <a:pt x="40" y="23"/>
                    <a:pt x="40" y="28"/>
                  </a:cubicBezTo>
                  <a:cubicBezTo>
                    <a:pt x="40" y="33"/>
                    <a:pt x="36" y="38"/>
                    <a:pt x="31" y="38"/>
                  </a:cubicBezTo>
                  <a:cubicBezTo>
                    <a:pt x="26" y="38"/>
                    <a:pt x="21" y="33"/>
                    <a:pt x="22" y="28"/>
                  </a:cubicBezTo>
                  <a:cubicBezTo>
                    <a:pt x="22" y="23"/>
                    <a:pt x="26" y="19"/>
                    <a:pt x="3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4" name="Freeform 80">
              <a:extLst>
                <a:ext uri="{FF2B5EF4-FFF2-40B4-BE49-F238E27FC236}">
                  <a16:creationId xmlns:a16="http://schemas.microsoft.com/office/drawing/2014/main" id="{82EF7B60-A819-4080-AF19-1160DAFCFAAA}"/>
                </a:ext>
              </a:extLst>
            </p:cNvPr>
            <p:cNvSpPr>
              <a:spLocks/>
            </p:cNvSpPr>
            <p:nvPr/>
          </p:nvSpPr>
          <p:spPr bwMode="auto">
            <a:xfrm>
              <a:off x="2973381" y="8720125"/>
              <a:ext cx="71438" cy="71438"/>
            </a:xfrm>
            <a:custGeom>
              <a:avLst/>
              <a:gdLst>
                <a:gd name="T0" fmla="*/ 9 w 19"/>
                <a:gd name="T1" fmla="*/ 0 h 19"/>
                <a:gd name="T2" fmla="*/ 0 w 19"/>
                <a:gd name="T3" fmla="*/ 9 h 19"/>
                <a:gd name="T4" fmla="*/ 9 w 19"/>
                <a:gd name="T5" fmla="*/ 19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8"/>
                    <a:pt x="9" y="19"/>
                  </a:cubicBezTo>
                  <a:cubicBezTo>
                    <a:pt x="15" y="19"/>
                    <a:pt x="19" y="14"/>
                    <a:pt x="19" y="9"/>
                  </a:cubicBezTo>
                  <a:cubicBezTo>
                    <a:pt x="19" y="4"/>
                    <a:pt x="1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5" name="Freeform 81">
              <a:extLst>
                <a:ext uri="{FF2B5EF4-FFF2-40B4-BE49-F238E27FC236}">
                  <a16:creationId xmlns:a16="http://schemas.microsoft.com/office/drawing/2014/main" id="{7F8B3A16-9440-498D-83F7-40A4CF654429}"/>
                </a:ext>
              </a:extLst>
            </p:cNvPr>
            <p:cNvSpPr>
              <a:spLocks/>
            </p:cNvSpPr>
            <p:nvPr/>
          </p:nvSpPr>
          <p:spPr bwMode="auto">
            <a:xfrm>
              <a:off x="3254368" y="8731233"/>
              <a:ext cx="73026" cy="73026"/>
            </a:xfrm>
            <a:custGeom>
              <a:avLst/>
              <a:gdLst>
                <a:gd name="T0" fmla="*/ 9 w 19"/>
                <a:gd name="T1" fmla="*/ 1 h 19"/>
                <a:gd name="T2" fmla="*/ 0 w 19"/>
                <a:gd name="T3" fmla="*/ 10 h 19"/>
                <a:gd name="T4" fmla="*/ 9 w 19"/>
                <a:gd name="T5" fmla="*/ 19 h 19"/>
                <a:gd name="T6" fmla="*/ 18 w 19"/>
                <a:gd name="T7" fmla="*/ 10 h 19"/>
                <a:gd name="T8" fmla="*/ 9 w 19"/>
                <a:gd name="T9" fmla="*/ 1 h 19"/>
              </a:gdLst>
              <a:ahLst/>
              <a:cxnLst>
                <a:cxn ang="0">
                  <a:pos x="T0" y="T1"/>
                </a:cxn>
                <a:cxn ang="0">
                  <a:pos x="T2" y="T3"/>
                </a:cxn>
                <a:cxn ang="0">
                  <a:pos x="T4" y="T5"/>
                </a:cxn>
                <a:cxn ang="0">
                  <a:pos x="T6" y="T7"/>
                </a:cxn>
                <a:cxn ang="0">
                  <a:pos x="T8" y="T9"/>
                </a:cxn>
              </a:cxnLst>
              <a:rect l="0" t="0" r="r" b="b"/>
              <a:pathLst>
                <a:path w="19" h="19">
                  <a:moveTo>
                    <a:pt x="9" y="1"/>
                  </a:moveTo>
                  <a:cubicBezTo>
                    <a:pt x="4" y="0"/>
                    <a:pt x="0" y="5"/>
                    <a:pt x="0" y="10"/>
                  </a:cubicBezTo>
                  <a:cubicBezTo>
                    <a:pt x="0" y="15"/>
                    <a:pt x="4" y="19"/>
                    <a:pt x="9" y="19"/>
                  </a:cubicBezTo>
                  <a:cubicBezTo>
                    <a:pt x="14" y="19"/>
                    <a:pt x="18" y="15"/>
                    <a:pt x="18" y="10"/>
                  </a:cubicBezTo>
                  <a:cubicBezTo>
                    <a:pt x="19" y="5"/>
                    <a:pt x="14"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6" name="Freeform 82">
              <a:extLst>
                <a:ext uri="{FF2B5EF4-FFF2-40B4-BE49-F238E27FC236}">
                  <a16:creationId xmlns:a16="http://schemas.microsoft.com/office/drawing/2014/main" id="{AC7C49CA-3A37-45C5-8749-A301B7A811C3}"/>
                </a:ext>
              </a:extLst>
            </p:cNvPr>
            <p:cNvSpPr>
              <a:spLocks/>
            </p:cNvSpPr>
            <p:nvPr/>
          </p:nvSpPr>
          <p:spPr bwMode="auto">
            <a:xfrm>
              <a:off x="3105144" y="8875707"/>
              <a:ext cx="71438" cy="71438"/>
            </a:xfrm>
            <a:custGeom>
              <a:avLst/>
              <a:gdLst>
                <a:gd name="T0" fmla="*/ 10 w 19"/>
                <a:gd name="T1" fmla="*/ 0 h 19"/>
                <a:gd name="T2" fmla="*/ 0 w 19"/>
                <a:gd name="T3" fmla="*/ 9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cubicBezTo>
                    <a:pt x="5" y="0"/>
                    <a:pt x="0" y="4"/>
                    <a:pt x="0" y="9"/>
                  </a:cubicBezTo>
                  <a:cubicBezTo>
                    <a:pt x="0" y="14"/>
                    <a:pt x="4" y="19"/>
                    <a:pt x="10" y="19"/>
                  </a:cubicBezTo>
                  <a:cubicBezTo>
                    <a:pt x="15" y="19"/>
                    <a:pt x="19" y="15"/>
                    <a:pt x="19" y="10"/>
                  </a:cubicBezTo>
                  <a:cubicBezTo>
                    <a:pt x="19" y="5"/>
                    <a:pt x="15"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7" name="Freeform 83">
              <a:extLst>
                <a:ext uri="{FF2B5EF4-FFF2-40B4-BE49-F238E27FC236}">
                  <a16:creationId xmlns:a16="http://schemas.microsoft.com/office/drawing/2014/main" id="{3BAB3C43-80B7-4629-90E5-B5F4FB9D6A82}"/>
                </a:ext>
              </a:extLst>
            </p:cNvPr>
            <p:cNvSpPr>
              <a:spLocks/>
            </p:cNvSpPr>
            <p:nvPr/>
          </p:nvSpPr>
          <p:spPr bwMode="auto">
            <a:xfrm>
              <a:off x="3138488" y="8593137"/>
              <a:ext cx="71438" cy="71438"/>
            </a:xfrm>
            <a:custGeom>
              <a:avLst/>
              <a:gdLst>
                <a:gd name="T0" fmla="*/ 9 w 19"/>
                <a:gd name="T1" fmla="*/ 1 h 19"/>
                <a:gd name="T2" fmla="*/ 0 w 19"/>
                <a:gd name="T3" fmla="*/ 10 h 19"/>
                <a:gd name="T4" fmla="*/ 9 w 19"/>
                <a:gd name="T5" fmla="*/ 19 h 19"/>
                <a:gd name="T6" fmla="*/ 19 w 19"/>
                <a:gd name="T7" fmla="*/ 10 h 19"/>
                <a:gd name="T8" fmla="*/ 9 w 19"/>
                <a:gd name="T9" fmla="*/ 1 h 19"/>
              </a:gdLst>
              <a:ahLst/>
              <a:cxnLst>
                <a:cxn ang="0">
                  <a:pos x="T0" y="T1"/>
                </a:cxn>
                <a:cxn ang="0">
                  <a:pos x="T2" y="T3"/>
                </a:cxn>
                <a:cxn ang="0">
                  <a:pos x="T4" y="T5"/>
                </a:cxn>
                <a:cxn ang="0">
                  <a:pos x="T6" y="T7"/>
                </a:cxn>
                <a:cxn ang="0">
                  <a:pos x="T8" y="T9"/>
                </a:cxn>
              </a:cxnLst>
              <a:rect l="0" t="0" r="r" b="b"/>
              <a:pathLst>
                <a:path w="19" h="19">
                  <a:moveTo>
                    <a:pt x="9" y="1"/>
                  </a:moveTo>
                  <a:cubicBezTo>
                    <a:pt x="4" y="1"/>
                    <a:pt x="0" y="5"/>
                    <a:pt x="0" y="10"/>
                  </a:cubicBezTo>
                  <a:cubicBezTo>
                    <a:pt x="0" y="16"/>
                    <a:pt x="4" y="19"/>
                    <a:pt x="9" y="19"/>
                  </a:cubicBezTo>
                  <a:cubicBezTo>
                    <a:pt x="15" y="19"/>
                    <a:pt x="19" y="15"/>
                    <a:pt x="19" y="10"/>
                  </a:cubicBezTo>
                  <a:cubicBezTo>
                    <a:pt x="19" y="5"/>
                    <a:pt x="14"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338" name="Picture 337" descr="A picture containing glass, holding, small, vase&#10;&#10;Description automatically generated">
            <a:extLst>
              <a:ext uri="{FF2B5EF4-FFF2-40B4-BE49-F238E27FC236}">
                <a16:creationId xmlns:a16="http://schemas.microsoft.com/office/drawing/2014/main" id="{38445126-39F1-4B1F-B51B-609798EF2EE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l="49492" r="9703"/>
          <a:stretch/>
        </p:blipFill>
        <p:spPr>
          <a:xfrm>
            <a:off x="440340" y="1089023"/>
            <a:ext cx="3386027" cy="4667568"/>
          </a:xfrm>
          <a:prstGeom prst="rect">
            <a:avLst/>
          </a:prstGeom>
        </p:spPr>
      </p:pic>
      <p:sp>
        <p:nvSpPr>
          <p:cNvPr id="339" name="TextBox 338">
            <a:extLst>
              <a:ext uri="{FF2B5EF4-FFF2-40B4-BE49-F238E27FC236}">
                <a16:creationId xmlns:a16="http://schemas.microsoft.com/office/drawing/2014/main" id="{14F9FB60-ABB1-4C54-A168-4AAEEE490147}"/>
              </a:ext>
            </a:extLst>
          </p:cNvPr>
          <p:cNvSpPr txBox="1"/>
          <p:nvPr/>
        </p:nvSpPr>
        <p:spPr>
          <a:xfrm>
            <a:off x="1299480" y="2883302"/>
            <a:ext cx="930079"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Semantic</a:t>
            </a:r>
            <a:r>
              <a:rPr kumimoji="0" lang="en-US" sz="800" b="1" i="0" u="none" strike="noStrike" kern="0" cap="none" spc="0" normalizeH="0" noProof="0" dirty="0">
                <a:ln>
                  <a:noFill/>
                </a:ln>
                <a:solidFill>
                  <a:schemeClr val="accent1"/>
                </a:solidFill>
                <a:effectLst/>
                <a:uLnTx/>
                <a:uFillTx/>
              </a:rPr>
              <a:t> </a:t>
            </a:r>
            <a:r>
              <a:rPr kumimoji="0" lang="en-US" sz="800" b="1" i="0" u="none" strike="noStrike" kern="0" cap="none" spc="0" normalizeH="0" baseline="0" noProof="0" dirty="0">
                <a:ln>
                  <a:noFill/>
                </a:ln>
                <a:solidFill>
                  <a:schemeClr val="accent1"/>
                </a:solidFill>
                <a:effectLst/>
                <a:uLnTx/>
                <a:uFillTx/>
              </a:rPr>
              <a:t>Parsing</a:t>
            </a:r>
          </a:p>
        </p:txBody>
      </p:sp>
      <p:sp>
        <p:nvSpPr>
          <p:cNvPr id="340" name="TextBox 339">
            <a:extLst>
              <a:ext uri="{FF2B5EF4-FFF2-40B4-BE49-F238E27FC236}">
                <a16:creationId xmlns:a16="http://schemas.microsoft.com/office/drawing/2014/main" id="{7FE975B8-5797-4B1D-8291-F6B90B2E280A}"/>
              </a:ext>
            </a:extLst>
          </p:cNvPr>
          <p:cNvSpPr txBox="1"/>
          <p:nvPr/>
        </p:nvSpPr>
        <p:spPr>
          <a:xfrm>
            <a:off x="1869482" y="3406689"/>
            <a:ext cx="610907" cy="401812"/>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Semantic</a:t>
            </a:r>
          </a:p>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Executor</a:t>
            </a:r>
          </a:p>
        </p:txBody>
      </p:sp>
      <p:sp>
        <p:nvSpPr>
          <p:cNvPr id="341" name="TextBox 340">
            <a:extLst>
              <a:ext uri="{FF2B5EF4-FFF2-40B4-BE49-F238E27FC236}">
                <a16:creationId xmlns:a16="http://schemas.microsoft.com/office/drawing/2014/main" id="{A35D7A26-32E6-4413-ABCD-E7319A22472C}"/>
              </a:ext>
            </a:extLst>
          </p:cNvPr>
          <p:cNvSpPr txBox="1"/>
          <p:nvPr/>
        </p:nvSpPr>
        <p:spPr>
          <a:xfrm>
            <a:off x="859752" y="2096368"/>
            <a:ext cx="393815"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CQA</a:t>
            </a:r>
          </a:p>
        </p:txBody>
      </p:sp>
      <p:sp>
        <p:nvSpPr>
          <p:cNvPr id="342" name="TextBox 341">
            <a:extLst>
              <a:ext uri="{FF2B5EF4-FFF2-40B4-BE49-F238E27FC236}">
                <a16:creationId xmlns:a16="http://schemas.microsoft.com/office/drawing/2014/main" id="{A57611E0-6080-47A2-AA5F-0BC9157F8602}"/>
              </a:ext>
            </a:extLst>
          </p:cNvPr>
          <p:cNvSpPr txBox="1"/>
          <p:nvPr/>
        </p:nvSpPr>
        <p:spPr>
          <a:xfrm>
            <a:off x="2393687" y="1773880"/>
            <a:ext cx="554784"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Episodic</a:t>
            </a:r>
          </a:p>
        </p:txBody>
      </p:sp>
      <p:sp>
        <p:nvSpPr>
          <p:cNvPr id="343" name="TextBox 342">
            <a:extLst>
              <a:ext uri="{FF2B5EF4-FFF2-40B4-BE49-F238E27FC236}">
                <a16:creationId xmlns:a16="http://schemas.microsoft.com/office/drawing/2014/main" id="{B2C4442D-2B38-4404-BED2-45F82BF93641}"/>
              </a:ext>
            </a:extLst>
          </p:cNvPr>
          <p:cNvSpPr txBox="1"/>
          <p:nvPr/>
        </p:nvSpPr>
        <p:spPr>
          <a:xfrm>
            <a:off x="1510562" y="2302117"/>
            <a:ext cx="385336"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BPN</a:t>
            </a:r>
          </a:p>
        </p:txBody>
      </p:sp>
      <p:sp>
        <p:nvSpPr>
          <p:cNvPr id="344" name="TextBox 343">
            <a:extLst>
              <a:ext uri="{FF2B5EF4-FFF2-40B4-BE49-F238E27FC236}">
                <a16:creationId xmlns:a16="http://schemas.microsoft.com/office/drawing/2014/main" id="{FCD14B7F-5477-41DA-BD9F-D12E688D71B4}"/>
              </a:ext>
            </a:extLst>
          </p:cNvPr>
          <p:cNvSpPr txBox="1"/>
          <p:nvPr/>
        </p:nvSpPr>
        <p:spPr>
          <a:xfrm>
            <a:off x="1166106" y="1703816"/>
            <a:ext cx="554784"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MetaDB</a:t>
            </a:r>
          </a:p>
        </p:txBody>
      </p:sp>
      <p:sp>
        <p:nvSpPr>
          <p:cNvPr id="345" name="TextBox 344">
            <a:extLst>
              <a:ext uri="{FF2B5EF4-FFF2-40B4-BE49-F238E27FC236}">
                <a16:creationId xmlns:a16="http://schemas.microsoft.com/office/drawing/2014/main" id="{0FA373A3-831D-488B-A3DA-39680A7EE625}"/>
              </a:ext>
            </a:extLst>
          </p:cNvPr>
          <p:cNvSpPr txBox="1"/>
          <p:nvPr/>
        </p:nvSpPr>
        <p:spPr>
          <a:xfrm>
            <a:off x="1967177" y="1636610"/>
            <a:ext cx="385336"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FAQ</a:t>
            </a:r>
          </a:p>
        </p:txBody>
      </p:sp>
      <p:sp>
        <p:nvSpPr>
          <p:cNvPr id="346" name="TextBox 345">
            <a:extLst>
              <a:ext uri="{FF2B5EF4-FFF2-40B4-BE49-F238E27FC236}">
                <a16:creationId xmlns:a16="http://schemas.microsoft.com/office/drawing/2014/main" id="{926B62CB-154A-4838-B6FB-53C9ADA0AF95}"/>
              </a:ext>
            </a:extLst>
          </p:cNvPr>
          <p:cNvSpPr txBox="1"/>
          <p:nvPr/>
        </p:nvSpPr>
        <p:spPr>
          <a:xfrm>
            <a:off x="2250412" y="2238807"/>
            <a:ext cx="513272" cy="401812"/>
          </a:xfrm>
          <a:prstGeom prst="roundRect">
            <a:avLst/>
          </a:prstGeom>
          <a:solidFill>
            <a:srgbClr val="C9C9C9"/>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Logical</a:t>
            </a:r>
          </a:p>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Triples</a:t>
            </a:r>
          </a:p>
        </p:txBody>
      </p:sp>
      <p:sp>
        <p:nvSpPr>
          <p:cNvPr id="347" name="TextBox 346">
            <a:extLst>
              <a:ext uri="{FF2B5EF4-FFF2-40B4-BE49-F238E27FC236}">
                <a16:creationId xmlns:a16="http://schemas.microsoft.com/office/drawing/2014/main" id="{5D8E08F5-3CC8-49AF-9783-F1C2CEC16050}"/>
              </a:ext>
            </a:extLst>
          </p:cNvPr>
          <p:cNvSpPr txBox="1"/>
          <p:nvPr/>
        </p:nvSpPr>
        <p:spPr>
          <a:xfrm>
            <a:off x="917630" y="3259389"/>
            <a:ext cx="462478" cy="251984"/>
          </a:xfrm>
          <a:prstGeom prst="roundRect">
            <a:avLst/>
          </a:prstGeom>
          <a:solidFill>
            <a:srgbClr val="CECECE"/>
          </a:solidFill>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EQ-FR</a:t>
            </a:r>
          </a:p>
        </p:txBody>
      </p:sp>
      <p:sp>
        <p:nvSpPr>
          <p:cNvPr id="348" name="TextBox 347">
            <a:extLst>
              <a:ext uri="{FF2B5EF4-FFF2-40B4-BE49-F238E27FC236}">
                <a16:creationId xmlns:a16="http://schemas.microsoft.com/office/drawing/2014/main" id="{B5C80268-79D0-4AE4-9BE9-94A5333DBA28}"/>
              </a:ext>
            </a:extLst>
          </p:cNvPr>
          <p:cNvSpPr txBox="1"/>
          <p:nvPr/>
        </p:nvSpPr>
        <p:spPr>
          <a:xfrm>
            <a:off x="704947" y="2661894"/>
            <a:ext cx="431128" cy="251984"/>
          </a:xfrm>
          <a:prstGeom prst="roundRect">
            <a:avLst/>
          </a:prstGeom>
          <a:solidFill>
            <a:srgbClr val="C8C8C8"/>
          </a:solidFill>
          <a:ln>
            <a:noFill/>
          </a:ln>
        </p:spPr>
        <p:txBody>
          <a:bodyPr wrap="none" rtlCol="0" anchor="ctr" anchorCtr="1">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accent1"/>
                </a:solidFill>
                <a:effectLst/>
                <a:uLnTx/>
                <a:uFillTx/>
              </a:rPr>
              <a:t>AIML</a:t>
            </a:r>
          </a:p>
        </p:txBody>
      </p:sp>
      <p:sp>
        <p:nvSpPr>
          <p:cNvPr id="349" name="Striped Right Arrow 348">
            <a:hlinkClick r:id="rId3" action="ppaction://hlinksldjump"/>
          </p:cNvPr>
          <p:cNvSpPr/>
          <p:nvPr/>
        </p:nvSpPr>
        <p:spPr>
          <a:xfrm flipH="1">
            <a:off x="11501830" y="155544"/>
            <a:ext cx="412909" cy="431388"/>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4857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30957" y="160248"/>
            <a:ext cx="11277600" cy="864056"/>
          </a:xfrm>
        </p:spPr>
        <p:txBody>
          <a:bodyPr/>
          <a:lstStyle/>
          <a:p>
            <a:r>
              <a:rPr lang="en-US" dirty="0"/>
              <a:t>Executive Summary of EXL Proposal</a:t>
            </a:r>
          </a:p>
        </p:txBody>
      </p:sp>
      <p:sp>
        <p:nvSpPr>
          <p:cNvPr id="60" name="TextBox 59"/>
          <p:cNvSpPr txBox="1"/>
          <p:nvPr/>
        </p:nvSpPr>
        <p:spPr>
          <a:xfrm>
            <a:off x="530258" y="1025351"/>
            <a:ext cx="11131484" cy="5234047"/>
          </a:xfrm>
          <a:prstGeom prst="rect">
            <a:avLst/>
          </a:prstGeom>
          <a:solidFill>
            <a:schemeClr val="bg1"/>
          </a:solidFill>
          <a:ln w="28575">
            <a:solidFill>
              <a:schemeClr val="accent5"/>
            </a:solidFill>
          </a:ln>
        </p:spPr>
        <p:txBody>
          <a:bodyPr wrap="square" rtlCol="0" anchor="t" anchorCtr="0">
            <a:noAutofit/>
          </a:bodyPr>
          <a:lstStyle>
            <a:defPPr>
              <a:defRPr lang="en-US"/>
            </a:defPPr>
            <a:lvl1pPr marL="285750" indent="-285750">
              <a:lnSpc>
                <a:spcPct val="110000"/>
              </a:lnSpc>
              <a:spcBef>
                <a:spcPts val="400"/>
              </a:spcBef>
              <a:spcAft>
                <a:spcPts val="400"/>
              </a:spcAft>
              <a:buClr>
                <a:schemeClr val="accent1"/>
              </a:buClr>
              <a:buFont typeface="Calibri" panose="020F0502020204030204" pitchFamily="34" charset="0"/>
              <a:buChar char="–"/>
              <a:defRPr sz="1600">
                <a:solidFill>
                  <a:schemeClr val="tx2"/>
                </a:solidFill>
                <a:latin typeface="+mj-lt"/>
              </a:defRPr>
            </a:lvl1pPr>
          </a:lstStyle>
          <a:p>
            <a:pPr marL="0" indent="0" algn="ctr">
              <a:spcBef>
                <a:spcPts val="200"/>
              </a:spcBef>
              <a:spcAft>
                <a:spcPts val="200"/>
              </a:spcAft>
              <a:buNone/>
            </a:pPr>
            <a:r>
              <a:rPr lang="en-US" dirty="0"/>
              <a:t>We’ll put your customers, growth, performance, compliance priorities first, ensuring a culture of mutual respect and collective ownership. There’s no ‘you’ and ‘us’.  It’s ‘we’: working together at all levels. </a:t>
            </a:r>
          </a:p>
          <a:p>
            <a:pPr marL="0" indent="0">
              <a:spcBef>
                <a:spcPts val="200"/>
              </a:spcBef>
              <a:spcAft>
                <a:spcPts val="200"/>
              </a:spcAft>
              <a:buNone/>
            </a:pPr>
            <a:endParaRPr lang="en-US" sz="1350" u="sng" dirty="0"/>
          </a:p>
          <a:p>
            <a:pPr marL="227013" indent="-227013">
              <a:spcBef>
                <a:spcPts val="200"/>
              </a:spcBef>
              <a:spcAft>
                <a:spcPts val="200"/>
              </a:spcAft>
            </a:pPr>
            <a:r>
              <a:rPr lang="en-US" sz="1350" u="sng" dirty="0"/>
              <a:t>Solution Summary</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Keeping requirements for language diversity and coverage window in mind, EXL proposes a total of 56 FTEs providing voice support for 15-16 languages as well as chat support for all languages using a digital translation solution</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We believe that considering the volumes in all non-English languages, there is an opportunity be creative in solving for other languages with more flexible service standards and other digital solutions. Keeping that in mind, we have proposed an alternative solution approach as well as another approach that can be implemented in the long term and drive cost optimization while still meeting coverage requirements</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While we are open to a Transaction-based pricing construct, we will need more conversations and clarity on capabilities that EXL will need to provide versus </a:t>
            </a:r>
            <a:r>
              <a:rPr lang="en-US" sz="1350" dirty="0" err="1">
                <a:solidFill>
                  <a:schemeClr val="tx2"/>
                </a:solidFill>
                <a:latin typeface="+mj-lt"/>
              </a:rPr>
              <a:t>Ekaterra</a:t>
            </a:r>
            <a:r>
              <a:rPr lang="en-US" sz="1350" dirty="0">
                <a:solidFill>
                  <a:schemeClr val="tx2"/>
                </a:solidFill>
                <a:latin typeface="+mj-lt"/>
              </a:rPr>
              <a:t>-provisioned to formulate an appropriate pricing at the case level</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After evaluating multiple delivery locations globally, we propose a Primary/Secondary delivery construct based out of Pune and Noida, India</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We have outlined two solution delivery approaches for the CRM solution. We would like to seek your inputs before formulating the final approach</a:t>
            </a:r>
            <a:endParaRPr lang="en-US" sz="1350" i="1" dirty="0">
              <a:solidFill>
                <a:schemeClr val="tx2"/>
              </a:solidFill>
              <a:latin typeface="+mj-lt"/>
            </a:endParaRP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Our proposed solutions includes various security controls to be embedded as part of the technology solution design, by complementing existing defense in-depth on premise controls with next gen Technologies to mitigate emerging Cyber risks and threats</a:t>
            </a:r>
          </a:p>
          <a:p>
            <a:pPr lvl="1"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Customer Experience will remain the cornerstone of our solution approach -</a:t>
            </a:r>
          </a:p>
          <a:p>
            <a:pPr lvl="2"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Dedicated CSAT Academy making differential in the CX</a:t>
            </a:r>
          </a:p>
          <a:p>
            <a:pPr lvl="2"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Established a robust quality and continuous improvement framework</a:t>
            </a:r>
          </a:p>
          <a:p>
            <a:pPr lvl="2" indent="-285750">
              <a:spcBef>
                <a:spcPts val="200"/>
              </a:spcBef>
              <a:spcAft>
                <a:spcPts val="200"/>
              </a:spcAft>
              <a:buClr>
                <a:schemeClr val="tx1"/>
              </a:buClr>
              <a:buFont typeface="Calibri Light" panose="020F0302020204030204" pitchFamily="34" charset="0"/>
              <a:buChar char="+"/>
            </a:pPr>
            <a:r>
              <a:rPr lang="en-US" sz="1350" dirty="0">
                <a:solidFill>
                  <a:schemeClr val="tx2"/>
                </a:solidFill>
                <a:latin typeface="+mj-lt"/>
              </a:rPr>
              <a:t>Embed Analytics into Operations for insights , improve CX and NPS for </a:t>
            </a:r>
            <a:r>
              <a:rPr lang="en-US" sz="1350" dirty="0" err="1">
                <a:solidFill>
                  <a:schemeClr val="tx2"/>
                </a:solidFill>
                <a:latin typeface="+mj-lt"/>
              </a:rPr>
              <a:t>Ekaterra</a:t>
            </a:r>
            <a:endParaRPr lang="en-US" sz="1350" dirty="0">
              <a:solidFill>
                <a:schemeClr val="tx2"/>
              </a:solidFill>
              <a:latin typeface="+mj-lt"/>
            </a:endParaRPr>
          </a:p>
          <a:p>
            <a:pPr marL="171450" lvl="1">
              <a:spcBef>
                <a:spcPts val="200"/>
              </a:spcBef>
              <a:spcAft>
                <a:spcPts val="200"/>
              </a:spcAft>
              <a:buClr>
                <a:schemeClr val="tx1"/>
              </a:buClr>
            </a:pPr>
            <a:endParaRPr lang="en-US" sz="1350" dirty="0">
              <a:solidFill>
                <a:schemeClr val="tx2"/>
              </a:solidFill>
              <a:latin typeface="+mj-lt"/>
            </a:endParaRPr>
          </a:p>
        </p:txBody>
      </p:sp>
      <p:sp>
        <p:nvSpPr>
          <p:cNvPr id="2" name="Rectangle 1"/>
          <p:cNvSpPr/>
          <p:nvPr/>
        </p:nvSpPr>
        <p:spPr>
          <a:xfrm>
            <a:off x="457200" y="579189"/>
            <a:ext cx="11934333" cy="353943"/>
          </a:xfrm>
          <a:prstGeom prst="rect">
            <a:avLst/>
          </a:prstGeom>
        </p:spPr>
        <p:txBody>
          <a:bodyPr wrap="square">
            <a:spAutoFit/>
          </a:bodyPr>
          <a:lstStyle/>
          <a:p>
            <a:r>
              <a:rPr lang="en-US" sz="1700" i="1" dirty="0">
                <a:latin typeface="Calibri" panose="020F0502020204030204" pitchFamily="34" charset="0"/>
                <a:ea typeface="Yu Gothic" panose="020B0400000000000000" pitchFamily="34" charset="-128"/>
                <a:cs typeface="Arial" panose="020B0604020202020204" pitchFamily="34" charset="0"/>
              </a:rPr>
              <a:t>Agility.  Digital Strong. Strong performance. Risk mitigation. Clear continuous improvement. Strategic alignment. Cultural affinity</a:t>
            </a:r>
            <a:endParaRPr lang="en-US" sz="1700" dirty="0"/>
          </a:p>
        </p:txBody>
      </p:sp>
    </p:spTree>
    <p:extLst>
      <p:ext uri="{BB962C8B-B14F-4D97-AF65-F5344CB8AC3E}">
        <p14:creationId xmlns:p14="http://schemas.microsoft.com/office/powerpoint/2010/main" val="28025073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solidFill>
                  <a:schemeClr val="tx2"/>
                </a:solidFill>
              </a:rPr>
              <a:t>Embedding AI &amp; Automation in Email Operations</a:t>
            </a:r>
          </a:p>
        </p:txBody>
      </p:sp>
      <p:sp>
        <p:nvSpPr>
          <p:cNvPr id="93" name="TextBox 92">
            <a:extLst>
              <a:ext uri="{FF2B5EF4-FFF2-40B4-BE49-F238E27FC236}">
                <a16:creationId xmlns:a16="http://schemas.microsoft.com/office/drawing/2014/main" id="{F7F84447-F138-4985-BF00-F368E91A6E2D}"/>
              </a:ext>
            </a:extLst>
          </p:cNvPr>
          <p:cNvSpPr txBox="1"/>
          <p:nvPr/>
        </p:nvSpPr>
        <p:spPr>
          <a:xfrm rot="5400000">
            <a:off x="5911884" y="-487771"/>
            <a:ext cx="365760" cy="1127513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1"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bg1"/>
                </a:solidFill>
                <a:latin typeface="+mj-lt"/>
              </a:rPr>
              <a:t>What we are achieving for the process</a:t>
            </a:r>
          </a:p>
        </p:txBody>
      </p:sp>
      <p:grpSp>
        <p:nvGrpSpPr>
          <p:cNvPr id="95" name="Group 94">
            <a:extLst>
              <a:ext uri="{FF2B5EF4-FFF2-40B4-BE49-F238E27FC236}">
                <a16:creationId xmlns:a16="http://schemas.microsoft.com/office/drawing/2014/main" id="{C1783F7E-AF40-42A0-AC55-14B3F45F8603}"/>
              </a:ext>
            </a:extLst>
          </p:cNvPr>
          <p:cNvGrpSpPr/>
          <p:nvPr/>
        </p:nvGrpSpPr>
        <p:grpSpPr>
          <a:xfrm>
            <a:off x="459672" y="997646"/>
            <a:ext cx="11272656" cy="3639327"/>
            <a:chOff x="459672" y="596518"/>
            <a:chExt cx="11272656" cy="3639327"/>
          </a:xfrm>
        </p:grpSpPr>
        <p:sp>
          <p:nvSpPr>
            <p:cNvPr id="96" name="Rectangle 95">
              <a:extLst>
                <a:ext uri="{FF2B5EF4-FFF2-40B4-BE49-F238E27FC236}">
                  <a16:creationId xmlns:a16="http://schemas.microsoft.com/office/drawing/2014/main" id="{E451C1C2-74D2-4307-B7B2-C2CD5EFD0E62}"/>
                </a:ext>
              </a:extLst>
            </p:cNvPr>
            <p:cNvSpPr/>
            <p:nvPr/>
          </p:nvSpPr>
          <p:spPr>
            <a:xfrm>
              <a:off x="8080310" y="1796169"/>
              <a:ext cx="3652018" cy="2389980"/>
            </a:xfrm>
            <a:prstGeom prst="rect">
              <a:avLst/>
            </a:prstGeom>
            <a:solidFill>
              <a:schemeClr val="accent5">
                <a:lumMod val="20000"/>
                <a:lumOff val="80000"/>
              </a:schemeClr>
            </a:solidFill>
            <a:ln w="6350">
              <a:solidFill>
                <a:srgbClr val="00B050"/>
              </a:solidFill>
              <a:prstDash val="dash"/>
            </a:ln>
          </p:spPr>
          <p:style>
            <a:lnRef idx="2">
              <a:schemeClr val="accent1"/>
            </a:lnRef>
            <a:fillRef idx="1">
              <a:schemeClr val="lt1"/>
            </a:fillRef>
            <a:effectRef idx="0">
              <a:schemeClr val="accent1"/>
            </a:effectRef>
            <a:fontRef idx="minor">
              <a:schemeClr val="dk1"/>
            </a:fontRef>
          </p:style>
          <p:txBody>
            <a:bodyPr vert="vert270" rtlCol="0" anchor="b" anchorCtr="1"/>
            <a:lstStyle/>
            <a:p>
              <a:pPr algn="r"/>
              <a:r>
                <a:rPr lang="en-US" sz="1200" b="1" dirty="0">
                  <a:solidFill>
                    <a:schemeClr val="tx2"/>
                  </a:solidFill>
                  <a:highlight>
                    <a:srgbClr val="C0C0C0"/>
                  </a:highlight>
                  <a:latin typeface="+mj-lt"/>
                </a:rPr>
                <a:t>Machine Learning Input</a:t>
              </a:r>
            </a:p>
          </p:txBody>
        </p:sp>
        <p:sp>
          <p:nvSpPr>
            <p:cNvPr id="97" name="TextBox 96">
              <a:extLst>
                <a:ext uri="{FF2B5EF4-FFF2-40B4-BE49-F238E27FC236}">
                  <a16:creationId xmlns:a16="http://schemas.microsoft.com/office/drawing/2014/main" id="{917B1907-30AA-4C31-ACA5-1F710FC407A1}"/>
                </a:ext>
              </a:extLst>
            </p:cNvPr>
            <p:cNvSpPr txBox="1"/>
            <p:nvPr/>
          </p:nvSpPr>
          <p:spPr>
            <a:xfrm>
              <a:off x="1736878" y="3398494"/>
              <a:ext cx="1153659" cy="738664"/>
            </a:xfrm>
            <a:prstGeom prst="rect">
              <a:avLst/>
            </a:prstGeom>
            <a:noFill/>
          </p:spPr>
          <p:txBody>
            <a:bodyPr wrap="square" lIns="0" tIns="0" rIns="0" bIns="0" rtlCol="0">
              <a:spAutoFit/>
            </a:bodyPr>
            <a:lstStyle/>
            <a:p>
              <a:pPr algn="ctr"/>
              <a:r>
                <a:rPr lang="en-US" sz="1200" dirty="0">
                  <a:solidFill>
                    <a:schemeClr val="accent1"/>
                  </a:solidFill>
                  <a:latin typeface="+mj-lt"/>
                </a:rPr>
                <a:t>Emails with customer queries</a:t>
              </a:r>
            </a:p>
            <a:p>
              <a:pPr algn="ctr"/>
              <a:r>
                <a:rPr lang="en-US" sz="1200" dirty="0">
                  <a:solidFill>
                    <a:schemeClr val="accent1"/>
                  </a:solidFill>
                  <a:latin typeface="+mj-lt"/>
                </a:rPr>
                <a:t>Orders. Basic Enquiries</a:t>
              </a:r>
            </a:p>
          </p:txBody>
        </p:sp>
        <p:cxnSp>
          <p:nvCxnSpPr>
            <p:cNvPr id="98" name="Elbow Connector 51">
              <a:extLst>
                <a:ext uri="{FF2B5EF4-FFF2-40B4-BE49-F238E27FC236}">
                  <a16:creationId xmlns:a16="http://schemas.microsoft.com/office/drawing/2014/main" id="{0519C23F-AAC1-475F-954A-8A3B22B60841}"/>
                </a:ext>
              </a:extLst>
            </p:cNvPr>
            <p:cNvCxnSpPr/>
            <p:nvPr/>
          </p:nvCxnSpPr>
          <p:spPr>
            <a:xfrm>
              <a:off x="7727912" y="2414299"/>
              <a:ext cx="527559"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A9CD6B8-A60D-481B-A2DB-F84A171E967D}"/>
                </a:ext>
              </a:extLst>
            </p:cNvPr>
            <p:cNvSpPr txBox="1"/>
            <p:nvPr/>
          </p:nvSpPr>
          <p:spPr>
            <a:xfrm>
              <a:off x="8251791" y="1889899"/>
              <a:ext cx="1918165" cy="161583"/>
            </a:xfrm>
            <a:prstGeom prst="rect">
              <a:avLst/>
            </a:prstGeom>
            <a:noFill/>
          </p:spPr>
          <p:txBody>
            <a:bodyPr wrap="square" lIns="0" tIns="0" rIns="0" bIns="0" rtlCol="0">
              <a:spAutoFit/>
            </a:bodyPr>
            <a:lstStyle/>
            <a:p>
              <a:r>
                <a:rPr lang="en-US" sz="1050" dirty="0">
                  <a:latin typeface="+mj-lt"/>
                </a:rPr>
                <a:t>English Emails – </a:t>
              </a:r>
              <a:r>
                <a:rPr lang="en-US" sz="1050" b="1" dirty="0">
                  <a:latin typeface="+mj-lt"/>
                </a:rPr>
                <a:t>EXL Location</a:t>
              </a:r>
            </a:p>
          </p:txBody>
        </p:sp>
        <p:sp>
          <p:nvSpPr>
            <p:cNvPr id="100" name="TextBox 99">
              <a:extLst>
                <a:ext uri="{FF2B5EF4-FFF2-40B4-BE49-F238E27FC236}">
                  <a16:creationId xmlns:a16="http://schemas.microsoft.com/office/drawing/2014/main" id="{5F06BC7F-DD09-4BBB-961D-56601D329657}"/>
                </a:ext>
              </a:extLst>
            </p:cNvPr>
            <p:cNvSpPr txBox="1"/>
            <p:nvPr/>
          </p:nvSpPr>
          <p:spPr>
            <a:xfrm>
              <a:off x="8243166" y="3116471"/>
              <a:ext cx="2270884" cy="161583"/>
            </a:xfrm>
            <a:prstGeom prst="rect">
              <a:avLst/>
            </a:prstGeom>
            <a:noFill/>
          </p:spPr>
          <p:txBody>
            <a:bodyPr wrap="square" lIns="0" tIns="0" rIns="0" bIns="0" rtlCol="0">
              <a:spAutoFit/>
            </a:bodyPr>
            <a:lstStyle/>
            <a:p>
              <a:r>
                <a:rPr lang="en-US" sz="1050" dirty="0">
                  <a:latin typeface="+mj-lt"/>
                </a:rPr>
                <a:t>Non- English Emails -</a:t>
              </a:r>
              <a:r>
                <a:rPr lang="en-US" sz="1050" b="1" dirty="0">
                  <a:latin typeface="+mj-lt"/>
                </a:rPr>
                <a:t> EXL Location</a:t>
              </a:r>
            </a:p>
          </p:txBody>
        </p:sp>
        <p:cxnSp>
          <p:nvCxnSpPr>
            <p:cNvPr id="101" name="Elbow Connector 69">
              <a:extLst>
                <a:ext uri="{FF2B5EF4-FFF2-40B4-BE49-F238E27FC236}">
                  <a16:creationId xmlns:a16="http://schemas.microsoft.com/office/drawing/2014/main" id="{0A89EE53-960E-4E0F-AEA7-5599ABEEC6CF}"/>
                </a:ext>
              </a:extLst>
            </p:cNvPr>
            <p:cNvCxnSpPr>
              <a:cxnSpLocks/>
            </p:cNvCxnSpPr>
            <p:nvPr/>
          </p:nvCxnSpPr>
          <p:spPr>
            <a:xfrm>
              <a:off x="9709403" y="1187903"/>
              <a:ext cx="957308" cy="848504"/>
            </a:xfrm>
            <a:prstGeom prst="bentConnector2">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70">
              <a:extLst>
                <a:ext uri="{FF2B5EF4-FFF2-40B4-BE49-F238E27FC236}">
                  <a16:creationId xmlns:a16="http://schemas.microsoft.com/office/drawing/2014/main" id="{5166C0DE-715F-4EC2-964B-680FBF2A2B4D}"/>
                </a:ext>
              </a:extLst>
            </p:cNvPr>
            <p:cNvCxnSpPr>
              <a:cxnSpLocks/>
            </p:cNvCxnSpPr>
            <p:nvPr/>
          </p:nvCxnSpPr>
          <p:spPr>
            <a:xfrm flipV="1">
              <a:off x="9724851" y="2792191"/>
              <a:ext cx="941860" cy="886537"/>
            </a:xfrm>
            <a:prstGeom prst="bentConnector2">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77A05757-60B2-4F45-A1D7-238C5A48A982}"/>
                </a:ext>
              </a:extLst>
            </p:cNvPr>
            <p:cNvSpPr/>
            <p:nvPr/>
          </p:nvSpPr>
          <p:spPr>
            <a:xfrm>
              <a:off x="3431880" y="3199729"/>
              <a:ext cx="1110818" cy="1036116"/>
            </a:xfrm>
            <a:prstGeom prst="rect">
              <a:avLst/>
            </a:prstGeom>
            <a:noFill/>
            <a:ln>
              <a:solidFill>
                <a:schemeClr val="bg1">
                  <a:lumMod val="75000"/>
                </a:schemeClr>
              </a:solidFill>
              <a:prstDash val="sysDash"/>
            </a:ln>
          </p:spPr>
          <p:style>
            <a:lnRef idx="1">
              <a:schemeClr val="accent1"/>
            </a:lnRef>
            <a:fillRef idx="2">
              <a:schemeClr val="accent1"/>
            </a:fillRef>
            <a:effectRef idx="1">
              <a:schemeClr val="accent1"/>
            </a:effectRef>
            <a:fontRef idx="minor">
              <a:schemeClr val="dk1"/>
            </a:fontRef>
          </p:style>
          <p:txBody>
            <a:bodyPr wrap="square">
              <a:noAutofit/>
            </a:bodyPr>
            <a:lstStyle/>
            <a:p>
              <a:pPr marL="171450" indent="-171450" defTabSz="685800" fontAlgn="base">
                <a:spcAft>
                  <a:spcPts val="450"/>
                </a:spcAft>
                <a:buClr>
                  <a:schemeClr val="accent1"/>
                </a:buClr>
                <a:buFont typeface="Calibri Light" panose="020F0302020204030204" pitchFamily="34" charset="0"/>
                <a:buChar char="–"/>
              </a:pPr>
              <a:r>
                <a:rPr lang="en-US" sz="900" kern="0" dirty="0">
                  <a:solidFill>
                    <a:schemeClr val="accent1"/>
                  </a:solidFill>
                  <a:latin typeface="+mj-lt"/>
                </a:rPr>
                <a:t>Bifurcation of emails </a:t>
              </a:r>
            </a:p>
            <a:p>
              <a:pPr marL="171450" indent="-171450" defTabSz="685800" fontAlgn="base">
                <a:spcAft>
                  <a:spcPts val="450"/>
                </a:spcAft>
                <a:buClr>
                  <a:schemeClr val="accent1"/>
                </a:buClr>
                <a:buFont typeface="Calibri Light" panose="020F0302020204030204" pitchFamily="34" charset="0"/>
                <a:buChar char="–"/>
              </a:pPr>
              <a:r>
                <a:rPr lang="en-US" sz="900" kern="0" dirty="0">
                  <a:solidFill>
                    <a:schemeClr val="accent1"/>
                  </a:solidFill>
                  <a:latin typeface="+mj-lt"/>
                </a:rPr>
                <a:t>Classification of queries per priority: Binary &amp; Multiclass</a:t>
              </a:r>
            </a:p>
          </p:txBody>
        </p:sp>
        <p:grpSp>
          <p:nvGrpSpPr>
            <p:cNvPr id="104" name="Group 103">
              <a:extLst>
                <a:ext uri="{FF2B5EF4-FFF2-40B4-BE49-F238E27FC236}">
                  <a16:creationId xmlns:a16="http://schemas.microsoft.com/office/drawing/2014/main" id="{13422574-D6D9-456C-8B2F-4DCCD7FFF4C8}"/>
                </a:ext>
              </a:extLst>
            </p:cNvPr>
            <p:cNvGrpSpPr/>
            <p:nvPr/>
          </p:nvGrpSpPr>
          <p:grpSpPr>
            <a:xfrm>
              <a:off x="459672" y="1484215"/>
              <a:ext cx="763898" cy="1860168"/>
              <a:chOff x="409582" y="1759332"/>
              <a:chExt cx="763898" cy="1860168"/>
            </a:xfrm>
          </p:grpSpPr>
          <p:sp>
            <p:nvSpPr>
              <p:cNvPr id="199" name="Rectangle 198">
                <a:extLst>
                  <a:ext uri="{FF2B5EF4-FFF2-40B4-BE49-F238E27FC236}">
                    <a16:creationId xmlns:a16="http://schemas.microsoft.com/office/drawing/2014/main" id="{11D9D105-AC13-4514-9B65-C0617E54F3AB}"/>
                  </a:ext>
                </a:extLst>
              </p:cNvPr>
              <p:cNvSpPr/>
              <p:nvPr/>
            </p:nvSpPr>
            <p:spPr>
              <a:xfrm>
                <a:off x="409582" y="1759332"/>
                <a:ext cx="763898" cy="1860168"/>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200" name="TextBox 199">
                <a:extLst>
                  <a:ext uri="{FF2B5EF4-FFF2-40B4-BE49-F238E27FC236}">
                    <a16:creationId xmlns:a16="http://schemas.microsoft.com/office/drawing/2014/main" id="{730CD077-9177-42D8-BF8C-4DEA33311E08}"/>
                  </a:ext>
                </a:extLst>
              </p:cNvPr>
              <p:cNvSpPr txBox="1"/>
              <p:nvPr/>
            </p:nvSpPr>
            <p:spPr>
              <a:xfrm>
                <a:off x="500586" y="1812080"/>
                <a:ext cx="504946" cy="153888"/>
              </a:xfrm>
              <a:prstGeom prst="rect">
                <a:avLst/>
              </a:prstGeom>
              <a:noFill/>
            </p:spPr>
            <p:txBody>
              <a:bodyPr wrap="none" lIns="0" tIns="0" rIns="0" bIns="0" rtlCol="0">
                <a:spAutoFit/>
              </a:bodyPr>
              <a:lstStyle/>
              <a:p>
                <a:r>
                  <a:rPr lang="en-US" sz="1000" dirty="0">
                    <a:solidFill>
                      <a:schemeClr val="tx2">
                        <a:lumMod val="75000"/>
                      </a:schemeClr>
                    </a:solidFill>
                    <a:latin typeface="+mj-lt"/>
                  </a:rPr>
                  <a:t>Customer</a:t>
                </a:r>
              </a:p>
            </p:txBody>
          </p:sp>
          <p:sp>
            <p:nvSpPr>
              <p:cNvPr id="201" name="Freeform 5">
                <a:extLst>
                  <a:ext uri="{FF2B5EF4-FFF2-40B4-BE49-F238E27FC236}">
                    <a16:creationId xmlns:a16="http://schemas.microsoft.com/office/drawing/2014/main" id="{FA1CAEF4-6682-423C-BF88-FD90C084AB07}"/>
                  </a:ext>
                </a:extLst>
              </p:cNvPr>
              <p:cNvSpPr>
                <a:spLocks noChangeAspect="1" noEditPoints="1"/>
              </p:cNvSpPr>
              <p:nvPr/>
            </p:nvSpPr>
            <p:spPr bwMode="auto">
              <a:xfrm>
                <a:off x="585202" y="2018411"/>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2" name="Freeform 5">
                <a:extLst>
                  <a:ext uri="{FF2B5EF4-FFF2-40B4-BE49-F238E27FC236}">
                    <a16:creationId xmlns:a16="http://schemas.microsoft.com/office/drawing/2014/main" id="{EA3440F5-178F-47C0-BD9F-F732DC72FED9}"/>
                  </a:ext>
                </a:extLst>
              </p:cNvPr>
              <p:cNvSpPr>
                <a:spLocks noChangeAspect="1" noEditPoints="1"/>
              </p:cNvSpPr>
              <p:nvPr/>
            </p:nvSpPr>
            <p:spPr bwMode="auto">
              <a:xfrm>
                <a:off x="585202" y="2535936"/>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3" name="Freeform 5">
                <a:extLst>
                  <a:ext uri="{FF2B5EF4-FFF2-40B4-BE49-F238E27FC236}">
                    <a16:creationId xmlns:a16="http://schemas.microsoft.com/office/drawing/2014/main" id="{0303474A-4878-41D4-8487-EBB8D5990270}"/>
                  </a:ext>
                </a:extLst>
              </p:cNvPr>
              <p:cNvSpPr>
                <a:spLocks noChangeAspect="1" noEditPoints="1"/>
              </p:cNvSpPr>
              <p:nvPr/>
            </p:nvSpPr>
            <p:spPr bwMode="auto">
              <a:xfrm>
                <a:off x="585202" y="3053461"/>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05" name="Rectangle 104">
              <a:extLst>
                <a:ext uri="{FF2B5EF4-FFF2-40B4-BE49-F238E27FC236}">
                  <a16:creationId xmlns:a16="http://schemas.microsoft.com/office/drawing/2014/main" id="{BE5DEFAC-1341-473E-82BF-EB0152CB0862}"/>
                </a:ext>
              </a:extLst>
            </p:cNvPr>
            <p:cNvSpPr/>
            <p:nvPr/>
          </p:nvSpPr>
          <p:spPr>
            <a:xfrm>
              <a:off x="1701039" y="1484215"/>
              <a:ext cx="1189842" cy="1860168"/>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106" name="TextBox 105">
              <a:extLst>
                <a:ext uri="{FF2B5EF4-FFF2-40B4-BE49-F238E27FC236}">
                  <a16:creationId xmlns:a16="http://schemas.microsoft.com/office/drawing/2014/main" id="{46F920B6-5139-43FA-BE69-96AD39FBF9D1}"/>
                </a:ext>
              </a:extLst>
            </p:cNvPr>
            <p:cNvSpPr txBox="1"/>
            <p:nvPr/>
          </p:nvSpPr>
          <p:spPr>
            <a:xfrm>
              <a:off x="2046692" y="1536963"/>
              <a:ext cx="498533" cy="153888"/>
            </a:xfrm>
            <a:prstGeom prst="rect">
              <a:avLst/>
            </a:prstGeom>
            <a:noFill/>
          </p:spPr>
          <p:txBody>
            <a:bodyPr wrap="none" lIns="0" tIns="0" rIns="0" bIns="0" rtlCol="0">
              <a:spAutoFit/>
            </a:bodyPr>
            <a:lstStyle/>
            <a:p>
              <a:pPr algn="ctr"/>
              <a:r>
                <a:rPr lang="en-US" sz="1000" dirty="0">
                  <a:solidFill>
                    <a:schemeClr val="tx2">
                      <a:lumMod val="75000"/>
                    </a:schemeClr>
                  </a:solidFill>
                  <a:latin typeface="+mj-lt"/>
                </a:rPr>
                <a:t>Email box</a:t>
              </a:r>
            </a:p>
          </p:txBody>
        </p:sp>
        <p:grpSp>
          <p:nvGrpSpPr>
            <p:cNvPr id="107" name="Group 106">
              <a:extLst>
                <a:ext uri="{FF2B5EF4-FFF2-40B4-BE49-F238E27FC236}">
                  <a16:creationId xmlns:a16="http://schemas.microsoft.com/office/drawing/2014/main" id="{83316451-3A80-4BFF-86B6-A1187A1CC8A1}"/>
                </a:ext>
              </a:extLst>
            </p:cNvPr>
            <p:cNvGrpSpPr/>
            <p:nvPr/>
          </p:nvGrpSpPr>
          <p:grpSpPr>
            <a:xfrm>
              <a:off x="1911994" y="2018020"/>
              <a:ext cx="767937" cy="975448"/>
              <a:chOff x="1703939" y="2077785"/>
              <a:chExt cx="990937" cy="1258707"/>
            </a:xfrm>
          </p:grpSpPr>
          <p:sp>
            <p:nvSpPr>
              <p:cNvPr id="193" name="Freeform 6">
                <a:extLst>
                  <a:ext uri="{FF2B5EF4-FFF2-40B4-BE49-F238E27FC236}">
                    <a16:creationId xmlns:a16="http://schemas.microsoft.com/office/drawing/2014/main" id="{0C8D2EA4-46C5-4ABB-AE95-451FB6C67917}"/>
                  </a:ext>
                </a:extLst>
              </p:cNvPr>
              <p:cNvSpPr>
                <a:spLocks noChangeAspect="1" noEditPoints="1"/>
              </p:cNvSpPr>
              <p:nvPr/>
            </p:nvSpPr>
            <p:spPr bwMode="auto">
              <a:xfrm>
                <a:off x="1703939" y="20777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4" name="Freeform 6">
                <a:extLst>
                  <a:ext uri="{FF2B5EF4-FFF2-40B4-BE49-F238E27FC236}">
                    <a16:creationId xmlns:a16="http://schemas.microsoft.com/office/drawing/2014/main" id="{03D1DB9E-E51D-45FE-983B-04AEF729B6BE}"/>
                  </a:ext>
                </a:extLst>
              </p:cNvPr>
              <p:cNvSpPr>
                <a:spLocks noChangeAspect="1" noEditPoints="1"/>
              </p:cNvSpPr>
              <p:nvPr/>
            </p:nvSpPr>
            <p:spPr bwMode="auto">
              <a:xfrm>
                <a:off x="1703939" y="24524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5" name="Freeform 6">
                <a:extLst>
                  <a:ext uri="{FF2B5EF4-FFF2-40B4-BE49-F238E27FC236}">
                    <a16:creationId xmlns:a16="http://schemas.microsoft.com/office/drawing/2014/main" id="{997A0319-7D5A-417A-A211-05D2FDB6B918}"/>
                  </a:ext>
                </a:extLst>
              </p:cNvPr>
              <p:cNvSpPr>
                <a:spLocks noChangeAspect="1" noEditPoints="1"/>
              </p:cNvSpPr>
              <p:nvPr/>
            </p:nvSpPr>
            <p:spPr bwMode="auto">
              <a:xfrm>
                <a:off x="2218289" y="22619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6" name="Freeform 6">
                <a:extLst>
                  <a:ext uri="{FF2B5EF4-FFF2-40B4-BE49-F238E27FC236}">
                    <a16:creationId xmlns:a16="http://schemas.microsoft.com/office/drawing/2014/main" id="{4DBA8144-3167-43F2-B807-0216C1E5DCEB}"/>
                  </a:ext>
                </a:extLst>
              </p:cNvPr>
              <p:cNvSpPr>
                <a:spLocks noChangeAspect="1" noEditPoints="1"/>
              </p:cNvSpPr>
              <p:nvPr/>
            </p:nvSpPr>
            <p:spPr bwMode="auto">
              <a:xfrm>
                <a:off x="1703939" y="28270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7" name="Freeform 6">
                <a:extLst>
                  <a:ext uri="{FF2B5EF4-FFF2-40B4-BE49-F238E27FC236}">
                    <a16:creationId xmlns:a16="http://schemas.microsoft.com/office/drawing/2014/main" id="{8B82726C-CF1D-474A-93E4-C0E443C6D503}"/>
                  </a:ext>
                </a:extLst>
              </p:cNvPr>
              <p:cNvSpPr>
                <a:spLocks noChangeAspect="1" noEditPoints="1"/>
              </p:cNvSpPr>
              <p:nvPr/>
            </p:nvSpPr>
            <p:spPr bwMode="auto">
              <a:xfrm>
                <a:off x="2218289" y="26365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8" name="Freeform 6">
                <a:extLst>
                  <a:ext uri="{FF2B5EF4-FFF2-40B4-BE49-F238E27FC236}">
                    <a16:creationId xmlns:a16="http://schemas.microsoft.com/office/drawing/2014/main" id="{326C7062-B2E2-4D17-B098-878C18204834}"/>
                  </a:ext>
                </a:extLst>
              </p:cNvPr>
              <p:cNvSpPr>
                <a:spLocks noChangeAspect="1" noEditPoints="1"/>
              </p:cNvSpPr>
              <p:nvPr/>
            </p:nvSpPr>
            <p:spPr bwMode="auto">
              <a:xfrm>
                <a:off x="2218289" y="30112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08" name="Rectangle 107">
              <a:extLst>
                <a:ext uri="{FF2B5EF4-FFF2-40B4-BE49-F238E27FC236}">
                  <a16:creationId xmlns:a16="http://schemas.microsoft.com/office/drawing/2014/main" id="{22EA3664-5854-41E7-8A43-5FF1C36451B6}"/>
                </a:ext>
              </a:extLst>
            </p:cNvPr>
            <p:cNvSpPr/>
            <p:nvPr/>
          </p:nvSpPr>
          <p:spPr>
            <a:xfrm>
              <a:off x="6605735" y="3199729"/>
              <a:ext cx="1110817" cy="1009098"/>
            </a:xfrm>
            <a:prstGeom prst="rect">
              <a:avLst/>
            </a:prstGeom>
            <a:noFill/>
            <a:ln>
              <a:solidFill>
                <a:schemeClr val="bg1">
                  <a:lumMod val="75000"/>
                </a:schemeClr>
              </a:solidFill>
              <a:prstDash val="sysDash"/>
            </a:ln>
          </p:spPr>
          <p:style>
            <a:lnRef idx="1">
              <a:schemeClr val="accent1"/>
            </a:lnRef>
            <a:fillRef idx="2">
              <a:schemeClr val="accent1"/>
            </a:fillRef>
            <a:effectRef idx="1">
              <a:schemeClr val="accent1"/>
            </a:effectRef>
            <a:fontRef idx="minor">
              <a:schemeClr val="dk1"/>
            </a:fontRef>
          </p:style>
          <p:txBody>
            <a:bodyPr wrap="square">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71450" indent="-171450" defTabSz="685800" fontAlgn="base">
                <a:spcAft>
                  <a:spcPts val="450"/>
                </a:spcAft>
                <a:buClr>
                  <a:schemeClr val="accent1"/>
                </a:buClr>
                <a:buFont typeface="Calibri Light" panose="020F0302020204030204" pitchFamily="34" charset="0"/>
                <a:buChar char="–"/>
                <a:defRPr/>
              </a:pPr>
              <a:r>
                <a:rPr lang="en-US" sz="900" kern="0" dirty="0">
                  <a:solidFill>
                    <a:schemeClr val="accent1"/>
                  </a:solidFill>
                  <a:latin typeface="+mj-lt"/>
                </a:rPr>
                <a:t>ML-enabled work prioritization </a:t>
              </a:r>
            </a:p>
            <a:p>
              <a:pPr marL="171450" indent="-171450" defTabSz="685800" fontAlgn="base">
                <a:spcAft>
                  <a:spcPts val="450"/>
                </a:spcAft>
                <a:buClr>
                  <a:schemeClr val="accent1"/>
                </a:buClr>
                <a:buFont typeface="Calibri Light" panose="020F0302020204030204" pitchFamily="34" charset="0"/>
                <a:buChar char="–"/>
                <a:defRPr/>
              </a:pPr>
              <a:r>
                <a:rPr lang="en-US" sz="900" kern="0" dirty="0">
                  <a:solidFill>
                    <a:schemeClr val="accent1"/>
                  </a:solidFill>
                  <a:latin typeface="+mj-lt"/>
                </a:rPr>
                <a:t>ML-enabled updates to match set rules</a:t>
              </a:r>
            </a:p>
          </p:txBody>
        </p:sp>
        <p:cxnSp>
          <p:nvCxnSpPr>
            <p:cNvPr id="109" name="Elbow Connector 74">
              <a:extLst>
                <a:ext uri="{FF2B5EF4-FFF2-40B4-BE49-F238E27FC236}">
                  <a16:creationId xmlns:a16="http://schemas.microsoft.com/office/drawing/2014/main" id="{4CEB3B43-E7D0-4F53-8D84-333A1C7B3B54}"/>
                </a:ext>
              </a:extLst>
            </p:cNvPr>
            <p:cNvCxnSpPr/>
            <p:nvPr/>
          </p:nvCxnSpPr>
          <p:spPr>
            <a:xfrm flipV="1">
              <a:off x="7167646" y="1440888"/>
              <a:ext cx="0" cy="204786"/>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93FB5F8-861E-45FC-B9B6-F293B3888603}"/>
                </a:ext>
              </a:extLst>
            </p:cNvPr>
            <p:cNvSpPr txBox="1"/>
            <p:nvPr/>
          </p:nvSpPr>
          <p:spPr>
            <a:xfrm>
              <a:off x="6652705" y="596518"/>
              <a:ext cx="1029883" cy="323165"/>
            </a:xfrm>
            <a:prstGeom prst="rect">
              <a:avLst/>
            </a:prstGeom>
            <a:noFill/>
          </p:spPr>
          <p:txBody>
            <a:bodyPr wrap="square" lIns="0" tIns="0" rIns="0" bIns="0" rtlCol="0">
              <a:spAutoFit/>
            </a:bodyPr>
            <a:lstStyle/>
            <a:p>
              <a:pPr algn="ctr"/>
              <a:r>
                <a:rPr lang="en-US" sz="1050" dirty="0">
                  <a:solidFill>
                    <a:srgbClr val="000000"/>
                  </a:solidFill>
                  <a:latin typeface="+mj-lt"/>
                </a:rPr>
                <a:t>Client Admin./ </a:t>
              </a:r>
              <a:br>
                <a:rPr lang="en-US" sz="1050" dirty="0">
                  <a:solidFill>
                    <a:srgbClr val="000000"/>
                  </a:solidFill>
                  <a:latin typeface="+mj-lt"/>
                </a:rPr>
              </a:br>
              <a:r>
                <a:rPr lang="en-US" sz="1050" dirty="0">
                  <a:solidFill>
                    <a:srgbClr val="000000"/>
                  </a:solidFill>
                  <a:latin typeface="+mj-lt"/>
                </a:rPr>
                <a:t>ERP systems</a:t>
              </a:r>
              <a:endParaRPr lang="en-US" sz="1050" dirty="0">
                <a:solidFill>
                  <a:srgbClr val="FF0000"/>
                </a:solidFill>
                <a:latin typeface="+mj-lt"/>
              </a:endParaRPr>
            </a:p>
          </p:txBody>
        </p:sp>
        <p:grpSp>
          <p:nvGrpSpPr>
            <p:cNvPr id="111" name="Group 110">
              <a:extLst>
                <a:ext uri="{FF2B5EF4-FFF2-40B4-BE49-F238E27FC236}">
                  <a16:creationId xmlns:a16="http://schemas.microsoft.com/office/drawing/2014/main" id="{91364EC8-F6D5-496A-9D6C-9B80544D913C}"/>
                </a:ext>
              </a:extLst>
            </p:cNvPr>
            <p:cNvGrpSpPr>
              <a:grpSpLocks noChangeAspect="1"/>
            </p:cNvGrpSpPr>
            <p:nvPr/>
          </p:nvGrpSpPr>
          <p:grpSpPr>
            <a:xfrm>
              <a:off x="6970610" y="968840"/>
              <a:ext cx="394072" cy="437605"/>
              <a:chOff x="7461250" y="-2211388"/>
              <a:chExt cx="1379538" cy="1531938"/>
            </a:xfrm>
            <a:solidFill>
              <a:schemeClr val="accent3"/>
            </a:solidFill>
          </p:grpSpPr>
          <p:sp>
            <p:nvSpPr>
              <p:cNvPr id="189" name="Freeform 17">
                <a:extLst>
                  <a:ext uri="{FF2B5EF4-FFF2-40B4-BE49-F238E27FC236}">
                    <a16:creationId xmlns:a16="http://schemas.microsoft.com/office/drawing/2014/main" id="{19BE80A6-7D36-4ADB-99E2-4BB65F09C510}"/>
                  </a:ext>
                </a:extLst>
              </p:cNvPr>
              <p:cNvSpPr>
                <a:spLocks noEditPoints="1"/>
              </p:cNvSpPr>
              <p:nvPr/>
            </p:nvSpPr>
            <p:spPr bwMode="auto">
              <a:xfrm>
                <a:off x="7461250" y="-2211388"/>
                <a:ext cx="1379538" cy="1214438"/>
              </a:xfrm>
              <a:custGeom>
                <a:avLst/>
                <a:gdLst>
                  <a:gd name="T0" fmla="*/ 352 w 366"/>
                  <a:gd name="T1" fmla="*/ 266 h 322"/>
                  <a:gd name="T2" fmla="*/ 265 w 366"/>
                  <a:gd name="T3" fmla="*/ 242 h 322"/>
                  <a:gd name="T4" fmla="*/ 265 w 366"/>
                  <a:gd name="T5" fmla="*/ 223 h 322"/>
                  <a:gd name="T6" fmla="*/ 265 w 366"/>
                  <a:gd name="T7" fmla="*/ 203 h 322"/>
                  <a:gd name="T8" fmla="*/ 265 w 366"/>
                  <a:gd name="T9" fmla="*/ 155 h 322"/>
                  <a:gd name="T10" fmla="*/ 190 w 366"/>
                  <a:gd name="T11" fmla="*/ 59 h 322"/>
                  <a:gd name="T12" fmla="*/ 183 w 366"/>
                  <a:gd name="T13" fmla="*/ 0 h 322"/>
                  <a:gd name="T14" fmla="*/ 153 w 366"/>
                  <a:gd name="T15" fmla="*/ 25 h 322"/>
                  <a:gd name="T16" fmla="*/ 175 w 366"/>
                  <a:gd name="T17" fmla="*/ 112 h 322"/>
                  <a:gd name="T18" fmla="*/ 101 w 366"/>
                  <a:gd name="T19" fmla="*/ 211 h 322"/>
                  <a:gd name="T20" fmla="*/ 101 w 366"/>
                  <a:gd name="T21" fmla="*/ 243 h 322"/>
                  <a:gd name="T22" fmla="*/ 15 w 366"/>
                  <a:gd name="T23" fmla="*/ 266 h 322"/>
                  <a:gd name="T24" fmla="*/ 33 w 366"/>
                  <a:gd name="T25" fmla="*/ 320 h 322"/>
                  <a:gd name="T26" fmla="*/ 63 w 366"/>
                  <a:gd name="T27" fmla="*/ 281 h 322"/>
                  <a:gd name="T28" fmla="*/ 183 w 366"/>
                  <a:gd name="T29" fmla="*/ 298 h 322"/>
                  <a:gd name="T30" fmla="*/ 304 w 366"/>
                  <a:gd name="T31" fmla="*/ 280 h 322"/>
                  <a:gd name="T32" fmla="*/ 359 w 366"/>
                  <a:gd name="T33" fmla="*/ 304 h 322"/>
                  <a:gd name="T34" fmla="*/ 333 w 366"/>
                  <a:gd name="T35" fmla="*/ 273 h 322"/>
                  <a:gd name="T36" fmla="*/ 345 w 366"/>
                  <a:gd name="T37" fmla="*/ 277 h 322"/>
                  <a:gd name="T38" fmla="*/ 333 w 366"/>
                  <a:gd name="T39" fmla="*/ 305 h 322"/>
                  <a:gd name="T40" fmla="*/ 322 w 366"/>
                  <a:gd name="T41" fmla="*/ 300 h 322"/>
                  <a:gd name="T42" fmla="*/ 333 w 366"/>
                  <a:gd name="T43" fmla="*/ 273 h 322"/>
                  <a:gd name="T44" fmla="*/ 34 w 366"/>
                  <a:gd name="T45" fmla="*/ 307 h 322"/>
                  <a:gd name="T46" fmla="*/ 22 w 366"/>
                  <a:gd name="T47" fmla="*/ 302 h 322"/>
                  <a:gd name="T48" fmla="*/ 22 w 366"/>
                  <a:gd name="T49" fmla="*/ 278 h 322"/>
                  <a:gd name="T50" fmla="*/ 34 w 366"/>
                  <a:gd name="T51" fmla="*/ 274 h 322"/>
                  <a:gd name="T52" fmla="*/ 182 w 366"/>
                  <a:gd name="T53" fmla="*/ 46 h 322"/>
                  <a:gd name="T54" fmla="*/ 166 w 366"/>
                  <a:gd name="T55" fmla="*/ 30 h 322"/>
                  <a:gd name="T56" fmla="*/ 182 w 366"/>
                  <a:gd name="T57" fmla="*/ 14 h 322"/>
                  <a:gd name="T58" fmla="*/ 198 w 366"/>
                  <a:gd name="T59" fmla="*/ 30 h 322"/>
                  <a:gd name="T60" fmla="*/ 114 w 366"/>
                  <a:gd name="T61" fmla="*/ 212 h 322"/>
                  <a:gd name="T62" fmla="*/ 114 w 366"/>
                  <a:gd name="T63" fmla="*/ 193 h 322"/>
                  <a:gd name="T64" fmla="*/ 183 w 366"/>
                  <a:gd name="T65" fmla="*/ 124 h 322"/>
                  <a:gd name="T66" fmla="*/ 252 w 366"/>
                  <a:gd name="T67" fmla="*/ 242 h 322"/>
                  <a:gd name="T68" fmla="*/ 114 w 366"/>
                  <a:gd name="T69" fmla="*/ 24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22">
                    <a:moveTo>
                      <a:pt x="352" y="266"/>
                    </a:moveTo>
                    <a:cubicBezTo>
                      <a:pt x="352" y="266"/>
                      <a:pt x="352" y="266"/>
                      <a:pt x="352" y="266"/>
                    </a:cubicBezTo>
                    <a:cubicBezTo>
                      <a:pt x="340" y="256"/>
                      <a:pt x="325" y="257"/>
                      <a:pt x="311" y="268"/>
                    </a:cubicBezTo>
                    <a:cubicBezTo>
                      <a:pt x="265" y="242"/>
                      <a:pt x="265" y="242"/>
                      <a:pt x="265" y="242"/>
                    </a:cubicBezTo>
                    <a:cubicBezTo>
                      <a:pt x="265" y="225"/>
                      <a:pt x="265" y="225"/>
                      <a:pt x="265" y="225"/>
                    </a:cubicBezTo>
                    <a:cubicBezTo>
                      <a:pt x="265" y="223"/>
                      <a:pt x="265" y="223"/>
                      <a:pt x="265" y="223"/>
                    </a:cubicBezTo>
                    <a:cubicBezTo>
                      <a:pt x="265" y="217"/>
                      <a:pt x="265" y="211"/>
                      <a:pt x="265" y="205"/>
                    </a:cubicBezTo>
                    <a:cubicBezTo>
                      <a:pt x="265" y="203"/>
                      <a:pt x="265" y="203"/>
                      <a:pt x="265" y="203"/>
                    </a:cubicBezTo>
                    <a:cubicBezTo>
                      <a:pt x="265" y="199"/>
                      <a:pt x="265" y="194"/>
                      <a:pt x="265" y="190"/>
                    </a:cubicBezTo>
                    <a:cubicBezTo>
                      <a:pt x="265" y="155"/>
                      <a:pt x="265" y="155"/>
                      <a:pt x="265" y="155"/>
                    </a:cubicBezTo>
                    <a:cubicBezTo>
                      <a:pt x="190" y="112"/>
                      <a:pt x="190" y="112"/>
                      <a:pt x="190" y="112"/>
                    </a:cubicBezTo>
                    <a:cubicBezTo>
                      <a:pt x="190" y="59"/>
                      <a:pt x="190" y="59"/>
                      <a:pt x="190" y="59"/>
                    </a:cubicBezTo>
                    <a:cubicBezTo>
                      <a:pt x="206" y="53"/>
                      <a:pt x="214" y="41"/>
                      <a:pt x="212" y="25"/>
                    </a:cubicBezTo>
                    <a:cubicBezTo>
                      <a:pt x="209" y="11"/>
                      <a:pt x="197" y="0"/>
                      <a:pt x="183" y="0"/>
                    </a:cubicBezTo>
                    <a:cubicBezTo>
                      <a:pt x="183" y="0"/>
                      <a:pt x="182" y="0"/>
                      <a:pt x="182" y="0"/>
                    </a:cubicBezTo>
                    <a:cubicBezTo>
                      <a:pt x="168" y="0"/>
                      <a:pt x="156" y="10"/>
                      <a:pt x="153" y="25"/>
                    </a:cubicBezTo>
                    <a:cubicBezTo>
                      <a:pt x="150" y="35"/>
                      <a:pt x="153" y="50"/>
                      <a:pt x="175" y="60"/>
                    </a:cubicBezTo>
                    <a:cubicBezTo>
                      <a:pt x="175" y="112"/>
                      <a:pt x="175" y="112"/>
                      <a:pt x="175" y="112"/>
                    </a:cubicBezTo>
                    <a:cubicBezTo>
                      <a:pt x="101" y="155"/>
                      <a:pt x="101" y="155"/>
                      <a:pt x="101" y="155"/>
                    </a:cubicBezTo>
                    <a:cubicBezTo>
                      <a:pt x="101" y="211"/>
                      <a:pt x="101" y="211"/>
                      <a:pt x="101" y="211"/>
                    </a:cubicBezTo>
                    <a:cubicBezTo>
                      <a:pt x="100" y="214"/>
                      <a:pt x="101" y="217"/>
                      <a:pt x="101" y="219"/>
                    </a:cubicBezTo>
                    <a:cubicBezTo>
                      <a:pt x="101" y="243"/>
                      <a:pt x="101" y="243"/>
                      <a:pt x="101" y="243"/>
                    </a:cubicBezTo>
                    <a:cubicBezTo>
                      <a:pt x="55" y="269"/>
                      <a:pt x="55" y="269"/>
                      <a:pt x="55" y="269"/>
                    </a:cubicBezTo>
                    <a:cubicBezTo>
                      <a:pt x="42" y="258"/>
                      <a:pt x="27" y="257"/>
                      <a:pt x="15" y="266"/>
                    </a:cubicBezTo>
                    <a:cubicBezTo>
                      <a:pt x="4" y="275"/>
                      <a:pt x="0" y="291"/>
                      <a:pt x="7" y="304"/>
                    </a:cubicBezTo>
                    <a:cubicBezTo>
                      <a:pt x="12" y="314"/>
                      <a:pt x="23" y="320"/>
                      <a:pt x="33" y="320"/>
                    </a:cubicBezTo>
                    <a:cubicBezTo>
                      <a:pt x="37" y="320"/>
                      <a:pt x="40" y="320"/>
                      <a:pt x="43" y="318"/>
                    </a:cubicBezTo>
                    <a:cubicBezTo>
                      <a:pt x="59" y="313"/>
                      <a:pt x="66" y="299"/>
                      <a:pt x="63" y="281"/>
                    </a:cubicBezTo>
                    <a:cubicBezTo>
                      <a:pt x="108" y="255"/>
                      <a:pt x="108" y="255"/>
                      <a:pt x="108" y="255"/>
                    </a:cubicBezTo>
                    <a:cubicBezTo>
                      <a:pt x="183" y="298"/>
                      <a:pt x="183" y="298"/>
                      <a:pt x="183" y="298"/>
                    </a:cubicBezTo>
                    <a:cubicBezTo>
                      <a:pt x="259" y="254"/>
                      <a:pt x="259" y="254"/>
                      <a:pt x="259" y="254"/>
                    </a:cubicBezTo>
                    <a:cubicBezTo>
                      <a:pt x="304" y="280"/>
                      <a:pt x="304" y="280"/>
                      <a:pt x="304" y="280"/>
                    </a:cubicBezTo>
                    <a:cubicBezTo>
                      <a:pt x="301" y="298"/>
                      <a:pt x="308" y="311"/>
                      <a:pt x="322" y="317"/>
                    </a:cubicBezTo>
                    <a:cubicBezTo>
                      <a:pt x="336" y="322"/>
                      <a:pt x="351" y="317"/>
                      <a:pt x="359" y="304"/>
                    </a:cubicBezTo>
                    <a:cubicBezTo>
                      <a:pt x="366" y="291"/>
                      <a:pt x="364" y="275"/>
                      <a:pt x="352" y="266"/>
                    </a:cubicBezTo>
                    <a:close/>
                    <a:moveTo>
                      <a:pt x="333" y="273"/>
                    </a:moveTo>
                    <a:cubicBezTo>
                      <a:pt x="333" y="273"/>
                      <a:pt x="333" y="273"/>
                      <a:pt x="333" y="273"/>
                    </a:cubicBezTo>
                    <a:cubicBezTo>
                      <a:pt x="337" y="273"/>
                      <a:pt x="342" y="274"/>
                      <a:pt x="345" y="277"/>
                    </a:cubicBezTo>
                    <a:cubicBezTo>
                      <a:pt x="348" y="281"/>
                      <a:pt x="350" y="285"/>
                      <a:pt x="349" y="289"/>
                    </a:cubicBezTo>
                    <a:cubicBezTo>
                      <a:pt x="349" y="298"/>
                      <a:pt x="342" y="305"/>
                      <a:pt x="333" y="305"/>
                    </a:cubicBezTo>
                    <a:cubicBezTo>
                      <a:pt x="333" y="305"/>
                      <a:pt x="333" y="305"/>
                      <a:pt x="333" y="305"/>
                    </a:cubicBezTo>
                    <a:cubicBezTo>
                      <a:pt x="329" y="305"/>
                      <a:pt x="325" y="304"/>
                      <a:pt x="322" y="300"/>
                    </a:cubicBezTo>
                    <a:cubicBezTo>
                      <a:pt x="318" y="297"/>
                      <a:pt x="317" y="293"/>
                      <a:pt x="317" y="289"/>
                    </a:cubicBezTo>
                    <a:cubicBezTo>
                      <a:pt x="317" y="280"/>
                      <a:pt x="324" y="273"/>
                      <a:pt x="333" y="273"/>
                    </a:cubicBezTo>
                    <a:close/>
                    <a:moveTo>
                      <a:pt x="50" y="290"/>
                    </a:moveTo>
                    <a:cubicBezTo>
                      <a:pt x="50" y="299"/>
                      <a:pt x="43" y="306"/>
                      <a:pt x="34" y="307"/>
                    </a:cubicBezTo>
                    <a:cubicBezTo>
                      <a:pt x="34" y="307"/>
                      <a:pt x="34" y="307"/>
                      <a:pt x="34" y="307"/>
                    </a:cubicBezTo>
                    <a:cubicBezTo>
                      <a:pt x="29" y="307"/>
                      <a:pt x="25" y="305"/>
                      <a:pt x="22" y="302"/>
                    </a:cubicBezTo>
                    <a:cubicBezTo>
                      <a:pt x="19" y="299"/>
                      <a:pt x="17" y="295"/>
                      <a:pt x="17" y="290"/>
                    </a:cubicBezTo>
                    <a:cubicBezTo>
                      <a:pt x="17" y="286"/>
                      <a:pt x="19" y="282"/>
                      <a:pt x="22" y="278"/>
                    </a:cubicBezTo>
                    <a:cubicBezTo>
                      <a:pt x="25" y="275"/>
                      <a:pt x="29" y="274"/>
                      <a:pt x="34" y="274"/>
                    </a:cubicBezTo>
                    <a:cubicBezTo>
                      <a:pt x="34" y="274"/>
                      <a:pt x="34" y="274"/>
                      <a:pt x="34" y="274"/>
                    </a:cubicBezTo>
                    <a:cubicBezTo>
                      <a:pt x="43" y="274"/>
                      <a:pt x="50" y="281"/>
                      <a:pt x="50" y="290"/>
                    </a:cubicBezTo>
                    <a:close/>
                    <a:moveTo>
                      <a:pt x="182" y="46"/>
                    </a:moveTo>
                    <a:cubicBezTo>
                      <a:pt x="182" y="46"/>
                      <a:pt x="182" y="46"/>
                      <a:pt x="182" y="46"/>
                    </a:cubicBezTo>
                    <a:cubicBezTo>
                      <a:pt x="173" y="46"/>
                      <a:pt x="166" y="39"/>
                      <a:pt x="166" y="30"/>
                    </a:cubicBezTo>
                    <a:cubicBezTo>
                      <a:pt x="166" y="21"/>
                      <a:pt x="173" y="14"/>
                      <a:pt x="182" y="14"/>
                    </a:cubicBezTo>
                    <a:cubicBezTo>
                      <a:pt x="182" y="14"/>
                      <a:pt x="182" y="14"/>
                      <a:pt x="182" y="14"/>
                    </a:cubicBezTo>
                    <a:cubicBezTo>
                      <a:pt x="186" y="14"/>
                      <a:pt x="191" y="15"/>
                      <a:pt x="194" y="18"/>
                    </a:cubicBezTo>
                    <a:cubicBezTo>
                      <a:pt x="197" y="22"/>
                      <a:pt x="198" y="26"/>
                      <a:pt x="198" y="30"/>
                    </a:cubicBezTo>
                    <a:cubicBezTo>
                      <a:pt x="198" y="39"/>
                      <a:pt x="191" y="46"/>
                      <a:pt x="182" y="46"/>
                    </a:cubicBezTo>
                    <a:close/>
                    <a:moveTo>
                      <a:pt x="114" y="212"/>
                    </a:moveTo>
                    <a:cubicBezTo>
                      <a:pt x="115" y="207"/>
                      <a:pt x="115" y="203"/>
                      <a:pt x="114" y="199"/>
                    </a:cubicBezTo>
                    <a:cubicBezTo>
                      <a:pt x="114" y="197"/>
                      <a:pt x="114" y="195"/>
                      <a:pt x="114" y="193"/>
                    </a:cubicBezTo>
                    <a:cubicBezTo>
                      <a:pt x="114" y="164"/>
                      <a:pt x="114" y="164"/>
                      <a:pt x="114" y="164"/>
                    </a:cubicBezTo>
                    <a:cubicBezTo>
                      <a:pt x="183" y="124"/>
                      <a:pt x="183" y="124"/>
                      <a:pt x="183" y="124"/>
                    </a:cubicBezTo>
                    <a:cubicBezTo>
                      <a:pt x="252" y="163"/>
                      <a:pt x="252" y="163"/>
                      <a:pt x="252" y="163"/>
                    </a:cubicBezTo>
                    <a:cubicBezTo>
                      <a:pt x="252" y="242"/>
                      <a:pt x="252" y="242"/>
                      <a:pt x="252" y="242"/>
                    </a:cubicBezTo>
                    <a:cubicBezTo>
                      <a:pt x="183" y="282"/>
                      <a:pt x="183" y="282"/>
                      <a:pt x="183" y="282"/>
                    </a:cubicBezTo>
                    <a:cubicBezTo>
                      <a:pt x="114" y="242"/>
                      <a:pt x="114" y="242"/>
                      <a:pt x="114" y="242"/>
                    </a:cubicBezTo>
                    <a:lnTo>
                      <a:pt x="114"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0" name="Freeform 18">
                <a:extLst>
                  <a:ext uri="{FF2B5EF4-FFF2-40B4-BE49-F238E27FC236}">
                    <a16:creationId xmlns:a16="http://schemas.microsoft.com/office/drawing/2014/main" id="{C81AC670-CC50-49FC-A7F5-2032416E8B30}"/>
                  </a:ext>
                </a:extLst>
              </p:cNvPr>
              <p:cNvSpPr>
                <a:spLocks noEditPoints="1"/>
              </p:cNvSpPr>
              <p:nvPr/>
            </p:nvSpPr>
            <p:spPr bwMode="auto">
              <a:xfrm>
                <a:off x="7818438" y="-1208088"/>
                <a:ext cx="666750" cy="528638"/>
              </a:xfrm>
              <a:custGeom>
                <a:avLst/>
                <a:gdLst>
                  <a:gd name="T0" fmla="*/ 145 w 177"/>
                  <a:gd name="T1" fmla="*/ 36 h 140"/>
                  <a:gd name="T2" fmla="*/ 31 w 177"/>
                  <a:gd name="T3" fmla="*/ 36 h 140"/>
                  <a:gd name="T4" fmla="*/ 11 w 177"/>
                  <a:gd name="T5" fmla="*/ 1 h 140"/>
                  <a:gd name="T6" fmla="*/ 8 w 177"/>
                  <a:gd name="T7" fmla="*/ 2 h 140"/>
                  <a:gd name="T8" fmla="*/ 6 w 177"/>
                  <a:gd name="T9" fmla="*/ 3 h 140"/>
                  <a:gd name="T10" fmla="*/ 1 w 177"/>
                  <a:gd name="T11" fmla="*/ 7 h 140"/>
                  <a:gd name="T12" fmla="*/ 0 w 177"/>
                  <a:gd name="T13" fmla="*/ 9 h 140"/>
                  <a:gd name="T14" fmla="*/ 23 w 177"/>
                  <a:gd name="T15" fmla="*/ 49 h 140"/>
                  <a:gd name="T16" fmla="*/ 81 w 177"/>
                  <a:gd name="T17" fmla="*/ 49 h 140"/>
                  <a:gd name="T18" fmla="*/ 81 w 177"/>
                  <a:gd name="T19" fmla="*/ 81 h 140"/>
                  <a:gd name="T20" fmla="*/ 59 w 177"/>
                  <a:gd name="T21" fmla="*/ 113 h 140"/>
                  <a:gd name="T22" fmla="*/ 86 w 177"/>
                  <a:gd name="T23" fmla="*/ 140 h 140"/>
                  <a:gd name="T24" fmla="*/ 89 w 177"/>
                  <a:gd name="T25" fmla="*/ 140 h 140"/>
                  <a:gd name="T26" fmla="*/ 118 w 177"/>
                  <a:gd name="T27" fmla="*/ 118 h 140"/>
                  <a:gd name="T28" fmla="*/ 116 w 177"/>
                  <a:gd name="T29" fmla="*/ 97 h 140"/>
                  <a:gd name="T30" fmla="*/ 96 w 177"/>
                  <a:gd name="T31" fmla="*/ 81 h 140"/>
                  <a:gd name="T32" fmla="*/ 96 w 177"/>
                  <a:gd name="T33" fmla="*/ 49 h 140"/>
                  <a:gd name="T34" fmla="*/ 153 w 177"/>
                  <a:gd name="T35" fmla="*/ 49 h 140"/>
                  <a:gd name="T36" fmla="*/ 177 w 177"/>
                  <a:gd name="T37" fmla="*/ 7 h 140"/>
                  <a:gd name="T38" fmla="*/ 166 w 177"/>
                  <a:gd name="T39" fmla="*/ 0 h 140"/>
                  <a:gd name="T40" fmla="*/ 145 w 177"/>
                  <a:gd name="T41" fmla="*/ 36 h 140"/>
                  <a:gd name="T42" fmla="*/ 105 w 177"/>
                  <a:gd name="T43" fmla="*/ 110 h 140"/>
                  <a:gd name="T44" fmla="*/ 100 w 177"/>
                  <a:gd name="T45" fmla="*/ 122 h 140"/>
                  <a:gd name="T46" fmla="*/ 88 w 177"/>
                  <a:gd name="T47" fmla="*/ 126 h 140"/>
                  <a:gd name="T48" fmla="*/ 72 w 177"/>
                  <a:gd name="T49" fmla="*/ 110 h 140"/>
                  <a:gd name="T50" fmla="*/ 89 w 177"/>
                  <a:gd name="T51" fmla="*/ 94 h 140"/>
                  <a:gd name="T52" fmla="*/ 89 w 177"/>
                  <a:gd name="T53" fmla="*/ 94 h 140"/>
                  <a:gd name="T54" fmla="*/ 105 w 177"/>
                  <a:gd name="T55"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140">
                    <a:moveTo>
                      <a:pt x="145" y="36"/>
                    </a:moveTo>
                    <a:cubicBezTo>
                      <a:pt x="31" y="36"/>
                      <a:pt x="31" y="36"/>
                      <a:pt x="31" y="36"/>
                    </a:cubicBezTo>
                    <a:cubicBezTo>
                      <a:pt x="11" y="1"/>
                      <a:pt x="11" y="1"/>
                      <a:pt x="11" y="1"/>
                    </a:cubicBezTo>
                    <a:cubicBezTo>
                      <a:pt x="8" y="2"/>
                      <a:pt x="8" y="2"/>
                      <a:pt x="8" y="2"/>
                    </a:cubicBezTo>
                    <a:cubicBezTo>
                      <a:pt x="8" y="2"/>
                      <a:pt x="7" y="3"/>
                      <a:pt x="6" y="3"/>
                    </a:cubicBezTo>
                    <a:cubicBezTo>
                      <a:pt x="4" y="4"/>
                      <a:pt x="2" y="5"/>
                      <a:pt x="1" y="7"/>
                    </a:cubicBezTo>
                    <a:cubicBezTo>
                      <a:pt x="0" y="9"/>
                      <a:pt x="0" y="9"/>
                      <a:pt x="0" y="9"/>
                    </a:cubicBezTo>
                    <a:cubicBezTo>
                      <a:pt x="23" y="49"/>
                      <a:pt x="23" y="49"/>
                      <a:pt x="23" y="49"/>
                    </a:cubicBezTo>
                    <a:cubicBezTo>
                      <a:pt x="81" y="49"/>
                      <a:pt x="81" y="49"/>
                      <a:pt x="81" y="49"/>
                    </a:cubicBezTo>
                    <a:cubicBezTo>
                      <a:pt x="81" y="81"/>
                      <a:pt x="81" y="81"/>
                      <a:pt x="81" y="81"/>
                    </a:cubicBezTo>
                    <a:cubicBezTo>
                      <a:pt x="66" y="86"/>
                      <a:pt x="57" y="99"/>
                      <a:pt x="59" y="113"/>
                    </a:cubicBezTo>
                    <a:cubicBezTo>
                      <a:pt x="61" y="128"/>
                      <a:pt x="72" y="139"/>
                      <a:pt x="86" y="140"/>
                    </a:cubicBezTo>
                    <a:cubicBezTo>
                      <a:pt x="87" y="140"/>
                      <a:pt x="88" y="140"/>
                      <a:pt x="89" y="140"/>
                    </a:cubicBezTo>
                    <a:cubicBezTo>
                      <a:pt x="102" y="140"/>
                      <a:pt x="114" y="131"/>
                      <a:pt x="118" y="118"/>
                    </a:cubicBezTo>
                    <a:cubicBezTo>
                      <a:pt x="120" y="111"/>
                      <a:pt x="119" y="104"/>
                      <a:pt x="116" y="97"/>
                    </a:cubicBezTo>
                    <a:cubicBezTo>
                      <a:pt x="112" y="89"/>
                      <a:pt x="105" y="83"/>
                      <a:pt x="96" y="81"/>
                    </a:cubicBezTo>
                    <a:cubicBezTo>
                      <a:pt x="96" y="49"/>
                      <a:pt x="96" y="49"/>
                      <a:pt x="96" y="49"/>
                    </a:cubicBezTo>
                    <a:cubicBezTo>
                      <a:pt x="153" y="49"/>
                      <a:pt x="153" y="49"/>
                      <a:pt x="153" y="49"/>
                    </a:cubicBezTo>
                    <a:cubicBezTo>
                      <a:pt x="177" y="7"/>
                      <a:pt x="177" y="7"/>
                      <a:pt x="177" y="7"/>
                    </a:cubicBezTo>
                    <a:cubicBezTo>
                      <a:pt x="166" y="0"/>
                      <a:pt x="166" y="0"/>
                      <a:pt x="166" y="0"/>
                    </a:cubicBezTo>
                    <a:lnTo>
                      <a:pt x="145" y="36"/>
                    </a:lnTo>
                    <a:close/>
                    <a:moveTo>
                      <a:pt x="105" y="110"/>
                    </a:moveTo>
                    <a:cubicBezTo>
                      <a:pt x="105" y="114"/>
                      <a:pt x="103" y="118"/>
                      <a:pt x="100" y="122"/>
                    </a:cubicBezTo>
                    <a:cubicBezTo>
                      <a:pt x="97" y="125"/>
                      <a:pt x="93" y="126"/>
                      <a:pt x="88" y="126"/>
                    </a:cubicBezTo>
                    <a:cubicBezTo>
                      <a:pt x="79" y="126"/>
                      <a:pt x="72" y="119"/>
                      <a:pt x="72" y="110"/>
                    </a:cubicBezTo>
                    <a:cubicBezTo>
                      <a:pt x="72" y="101"/>
                      <a:pt x="79" y="94"/>
                      <a:pt x="89" y="94"/>
                    </a:cubicBezTo>
                    <a:cubicBezTo>
                      <a:pt x="89" y="94"/>
                      <a:pt x="89" y="94"/>
                      <a:pt x="89" y="94"/>
                    </a:cubicBezTo>
                    <a:cubicBezTo>
                      <a:pt x="98" y="94"/>
                      <a:pt x="105" y="101"/>
                      <a:pt x="10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1" name="Freeform 19">
                <a:extLst>
                  <a:ext uri="{FF2B5EF4-FFF2-40B4-BE49-F238E27FC236}">
                    <a16:creationId xmlns:a16="http://schemas.microsoft.com/office/drawing/2014/main" id="{76FAE8A4-BAA2-4776-89CF-4D5968657216}"/>
                  </a:ext>
                </a:extLst>
              </p:cNvPr>
              <p:cNvSpPr>
                <a:spLocks noEditPoints="1"/>
              </p:cNvSpPr>
              <p:nvPr/>
            </p:nvSpPr>
            <p:spPr bwMode="auto">
              <a:xfrm>
                <a:off x="8207375" y="-1898650"/>
                <a:ext cx="633413" cy="611188"/>
              </a:xfrm>
              <a:custGeom>
                <a:avLst/>
                <a:gdLst>
                  <a:gd name="T0" fmla="*/ 0 w 168"/>
                  <a:gd name="T1" fmla="*/ 11 h 162"/>
                  <a:gd name="T2" fmla="*/ 0 w 168"/>
                  <a:gd name="T3" fmla="*/ 13 h 162"/>
                  <a:gd name="T4" fmla="*/ 2 w 168"/>
                  <a:gd name="T5" fmla="*/ 20 h 162"/>
                  <a:gd name="T6" fmla="*/ 3 w 168"/>
                  <a:gd name="T7" fmla="*/ 21 h 162"/>
                  <a:gd name="T8" fmla="*/ 42 w 168"/>
                  <a:gd name="T9" fmla="*/ 21 h 162"/>
                  <a:gd name="T10" fmla="*/ 42 w 168"/>
                  <a:gd name="T11" fmla="*/ 22 h 162"/>
                  <a:gd name="T12" fmla="*/ 44 w 168"/>
                  <a:gd name="T13" fmla="*/ 25 h 162"/>
                  <a:gd name="T14" fmla="*/ 98 w 168"/>
                  <a:gd name="T15" fmla="*/ 118 h 162"/>
                  <a:gd name="T16" fmla="*/ 98 w 168"/>
                  <a:gd name="T17" fmla="*/ 121 h 162"/>
                  <a:gd name="T18" fmla="*/ 94 w 168"/>
                  <a:gd name="T19" fmla="*/ 128 h 162"/>
                  <a:gd name="T20" fmla="*/ 93 w 168"/>
                  <a:gd name="T21" fmla="*/ 131 h 162"/>
                  <a:gd name="T22" fmla="*/ 78 w 168"/>
                  <a:gd name="T23" fmla="*/ 155 h 162"/>
                  <a:gd name="T24" fmla="*/ 90 w 168"/>
                  <a:gd name="T25" fmla="*/ 162 h 162"/>
                  <a:gd name="T26" fmla="*/ 92 w 168"/>
                  <a:gd name="T27" fmla="*/ 159 h 162"/>
                  <a:gd name="T28" fmla="*/ 96 w 168"/>
                  <a:gd name="T29" fmla="*/ 152 h 162"/>
                  <a:gd name="T30" fmla="*/ 103 w 168"/>
                  <a:gd name="T31" fmla="*/ 140 h 162"/>
                  <a:gd name="T32" fmla="*/ 110 w 168"/>
                  <a:gd name="T33" fmla="*/ 128 h 162"/>
                  <a:gd name="T34" fmla="*/ 114 w 168"/>
                  <a:gd name="T35" fmla="*/ 122 h 162"/>
                  <a:gd name="T36" fmla="*/ 115 w 168"/>
                  <a:gd name="T37" fmla="*/ 120 h 162"/>
                  <a:gd name="T38" fmla="*/ 109 w 168"/>
                  <a:gd name="T39" fmla="*/ 111 h 162"/>
                  <a:gd name="T40" fmla="*/ 85 w 168"/>
                  <a:gd name="T41" fmla="*/ 69 h 162"/>
                  <a:gd name="T42" fmla="*/ 88 w 168"/>
                  <a:gd name="T43" fmla="*/ 68 h 162"/>
                  <a:gd name="T44" fmla="*/ 99 w 168"/>
                  <a:gd name="T45" fmla="*/ 61 h 162"/>
                  <a:gd name="T46" fmla="*/ 110 w 168"/>
                  <a:gd name="T47" fmla="*/ 55 h 162"/>
                  <a:gd name="T48" fmla="*/ 112 w 168"/>
                  <a:gd name="T49" fmla="*/ 54 h 162"/>
                  <a:gd name="T50" fmla="*/ 152 w 168"/>
                  <a:gd name="T51" fmla="*/ 57 h 162"/>
                  <a:gd name="T52" fmla="*/ 161 w 168"/>
                  <a:gd name="T53" fmla="*/ 19 h 162"/>
                  <a:gd name="T54" fmla="*/ 125 w 168"/>
                  <a:gd name="T55" fmla="*/ 4 h 162"/>
                  <a:gd name="T56" fmla="*/ 105 w 168"/>
                  <a:gd name="T57" fmla="*/ 42 h 162"/>
                  <a:gd name="T58" fmla="*/ 79 w 168"/>
                  <a:gd name="T59" fmla="*/ 57 h 162"/>
                  <a:gd name="T60" fmla="*/ 50 w 168"/>
                  <a:gd name="T61" fmla="*/ 8 h 162"/>
                  <a:gd name="T62" fmla="*/ 0 w 168"/>
                  <a:gd name="T63" fmla="*/ 8 h 162"/>
                  <a:gd name="T64" fmla="*/ 0 w 168"/>
                  <a:gd name="T65" fmla="*/ 11 h 162"/>
                  <a:gd name="T66" fmla="*/ 118 w 168"/>
                  <a:gd name="T67" fmla="*/ 33 h 162"/>
                  <a:gd name="T68" fmla="*/ 123 w 168"/>
                  <a:gd name="T69" fmla="*/ 21 h 162"/>
                  <a:gd name="T70" fmla="*/ 134 w 168"/>
                  <a:gd name="T71" fmla="*/ 16 h 162"/>
                  <a:gd name="T72" fmla="*/ 134 w 168"/>
                  <a:gd name="T73" fmla="*/ 16 h 162"/>
                  <a:gd name="T74" fmla="*/ 146 w 168"/>
                  <a:gd name="T75" fmla="*/ 21 h 162"/>
                  <a:gd name="T76" fmla="*/ 151 w 168"/>
                  <a:gd name="T77" fmla="*/ 33 h 162"/>
                  <a:gd name="T78" fmla="*/ 134 w 168"/>
                  <a:gd name="T79" fmla="*/ 49 h 162"/>
                  <a:gd name="T80" fmla="*/ 134 w 168"/>
                  <a:gd name="T81" fmla="*/ 49 h 162"/>
                  <a:gd name="T82" fmla="*/ 118 w 168"/>
                  <a:gd name="T83" fmla="*/ 3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8" h="162">
                    <a:moveTo>
                      <a:pt x="0" y="11"/>
                    </a:moveTo>
                    <a:cubicBezTo>
                      <a:pt x="1" y="12"/>
                      <a:pt x="1" y="13"/>
                      <a:pt x="0" y="13"/>
                    </a:cubicBezTo>
                    <a:cubicBezTo>
                      <a:pt x="0" y="15"/>
                      <a:pt x="0" y="17"/>
                      <a:pt x="2" y="20"/>
                    </a:cubicBezTo>
                    <a:cubicBezTo>
                      <a:pt x="3" y="21"/>
                      <a:pt x="3" y="21"/>
                      <a:pt x="3" y="21"/>
                    </a:cubicBezTo>
                    <a:cubicBezTo>
                      <a:pt x="42" y="21"/>
                      <a:pt x="42" y="21"/>
                      <a:pt x="42" y="21"/>
                    </a:cubicBezTo>
                    <a:cubicBezTo>
                      <a:pt x="42" y="22"/>
                      <a:pt x="42" y="22"/>
                      <a:pt x="42" y="22"/>
                    </a:cubicBezTo>
                    <a:cubicBezTo>
                      <a:pt x="43" y="23"/>
                      <a:pt x="43" y="24"/>
                      <a:pt x="44" y="25"/>
                    </a:cubicBezTo>
                    <a:cubicBezTo>
                      <a:pt x="98" y="118"/>
                      <a:pt x="98" y="118"/>
                      <a:pt x="98" y="118"/>
                    </a:cubicBezTo>
                    <a:cubicBezTo>
                      <a:pt x="99" y="120"/>
                      <a:pt x="99" y="120"/>
                      <a:pt x="98" y="121"/>
                    </a:cubicBezTo>
                    <a:cubicBezTo>
                      <a:pt x="97" y="123"/>
                      <a:pt x="96" y="125"/>
                      <a:pt x="94" y="128"/>
                    </a:cubicBezTo>
                    <a:cubicBezTo>
                      <a:pt x="94" y="129"/>
                      <a:pt x="93" y="130"/>
                      <a:pt x="93" y="131"/>
                    </a:cubicBezTo>
                    <a:cubicBezTo>
                      <a:pt x="78" y="155"/>
                      <a:pt x="78" y="155"/>
                      <a:pt x="78" y="155"/>
                    </a:cubicBezTo>
                    <a:cubicBezTo>
                      <a:pt x="90" y="162"/>
                      <a:pt x="90" y="162"/>
                      <a:pt x="90" y="162"/>
                    </a:cubicBezTo>
                    <a:cubicBezTo>
                      <a:pt x="92" y="159"/>
                      <a:pt x="92" y="159"/>
                      <a:pt x="92" y="159"/>
                    </a:cubicBezTo>
                    <a:cubicBezTo>
                      <a:pt x="93" y="157"/>
                      <a:pt x="95" y="154"/>
                      <a:pt x="96" y="152"/>
                    </a:cubicBezTo>
                    <a:cubicBezTo>
                      <a:pt x="99" y="148"/>
                      <a:pt x="101" y="144"/>
                      <a:pt x="103" y="140"/>
                    </a:cubicBezTo>
                    <a:cubicBezTo>
                      <a:pt x="106" y="136"/>
                      <a:pt x="108" y="132"/>
                      <a:pt x="110" y="128"/>
                    </a:cubicBezTo>
                    <a:cubicBezTo>
                      <a:pt x="111" y="126"/>
                      <a:pt x="113" y="123"/>
                      <a:pt x="114" y="122"/>
                    </a:cubicBezTo>
                    <a:cubicBezTo>
                      <a:pt x="115" y="120"/>
                      <a:pt x="115" y="120"/>
                      <a:pt x="115" y="120"/>
                    </a:cubicBezTo>
                    <a:cubicBezTo>
                      <a:pt x="109" y="111"/>
                      <a:pt x="109" y="111"/>
                      <a:pt x="109" y="111"/>
                    </a:cubicBezTo>
                    <a:cubicBezTo>
                      <a:pt x="85" y="69"/>
                      <a:pt x="85" y="69"/>
                      <a:pt x="85" y="69"/>
                    </a:cubicBezTo>
                    <a:cubicBezTo>
                      <a:pt x="88" y="68"/>
                      <a:pt x="88" y="68"/>
                      <a:pt x="88" y="68"/>
                    </a:cubicBezTo>
                    <a:cubicBezTo>
                      <a:pt x="92" y="65"/>
                      <a:pt x="95" y="63"/>
                      <a:pt x="99" y="61"/>
                    </a:cubicBezTo>
                    <a:cubicBezTo>
                      <a:pt x="103" y="59"/>
                      <a:pt x="106" y="57"/>
                      <a:pt x="110" y="55"/>
                    </a:cubicBezTo>
                    <a:cubicBezTo>
                      <a:pt x="112" y="54"/>
                      <a:pt x="112" y="54"/>
                      <a:pt x="112" y="54"/>
                    </a:cubicBezTo>
                    <a:cubicBezTo>
                      <a:pt x="125" y="65"/>
                      <a:pt x="140" y="66"/>
                      <a:pt x="152" y="57"/>
                    </a:cubicBezTo>
                    <a:cubicBezTo>
                      <a:pt x="164" y="48"/>
                      <a:pt x="168" y="32"/>
                      <a:pt x="161" y="19"/>
                    </a:cubicBezTo>
                    <a:cubicBezTo>
                      <a:pt x="154" y="6"/>
                      <a:pt x="139" y="0"/>
                      <a:pt x="125" y="4"/>
                    </a:cubicBezTo>
                    <a:cubicBezTo>
                      <a:pt x="109" y="10"/>
                      <a:pt x="101" y="24"/>
                      <a:pt x="105" y="42"/>
                    </a:cubicBezTo>
                    <a:cubicBezTo>
                      <a:pt x="79" y="57"/>
                      <a:pt x="79" y="57"/>
                      <a:pt x="79" y="57"/>
                    </a:cubicBezTo>
                    <a:cubicBezTo>
                      <a:pt x="50" y="8"/>
                      <a:pt x="50" y="8"/>
                      <a:pt x="50" y="8"/>
                    </a:cubicBezTo>
                    <a:cubicBezTo>
                      <a:pt x="0" y="8"/>
                      <a:pt x="0" y="8"/>
                      <a:pt x="0" y="8"/>
                    </a:cubicBezTo>
                    <a:lnTo>
                      <a:pt x="0" y="11"/>
                    </a:lnTo>
                    <a:close/>
                    <a:moveTo>
                      <a:pt x="118" y="33"/>
                    </a:moveTo>
                    <a:cubicBezTo>
                      <a:pt x="118" y="29"/>
                      <a:pt x="120" y="24"/>
                      <a:pt x="123" y="21"/>
                    </a:cubicBezTo>
                    <a:cubicBezTo>
                      <a:pt x="126" y="18"/>
                      <a:pt x="130" y="16"/>
                      <a:pt x="134" y="16"/>
                    </a:cubicBezTo>
                    <a:cubicBezTo>
                      <a:pt x="134" y="16"/>
                      <a:pt x="134" y="16"/>
                      <a:pt x="134" y="16"/>
                    </a:cubicBezTo>
                    <a:cubicBezTo>
                      <a:pt x="139" y="17"/>
                      <a:pt x="143" y="18"/>
                      <a:pt x="146" y="21"/>
                    </a:cubicBezTo>
                    <a:cubicBezTo>
                      <a:pt x="149" y="25"/>
                      <a:pt x="151" y="29"/>
                      <a:pt x="151" y="33"/>
                    </a:cubicBezTo>
                    <a:cubicBezTo>
                      <a:pt x="150" y="42"/>
                      <a:pt x="143" y="49"/>
                      <a:pt x="134" y="49"/>
                    </a:cubicBezTo>
                    <a:cubicBezTo>
                      <a:pt x="134" y="49"/>
                      <a:pt x="134" y="49"/>
                      <a:pt x="134" y="49"/>
                    </a:cubicBezTo>
                    <a:cubicBezTo>
                      <a:pt x="125" y="49"/>
                      <a:pt x="118" y="42"/>
                      <a:pt x="11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2" name="Freeform 20">
                <a:extLst>
                  <a:ext uri="{FF2B5EF4-FFF2-40B4-BE49-F238E27FC236}">
                    <a16:creationId xmlns:a16="http://schemas.microsoft.com/office/drawing/2014/main" id="{B8673B91-5630-407E-964A-501483B756D9}"/>
                  </a:ext>
                </a:extLst>
              </p:cNvPr>
              <p:cNvSpPr>
                <a:spLocks noEditPoints="1"/>
              </p:cNvSpPr>
              <p:nvPr/>
            </p:nvSpPr>
            <p:spPr bwMode="auto">
              <a:xfrm>
                <a:off x="7461250" y="-1893888"/>
                <a:ext cx="625475" cy="606425"/>
              </a:xfrm>
              <a:custGeom>
                <a:avLst/>
                <a:gdLst>
                  <a:gd name="T0" fmla="*/ 30 w 166"/>
                  <a:gd name="T1" fmla="*/ 63 h 161"/>
                  <a:gd name="T2" fmla="*/ 55 w 166"/>
                  <a:gd name="T3" fmla="*/ 54 h 161"/>
                  <a:gd name="T4" fmla="*/ 82 w 166"/>
                  <a:gd name="T5" fmla="*/ 69 h 161"/>
                  <a:gd name="T6" fmla="*/ 75 w 166"/>
                  <a:gd name="T7" fmla="*/ 81 h 161"/>
                  <a:gd name="T8" fmla="*/ 58 w 166"/>
                  <a:gd name="T9" fmla="*/ 111 h 161"/>
                  <a:gd name="T10" fmla="*/ 53 w 166"/>
                  <a:gd name="T11" fmla="*/ 119 h 161"/>
                  <a:gd name="T12" fmla="*/ 77 w 166"/>
                  <a:gd name="T13" fmla="*/ 161 h 161"/>
                  <a:gd name="T14" fmla="*/ 79 w 166"/>
                  <a:gd name="T15" fmla="*/ 160 h 161"/>
                  <a:gd name="T16" fmla="*/ 88 w 166"/>
                  <a:gd name="T17" fmla="*/ 155 h 161"/>
                  <a:gd name="T18" fmla="*/ 89 w 166"/>
                  <a:gd name="T19" fmla="*/ 154 h 161"/>
                  <a:gd name="T20" fmla="*/ 83 w 166"/>
                  <a:gd name="T21" fmla="*/ 142 h 161"/>
                  <a:gd name="T22" fmla="*/ 81 w 166"/>
                  <a:gd name="T23" fmla="*/ 140 h 161"/>
                  <a:gd name="T24" fmla="*/ 80 w 166"/>
                  <a:gd name="T25" fmla="*/ 138 h 161"/>
                  <a:gd name="T26" fmla="*/ 69 w 166"/>
                  <a:gd name="T27" fmla="*/ 120 h 161"/>
                  <a:gd name="T28" fmla="*/ 77 w 166"/>
                  <a:gd name="T29" fmla="*/ 105 h 161"/>
                  <a:gd name="T30" fmla="*/ 82 w 166"/>
                  <a:gd name="T31" fmla="*/ 96 h 161"/>
                  <a:gd name="T32" fmla="*/ 126 w 166"/>
                  <a:gd name="T33" fmla="*/ 20 h 161"/>
                  <a:gd name="T34" fmla="*/ 166 w 166"/>
                  <a:gd name="T35" fmla="*/ 20 h 161"/>
                  <a:gd name="T36" fmla="*/ 166 w 166"/>
                  <a:gd name="T37" fmla="*/ 7 h 161"/>
                  <a:gd name="T38" fmla="*/ 118 w 166"/>
                  <a:gd name="T39" fmla="*/ 7 h 161"/>
                  <a:gd name="T40" fmla="*/ 89 w 166"/>
                  <a:gd name="T41" fmla="*/ 57 h 161"/>
                  <a:gd name="T42" fmla="*/ 62 w 166"/>
                  <a:gd name="T43" fmla="*/ 42 h 161"/>
                  <a:gd name="T44" fmla="*/ 44 w 166"/>
                  <a:gd name="T45" fmla="*/ 5 h 161"/>
                  <a:gd name="T46" fmla="*/ 8 w 166"/>
                  <a:gd name="T47" fmla="*/ 16 h 161"/>
                  <a:gd name="T48" fmla="*/ 11 w 166"/>
                  <a:gd name="T49" fmla="*/ 54 h 161"/>
                  <a:gd name="T50" fmla="*/ 30 w 166"/>
                  <a:gd name="T51" fmla="*/ 63 h 161"/>
                  <a:gd name="T52" fmla="*/ 16 w 166"/>
                  <a:gd name="T53" fmla="*/ 33 h 161"/>
                  <a:gd name="T54" fmla="*/ 33 w 166"/>
                  <a:gd name="T55" fmla="*/ 17 h 161"/>
                  <a:gd name="T56" fmla="*/ 33 w 166"/>
                  <a:gd name="T57" fmla="*/ 17 h 161"/>
                  <a:gd name="T58" fmla="*/ 44 w 166"/>
                  <a:gd name="T59" fmla="*/ 22 h 161"/>
                  <a:gd name="T60" fmla="*/ 49 w 166"/>
                  <a:gd name="T61" fmla="*/ 33 h 161"/>
                  <a:gd name="T62" fmla="*/ 33 w 166"/>
                  <a:gd name="T63" fmla="*/ 49 h 161"/>
                  <a:gd name="T64" fmla="*/ 33 w 166"/>
                  <a:gd name="T65" fmla="*/ 49 h 161"/>
                  <a:gd name="T66" fmla="*/ 21 w 166"/>
                  <a:gd name="T67" fmla="*/ 45 h 161"/>
                  <a:gd name="T68" fmla="*/ 16 w 166"/>
                  <a:gd name="T69" fmla="*/ 3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61">
                    <a:moveTo>
                      <a:pt x="30" y="63"/>
                    </a:moveTo>
                    <a:cubicBezTo>
                      <a:pt x="39" y="64"/>
                      <a:pt x="48" y="61"/>
                      <a:pt x="55" y="54"/>
                    </a:cubicBezTo>
                    <a:cubicBezTo>
                      <a:pt x="82" y="69"/>
                      <a:pt x="82" y="69"/>
                      <a:pt x="82" y="69"/>
                    </a:cubicBezTo>
                    <a:cubicBezTo>
                      <a:pt x="75" y="81"/>
                      <a:pt x="75" y="81"/>
                      <a:pt x="75" y="81"/>
                    </a:cubicBezTo>
                    <a:cubicBezTo>
                      <a:pt x="58" y="111"/>
                      <a:pt x="58" y="111"/>
                      <a:pt x="58" y="111"/>
                    </a:cubicBezTo>
                    <a:cubicBezTo>
                      <a:pt x="53" y="119"/>
                      <a:pt x="53" y="119"/>
                      <a:pt x="53" y="119"/>
                    </a:cubicBezTo>
                    <a:cubicBezTo>
                      <a:pt x="77" y="161"/>
                      <a:pt x="77" y="161"/>
                      <a:pt x="77" y="161"/>
                    </a:cubicBezTo>
                    <a:cubicBezTo>
                      <a:pt x="79" y="160"/>
                      <a:pt x="79" y="160"/>
                      <a:pt x="79" y="160"/>
                    </a:cubicBezTo>
                    <a:cubicBezTo>
                      <a:pt x="83" y="159"/>
                      <a:pt x="85" y="158"/>
                      <a:pt x="88" y="155"/>
                    </a:cubicBezTo>
                    <a:cubicBezTo>
                      <a:pt x="89" y="154"/>
                      <a:pt x="89" y="154"/>
                      <a:pt x="89" y="154"/>
                    </a:cubicBezTo>
                    <a:cubicBezTo>
                      <a:pt x="83" y="142"/>
                      <a:pt x="83" y="142"/>
                      <a:pt x="83" y="142"/>
                    </a:cubicBezTo>
                    <a:cubicBezTo>
                      <a:pt x="82" y="141"/>
                      <a:pt x="82" y="140"/>
                      <a:pt x="81" y="140"/>
                    </a:cubicBezTo>
                    <a:cubicBezTo>
                      <a:pt x="80" y="138"/>
                      <a:pt x="80" y="138"/>
                      <a:pt x="80" y="138"/>
                    </a:cubicBezTo>
                    <a:cubicBezTo>
                      <a:pt x="76" y="132"/>
                      <a:pt x="73" y="125"/>
                      <a:pt x="69" y="120"/>
                    </a:cubicBezTo>
                    <a:cubicBezTo>
                      <a:pt x="71" y="115"/>
                      <a:pt x="74" y="110"/>
                      <a:pt x="77" y="105"/>
                    </a:cubicBezTo>
                    <a:cubicBezTo>
                      <a:pt x="79" y="102"/>
                      <a:pt x="81" y="99"/>
                      <a:pt x="82" y="96"/>
                    </a:cubicBezTo>
                    <a:cubicBezTo>
                      <a:pt x="126" y="20"/>
                      <a:pt x="126" y="20"/>
                      <a:pt x="126" y="20"/>
                    </a:cubicBezTo>
                    <a:cubicBezTo>
                      <a:pt x="166" y="20"/>
                      <a:pt x="166" y="20"/>
                      <a:pt x="166" y="20"/>
                    </a:cubicBezTo>
                    <a:cubicBezTo>
                      <a:pt x="166" y="7"/>
                      <a:pt x="166" y="7"/>
                      <a:pt x="166" y="7"/>
                    </a:cubicBezTo>
                    <a:cubicBezTo>
                      <a:pt x="118" y="7"/>
                      <a:pt x="118" y="7"/>
                      <a:pt x="118" y="7"/>
                    </a:cubicBezTo>
                    <a:cubicBezTo>
                      <a:pt x="89" y="57"/>
                      <a:pt x="89" y="57"/>
                      <a:pt x="89" y="57"/>
                    </a:cubicBezTo>
                    <a:cubicBezTo>
                      <a:pt x="62" y="42"/>
                      <a:pt x="62" y="42"/>
                      <a:pt x="62" y="42"/>
                    </a:cubicBezTo>
                    <a:cubicBezTo>
                      <a:pt x="65" y="24"/>
                      <a:pt x="58" y="11"/>
                      <a:pt x="44" y="5"/>
                    </a:cubicBezTo>
                    <a:cubicBezTo>
                      <a:pt x="31" y="0"/>
                      <a:pt x="16" y="5"/>
                      <a:pt x="8" y="16"/>
                    </a:cubicBezTo>
                    <a:cubicBezTo>
                      <a:pt x="0" y="28"/>
                      <a:pt x="1" y="44"/>
                      <a:pt x="11" y="54"/>
                    </a:cubicBezTo>
                    <a:cubicBezTo>
                      <a:pt x="16" y="59"/>
                      <a:pt x="23" y="62"/>
                      <a:pt x="30" y="63"/>
                    </a:cubicBezTo>
                    <a:close/>
                    <a:moveTo>
                      <a:pt x="16" y="33"/>
                    </a:moveTo>
                    <a:cubicBezTo>
                      <a:pt x="16" y="24"/>
                      <a:pt x="24" y="17"/>
                      <a:pt x="33" y="17"/>
                    </a:cubicBezTo>
                    <a:cubicBezTo>
                      <a:pt x="33" y="17"/>
                      <a:pt x="33" y="17"/>
                      <a:pt x="33" y="17"/>
                    </a:cubicBezTo>
                    <a:cubicBezTo>
                      <a:pt x="37" y="17"/>
                      <a:pt x="41" y="18"/>
                      <a:pt x="44" y="22"/>
                    </a:cubicBezTo>
                    <a:cubicBezTo>
                      <a:pt x="47" y="25"/>
                      <a:pt x="49" y="29"/>
                      <a:pt x="49" y="33"/>
                    </a:cubicBezTo>
                    <a:cubicBezTo>
                      <a:pt x="49" y="43"/>
                      <a:pt x="42" y="49"/>
                      <a:pt x="33" y="49"/>
                    </a:cubicBezTo>
                    <a:cubicBezTo>
                      <a:pt x="33" y="49"/>
                      <a:pt x="33" y="49"/>
                      <a:pt x="33" y="49"/>
                    </a:cubicBezTo>
                    <a:cubicBezTo>
                      <a:pt x="28" y="49"/>
                      <a:pt x="24" y="48"/>
                      <a:pt x="21" y="45"/>
                    </a:cubicBezTo>
                    <a:cubicBezTo>
                      <a:pt x="18" y="41"/>
                      <a:pt x="16" y="37"/>
                      <a:pt x="1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12" name="Rectangle 111">
              <a:extLst>
                <a:ext uri="{FF2B5EF4-FFF2-40B4-BE49-F238E27FC236}">
                  <a16:creationId xmlns:a16="http://schemas.microsoft.com/office/drawing/2014/main" id="{5AA813FF-FAE3-4DC5-A1CF-785DA0331249}"/>
                </a:ext>
              </a:extLst>
            </p:cNvPr>
            <p:cNvSpPr/>
            <p:nvPr/>
          </p:nvSpPr>
          <p:spPr>
            <a:xfrm>
              <a:off x="3431880" y="1682779"/>
              <a:ext cx="1110817" cy="1463040"/>
            </a:xfrm>
            <a:prstGeom prst="rect">
              <a:avLst/>
            </a:prstGeom>
            <a:solidFill>
              <a:schemeClr val="bg1"/>
            </a:solidFill>
            <a:ln w="63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E5EB2"/>
                </a:solidFill>
                <a:latin typeface="+mj-lt"/>
              </a:endParaRPr>
            </a:p>
          </p:txBody>
        </p:sp>
        <p:sp>
          <p:nvSpPr>
            <p:cNvPr id="113" name="TextBox 112">
              <a:extLst>
                <a:ext uri="{FF2B5EF4-FFF2-40B4-BE49-F238E27FC236}">
                  <a16:creationId xmlns:a16="http://schemas.microsoft.com/office/drawing/2014/main" id="{E318DE56-EBBF-4D3F-84FB-1B1103F4C70A}"/>
                </a:ext>
              </a:extLst>
            </p:cNvPr>
            <p:cNvSpPr txBox="1"/>
            <p:nvPr/>
          </p:nvSpPr>
          <p:spPr>
            <a:xfrm>
              <a:off x="3508791" y="1713786"/>
              <a:ext cx="956993" cy="461665"/>
            </a:xfrm>
            <a:prstGeom prst="rect">
              <a:avLst/>
            </a:prstGeom>
          </p:spPr>
          <p:txBody>
            <a:bodyPr wrap="none" lIns="0" tIns="0" rIns="0" bIns="0" rtlCol="0">
              <a:spAutoFit/>
            </a:bodyPr>
            <a:lstStyle>
              <a:defPPr>
                <a:defRPr lang="en-US"/>
              </a:defPPr>
              <a:lvl1pPr algn="ctr">
                <a:defRPr sz="1000">
                  <a:solidFill>
                    <a:schemeClr val="accent3"/>
                  </a:solidFill>
                  <a:latin typeface="+mj-lt"/>
                </a:defRPr>
              </a:lvl1pPr>
            </a:lstStyle>
            <a:p>
              <a:pPr algn="l"/>
              <a:r>
                <a:rPr lang="en-US" dirty="0">
                  <a:solidFill>
                    <a:schemeClr val="accent2"/>
                  </a:solidFill>
                </a:rPr>
                <a:t>ML Algorithm </a:t>
              </a:r>
              <a:br>
                <a:rPr lang="en-US" dirty="0">
                  <a:solidFill>
                    <a:schemeClr val="accent2"/>
                  </a:solidFill>
                </a:rPr>
              </a:br>
              <a:r>
                <a:rPr lang="en-US" dirty="0">
                  <a:solidFill>
                    <a:schemeClr val="accent2"/>
                  </a:solidFill>
                </a:rPr>
                <a:t>Based prioritizing </a:t>
              </a:r>
              <a:br>
                <a:rPr lang="en-US" dirty="0">
                  <a:solidFill>
                    <a:schemeClr val="accent2"/>
                  </a:solidFill>
                </a:rPr>
              </a:br>
              <a:r>
                <a:rPr lang="en-US" dirty="0">
                  <a:solidFill>
                    <a:schemeClr val="accent2"/>
                  </a:solidFill>
                </a:rPr>
                <a:t>and Sorting Tool</a:t>
              </a:r>
            </a:p>
          </p:txBody>
        </p:sp>
        <p:grpSp>
          <p:nvGrpSpPr>
            <p:cNvPr id="114" name="Group 113">
              <a:extLst>
                <a:ext uri="{FF2B5EF4-FFF2-40B4-BE49-F238E27FC236}">
                  <a16:creationId xmlns:a16="http://schemas.microsoft.com/office/drawing/2014/main" id="{6BEFB03D-E3E6-408A-8457-FB15264D8976}"/>
                </a:ext>
              </a:extLst>
            </p:cNvPr>
            <p:cNvGrpSpPr>
              <a:grpSpLocks noChangeAspect="1"/>
            </p:cNvGrpSpPr>
            <p:nvPr/>
          </p:nvGrpSpPr>
          <p:grpSpPr>
            <a:xfrm>
              <a:off x="3731644" y="2402294"/>
              <a:ext cx="523160" cy="543150"/>
              <a:chOff x="5659438" y="-2238375"/>
              <a:chExt cx="1454150" cy="1509713"/>
            </a:xfrm>
            <a:solidFill>
              <a:srgbClr val="FB4E0B"/>
            </a:solidFill>
          </p:grpSpPr>
          <p:sp>
            <p:nvSpPr>
              <p:cNvPr id="179" name="Freeform 7">
                <a:extLst>
                  <a:ext uri="{FF2B5EF4-FFF2-40B4-BE49-F238E27FC236}">
                    <a16:creationId xmlns:a16="http://schemas.microsoft.com/office/drawing/2014/main" id="{37C87A3B-CBED-483E-AF66-CE69187D75ED}"/>
                  </a:ext>
                </a:extLst>
              </p:cNvPr>
              <p:cNvSpPr>
                <a:spLocks noEditPoints="1"/>
              </p:cNvSpPr>
              <p:nvPr/>
            </p:nvSpPr>
            <p:spPr bwMode="auto">
              <a:xfrm>
                <a:off x="5659438" y="-2238375"/>
                <a:ext cx="1454150" cy="1509713"/>
              </a:xfrm>
              <a:custGeom>
                <a:avLst/>
                <a:gdLst>
                  <a:gd name="T0" fmla="*/ 120 w 386"/>
                  <a:gd name="T1" fmla="*/ 236 h 400"/>
                  <a:gd name="T2" fmla="*/ 136 w 386"/>
                  <a:gd name="T3" fmla="*/ 185 h 400"/>
                  <a:gd name="T4" fmla="*/ 107 w 386"/>
                  <a:gd name="T5" fmla="*/ 197 h 400"/>
                  <a:gd name="T6" fmla="*/ 35 w 386"/>
                  <a:gd name="T7" fmla="*/ 180 h 400"/>
                  <a:gd name="T8" fmla="*/ 82 w 386"/>
                  <a:gd name="T9" fmla="*/ 144 h 400"/>
                  <a:gd name="T10" fmla="*/ 16 w 386"/>
                  <a:gd name="T11" fmla="*/ 139 h 400"/>
                  <a:gd name="T12" fmla="*/ 79 w 386"/>
                  <a:gd name="T13" fmla="*/ 87 h 400"/>
                  <a:gd name="T14" fmla="*/ 40 w 386"/>
                  <a:gd name="T15" fmla="*/ 13 h 400"/>
                  <a:gd name="T16" fmla="*/ 94 w 386"/>
                  <a:gd name="T17" fmla="*/ 63 h 400"/>
                  <a:gd name="T18" fmla="*/ 146 w 386"/>
                  <a:gd name="T19" fmla="*/ 33 h 400"/>
                  <a:gd name="T20" fmla="*/ 233 w 386"/>
                  <a:gd name="T21" fmla="*/ 8 h 400"/>
                  <a:gd name="T22" fmla="*/ 295 w 386"/>
                  <a:gd name="T23" fmla="*/ 16 h 400"/>
                  <a:gd name="T24" fmla="*/ 382 w 386"/>
                  <a:gd name="T25" fmla="*/ 207 h 400"/>
                  <a:gd name="T26" fmla="*/ 347 w 386"/>
                  <a:gd name="T27" fmla="*/ 262 h 400"/>
                  <a:gd name="T28" fmla="*/ 255 w 386"/>
                  <a:gd name="T29" fmla="*/ 284 h 400"/>
                  <a:gd name="T30" fmla="*/ 282 w 386"/>
                  <a:gd name="T31" fmla="*/ 400 h 400"/>
                  <a:gd name="T32" fmla="*/ 350 w 386"/>
                  <a:gd name="T33" fmla="*/ 154 h 400"/>
                  <a:gd name="T34" fmla="*/ 260 w 386"/>
                  <a:gd name="T35" fmla="*/ 141 h 400"/>
                  <a:gd name="T36" fmla="*/ 276 w 386"/>
                  <a:gd name="T37" fmla="*/ 206 h 400"/>
                  <a:gd name="T38" fmla="*/ 313 w 386"/>
                  <a:gd name="T39" fmla="*/ 293 h 400"/>
                  <a:gd name="T40" fmla="*/ 309 w 386"/>
                  <a:gd name="T41" fmla="*/ 238 h 400"/>
                  <a:gd name="T42" fmla="*/ 347 w 386"/>
                  <a:gd name="T43" fmla="*/ 221 h 400"/>
                  <a:gd name="T44" fmla="*/ 117 w 386"/>
                  <a:gd name="T45" fmla="*/ 116 h 400"/>
                  <a:gd name="T46" fmla="*/ 126 w 386"/>
                  <a:gd name="T47" fmla="*/ 145 h 400"/>
                  <a:gd name="T48" fmla="*/ 166 w 386"/>
                  <a:gd name="T49" fmla="*/ 169 h 400"/>
                  <a:gd name="T50" fmla="*/ 218 w 386"/>
                  <a:gd name="T51" fmla="*/ 140 h 400"/>
                  <a:gd name="T52" fmla="*/ 211 w 386"/>
                  <a:gd name="T53" fmla="*/ 73 h 400"/>
                  <a:gd name="T54" fmla="*/ 164 w 386"/>
                  <a:gd name="T55" fmla="*/ 47 h 400"/>
                  <a:gd name="T56" fmla="*/ 103 w 386"/>
                  <a:gd name="T57" fmla="*/ 73 h 400"/>
                  <a:gd name="T58" fmla="*/ 134 w 386"/>
                  <a:gd name="T59" fmla="*/ 329 h 400"/>
                  <a:gd name="T60" fmla="*/ 147 w 386"/>
                  <a:gd name="T61" fmla="*/ 368 h 400"/>
                  <a:gd name="T62" fmla="*/ 173 w 386"/>
                  <a:gd name="T63" fmla="*/ 240 h 400"/>
                  <a:gd name="T64" fmla="*/ 160 w 386"/>
                  <a:gd name="T65" fmla="*/ 226 h 400"/>
                  <a:gd name="T66" fmla="*/ 254 w 386"/>
                  <a:gd name="T67" fmla="*/ 200 h 400"/>
                  <a:gd name="T68" fmla="*/ 255 w 386"/>
                  <a:gd name="T69" fmla="*/ 160 h 400"/>
                  <a:gd name="T70" fmla="*/ 167 w 386"/>
                  <a:gd name="T71" fmla="*/ 33 h 400"/>
                  <a:gd name="T72" fmla="*/ 222 w 386"/>
                  <a:gd name="T73" fmla="*/ 66 h 400"/>
                  <a:gd name="T74" fmla="*/ 220 w 386"/>
                  <a:gd name="T75" fmla="*/ 24 h 400"/>
                  <a:gd name="T76" fmla="*/ 200 w 386"/>
                  <a:gd name="T77" fmla="*/ 386 h 400"/>
                  <a:gd name="T78" fmla="*/ 166 w 386"/>
                  <a:gd name="T79" fmla="*/ 367 h 400"/>
                  <a:gd name="T80" fmla="*/ 227 w 386"/>
                  <a:gd name="T81" fmla="*/ 343 h 400"/>
                  <a:gd name="T82" fmla="*/ 206 w 386"/>
                  <a:gd name="T83" fmla="*/ 289 h 400"/>
                  <a:gd name="T84" fmla="*/ 187 w 386"/>
                  <a:gd name="T85" fmla="*/ 313 h 400"/>
                  <a:gd name="T86" fmla="*/ 242 w 386"/>
                  <a:gd name="T87" fmla="*/ 276 h 400"/>
                  <a:gd name="T88" fmla="*/ 232 w 386"/>
                  <a:gd name="T89" fmla="*/ 296 h 400"/>
                  <a:gd name="T90" fmla="*/ 216 w 386"/>
                  <a:gd name="T91" fmla="*/ 106 h 400"/>
                  <a:gd name="T92" fmla="*/ 215 w 386"/>
                  <a:gd name="T93" fmla="*/ 120 h 400"/>
                  <a:gd name="T94" fmla="*/ 247 w 386"/>
                  <a:gd name="T95" fmla="*/ 120 h 400"/>
                  <a:gd name="T96" fmla="*/ 40 w 386"/>
                  <a:gd name="T97" fmla="*/ 40 h 400"/>
                  <a:gd name="T98" fmla="*/ 34 w 386"/>
                  <a:gd name="T99" fmla="*/ 200 h 400"/>
                  <a:gd name="T100" fmla="*/ 14 w 386"/>
                  <a:gd name="T101" fmla="*/ 1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6" h="400">
                    <a:moveTo>
                      <a:pt x="64" y="400"/>
                    </a:moveTo>
                    <a:cubicBezTo>
                      <a:pt x="59" y="395"/>
                      <a:pt x="59" y="392"/>
                      <a:pt x="64" y="387"/>
                    </a:cubicBezTo>
                    <a:cubicBezTo>
                      <a:pt x="83" y="368"/>
                      <a:pt x="101" y="349"/>
                      <a:pt x="120" y="331"/>
                    </a:cubicBezTo>
                    <a:cubicBezTo>
                      <a:pt x="120" y="329"/>
                      <a:pt x="120" y="328"/>
                      <a:pt x="120" y="326"/>
                    </a:cubicBezTo>
                    <a:cubicBezTo>
                      <a:pt x="120" y="296"/>
                      <a:pt x="120" y="266"/>
                      <a:pt x="120" y="236"/>
                    </a:cubicBezTo>
                    <a:cubicBezTo>
                      <a:pt x="120" y="228"/>
                      <a:pt x="122" y="227"/>
                      <a:pt x="130" y="227"/>
                    </a:cubicBezTo>
                    <a:cubicBezTo>
                      <a:pt x="135" y="227"/>
                      <a:pt x="141" y="227"/>
                      <a:pt x="147" y="227"/>
                    </a:cubicBezTo>
                    <a:cubicBezTo>
                      <a:pt x="147" y="215"/>
                      <a:pt x="147" y="204"/>
                      <a:pt x="147" y="193"/>
                    </a:cubicBezTo>
                    <a:cubicBezTo>
                      <a:pt x="146" y="193"/>
                      <a:pt x="145" y="193"/>
                      <a:pt x="145" y="193"/>
                    </a:cubicBezTo>
                    <a:cubicBezTo>
                      <a:pt x="139" y="193"/>
                      <a:pt x="137" y="191"/>
                      <a:pt x="136" y="185"/>
                    </a:cubicBezTo>
                    <a:cubicBezTo>
                      <a:pt x="135" y="177"/>
                      <a:pt x="134" y="169"/>
                      <a:pt x="132" y="161"/>
                    </a:cubicBezTo>
                    <a:cubicBezTo>
                      <a:pt x="131" y="160"/>
                      <a:pt x="129" y="159"/>
                      <a:pt x="128" y="158"/>
                    </a:cubicBezTo>
                    <a:cubicBezTo>
                      <a:pt x="121" y="161"/>
                      <a:pt x="114" y="163"/>
                      <a:pt x="107" y="166"/>
                    </a:cubicBezTo>
                    <a:cubicBezTo>
                      <a:pt x="107" y="170"/>
                      <a:pt x="107" y="175"/>
                      <a:pt x="107" y="179"/>
                    </a:cubicBezTo>
                    <a:cubicBezTo>
                      <a:pt x="107" y="185"/>
                      <a:pt x="107" y="191"/>
                      <a:pt x="107" y="197"/>
                    </a:cubicBezTo>
                    <a:cubicBezTo>
                      <a:pt x="107" y="205"/>
                      <a:pt x="105" y="207"/>
                      <a:pt x="97" y="207"/>
                    </a:cubicBezTo>
                    <a:cubicBezTo>
                      <a:pt x="84" y="207"/>
                      <a:pt x="72" y="207"/>
                      <a:pt x="59" y="207"/>
                    </a:cubicBezTo>
                    <a:cubicBezTo>
                      <a:pt x="53" y="218"/>
                      <a:pt x="45" y="222"/>
                      <a:pt x="35" y="219"/>
                    </a:cubicBezTo>
                    <a:cubicBezTo>
                      <a:pt x="26" y="217"/>
                      <a:pt x="20" y="208"/>
                      <a:pt x="20" y="199"/>
                    </a:cubicBezTo>
                    <a:cubicBezTo>
                      <a:pt x="20" y="191"/>
                      <a:pt x="27" y="182"/>
                      <a:pt x="35" y="180"/>
                    </a:cubicBezTo>
                    <a:cubicBezTo>
                      <a:pt x="45" y="178"/>
                      <a:pt x="53" y="182"/>
                      <a:pt x="59" y="193"/>
                    </a:cubicBezTo>
                    <a:cubicBezTo>
                      <a:pt x="70" y="193"/>
                      <a:pt x="82" y="193"/>
                      <a:pt x="93" y="193"/>
                    </a:cubicBezTo>
                    <a:cubicBezTo>
                      <a:pt x="93" y="188"/>
                      <a:pt x="93" y="182"/>
                      <a:pt x="93" y="177"/>
                    </a:cubicBezTo>
                    <a:cubicBezTo>
                      <a:pt x="94" y="168"/>
                      <a:pt x="92" y="159"/>
                      <a:pt x="87" y="152"/>
                    </a:cubicBezTo>
                    <a:cubicBezTo>
                      <a:pt x="85" y="149"/>
                      <a:pt x="84" y="147"/>
                      <a:pt x="82" y="144"/>
                    </a:cubicBezTo>
                    <a:cubicBezTo>
                      <a:pt x="79" y="138"/>
                      <a:pt x="79" y="136"/>
                      <a:pt x="84" y="131"/>
                    </a:cubicBezTo>
                    <a:cubicBezTo>
                      <a:pt x="87" y="130"/>
                      <a:pt x="89" y="128"/>
                      <a:pt x="91" y="126"/>
                    </a:cubicBezTo>
                    <a:cubicBezTo>
                      <a:pt x="90" y="126"/>
                      <a:pt x="90" y="126"/>
                      <a:pt x="90" y="126"/>
                    </a:cubicBezTo>
                    <a:cubicBezTo>
                      <a:pt x="73" y="126"/>
                      <a:pt x="56" y="126"/>
                      <a:pt x="40" y="126"/>
                    </a:cubicBezTo>
                    <a:cubicBezTo>
                      <a:pt x="34" y="137"/>
                      <a:pt x="25" y="142"/>
                      <a:pt x="16" y="139"/>
                    </a:cubicBezTo>
                    <a:cubicBezTo>
                      <a:pt x="6" y="137"/>
                      <a:pt x="0" y="129"/>
                      <a:pt x="0" y="120"/>
                    </a:cubicBezTo>
                    <a:cubicBezTo>
                      <a:pt x="0" y="110"/>
                      <a:pt x="6" y="103"/>
                      <a:pt x="16" y="100"/>
                    </a:cubicBezTo>
                    <a:cubicBezTo>
                      <a:pt x="25" y="98"/>
                      <a:pt x="34" y="103"/>
                      <a:pt x="39" y="112"/>
                    </a:cubicBezTo>
                    <a:cubicBezTo>
                      <a:pt x="60" y="112"/>
                      <a:pt x="82" y="112"/>
                      <a:pt x="104" y="112"/>
                    </a:cubicBezTo>
                    <a:cubicBezTo>
                      <a:pt x="97" y="102"/>
                      <a:pt x="84" y="99"/>
                      <a:pt x="79" y="87"/>
                    </a:cubicBezTo>
                    <a:cubicBezTo>
                      <a:pt x="67" y="87"/>
                      <a:pt x="55" y="87"/>
                      <a:pt x="43" y="87"/>
                    </a:cubicBezTo>
                    <a:cubicBezTo>
                      <a:pt x="36" y="87"/>
                      <a:pt x="34" y="84"/>
                      <a:pt x="34" y="77"/>
                    </a:cubicBezTo>
                    <a:cubicBezTo>
                      <a:pt x="33" y="69"/>
                      <a:pt x="34" y="61"/>
                      <a:pt x="34" y="52"/>
                    </a:cubicBezTo>
                    <a:cubicBezTo>
                      <a:pt x="22" y="46"/>
                      <a:pt x="18" y="37"/>
                      <a:pt x="21" y="28"/>
                    </a:cubicBezTo>
                    <a:cubicBezTo>
                      <a:pt x="23" y="19"/>
                      <a:pt x="31" y="13"/>
                      <a:pt x="40" y="13"/>
                    </a:cubicBezTo>
                    <a:cubicBezTo>
                      <a:pt x="49" y="13"/>
                      <a:pt x="57" y="19"/>
                      <a:pt x="60" y="28"/>
                    </a:cubicBezTo>
                    <a:cubicBezTo>
                      <a:pt x="62" y="38"/>
                      <a:pt x="58" y="46"/>
                      <a:pt x="47" y="52"/>
                    </a:cubicBezTo>
                    <a:cubicBezTo>
                      <a:pt x="47" y="59"/>
                      <a:pt x="47" y="66"/>
                      <a:pt x="47" y="73"/>
                    </a:cubicBezTo>
                    <a:cubicBezTo>
                      <a:pt x="61" y="73"/>
                      <a:pt x="74" y="73"/>
                      <a:pt x="88" y="73"/>
                    </a:cubicBezTo>
                    <a:cubicBezTo>
                      <a:pt x="89" y="70"/>
                      <a:pt x="91" y="66"/>
                      <a:pt x="94" y="63"/>
                    </a:cubicBezTo>
                    <a:cubicBezTo>
                      <a:pt x="96" y="58"/>
                      <a:pt x="99" y="58"/>
                      <a:pt x="103" y="59"/>
                    </a:cubicBezTo>
                    <a:cubicBezTo>
                      <a:pt x="111" y="62"/>
                      <a:pt x="120" y="65"/>
                      <a:pt x="128" y="68"/>
                    </a:cubicBezTo>
                    <a:cubicBezTo>
                      <a:pt x="129" y="67"/>
                      <a:pt x="131" y="67"/>
                      <a:pt x="132" y="66"/>
                    </a:cubicBezTo>
                    <a:cubicBezTo>
                      <a:pt x="134" y="58"/>
                      <a:pt x="135" y="50"/>
                      <a:pt x="136" y="41"/>
                    </a:cubicBezTo>
                    <a:cubicBezTo>
                      <a:pt x="137" y="35"/>
                      <a:pt x="139" y="33"/>
                      <a:pt x="146" y="33"/>
                    </a:cubicBezTo>
                    <a:cubicBezTo>
                      <a:pt x="148" y="33"/>
                      <a:pt x="151" y="33"/>
                      <a:pt x="154" y="33"/>
                    </a:cubicBezTo>
                    <a:cubicBezTo>
                      <a:pt x="154" y="25"/>
                      <a:pt x="154" y="17"/>
                      <a:pt x="154" y="8"/>
                    </a:cubicBezTo>
                    <a:cubicBezTo>
                      <a:pt x="154" y="2"/>
                      <a:pt x="156" y="0"/>
                      <a:pt x="162" y="0"/>
                    </a:cubicBezTo>
                    <a:cubicBezTo>
                      <a:pt x="183" y="0"/>
                      <a:pt x="204" y="0"/>
                      <a:pt x="225" y="0"/>
                    </a:cubicBezTo>
                    <a:cubicBezTo>
                      <a:pt x="231" y="0"/>
                      <a:pt x="233" y="2"/>
                      <a:pt x="233" y="8"/>
                    </a:cubicBezTo>
                    <a:cubicBezTo>
                      <a:pt x="234" y="12"/>
                      <a:pt x="234" y="15"/>
                      <a:pt x="234" y="19"/>
                    </a:cubicBezTo>
                    <a:cubicBezTo>
                      <a:pt x="234" y="19"/>
                      <a:pt x="234" y="19"/>
                      <a:pt x="234" y="20"/>
                    </a:cubicBezTo>
                    <a:cubicBezTo>
                      <a:pt x="249" y="20"/>
                      <a:pt x="263" y="20"/>
                      <a:pt x="279" y="20"/>
                    </a:cubicBezTo>
                    <a:cubicBezTo>
                      <a:pt x="278" y="20"/>
                      <a:pt x="279" y="20"/>
                      <a:pt x="279" y="20"/>
                    </a:cubicBezTo>
                    <a:cubicBezTo>
                      <a:pt x="285" y="12"/>
                      <a:pt x="285" y="12"/>
                      <a:pt x="295" y="16"/>
                    </a:cubicBezTo>
                    <a:cubicBezTo>
                      <a:pt x="308" y="23"/>
                      <a:pt x="321" y="29"/>
                      <a:pt x="332" y="38"/>
                    </a:cubicBezTo>
                    <a:cubicBezTo>
                      <a:pt x="361" y="64"/>
                      <a:pt x="375" y="95"/>
                      <a:pt x="373" y="134"/>
                    </a:cubicBezTo>
                    <a:cubicBezTo>
                      <a:pt x="372" y="144"/>
                      <a:pt x="368" y="153"/>
                      <a:pt x="361" y="161"/>
                    </a:cubicBezTo>
                    <a:cubicBezTo>
                      <a:pt x="366" y="171"/>
                      <a:pt x="371" y="182"/>
                      <a:pt x="375" y="192"/>
                    </a:cubicBezTo>
                    <a:cubicBezTo>
                      <a:pt x="377" y="197"/>
                      <a:pt x="380" y="202"/>
                      <a:pt x="382" y="207"/>
                    </a:cubicBezTo>
                    <a:cubicBezTo>
                      <a:pt x="386" y="217"/>
                      <a:pt x="380" y="226"/>
                      <a:pt x="370" y="227"/>
                    </a:cubicBezTo>
                    <a:cubicBezTo>
                      <a:pt x="367" y="227"/>
                      <a:pt x="364" y="227"/>
                      <a:pt x="360" y="227"/>
                    </a:cubicBezTo>
                    <a:cubicBezTo>
                      <a:pt x="360" y="233"/>
                      <a:pt x="360" y="239"/>
                      <a:pt x="360" y="245"/>
                    </a:cubicBezTo>
                    <a:cubicBezTo>
                      <a:pt x="360" y="248"/>
                      <a:pt x="359" y="250"/>
                      <a:pt x="357" y="253"/>
                    </a:cubicBezTo>
                    <a:cubicBezTo>
                      <a:pt x="353" y="256"/>
                      <a:pt x="350" y="259"/>
                      <a:pt x="347" y="262"/>
                    </a:cubicBezTo>
                    <a:cubicBezTo>
                      <a:pt x="347" y="274"/>
                      <a:pt x="347" y="286"/>
                      <a:pt x="347" y="297"/>
                    </a:cubicBezTo>
                    <a:cubicBezTo>
                      <a:pt x="347" y="305"/>
                      <a:pt x="345" y="307"/>
                      <a:pt x="338" y="307"/>
                    </a:cubicBezTo>
                    <a:cubicBezTo>
                      <a:pt x="327" y="307"/>
                      <a:pt x="317" y="306"/>
                      <a:pt x="307" y="307"/>
                    </a:cubicBezTo>
                    <a:cubicBezTo>
                      <a:pt x="300" y="307"/>
                      <a:pt x="294" y="305"/>
                      <a:pt x="289" y="302"/>
                    </a:cubicBezTo>
                    <a:cubicBezTo>
                      <a:pt x="277" y="297"/>
                      <a:pt x="266" y="290"/>
                      <a:pt x="255" y="284"/>
                    </a:cubicBezTo>
                    <a:cubicBezTo>
                      <a:pt x="250" y="292"/>
                      <a:pt x="245" y="300"/>
                      <a:pt x="241" y="308"/>
                    </a:cubicBezTo>
                    <a:cubicBezTo>
                      <a:pt x="240" y="308"/>
                      <a:pt x="240" y="309"/>
                      <a:pt x="240" y="310"/>
                    </a:cubicBezTo>
                    <a:cubicBezTo>
                      <a:pt x="240" y="321"/>
                      <a:pt x="240" y="333"/>
                      <a:pt x="240" y="344"/>
                    </a:cubicBezTo>
                    <a:cubicBezTo>
                      <a:pt x="255" y="358"/>
                      <a:pt x="269" y="373"/>
                      <a:pt x="283" y="387"/>
                    </a:cubicBezTo>
                    <a:cubicBezTo>
                      <a:pt x="288" y="392"/>
                      <a:pt x="288" y="396"/>
                      <a:pt x="282" y="400"/>
                    </a:cubicBezTo>
                    <a:cubicBezTo>
                      <a:pt x="210" y="400"/>
                      <a:pt x="137" y="400"/>
                      <a:pt x="64" y="400"/>
                    </a:cubicBezTo>
                    <a:close/>
                    <a:moveTo>
                      <a:pt x="370" y="213"/>
                    </a:moveTo>
                    <a:cubicBezTo>
                      <a:pt x="369" y="212"/>
                      <a:pt x="369" y="210"/>
                      <a:pt x="368" y="209"/>
                    </a:cubicBezTo>
                    <a:cubicBezTo>
                      <a:pt x="361" y="194"/>
                      <a:pt x="355" y="179"/>
                      <a:pt x="348" y="164"/>
                    </a:cubicBezTo>
                    <a:cubicBezTo>
                      <a:pt x="346" y="161"/>
                      <a:pt x="347" y="157"/>
                      <a:pt x="350" y="154"/>
                    </a:cubicBezTo>
                    <a:cubicBezTo>
                      <a:pt x="357" y="146"/>
                      <a:pt x="360" y="137"/>
                      <a:pt x="360" y="126"/>
                    </a:cubicBezTo>
                    <a:cubicBezTo>
                      <a:pt x="359" y="84"/>
                      <a:pt x="335" y="47"/>
                      <a:pt x="289" y="29"/>
                    </a:cubicBezTo>
                    <a:cubicBezTo>
                      <a:pt x="280" y="42"/>
                      <a:pt x="270" y="55"/>
                      <a:pt x="261" y="68"/>
                    </a:cubicBezTo>
                    <a:cubicBezTo>
                      <a:pt x="260" y="69"/>
                      <a:pt x="260" y="70"/>
                      <a:pt x="260" y="72"/>
                    </a:cubicBezTo>
                    <a:cubicBezTo>
                      <a:pt x="260" y="95"/>
                      <a:pt x="260" y="118"/>
                      <a:pt x="260" y="141"/>
                    </a:cubicBezTo>
                    <a:cubicBezTo>
                      <a:pt x="260" y="144"/>
                      <a:pt x="261" y="145"/>
                      <a:pt x="262" y="147"/>
                    </a:cubicBezTo>
                    <a:cubicBezTo>
                      <a:pt x="267" y="154"/>
                      <a:pt x="273" y="161"/>
                      <a:pt x="278" y="168"/>
                    </a:cubicBezTo>
                    <a:cubicBezTo>
                      <a:pt x="279" y="170"/>
                      <a:pt x="280" y="171"/>
                      <a:pt x="280" y="174"/>
                    </a:cubicBezTo>
                    <a:cubicBezTo>
                      <a:pt x="280" y="182"/>
                      <a:pt x="280" y="191"/>
                      <a:pt x="280" y="199"/>
                    </a:cubicBezTo>
                    <a:cubicBezTo>
                      <a:pt x="280" y="202"/>
                      <a:pt x="279" y="205"/>
                      <a:pt x="276" y="206"/>
                    </a:cubicBezTo>
                    <a:cubicBezTo>
                      <a:pt x="275" y="207"/>
                      <a:pt x="273" y="207"/>
                      <a:pt x="272" y="208"/>
                    </a:cubicBezTo>
                    <a:cubicBezTo>
                      <a:pt x="264" y="211"/>
                      <a:pt x="255" y="214"/>
                      <a:pt x="247" y="218"/>
                    </a:cubicBezTo>
                    <a:cubicBezTo>
                      <a:pt x="247" y="233"/>
                      <a:pt x="247" y="248"/>
                      <a:pt x="247" y="263"/>
                    </a:cubicBezTo>
                    <a:cubicBezTo>
                      <a:pt x="261" y="272"/>
                      <a:pt x="275" y="280"/>
                      <a:pt x="290" y="288"/>
                    </a:cubicBezTo>
                    <a:cubicBezTo>
                      <a:pt x="297" y="292"/>
                      <a:pt x="305" y="294"/>
                      <a:pt x="313" y="293"/>
                    </a:cubicBezTo>
                    <a:cubicBezTo>
                      <a:pt x="319" y="293"/>
                      <a:pt x="325" y="293"/>
                      <a:pt x="330" y="293"/>
                    </a:cubicBezTo>
                    <a:cubicBezTo>
                      <a:pt x="331" y="293"/>
                      <a:pt x="333" y="294"/>
                      <a:pt x="334" y="292"/>
                    </a:cubicBezTo>
                    <a:cubicBezTo>
                      <a:pt x="334" y="284"/>
                      <a:pt x="333" y="276"/>
                      <a:pt x="334" y="268"/>
                    </a:cubicBezTo>
                    <a:cubicBezTo>
                      <a:pt x="334" y="263"/>
                      <a:pt x="332" y="257"/>
                      <a:pt x="338" y="253"/>
                    </a:cubicBezTo>
                    <a:cubicBezTo>
                      <a:pt x="327" y="251"/>
                      <a:pt x="317" y="246"/>
                      <a:pt x="309" y="238"/>
                    </a:cubicBezTo>
                    <a:cubicBezTo>
                      <a:pt x="306" y="235"/>
                      <a:pt x="306" y="232"/>
                      <a:pt x="309" y="229"/>
                    </a:cubicBezTo>
                    <a:cubicBezTo>
                      <a:pt x="311" y="226"/>
                      <a:pt x="315" y="226"/>
                      <a:pt x="318" y="228"/>
                    </a:cubicBezTo>
                    <a:cubicBezTo>
                      <a:pt x="319" y="229"/>
                      <a:pt x="320" y="230"/>
                      <a:pt x="320" y="231"/>
                    </a:cubicBezTo>
                    <a:cubicBezTo>
                      <a:pt x="328" y="237"/>
                      <a:pt x="337" y="240"/>
                      <a:pt x="347" y="240"/>
                    </a:cubicBezTo>
                    <a:cubicBezTo>
                      <a:pt x="347" y="233"/>
                      <a:pt x="347" y="227"/>
                      <a:pt x="347" y="221"/>
                    </a:cubicBezTo>
                    <a:cubicBezTo>
                      <a:pt x="347" y="216"/>
                      <a:pt x="350" y="213"/>
                      <a:pt x="355" y="213"/>
                    </a:cubicBezTo>
                    <a:cubicBezTo>
                      <a:pt x="360" y="213"/>
                      <a:pt x="365" y="213"/>
                      <a:pt x="370" y="213"/>
                    </a:cubicBezTo>
                    <a:close/>
                    <a:moveTo>
                      <a:pt x="95" y="87"/>
                    </a:moveTo>
                    <a:cubicBezTo>
                      <a:pt x="99" y="90"/>
                      <a:pt x="103" y="93"/>
                      <a:pt x="107" y="96"/>
                    </a:cubicBezTo>
                    <a:cubicBezTo>
                      <a:pt x="114" y="101"/>
                      <a:pt x="119" y="107"/>
                      <a:pt x="117" y="116"/>
                    </a:cubicBezTo>
                    <a:cubicBezTo>
                      <a:pt x="117" y="116"/>
                      <a:pt x="117" y="116"/>
                      <a:pt x="117" y="116"/>
                    </a:cubicBezTo>
                    <a:cubicBezTo>
                      <a:pt x="118" y="120"/>
                      <a:pt x="116" y="123"/>
                      <a:pt x="113" y="125"/>
                    </a:cubicBezTo>
                    <a:cubicBezTo>
                      <a:pt x="107" y="130"/>
                      <a:pt x="101" y="135"/>
                      <a:pt x="95" y="140"/>
                    </a:cubicBezTo>
                    <a:cubicBezTo>
                      <a:pt x="98" y="144"/>
                      <a:pt x="100" y="149"/>
                      <a:pt x="103" y="153"/>
                    </a:cubicBezTo>
                    <a:cubicBezTo>
                      <a:pt x="111" y="150"/>
                      <a:pt x="118" y="147"/>
                      <a:pt x="126" y="145"/>
                    </a:cubicBezTo>
                    <a:cubicBezTo>
                      <a:pt x="130" y="143"/>
                      <a:pt x="143" y="150"/>
                      <a:pt x="145" y="154"/>
                    </a:cubicBezTo>
                    <a:cubicBezTo>
                      <a:pt x="145" y="155"/>
                      <a:pt x="145" y="156"/>
                      <a:pt x="145" y="156"/>
                    </a:cubicBezTo>
                    <a:cubicBezTo>
                      <a:pt x="146" y="164"/>
                      <a:pt x="148" y="172"/>
                      <a:pt x="149" y="180"/>
                    </a:cubicBezTo>
                    <a:cubicBezTo>
                      <a:pt x="154" y="180"/>
                      <a:pt x="159" y="180"/>
                      <a:pt x="164" y="180"/>
                    </a:cubicBezTo>
                    <a:cubicBezTo>
                      <a:pt x="165" y="176"/>
                      <a:pt x="166" y="173"/>
                      <a:pt x="166" y="169"/>
                    </a:cubicBezTo>
                    <a:cubicBezTo>
                      <a:pt x="167" y="160"/>
                      <a:pt x="168" y="150"/>
                      <a:pt x="179" y="146"/>
                    </a:cubicBezTo>
                    <a:cubicBezTo>
                      <a:pt x="183" y="145"/>
                      <a:pt x="185" y="144"/>
                      <a:pt x="189" y="145"/>
                    </a:cubicBezTo>
                    <a:cubicBezTo>
                      <a:pt x="196" y="148"/>
                      <a:pt x="203" y="150"/>
                      <a:pt x="211" y="153"/>
                    </a:cubicBezTo>
                    <a:cubicBezTo>
                      <a:pt x="212" y="151"/>
                      <a:pt x="213" y="149"/>
                      <a:pt x="214" y="147"/>
                    </a:cubicBezTo>
                    <a:cubicBezTo>
                      <a:pt x="216" y="144"/>
                      <a:pt x="217" y="142"/>
                      <a:pt x="218" y="140"/>
                    </a:cubicBezTo>
                    <a:cubicBezTo>
                      <a:pt x="214" y="137"/>
                      <a:pt x="211" y="133"/>
                      <a:pt x="206" y="130"/>
                    </a:cubicBezTo>
                    <a:cubicBezTo>
                      <a:pt x="199" y="125"/>
                      <a:pt x="195" y="120"/>
                      <a:pt x="196" y="111"/>
                    </a:cubicBezTo>
                    <a:cubicBezTo>
                      <a:pt x="197" y="107"/>
                      <a:pt x="197" y="103"/>
                      <a:pt x="201" y="101"/>
                    </a:cubicBezTo>
                    <a:cubicBezTo>
                      <a:pt x="207" y="96"/>
                      <a:pt x="212" y="91"/>
                      <a:pt x="218" y="87"/>
                    </a:cubicBezTo>
                    <a:cubicBezTo>
                      <a:pt x="216" y="82"/>
                      <a:pt x="213" y="78"/>
                      <a:pt x="211" y="73"/>
                    </a:cubicBezTo>
                    <a:cubicBezTo>
                      <a:pt x="205" y="75"/>
                      <a:pt x="199" y="77"/>
                      <a:pt x="194" y="80"/>
                    </a:cubicBezTo>
                    <a:cubicBezTo>
                      <a:pt x="188" y="83"/>
                      <a:pt x="181" y="84"/>
                      <a:pt x="176" y="78"/>
                    </a:cubicBezTo>
                    <a:cubicBezTo>
                      <a:pt x="175" y="77"/>
                      <a:pt x="174" y="77"/>
                      <a:pt x="173" y="77"/>
                    </a:cubicBezTo>
                    <a:cubicBezTo>
                      <a:pt x="170" y="76"/>
                      <a:pt x="169" y="73"/>
                      <a:pt x="168" y="70"/>
                    </a:cubicBezTo>
                    <a:cubicBezTo>
                      <a:pt x="167" y="62"/>
                      <a:pt x="166" y="54"/>
                      <a:pt x="164" y="47"/>
                    </a:cubicBezTo>
                    <a:cubicBezTo>
                      <a:pt x="159" y="47"/>
                      <a:pt x="154" y="47"/>
                      <a:pt x="149" y="47"/>
                    </a:cubicBezTo>
                    <a:cubicBezTo>
                      <a:pt x="148" y="50"/>
                      <a:pt x="148" y="54"/>
                      <a:pt x="147" y="57"/>
                    </a:cubicBezTo>
                    <a:cubicBezTo>
                      <a:pt x="146" y="67"/>
                      <a:pt x="146" y="77"/>
                      <a:pt x="134" y="80"/>
                    </a:cubicBezTo>
                    <a:cubicBezTo>
                      <a:pt x="131" y="82"/>
                      <a:pt x="128" y="83"/>
                      <a:pt x="125" y="81"/>
                    </a:cubicBezTo>
                    <a:cubicBezTo>
                      <a:pt x="118" y="79"/>
                      <a:pt x="110" y="76"/>
                      <a:pt x="103" y="73"/>
                    </a:cubicBezTo>
                    <a:cubicBezTo>
                      <a:pt x="100" y="78"/>
                      <a:pt x="98" y="82"/>
                      <a:pt x="95" y="87"/>
                    </a:cubicBezTo>
                    <a:close/>
                    <a:moveTo>
                      <a:pt x="173" y="240"/>
                    </a:moveTo>
                    <a:cubicBezTo>
                      <a:pt x="160" y="240"/>
                      <a:pt x="147" y="240"/>
                      <a:pt x="134" y="240"/>
                    </a:cubicBezTo>
                    <a:cubicBezTo>
                      <a:pt x="134" y="242"/>
                      <a:pt x="134" y="243"/>
                      <a:pt x="134" y="245"/>
                    </a:cubicBezTo>
                    <a:cubicBezTo>
                      <a:pt x="134" y="273"/>
                      <a:pt x="133" y="301"/>
                      <a:pt x="134" y="329"/>
                    </a:cubicBezTo>
                    <a:cubicBezTo>
                      <a:pt x="134" y="334"/>
                      <a:pt x="132" y="337"/>
                      <a:pt x="129" y="341"/>
                    </a:cubicBezTo>
                    <a:cubicBezTo>
                      <a:pt x="115" y="355"/>
                      <a:pt x="100" y="369"/>
                      <a:pt x="86" y="383"/>
                    </a:cubicBezTo>
                    <a:cubicBezTo>
                      <a:pt x="85" y="384"/>
                      <a:pt x="84" y="385"/>
                      <a:pt x="83" y="386"/>
                    </a:cubicBezTo>
                    <a:cubicBezTo>
                      <a:pt x="99" y="386"/>
                      <a:pt x="115" y="386"/>
                      <a:pt x="131" y="386"/>
                    </a:cubicBezTo>
                    <a:cubicBezTo>
                      <a:pt x="136" y="380"/>
                      <a:pt x="141" y="374"/>
                      <a:pt x="147" y="368"/>
                    </a:cubicBezTo>
                    <a:cubicBezTo>
                      <a:pt x="147" y="352"/>
                      <a:pt x="147" y="336"/>
                      <a:pt x="147" y="320"/>
                    </a:cubicBezTo>
                    <a:cubicBezTo>
                      <a:pt x="151" y="320"/>
                      <a:pt x="156" y="320"/>
                      <a:pt x="160" y="320"/>
                    </a:cubicBezTo>
                    <a:cubicBezTo>
                      <a:pt x="160" y="331"/>
                      <a:pt x="160" y="341"/>
                      <a:pt x="160" y="352"/>
                    </a:cubicBezTo>
                    <a:cubicBezTo>
                      <a:pt x="165" y="347"/>
                      <a:pt x="170" y="342"/>
                      <a:pt x="173" y="337"/>
                    </a:cubicBezTo>
                    <a:cubicBezTo>
                      <a:pt x="173" y="305"/>
                      <a:pt x="173" y="273"/>
                      <a:pt x="173" y="240"/>
                    </a:cubicBezTo>
                    <a:close/>
                    <a:moveTo>
                      <a:pt x="181" y="161"/>
                    </a:moveTo>
                    <a:cubicBezTo>
                      <a:pt x="180" y="169"/>
                      <a:pt x="178" y="178"/>
                      <a:pt x="177" y="186"/>
                    </a:cubicBezTo>
                    <a:cubicBezTo>
                      <a:pt x="176" y="191"/>
                      <a:pt x="174" y="193"/>
                      <a:pt x="169" y="193"/>
                    </a:cubicBezTo>
                    <a:cubicBezTo>
                      <a:pt x="166" y="193"/>
                      <a:pt x="163" y="193"/>
                      <a:pt x="160" y="194"/>
                    </a:cubicBezTo>
                    <a:cubicBezTo>
                      <a:pt x="160" y="205"/>
                      <a:pt x="160" y="215"/>
                      <a:pt x="160" y="226"/>
                    </a:cubicBezTo>
                    <a:cubicBezTo>
                      <a:pt x="185" y="226"/>
                      <a:pt x="209" y="226"/>
                      <a:pt x="234" y="226"/>
                    </a:cubicBezTo>
                    <a:cubicBezTo>
                      <a:pt x="234" y="222"/>
                      <a:pt x="233" y="219"/>
                      <a:pt x="234" y="215"/>
                    </a:cubicBezTo>
                    <a:cubicBezTo>
                      <a:pt x="234" y="210"/>
                      <a:pt x="235" y="208"/>
                      <a:pt x="240" y="206"/>
                    </a:cubicBezTo>
                    <a:cubicBezTo>
                      <a:pt x="245" y="204"/>
                      <a:pt x="249" y="202"/>
                      <a:pt x="254" y="200"/>
                    </a:cubicBezTo>
                    <a:cubicBezTo>
                      <a:pt x="254" y="200"/>
                      <a:pt x="254" y="200"/>
                      <a:pt x="254" y="200"/>
                    </a:cubicBezTo>
                    <a:cubicBezTo>
                      <a:pt x="249" y="200"/>
                      <a:pt x="245" y="200"/>
                      <a:pt x="241" y="200"/>
                    </a:cubicBezTo>
                    <a:cubicBezTo>
                      <a:pt x="241" y="195"/>
                      <a:pt x="241" y="191"/>
                      <a:pt x="241" y="186"/>
                    </a:cubicBezTo>
                    <a:cubicBezTo>
                      <a:pt x="249" y="186"/>
                      <a:pt x="258" y="186"/>
                      <a:pt x="267" y="186"/>
                    </a:cubicBezTo>
                    <a:cubicBezTo>
                      <a:pt x="267" y="182"/>
                      <a:pt x="267" y="179"/>
                      <a:pt x="267" y="175"/>
                    </a:cubicBezTo>
                    <a:cubicBezTo>
                      <a:pt x="263" y="170"/>
                      <a:pt x="259" y="165"/>
                      <a:pt x="255" y="160"/>
                    </a:cubicBezTo>
                    <a:cubicBezTo>
                      <a:pt x="244" y="160"/>
                      <a:pt x="233" y="160"/>
                      <a:pt x="222" y="160"/>
                    </a:cubicBezTo>
                    <a:cubicBezTo>
                      <a:pt x="216" y="169"/>
                      <a:pt x="216" y="169"/>
                      <a:pt x="206" y="166"/>
                    </a:cubicBezTo>
                    <a:cubicBezTo>
                      <a:pt x="199" y="163"/>
                      <a:pt x="192" y="161"/>
                      <a:pt x="186" y="158"/>
                    </a:cubicBezTo>
                    <a:cubicBezTo>
                      <a:pt x="184" y="159"/>
                      <a:pt x="183" y="160"/>
                      <a:pt x="181" y="161"/>
                    </a:cubicBezTo>
                    <a:close/>
                    <a:moveTo>
                      <a:pt x="167" y="33"/>
                    </a:moveTo>
                    <a:cubicBezTo>
                      <a:pt x="175" y="34"/>
                      <a:pt x="176" y="35"/>
                      <a:pt x="177" y="42"/>
                    </a:cubicBezTo>
                    <a:cubicBezTo>
                      <a:pt x="178" y="50"/>
                      <a:pt x="180" y="58"/>
                      <a:pt x="181" y="66"/>
                    </a:cubicBezTo>
                    <a:cubicBezTo>
                      <a:pt x="183" y="67"/>
                      <a:pt x="184" y="68"/>
                      <a:pt x="186" y="68"/>
                    </a:cubicBezTo>
                    <a:cubicBezTo>
                      <a:pt x="193" y="66"/>
                      <a:pt x="200" y="63"/>
                      <a:pt x="207" y="61"/>
                    </a:cubicBezTo>
                    <a:cubicBezTo>
                      <a:pt x="216" y="57"/>
                      <a:pt x="217" y="57"/>
                      <a:pt x="222" y="66"/>
                    </a:cubicBezTo>
                    <a:cubicBezTo>
                      <a:pt x="222" y="66"/>
                      <a:pt x="222" y="66"/>
                      <a:pt x="222" y="66"/>
                    </a:cubicBezTo>
                    <a:cubicBezTo>
                      <a:pt x="230" y="66"/>
                      <a:pt x="238" y="66"/>
                      <a:pt x="246" y="66"/>
                    </a:cubicBezTo>
                    <a:cubicBezTo>
                      <a:pt x="254" y="55"/>
                      <a:pt x="261" y="45"/>
                      <a:pt x="269" y="33"/>
                    </a:cubicBezTo>
                    <a:cubicBezTo>
                      <a:pt x="255" y="33"/>
                      <a:pt x="242" y="33"/>
                      <a:pt x="229" y="33"/>
                    </a:cubicBezTo>
                    <a:cubicBezTo>
                      <a:pt x="222" y="33"/>
                      <a:pt x="220" y="31"/>
                      <a:pt x="220" y="24"/>
                    </a:cubicBezTo>
                    <a:cubicBezTo>
                      <a:pt x="220" y="21"/>
                      <a:pt x="220" y="17"/>
                      <a:pt x="220" y="13"/>
                    </a:cubicBezTo>
                    <a:cubicBezTo>
                      <a:pt x="202" y="13"/>
                      <a:pt x="185" y="13"/>
                      <a:pt x="167" y="13"/>
                    </a:cubicBezTo>
                    <a:cubicBezTo>
                      <a:pt x="167" y="20"/>
                      <a:pt x="167" y="26"/>
                      <a:pt x="167" y="33"/>
                    </a:cubicBezTo>
                    <a:close/>
                    <a:moveTo>
                      <a:pt x="148" y="386"/>
                    </a:moveTo>
                    <a:cubicBezTo>
                      <a:pt x="166" y="386"/>
                      <a:pt x="183" y="386"/>
                      <a:pt x="200" y="386"/>
                    </a:cubicBezTo>
                    <a:cubicBezTo>
                      <a:pt x="200" y="366"/>
                      <a:pt x="200" y="347"/>
                      <a:pt x="200" y="327"/>
                    </a:cubicBezTo>
                    <a:cubicBezTo>
                      <a:pt x="196" y="327"/>
                      <a:pt x="191" y="327"/>
                      <a:pt x="187" y="327"/>
                    </a:cubicBezTo>
                    <a:cubicBezTo>
                      <a:pt x="187" y="330"/>
                      <a:pt x="187" y="333"/>
                      <a:pt x="187" y="336"/>
                    </a:cubicBezTo>
                    <a:cubicBezTo>
                      <a:pt x="187" y="340"/>
                      <a:pt x="186" y="344"/>
                      <a:pt x="183" y="347"/>
                    </a:cubicBezTo>
                    <a:cubicBezTo>
                      <a:pt x="177" y="353"/>
                      <a:pt x="171" y="360"/>
                      <a:pt x="166" y="367"/>
                    </a:cubicBezTo>
                    <a:cubicBezTo>
                      <a:pt x="160" y="373"/>
                      <a:pt x="154" y="380"/>
                      <a:pt x="148" y="386"/>
                    </a:cubicBezTo>
                    <a:close/>
                    <a:moveTo>
                      <a:pt x="214" y="386"/>
                    </a:moveTo>
                    <a:cubicBezTo>
                      <a:pt x="230" y="386"/>
                      <a:pt x="247" y="386"/>
                      <a:pt x="264" y="386"/>
                    </a:cubicBezTo>
                    <a:cubicBezTo>
                      <a:pt x="253" y="375"/>
                      <a:pt x="242" y="364"/>
                      <a:pt x="231" y="354"/>
                    </a:cubicBezTo>
                    <a:cubicBezTo>
                      <a:pt x="228" y="351"/>
                      <a:pt x="227" y="348"/>
                      <a:pt x="227" y="343"/>
                    </a:cubicBezTo>
                    <a:cubicBezTo>
                      <a:pt x="227" y="338"/>
                      <a:pt x="227" y="332"/>
                      <a:pt x="227" y="327"/>
                    </a:cubicBezTo>
                    <a:cubicBezTo>
                      <a:pt x="222" y="327"/>
                      <a:pt x="218" y="327"/>
                      <a:pt x="214" y="327"/>
                    </a:cubicBezTo>
                    <a:cubicBezTo>
                      <a:pt x="214" y="347"/>
                      <a:pt x="214" y="366"/>
                      <a:pt x="214" y="386"/>
                    </a:cubicBezTo>
                    <a:close/>
                    <a:moveTo>
                      <a:pt x="227" y="309"/>
                    </a:moveTo>
                    <a:cubicBezTo>
                      <a:pt x="220" y="302"/>
                      <a:pt x="213" y="295"/>
                      <a:pt x="206" y="289"/>
                    </a:cubicBezTo>
                    <a:cubicBezTo>
                      <a:pt x="202" y="285"/>
                      <a:pt x="200" y="281"/>
                      <a:pt x="200" y="275"/>
                    </a:cubicBezTo>
                    <a:cubicBezTo>
                      <a:pt x="201" y="265"/>
                      <a:pt x="200" y="255"/>
                      <a:pt x="200" y="245"/>
                    </a:cubicBezTo>
                    <a:cubicBezTo>
                      <a:pt x="200" y="243"/>
                      <a:pt x="201" y="242"/>
                      <a:pt x="200" y="240"/>
                    </a:cubicBezTo>
                    <a:cubicBezTo>
                      <a:pt x="196" y="240"/>
                      <a:pt x="191" y="240"/>
                      <a:pt x="187" y="240"/>
                    </a:cubicBezTo>
                    <a:cubicBezTo>
                      <a:pt x="187" y="264"/>
                      <a:pt x="187" y="289"/>
                      <a:pt x="187" y="313"/>
                    </a:cubicBezTo>
                    <a:cubicBezTo>
                      <a:pt x="200" y="313"/>
                      <a:pt x="214" y="313"/>
                      <a:pt x="227" y="313"/>
                    </a:cubicBezTo>
                    <a:cubicBezTo>
                      <a:pt x="227" y="312"/>
                      <a:pt x="227" y="311"/>
                      <a:pt x="227" y="309"/>
                    </a:cubicBezTo>
                    <a:close/>
                    <a:moveTo>
                      <a:pt x="232" y="296"/>
                    </a:moveTo>
                    <a:cubicBezTo>
                      <a:pt x="236" y="289"/>
                      <a:pt x="240" y="283"/>
                      <a:pt x="244" y="277"/>
                    </a:cubicBezTo>
                    <a:cubicBezTo>
                      <a:pt x="243" y="276"/>
                      <a:pt x="243" y="276"/>
                      <a:pt x="242" y="276"/>
                    </a:cubicBezTo>
                    <a:cubicBezTo>
                      <a:pt x="235" y="273"/>
                      <a:pt x="233" y="268"/>
                      <a:pt x="233" y="260"/>
                    </a:cubicBezTo>
                    <a:cubicBezTo>
                      <a:pt x="234" y="254"/>
                      <a:pt x="234" y="247"/>
                      <a:pt x="234" y="240"/>
                    </a:cubicBezTo>
                    <a:cubicBezTo>
                      <a:pt x="227" y="240"/>
                      <a:pt x="220" y="240"/>
                      <a:pt x="214" y="240"/>
                    </a:cubicBezTo>
                    <a:cubicBezTo>
                      <a:pt x="214" y="253"/>
                      <a:pt x="214" y="265"/>
                      <a:pt x="214" y="277"/>
                    </a:cubicBezTo>
                    <a:cubicBezTo>
                      <a:pt x="220" y="283"/>
                      <a:pt x="226" y="289"/>
                      <a:pt x="232" y="296"/>
                    </a:cubicBezTo>
                    <a:close/>
                    <a:moveTo>
                      <a:pt x="230" y="80"/>
                    </a:moveTo>
                    <a:cubicBezTo>
                      <a:pt x="231" y="81"/>
                      <a:pt x="231" y="82"/>
                      <a:pt x="232" y="83"/>
                    </a:cubicBezTo>
                    <a:cubicBezTo>
                      <a:pt x="235" y="88"/>
                      <a:pt x="234" y="91"/>
                      <a:pt x="229" y="95"/>
                    </a:cubicBezTo>
                    <a:cubicBezTo>
                      <a:pt x="226" y="98"/>
                      <a:pt x="222" y="101"/>
                      <a:pt x="218" y="104"/>
                    </a:cubicBezTo>
                    <a:cubicBezTo>
                      <a:pt x="218" y="105"/>
                      <a:pt x="216" y="105"/>
                      <a:pt x="216" y="106"/>
                    </a:cubicBezTo>
                    <a:cubicBezTo>
                      <a:pt x="226" y="106"/>
                      <a:pt x="236" y="106"/>
                      <a:pt x="247" y="106"/>
                    </a:cubicBezTo>
                    <a:cubicBezTo>
                      <a:pt x="247" y="102"/>
                      <a:pt x="247" y="98"/>
                      <a:pt x="247" y="93"/>
                    </a:cubicBezTo>
                    <a:cubicBezTo>
                      <a:pt x="247" y="89"/>
                      <a:pt x="247" y="85"/>
                      <a:pt x="247" y="80"/>
                    </a:cubicBezTo>
                    <a:cubicBezTo>
                      <a:pt x="241" y="80"/>
                      <a:pt x="236" y="80"/>
                      <a:pt x="230" y="80"/>
                    </a:cubicBezTo>
                    <a:close/>
                    <a:moveTo>
                      <a:pt x="215" y="120"/>
                    </a:moveTo>
                    <a:cubicBezTo>
                      <a:pt x="220" y="124"/>
                      <a:pt x="224" y="127"/>
                      <a:pt x="228" y="131"/>
                    </a:cubicBezTo>
                    <a:cubicBezTo>
                      <a:pt x="235" y="136"/>
                      <a:pt x="235" y="137"/>
                      <a:pt x="231" y="145"/>
                    </a:cubicBezTo>
                    <a:cubicBezTo>
                      <a:pt x="231" y="145"/>
                      <a:pt x="230" y="146"/>
                      <a:pt x="231" y="146"/>
                    </a:cubicBezTo>
                    <a:cubicBezTo>
                      <a:pt x="236" y="146"/>
                      <a:pt x="241" y="146"/>
                      <a:pt x="247" y="146"/>
                    </a:cubicBezTo>
                    <a:cubicBezTo>
                      <a:pt x="247" y="138"/>
                      <a:pt x="247" y="129"/>
                      <a:pt x="247" y="120"/>
                    </a:cubicBezTo>
                    <a:cubicBezTo>
                      <a:pt x="236" y="120"/>
                      <a:pt x="226" y="120"/>
                      <a:pt x="215" y="120"/>
                    </a:cubicBezTo>
                    <a:close/>
                    <a:moveTo>
                      <a:pt x="47" y="34"/>
                    </a:moveTo>
                    <a:cubicBezTo>
                      <a:pt x="47" y="30"/>
                      <a:pt x="44" y="27"/>
                      <a:pt x="41" y="27"/>
                    </a:cubicBezTo>
                    <a:cubicBezTo>
                      <a:pt x="37" y="26"/>
                      <a:pt x="34" y="29"/>
                      <a:pt x="34" y="33"/>
                    </a:cubicBezTo>
                    <a:cubicBezTo>
                      <a:pt x="33" y="36"/>
                      <a:pt x="36" y="39"/>
                      <a:pt x="40" y="40"/>
                    </a:cubicBezTo>
                    <a:cubicBezTo>
                      <a:pt x="43" y="40"/>
                      <a:pt x="47" y="37"/>
                      <a:pt x="47" y="34"/>
                    </a:cubicBezTo>
                    <a:close/>
                    <a:moveTo>
                      <a:pt x="40" y="206"/>
                    </a:moveTo>
                    <a:cubicBezTo>
                      <a:pt x="44" y="207"/>
                      <a:pt x="47" y="204"/>
                      <a:pt x="47" y="200"/>
                    </a:cubicBezTo>
                    <a:cubicBezTo>
                      <a:pt x="47" y="196"/>
                      <a:pt x="44" y="193"/>
                      <a:pt x="40" y="193"/>
                    </a:cubicBezTo>
                    <a:cubicBezTo>
                      <a:pt x="37" y="193"/>
                      <a:pt x="34" y="196"/>
                      <a:pt x="34" y="200"/>
                    </a:cubicBezTo>
                    <a:cubicBezTo>
                      <a:pt x="34" y="203"/>
                      <a:pt x="36" y="206"/>
                      <a:pt x="40" y="206"/>
                    </a:cubicBezTo>
                    <a:close/>
                    <a:moveTo>
                      <a:pt x="20" y="126"/>
                    </a:moveTo>
                    <a:cubicBezTo>
                      <a:pt x="24" y="126"/>
                      <a:pt x="26" y="124"/>
                      <a:pt x="26" y="120"/>
                    </a:cubicBezTo>
                    <a:cubicBezTo>
                      <a:pt x="26" y="116"/>
                      <a:pt x="24" y="113"/>
                      <a:pt x="20" y="113"/>
                    </a:cubicBezTo>
                    <a:cubicBezTo>
                      <a:pt x="17" y="113"/>
                      <a:pt x="14" y="116"/>
                      <a:pt x="14" y="120"/>
                    </a:cubicBezTo>
                    <a:cubicBezTo>
                      <a:pt x="14" y="123"/>
                      <a:pt x="17" y="126"/>
                      <a:pt x="2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0" name="Freeform 8">
                <a:extLst>
                  <a:ext uri="{FF2B5EF4-FFF2-40B4-BE49-F238E27FC236}">
                    <a16:creationId xmlns:a16="http://schemas.microsoft.com/office/drawing/2014/main" id="{7BA5B9E6-625B-4747-98A2-06AEECCCEA90}"/>
                  </a:ext>
                </a:extLst>
              </p:cNvPr>
              <p:cNvSpPr>
                <a:spLocks/>
              </p:cNvSpPr>
              <p:nvPr/>
            </p:nvSpPr>
            <p:spPr bwMode="auto">
              <a:xfrm>
                <a:off x="6816725" y="-1736725"/>
                <a:ext cx="123825" cy="128588"/>
              </a:xfrm>
              <a:custGeom>
                <a:avLst/>
                <a:gdLst>
                  <a:gd name="T0" fmla="*/ 20 w 33"/>
                  <a:gd name="T1" fmla="*/ 20 h 34"/>
                  <a:gd name="T2" fmla="*/ 20 w 33"/>
                  <a:gd name="T3" fmla="*/ 7 h 34"/>
                  <a:gd name="T4" fmla="*/ 26 w 33"/>
                  <a:gd name="T5" fmla="*/ 0 h 34"/>
                  <a:gd name="T6" fmla="*/ 33 w 33"/>
                  <a:gd name="T7" fmla="*/ 7 h 34"/>
                  <a:gd name="T8" fmla="*/ 33 w 33"/>
                  <a:gd name="T9" fmla="*/ 27 h 34"/>
                  <a:gd name="T10" fmla="*/ 26 w 33"/>
                  <a:gd name="T11" fmla="*/ 33 h 34"/>
                  <a:gd name="T12" fmla="*/ 7 w 33"/>
                  <a:gd name="T13" fmla="*/ 33 h 34"/>
                  <a:gd name="T14" fmla="*/ 0 w 33"/>
                  <a:gd name="T15" fmla="*/ 27 h 34"/>
                  <a:gd name="T16" fmla="*/ 7 w 33"/>
                  <a:gd name="T17" fmla="*/ 20 h 34"/>
                  <a:gd name="T18" fmla="*/ 20 w 33"/>
                  <a:gd name="T19"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0" y="20"/>
                    </a:moveTo>
                    <a:cubicBezTo>
                      <a:pt x="20" y="16"/>
                      <a:pt x="20" y="11"/>
                      <a:pt x="20" y="7"/>
                    </a:cubicBezTo>
                    <a:cubicBezTo>
                      <a:pt x="20" y="3"/>
                      <a:pt x="22" y="0"/>
                      <a:pt x="26" y="0"/>
                    </a:cubicBezTo>
                    <a:cubicBezTo>
                      <a:pt x="30" y="0"/>
                      <a:pt x="33" y="3"/>
                      <a:pt x="33" y="7"/>
                    </a:cubicBezTo>
                    <a:cubicBezTo>
                      <a:pt x="33" y="14"/>
                      <a:pt x="33" y="20"/>
                      <a:pt x="33" y="27"/>
                    </a:cubicBezTo>
                    <a:cubicBezTo>
                      <a:pt x="33" y="31"/>
                      <a:pt x="31" y="33"/>
                      <a:pt x="26" y="33"/>
                    </a:cubicBezTo>
                    <a:cubicBezTo>
                      <a:pt x="20" y="34"/>
                      <a:pt x="13" y="34"/>
                      <a:pt x="7" y="33"/>
                    </a:cubicBezTo>
                    <a:cubicBezTo>
                      <a:pt x="3" y="33"/>
                      <a:pt x="0" y="31"/>
                      <a:pt x="0" y="27"/>
                    </a:cubicBezTo>
                    <a:cubicBezTo>
                      <a:pt x="0" y="23"/>
                      <a:pt x="3" y="20"/>
                      <a:pt x="7" y="20"/>
                    </a:cubicBezTo>
                    <a:cubicBezTo>
                      <a:pt x="11" y="20"/>
                      <a:pt x="15" y="20"/>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1" name="Freeform 9">
                <a:extLst>
                  <a:ext uri="{FF2B5EF4-FFF2-40B4-BE49-F238E27FC236}">
                    <a16:creationId xmlns:a16="http://schemas.microsoft.com/office/drawing/2014/main" id="{ADD87D2D-1BC3-43F1-9C7A-B6C1EA9B5567}"/>
                  </a:ext>
                </a:extLst>
              </p:cNvPr>
              <p:cNvSpPr>
                <a:spLocks/>
              </p:cNvSpPr>
              <p:nvPr/>
            </p:nvSpPr>
            <p:spPr bwMode="auto">
              <a:xfrm>
                <a:off x="6691313" y="-1985963"/>
                <a:ext cx="49213" cy="98425"/>
              </a:xfrm>
              <a:custGeom>
                <a:avLst/>
                <a:gdLst>
                  <a:gd name="T0" fmla="*/ 13 w 13"/>
                  <a:gd name="T1" fmla="*/ 0 h 26"/>
                  <a:gd name="T2" fmla="*/ 13 w 13"/>
                  <a:gd name="T3" fmla="*/ 26 h 26"/>
                  <a:gd name="T4" fmla="*/ 0 w 13"/>
                  <a:gd name="T5" fmla="*/ 26 h 26"/>
                  <a:gd name="T6" fmla="*/ 0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9"/>
                      <a:pt x="13" y="17"/>
                      <a:pt x="13" y="26"/>
                    </a:cubicBezTo>
                    <a:cubicBezTo>
                      <a:pt x="8" y="26"/>
                      <a:pt x="4" y="26"/>
                      <a:pt x="0" y="26"/>
                    </a:cubicBezTo>
                    <a:cubicBezTo>
                      <a:pt x="0" y="17"/>
                      <a:pt x="0" y="9"/>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2" name="Freeform 10">
                <a:extLst>
                  <a:ext uri="{FF2B5EF4-FFF2-40B4-BE49-F238E27FC236}">
                    <a16:creationId xmlns:a16="http://schemas.microsoft.com/office/drawing/2014/main" id="{44ECC448-D70E-46E3-AA4A-D28698769F2C}"/>
                  </a:ext>
                </a:extLst>
              </p:cNvPr>
              <p:cNvSpPr>
                <a:spLocks/>
              </p:cNvSpPr>
              <p:nvPr/>
            </p:nvSpPr>
            <p:spPr bwMode="auto">
              <a:xfrm>
                <a:off x="6691313" y="-1833563"/>
                <a:ext cx="49213" cy="47625"/>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3" name="Freeform 11">
                <a:extLst>
                  <a:ext uri="{FF2B5EF4-FFF2-40B4-BE49-F238E27FC236}">
                    <a16:creationId xmlns:a16="http://schemas.microsoft.com/office/drawing/2014/main" id="{CA087DE8-6115-491F-83FA-561C49758856}"/>
                  </a:ext>
                </a:extLst>
              </p:cNvPr>
              <p:cNvSpPr>
                <a:spLocks/>
              </p:cNvSpPr>
              <p:nvPr/>
            </p:nvSpPr>
            <p:spPr bwMode="auto">
              <a:xfrm>
                <a:off x="6691313" y="-1731963"/>
                <a:ext cx="49213" cy="44450"/>
              </a:xfrm>
              <a:custGeom>
                <a:avLst/>
                <a:gdLst>
                  <a:gd name="T0" fmla="*/ 13 w 13"/>
                  <a:gd name="T1" fmla="*/ 0 h 12"/>
                  <a:gd name="T2" fmla="*/ 13 w 13"/>
                  <a:gd name="T3" fmla="*/ 12 h 12"/>
                  <a:gd name="T4" fmla="*/ 0 w 13"/>
                  <a:gd name="T5" fmla="*/ 12 h 12"/>
                  <a:gd name="T6" fmla="*/ 0 w 13"/>
                  <a:gd name="T7" fmla="*/ 0 h 12"/>
                  <a:gd name="T8" fmla="*/ 13 w 13"/>
                  <a:gd name="T9" fmla="*/ 0 h 12"/>
                </a:gdLst>
                <a:ahLst/>
                <a:cxnLst>
                  <a:cxn ang="0">
                    <a:pos x="T0" y="T1"/>
                  </a:cxn>
                  <a:cxn ang="0">
                    <a:pos x="T2" y="T3"/>
                  </a:cxn>
                  <a:cxn ang="0">
                    <a:pos x="T4" y="T5"/>
                  </a:cxn>
                  <a:cxn ang="0">
                    <a:pos x="T6" y="T7"/>
                  </a:cxn>
                  <a:cxn ang="0">
                    <a:pos x="T8" y="T9"/>
                  </a:cxn>
                </a:cxnLst>
                <a:rect l="0" t="0" r="r" b="b"/>
                <a:pathLst>
                  <a:path w="13" h="12">
                    <a:moveTo>
                      <a:pt x="13" y="0"/>
                    </a:moveTo>
                    <a:cubicBezTo>
                      <a:pt x="13" y="4"/>
                      <a:pt x="13" y="8"/>
                      <a:pt x="13" y="12"/>
                    </a:cubicBezTo>
                    <a:cubicBezTo>
                      <a:pt x="9" y="12"/>
                      <a:pt x="4" y="12"/>
                      <a:pt x="0" y="12"/>
                    </a:cubicBezTo>
                    <a:cubicBezTo>
                      <a:pt x="0" y="8"/>
                      <a:pt x="0" y="4"/>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4" name="Freeform 12">
                <a:extLst>
                  <a:ext uri="{FF2B5EF4-FFF2-40B4-BE49-F238E27FC236}">
                    <a16:creationId xmlns:a16="http://schemas.microsoft.com/office/drawing/2014/main" id="{6203C6D7-A6DA-45BF-B630-51CBB84CA530}"/>
                  </a:ext>
                </a:extLst>
              </p:cNvPr>
              <p:cNvSpPr>
                <a:spLocks noEditPoints="1"/>
              </p:cNvSpPr>
              <p:nvPr/>
            </p:nvSpPr>
            <p:spPr bwMode="auto">
              <a:xfrm>
                <a:off x="6148388" y="-1909763"/>
                <a:ext cx="200025" cy="200025"/>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40 w 53"/>
                  <a:gd name="T11" fmla="*/ 26 h 53"/>
                  <a:gd name="T12" fmla="*/ 27 w 53"/>
                  <a:gd name="T13" fmla="*/ 13 h 53"/>
                  <a:gd name="T14" fmla="*/ 13 w 53"/>
                  <a:gd name="T15" fmla="*/ 26 h 53"/>
                  <a:gd name="T16" fmla="*/ 27 w 53"/>
                  <a:gd name="T17" fmla="*/ 39 h 53"/>
                  <a:gd name="T18" fmla="*/ 40 w 53"/>
                  <a:gd name="T19"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2" y="0"/>
                      <a:pt x="53" y="11"/>
                      <a:pt x="53" y="26"/>
                    </a:cubicBezTo>
                    <a:cubicBezTo>
                      <a:pt x="53" y="41"/>
                      <a:pt x="41" y="53"/>
                      <a:pt x="27" y="53"/>
                    </a:cubicBezTo>
                    <a:close/>
                    <a:moveTo>
                      <a:pt x="40" y="26"/>
                    </a:moveTo>
                    <a:cubicBezTo>
                      <a:pt x="40" y="19"/>
                      <a:pt x="34" y="13"/>
                      <a:pt x="27" y="13"/>
                    </a:cubicBezTo>
                    <a:cubicBezTo>
                      <a:pt x="19" y="13"/>
                      <a:pt x="13" y="19"/>
                      <a:pt x="13" y="26"/>
                    </a:cubicBezTo>
                    <a:cubicBezTo>
                      <a:pt x="13" y="34"/>
                      <a:pt x="19" y="39"/>
                      <a:pt x="27" y="39"/>
                    </a:cubicBezTo>
                    <a:cubicBezTo>
                      <a:pt x="34" y="39"/>
                      <a:pt x="40" y="34"/>
                      <a:pt x="4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5" name="Freeform 13">
                <a:extLst>
                  <a:ext uri="{FF2B5EF4-FFF2-40B4-BE49-F238E27FC236}">
                    <a16:creationId xmlns:a16="http://schemas.microsoft.com/office/drawing/2014/main" id="{BEDED5FB-2B63-4C7F-840A-6B8BAFF9308D}"/>
                  </a:ext>
                </a:extLst>
              </p:cNvPr>
              <p:cNvSpPr>
                <a:spLocks/>
              </p:cNvSpPr>
              <p:nvPr/>
            </p:nvSpPr>
            <p:spPr bwMode="auto">
              <a:xfrm>
                <a:off x="6213475" y="-1131888"/>
                <a:ext cx="49213" cy="47625"/>
              </a:xfrm>
              <a:custGeom>
                <a:avLst/>
                <a:gdLst>
                  <a:gd name="T0" fmla="*/ 0 w 13"/>
                  <a:gd name="T1" fmla="*/ 13 h 13"/>
                  <a:gd name="T2" fmla="*/ 0 w 13"/>
                  <a:gd name="T3" fmla="*/ 0 h 13"/>
                  <a:gd name="T4" fmla="*/ 13 w 13"/>
                  <a:gd name="T5" fmla="*/ 0 h 13"/>
                  <a:gd name="T6" fmla="*/ 13 w 13"/>
                  <a:gd name="T7" fmla="*/ 13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cubicBezTo>
                      <a:pt x="0" y="9"/>
                      <a:pt x="0" y="5"/>
                      <a:pt x="0" y="0"/>
                    </a:cubicBezTo>
                    <a:cubicBezTo>
                      <a:pt x="4" y="0"/>
                      <a:pt x="9" y="0"/>
                      <a:pt x="13" y="0"/>
                    </a:cubicBezTo>
                    <a:cubicBezTo>
                      <a:pt x="13" y="5"/>
                      <a:pt x="13" y="9"/>
                      <a:pt x="13" y="13"/>
                    </a:cubicBezTo>
                    <a:cubicBezTo>
                      <a:pt x="9" y="13"/>
                      <a:pt x="5"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6" name="Freeform 14">
                <a:extLst>
                  <a:ext uri="{FF2B5EF4-FFF2-40B4-BE49-F238E27FC236}">
                    <a16:creationId xmlns:a16="http://schemas.microsoft.com/office/drawing/2014/main" id="{A16D4615-FF36-410B-B4DB-E6995DBA5DF3}"/>
                  </a:ext>
                </a:extLst>
              </p:cNvPr>
              <p:cNvSpPr>
                <a:spLocks/>
              </p:cNvSpPr>
              <p:nvPr/>
            </p:nvSpPr>
            <p:spPr bwMode="auto">
              <a:xfrm>
                <a:off x="6213475" y="-1230313"/>
                <a:ext cx="49213" cy="49213"/>
              </a:xfrm>
              <a:custGeom>
                <a:avLst/>
                <a:gdLst>
                  <a:gd name="T0" fmla="*/ 13 w 13"/>
                  <a:gd name="T1" fmla="*/ 0 h 13"/>
                  <a:gd name="T2" fmla="*/ 13 w 13"/>
                  <a:gd name="T3" fmla="*/ 13 h 13"/>
                  <a:gd name="T4" fmla="*/ 0 w 13"/>
                  <a:gd name="T5" fmla="*/ 13 h 13"/>
                  <a:gd name="T6" fmla="*/ 0 w 13"/>
                  <a:gd name="T7" fmla="*/ 0 h 13"/>
                  <a:gd name="T8" fmla="*/ 13 w 13"/>
                  <a:gd name="T9" fmla="*/ 0 h 13"/>
                </a:gdLst>
                <a:ahLst/>
                <a:cxnLst>
                  <a:cxn ang="0">
                    <a:pos x="T0" y="T1"/>
                  </a:cxn>
                  <a:cxn ang="0">
                    <a:pos x="T2" y="T3"/>
                  </a:cxn>
                  <a:cxn ang="0">
                    <a:pos x="T4" y="T5"/>
                  </a:cxn>
                  <a:cxn ang="0">
                    <a:pos x="T6" y="T7"/>
                  </a:cxn>
                  <a:cxn ang="0">
                    <a:pos x="T8" y="T9"/>
                  </a:cxn>
                </a:cxnLst>
                <a:rect l="0" t="0" r="r" b="b"/>
                <a:pathLst>
                  <a:path w="13" h="13">
                    <a:moveTo>
                      <a:pt x="13" y="0"/>
                    </a:moveTo>
                    <a:cubicBezTo>
                      <a:pt x="13" y="4"/>
                      <a:pt x="13" y="8"/>
                      <a:pt x="13" y="13"/>
                    </a:cubicBezTo>
                    <a:cubicBezTo>
                      <a:pt x="9" y="13"/>
                      <a:pt x="4" y="13"/>
                      <a:pt x="0" y="13"/>
                    </a:cubicBezTo>
                    <a:cubicBezTo>
                      <a:pt x="0" y="8"/>
                      <a:pt x="0" y="4"/>
                      <a:pt x="0" y="0"/>
                    </a:cubicBezTo>
                    <a:cubicBezTo>
                      <a:pt x="4" y="0"/>
                      <a:pt x="9"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7" name="Freeform 15">
                <a:extLst>
                  <a:ext uri="{FF2B5EF4-FFF2-40B4-BE49-F238E27FC236}">
                    <a16:creationId xmlns:a16="http://schemas.microsoft.com/office/drawing/2014/main" id="{5B569683-3D3C-4D04-BC85-9366208A3E8C}"/>
                  </a:ext>
                </a:extLst>
              </p:cNvPr>
              <p:cNvSpPr>
                <a:spLocks/>
              </p:cNvSpPr>
              <p:nvPr/>
            </p:nvSpPr>
            <p:spPr bwMode="auto">
              <a:xfrm>
                <a:off x="63642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5" y="0"/>
                      <a:pt x="9" y="0"/>
                      <a:pt x="13" y="0"/>
                    </a:cubicBezTo>
                    <a:cubicBezTo>
                      <a:pt x="13" y="4"/>
                      <a:pt x="13" y="8"/>
                      <a:pt x="13" y="13"/>
                    </a:cubicBezTo>
                    <a:cubicBezTo>
                      <a:pt x="9" y="13"/>
                      <a:pt x="5"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8" name="Freeform 16">
                <a:extLst>
                  <a:ext uri="{FF2B5EF4-FFF2-40B4-BE49-F238E27FC236}">
                    <a16:creationId xmlns:a16="http://schemas.microsoft.com/office/drawing/2014/main" id="{2D7F7870-F424-4CF8-AC30-FAA558692E4E}"/>
                  </a:ext>
                </a:extLst>
              </p:cNvPr>
              <p:cNvSpPr>
                <a:spLocks/>
              </p:cNvSpPr>
              <p:nvPr/>
            </p:nvSpPr>
            <p:spPr bwMode="auto">
              <a:xfrm>
                <a:off x="64658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15" name="Rectangle 114">
              <a:extLst>
                <a:ext uri="{FF2B5EF4-FFF2-40B4-BE49-F238E27FC236}">
                  <a16:creationId xmlns:a16="http://schemas.microsoft.com/office/drawing/2014/main" id="{0C851603-7B68-4EF2-8519-EE5E1293EECA}"/>
                </a:ext>
              </a:extLst>
            </p:cNvPr>
            <p:cNvSpPr/>
            <p:nvPr/>
          </p:nvSpPr>
          <p:spPr>
            <a:xfrm>
              <a:off x="6612238" y="1682779"/>
              <a:ext cx="1110817" cy="1463040"/>
            </a:xfrm>
            <a:prstGeom prst="rect">
              <a:avLst/>
            </a:prstGeom>
            <a:solidFill>
              <a:schemeClr val="bg1"/>
            </a:solidFill>
            <a:ln w="63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E5EB2"/>
                </a:solidFill>
                <a:latin typeface="+mj-lt"/>
              </a:endParaRPr>
            </a:p>
          </p:txBody>
        </p:sp>
        <p:sp>
          <p:nvSpPr>
            <p:cNvPr id="116" name="TextBox 115">
              <a:extLst>
                <a:ext uri="{FF2B5EF4-FFF2-40B4-BE49-F238E27FC236}">
                  <a16:creationId xmlns:a16="http://schemas.microsoft.com/office/drawing/2014/main" id="{DC4AD9A5-987C-458C-8F14-6B64432AE8DF}"/>
                </a:ext>
              </a:extLst>
            </p:cNvPr>
            <p:cNvSpPr txBox="1"/>
            <p:nvPr/>
          </p:nvSpPr>
          <p:spPr>
            <a:xfrm>
              <a:off x="6701646" y="1727166"/>
              <a:ext cx="734175" cy="461665"/>
            </a:xfrm>
            <a:prstGeom prst="rect">
              <a:avLst/>
            </a:prstGeom>
          </p:spPr>
          <p:txBody>
            <a:bodyPr wrap="none" lIns="0" tIns="0" rIns="0" bIns="0" rtlCol="0">
              <a:spAutoFit/>
            </a:bodyPr>
            <a:lstStyle/>
            <a:p>
              <a:r>
                <a:rPr lang="en-US" sz="1000" dirty="0">
                  <a:solidFill>
                    <a:schemeClr val="accent2"/>
                  </a:solidFill>
                  <a:latin typeface="+mj-lt"/>
                </a:rPr>
                <a:t>ML Algorithm </a:t>
              </a:r>
            </a:p>
            <a:p>
              <a:r>
                <a:rPr lang="en-US" sz="1000" dirty="0">
                  <a:solidFill>
                    <a:schemeClr val="accent2"/>
                  </a:solidFill>
                  <a:latin typeface="+mj-lt"/>
                </a:rPr>
                <a:t>Based Intent </a:t>
              </a:r>
              <a:br>
                <a:rPr lang="en-US" sz="1000" dirty="0">
                  <a:solidFill>
                    <a:schemeClr val="accent2"/>
                  </a:solidFill>
                  <a:latin typeface="+mj-lt"/>
                </a:rPr>
              </a:br>
              <a:r>
                <a:rPr lang="en-US" sz="1000" dirty="0">
                  <a:solidFill>
                    <a:schemeClr val="accent2"/>
                  </a:solidFill>
                  <a:latin typeface="+mj-lt"/>
                </a:rPr>
                <a:t>Identification</a:t>
              </a:r>
            </a:p>
          </p:txBody>
        </p:sp>
        <p:grpSp>
          <p:nvGrpSpPr>
            <p:cNvPr id="117" name="Group 116">
              <a:extLst>
                <a:ext uri="{FF2B5EF4-FFF2-40B4-BE49-F238E27FC236}">
                  <a16:creationId xmlns:a16="http://schemas.microsoft.com/office/drawing/2014/main" id="{0C0FAC3F-3F2B-43DC-B72B-20C4F43CC44D}"/>
                </a:ext>
              </a:extLst>
            </p:cNvPr>
            <p:cNvGrpSpPr>
              <a:grpSpLocks noChangeAspect="1"/>
            </p:cNvGrpSpPr>
            <p:nvPr/>
          </p:nvGrpSpPr>
          <p:grpSpPr>
            <a:xfrm>
              <a:off x="6845881" y="2353528"/>
              <a:ext cx="560039" cy="581438"/>
              <a:chOff x="5659438" y="-2238375"/>
              <a:chExt cx="1454150" cy="1509713"/>
            </a:xfrm>
            <a:solidFill>
              <a:srgbClr val="FB4E0B"/>
            </a:solidFill>
          </p:grpSpPr>
          <p:sp>
            <p:nvSpPr>
              <p:cNvPr id="169" name="Freeform 7">
                <a:extLst>
                  <a:ext uri="{FF2B5EF4-FFF2-40B4-BE49-F238E27FC236}">
                    <a16:creationId xmlns:a16="http://schemas.microsoft.com/office/drawing/2014/main" id="{DF9B849B-A6BA-444F-ADCF-409ECC79DB35}"/>
                  </a:ext>
                </a:extLst>
              </p:cNvPr>
              <p:cNvSpPr>
                <a:spLocks noEditPoints="1"/>
              </p:cNvSpPr>
              <p:nvPr/>
            </p:nvSpPr>
            <p:spPr bwMode="auto">
              <a:xfrm>
                <a:off x="5659438" y="-2238375"/>
                <a:ext cx="1454150" cy="1509713"/>
              </a:xfrm>
              <a:custGeom>
                <a:avLst/>
                <a:gdLst>
                  <a:gd name="T0" fmla="*/ 120 w 386"/>
                  <a:gd name="T1" fmla="*/ 236 h 400"/>
                  <a:gd name="T2" fmla="*/ 136 w 386"/>
                  <a:gd name="T3" fmla="*/ 185 h 400"/>
                  <a:gd name="T4" fmla="*/ 107 w 386"/>
                  <a:gd name="T5" fmla="*/ 197 h 400"/>
                  <a:gd name="T6" fmla="*/ 35 w 386"/>
                  <a:gd name="T7" fmla="*/ 180 h 400"/>
                  <a:gd name="T8" fmla="*/ 82 w 386"/>
                  <a:gd name="T9" fmla="*/ 144 h 400"/>
                  <a:gd name="T10" fmla="*/ 16 w 386"/>
                  <a:gd name="T11" fmla="*/ 139 h 400"/>
                  <a:gd name="T12" fmla="*/ 79 w 386"/>
                  <a:gd name="T13" fmla="*/ 87 h 400"/>
                  <a:gd name="T14" fmla="*/ 40 w 386"/>
                  <a:gd name="T15" fmla="*/ 13 h 400"/>
                  <a:gd name="T16" fmla="*/ 94 w 386"/>
                  <a:gd name="T17" fmla="*/ 63 h 400"/>
                  <a:gd name="T18" fmla="*/ 146 w 386"/>
                  <a:gd name="T19" fmla="*/ 33 h 400"/>
                  <a:gd name="T20" fmla="*/ 233 w 386"/>
                  <a:gd name="T21" fmla="*/ 8 h 400"/>
                  <a:gd name="T22" fmla="*/ 295 w 386"/>
                  <a:gd name="T23" fmla="*/ 16 h 400"/>
                  <a:gd name="T24" fmla="*/ 382 w 386"/>
                  <a:gd name="T25" fmla="*/ 207 h 400"/>
                  <a:gd name="T26" fmla="*/ 347 w 386"/>
                  <a:gd name="T27" fmla="*/ 262 h 400"/>
                  <a:gd name="T28" fmla="*/ 255 w 386"/>
                  <a:gd name="T29" fmla="*/ 284 h 400"/>
                  <a:gd name="T30" fmla="*/ 282 w 386"/>
                  <a:gd name="T31" fmla="*/ 400 h 400"/>
                  <a:gd name="T32" fmla="*/ 350 w 386"/>
                  <a:gd name="T33" fmla="*/ 154 h 400"/>
                  <a:gd name="T34" fmla="*/ 260 w 386"/>
                  <a:gd name="T35" fmla="*/ 141 h 400"/>
                  <a:gd name="T36" fmla="*/ 276 w 386"/>
                  <a:gd name="T37" fmla="*/ 206 h 400"/>
                  <a:gd name="T38" fmla="*/ 313 w 386"/>
                  <a:gd name="T39" fmla="*/ 293 h 400"/>
                  <a:gd name="T40" fmla="*/ 309 w 386"/>
                  <a:gd name="T41" fmla="*/ 238 h 400"/>
                  <a:gd name="T42" fmla="*/ 347 w 386"/>
                  <a:gd name="T43" fmla="*/ 221 h 400"/>
                  <a:gd name="T44" fmla="*/ 117 w 386"/>
                  <a:gd name="T45" fmla="*/ 116 h 400"/>
                  <a:gd name="T46" fmla="*/ 126 w 386"/>
                  <a:gd name="T47" fmla="*/ 145 h 400"/>
                  <a:gd name="T48" fmla="*/ 166 w 386"/>
                  <a:gd name="T49" fmla="*/ 169 h 400"/>
                  <a:gd name="T50" fmla="*/ 218 w 386"/>
                  <a:gd name="T51" fmla="*/ 140 h 400"/>
                  <a:gd name="T52" fmla="*/ 211 w 386"/>
                  <a:gd name="T53" fmla="*/ 73 h 400"/>
                  <a:gd name="T54" fmla="*/ 164 w 386"/>
                  <a:gd name="T55" fmla="*/ 47 h 400"/>
                  <a:gd name="T56" fmla="*/ 103 w 386"/>
                  <a:gd name="T57" fmla="*/ 73 h 400"/>
                  <a:gd name="T58" fmla="*/ 134 w 386"/>
                  <a:gd name="T59" fmla="*/ 329 h 400"/>
                  <a:gd name="T60" fmla="*/ 147 w 386"/>
                  <a:gd name="T61" fmla="*/ 368 h 400"/>
                  <a:gd name="T62" fmla="*/ 173 w 386"/>
                  <a:gd name="T63" fmla="*/ 240 h 400"/>
                  <a:gd name="T64" fmla="*/ 160 w 386"/>
                  <a:gd name="T65" fmla="*/ 226 h 400"/>
                  <a:gd name="T66" fmla="*/ 254 w 386"/>
                  <a:gd name="T67" fmla="*/ 200 h 400"/>
                  <a:gd name="T68" fmla="*/ 255 w 386"/>
                  <a:gd name="T69" fmla="*/ 160 h 400"/>
                  <a:gd name="T70" fmla="*/ 167 w 386"/>
                  <a:gd name="T71" fmla="*/ 33 h 400"/>
                  <a:gd name="T72" fmla="*/ 222 w 386"/>
                  <a:gd name="T73" fmla="*/ 66 h 400"/>
                  <a:gd name="T74" fmla="*/ 220 w 386"/>
                  <a:gd name="T75" fmla="*/ 24 h 400"/>
                  <a:gd name="T76" fmla="*/ 200 w 386"/>
                  <a:gd name="T77" fmla="*/ 386 h 400"/>
                  <a:gd name="T78" fmla="*/ 166 w 386"/>
                  <a:gd name="T79" fmla="*/ 367 h 400"/>
                  <a:gd name="T80" fmla="*/ 227 w 386"/>
                  <a:gd name="T81" fmla="*/ 343 h 400"/>
                  <a:gd name="T82" fmla="*/ 206 w 386"/>
                  <a:gd name="T83" fmla="*/ 289 h 400"/>
                  <a:gd name="T84" fmla="*/ 187 w 386"/>
                  <a:gd name="T85" fmla="*/ 313 h 400"/>
                  <a:gd name="T86" fmla="*/ 242 w 386"/>
                  <a:gd name="T87" fmla="*/ 276 h 400"/>
                  <a:gd name="T88" fmla="*/ 232 w 386"/>
                  <a:gd name="T89" fmla="*/ 296 h 400"/>
                  <a:gd name="T90" fmla="*/ 216 w 386"/>
                  <a:gd name="T91" fmla="*/ 106 h 400"/>
                  <a:gd name="T92" fmla="*/ 215 w 386"/>
                  <a:gd name="T93" fmla="*/ 120 h 400"/>
                  <a:gd name="T94" fmla="*/ 247 w 386"/>
                  <a:gd name="T95" fmla="*/ 120 h 400"/>
                  <a:gd name="T96" fmla="*/ 40 w 386"/>
                  <a:gd name="T97" fmla="*/ 40 h 400"/>
                  <a:gd name="T98" fmla="*/ 34 w 386"/>
                  <a:gd name="T99" fmla="*/ 200 h 400"/>
                  <a:gd name="T100" fmla="*/ 14 w 386"/>
                  <a:gd name="T101" fmla="*/ 1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6" h="400">
                    <a:moveTo>
                      <a:pt x="64" y="400"/>
                    </a:moveTo>
                    <a:cubicBezTo>
                      <a:pt x="59" y="395"/>
                      <a:pt x="59" y="392"/>
                      <a:pt x="64" y="387"/>
                    </a:cubicBezTo>
                    <a:cubicBezTo>
                      <a:pt x="83" y="368"/>
                      <a:pt x="101" y="349"/>
                      <a:pt x="120" y="331"/>
                    </a:cubicBezTo>
                    <a:cubicBezTo>
                      <a:pt x="120" y="329"/>
                      <a:pt x="120" y="328"/>
                      <a:pt x="120" y="326"/>
                    </a:cubicBezTo>
                    <a:cubicBezTo>
                      <a:pt x="120" y="296"/>
                      <a:pt x="120" y="266"/>
                      <a:pt x="120" y="236"/>
                    </a:cubicBezTo>
                    <a:cubicBezTo>
                      <a:pt x="120" y="228"/>
                      <a:pt x="122" y="227"/>
                      <a:pt x="130" y="227"/>
                    </a:cubicBezTo>
                    <a:cubicBezTo>
                      <a:pt x="135" y="227"/>
                      <a:pt x="141" y="227"/>
                      <a:pt x="147" y="227"/>
                    </a:cubicBezTo>
                    <a:cubicBezTo>
                      <a:pt x="147" y="215"/>
                      <a:pt x="147" y="204"/>
                      <a:pt x="147" y="193"/>
                    </a:cubicBezTo>
                    <a:cubicBezTo>
                      <a:pt x="146" y="193"/>
                      <a:pt x="145" y="193"/>
                      <a:pt x="145" y="193"/>
                    </a:cubicBezTo>
                    <a:cubicBezTo>
                      <a:pt x="139" y="193"/>
                      <a:pt x="137" y="191"/>
                      <a:pt x="136" y="185"/>
                    </a:cubicBezTo>
                    <a:cubicBezTo>
                      <a:pt x="135" y="177"/>
                      <a:pt x="134" y="169"/>
                      <a:pt x="132" y="161"/>
                    </a:cubicBezTo>
                    <a:cubicBezTo>
                      <a:pt x="131" y="160"/>
                      <a:pt x="129" y="159"/>
                      <a:pt x="128" y="158"/>
                    </a:cubicBezTo>
                    <a:cubicBezTo>
                      <a:pt x="121" y="161"/>
                      <a:pt x="114" y="163"/>
                      <a:pt x="107" y="166"/>
                    </a:cubicBezTo>
                    <a:cubicBezTo>
                      <a:pt x="107" y="170"/>
                      <a:pt x="107" y="175"/>
                      <a:pt x="107" y="179"/>
                    </a:cubicBezTo>
                    <a:cubicBezTo>
                      <a:pt x="107" y="185"/>
                      <a:pt x="107" y="191"/>
                      <a:pt x="107" y="197"/>
                    </a:cubicBezTo>
                    <a:cubicBezTo>
                      <a:pt x="107" y="205"/>
                      <a:pt x="105" y="207"/>
                      <a:pt x="97" y="207"/>
                    </a:cubicBezTo>
                    <a:cubicBezTo>
                      <a:pt x="84" y="207"/>
                      <a:pt x="72" y="207"/>
                      <a:pt x="59" y="207"/>
                    </a:cubicBezTo>
                    <a:cubicBezTo>
                      <a:pt x="53" y="218"/>
                      <a:pt x="45" y="222"/>
                      <a:pt x="35" y="219"/>
                    </a:cubicBezTo>
                    <a:cubicBezTo>
                      <a:pt x="26" y="217"/>
                      <a:pt x="20" y="208"/>
                      <a:pt x="20" y="199"/>
                    </a:cubicBezTo>
                    <a:cubicBezTo>
                      <a:pt x="20" y="191"/>
                      <a:pt x="27" y="182"/>
                      <a:pt x="35" y="180"/>
                    </a:cubicBezTo>
                    <a:cubicBezTo>
                      <a:pt x="45" y="178"/>
                      <a:pt x="53" y="182"/>
                      <a:pt x="59" y="193"/>
                    </a:cubicBezTo>
                    <a:cubicBezTo>
                      <a:pt x="70" y="193"/>
                      <a:pt x="82" y="193"/>
                      <a:pt x="93" y="193"/>
                    </a:cubicBezTo>
                    <a:cubicBezTo>
                      <a:pt x="93" y="188"/>
                      <a:pt x="93" y="182"/>
                      <a:pt x="93" y="177"/>
                    </a:cubicBezTo>
                    <a:cubicBezTo>
                      <a:pt x="94" y="168"/>
                      <a:pt x="92" y="159"/>
                      <a:pt x="87" y="152"/>
                    </a:cubicBezTo>
                    <a:cubicBezTo>
                      <a:pt x="85" y="149"/>
                      <a:pt x="84" y="147"/>
                      <a:pt x="82" y="144"/>
                    </a:cubicBezTo>
                    <a:cubicBezTo>
                      <a:pt x="79" y="138"/>
                      <a:pt x="79" y="136"/>
                      <a:pt x="84" y="131"/>
                    </a:cubicBezTo>
                    <a:cubicBezTo>
                      <a:pt x="87" y="130"/>
                      <a:pt x="89" y="128"/>
                      <a:pt x="91" y="126"/>
                    </a:cubicBezTo>
                    <a:cubicBezTo>
                      <a:pt x="90" y="126"/>
                      <a:pt x="90" y="126"/>
                      <a:pt x="90" y="126"/>
                    </a:cubicBezTo>
                    <a:cubicBezTo>
                      <a:pt x="73" y="126"/>
                      <a:pt x="56" y="126"/>
                      <a:pt x="40" y="126"/>
                    </a:cubicBezTo>
                    <a:cubicBezTo>
                      <a:pt x="34" y="137"/>
                      <a:pt x="25" y="142"/>
                      <a:pt x="16" y="139"/>
                    </a:cubicBezTo>
                    <a:cubicBezTo>
                      <a:pt x="6" y="137"/>
                      <a:pt x="0" y="129"/>
                      <a:pt x="0" y="120"/>
                    </a:cubicBezTo>
                    <a:cubicBezTo>
                      <a:pt x="0" y="110"/>
                      <a:pt x="6" y="103"/>
                      <a:pt x="16" y="100"/>
                    </a:cubicBezTo>
                    <a:cubicBezTo>
                      <a:pt x="25" y="98"/>
                      <a:pt x="34" y="103"/>
                      <a:pt x="39" y="112"/>
                    </a:cubicBezTo>
                    <a:cubicBezTo>
                      <a:pt x="60" y="112"/>
                      <a:pt x="82" y="112"/>
                      <a:pt x="104" y="112"/>
                    </a:cubicBezTo>
                    <a:cubicBezTo>
                      <a:pt x="97" y="102"/>
                      <a:pt x="84" y="99"/>
                      <a:pt x="79" y="87"/>
                    </a:cubicBezTo>
                    <a:cubicBezTo>
                      <a:pt x="67" y="87"/>
                      <a:pt x="55" y="87"/>
                      <a:pt x="43" y="87"/>
                    </a:cubicBezTo>
                    <a:cubicBezTo>
                      <a:pt x="36" y="87"/>
                      <a:pt x="34" y="84"/>
                      <a:pt x="34" y="77"/>
                    </a:cubicBezTo>
                    <a:cubicBezTo>
                      <a:pt x="33" y="69"/>
                      <a:pt x="34" y="61"/>
                      <a:pt x="34" y="52"/>
                    </a:cubicBezTo>
                    <a:cubicBezTo>
                      <a:pt x="22" y="46"/>
                      <a:pt x="18" y="37"/>
                      <a:pt x="21" y="28"/>
                    </a:cubicBezTo>
                    <a:cubicBezTo>
                      <a:pt x="23" y="19"/>
                      <a:pt x="31" y="13"/>
                      <a:pt x="40" y="13"/>
                    </a:cubicBezTo>
                    <a:cubicBezTo>
                      <a:pt x="49" y="13"/>
                      <a:pt x="57" y="19"/>
                      <a:pt x="60" y="28"/>
                    </a:cubicBezTo>
                    <a:cubicBezTo>
                      <a:pt x="62" y="38"/>
                      <a:pt x="58" y="46"/>
                      <a:pt x="47" y="52"/>
                    </a:cubicBezTo>
                    <a:cubicBezTo>
                      <a:pt x="47" y="59"/>
                      <a:pt x="47" y="66"/>
                      <a:pt x="47" y="73"/>
                    </a:cubicBezTo>
                    <a:cubicBezTo>
                      <a:pt x="61" y="73"/>
                      <a:pt x="74" y="73"/>
                      <a:pt x="88" y="73"/>
                    </a:cubicBezTo>
                    <a:cubicBezTo>
                      <a:pt x="89" y="70"/>
                      <a:pt x="91" y="66"/>
                      <a:pt x="94" y="63"/>
                    </a:cubicBezTo>
                    <a:cubicBezTo>
                      <a:pt x="96" y="58"/>
                      <a:pt x="99" y="58"/>
                      <a:pt x="103" y="59"/>
                    </a:cubicBezTo>
                    <a:cubicBezTo>
                      <a:pt x="111" y="62"/>
                      <a:pt x="120" y="65"/>
                      <a:pt x="128" y="68"/>
                    </a:cubicBezTo>
                    <a:cubicBezTo>
                      <a:pt x="129" y="67"/>
                      <a:pt x="131" y="67"/>
                      <a:pt x="132" y="66"/>
                    </a:cubicBezTo>
                    <a:cubicBezTo>
                      <a:pt x="134" y="58"/>
                      <a:pt x="135" y="50"/>
                      <a:pt x="136" y="41"/>
                    </a:cubicBezTo>
                    <a:cubicBezTo>
                      <a:pt x="137" y="35"/>
                      <a:pt x="139" y="33"/>
                      <a:pt x="146" y="33"/>
                    </a:cubicBezTo>
                    <a:cubicBezTo>
                      <a:pt x="148" y="33"/>
                      <a:pt x="151" y="33"/>
                      <a:pt x="154" y="33"/>
                    </a:cubicBezTo>
                    <a:cubicBezTo>
                      <a:pt x="154" y="25"/>
                      <a:pt x="154" y="17"/>
                      <a:pt x="154" y="8"/>
                    </a:cubicBezTo>
                    <a:cubicBezTo>
                      <a:pt x="154" y="2"/>
                      <a:pt x="156" y="0"/>
                      <a:pt x="162" y="0"/>
                    </a:cubicBezTo>
                    <a:cubicBezTo>
                      <a:pt x="183" y="0"/>
                      <a:pt x="204" y="0"/>
                      <a:pt x="225" y="0"/>
                    </a:cubicBezTo>
                    <a:cubicBezTo>
                      <a:pt x="231" y="0"/>
                      <a:pt x="233" y="2"/>
                      <a:pt x="233" y="8"/>
                    </a:cubicBezTo>
                    <a:cubicBezTo>
                      <a:pt x="234" y="12"/>
                      <a:pt x="234" y="15"/>
                      <a:pt x="234" y="19"/>
                    </a:cubicBezTo>
                    <a:cubicBezTo>
                      <a:pt x="234" y="19"/>
                      <a:pt x="234" y="19"/>
                      <a:pt x="234" y="20"/>
                    </a:cubicBezTo>
                    <a:cubicBezTo>
                      <a:pt x="249" y="20"/>
                      <a:pt x="263" y="20"/>
                      <a:pt x="279" y="20"/>
                    </a:cubicBezTo>
                    <a:cubicBezTo>
                      <a:pt x="278" y="20"/>
                      <a:pt x="279" y="20"/>
                      <a:pt x="279" y="20"/>
                    </a:cubicBezTo>
                    <a:cubicBezTo>
                      <a:pt x="285" y="12"/>
                      <a:pt x="285" y="12"/>
                      <a:pt x="295" y="16"/>
                    </a:cubicBezTo>
                    <a:cubicBezTo>
                      <a:pt x="308" y="23"/>
                      <a:pt x="321" y="29"/>
                      <a:pt x="332" y="38"/>
                    </a:cubicBezTo>
                    <a:cubicBezTo>
                      <a:pt x="361" y="64"/>
                      <a:pt x="375" y="95"/>
                      <a:pt x="373" y="134"/>
                    </a:cubicBezTo>
                    <a:cubicBezTo>
                      <a:pt x="372" y="144"/>
                      <a:pt x="368" y="153"/>
                      <a:pt x="361" y="161"/>
                    </a:cubicBezTo>
                    <a:cubicBezTo>
                      <a:pt x="366" y="171"/>
                      <a:pt x="371" y="182"/>
                      <a:pt x="375" y="192"/>
                    </a:cubicBezTo>
                    <a:cubicBezTo>
                      <a:pt x="377" y="197"/>
                      <a:pt x="380" y="202"/>
                      <a:pt x="382" y="207"/>
                    </a:cubicBezTo>
                    <a:cubicBezTo>
                      <a:pt x="386" y="217"/>
                      <a:pt x="380" y="226"/>
                      <a:pt x="370" y="227"/>
                    </a:cubicBezTo>
                    <a:cubicBezTo>
                      <a:pt x="367" y="227"/>
                      <a:pt x="364" y="227"/>
                      <a:pt x="360" y="227"/>
                    </a:cubicBezTo>
                    <a:cubicBezTo>
                      <a:pt x="360" y="233"/>
                      <a:pt x="360" y="239"/>
                      <a:pt x="360" y="245"/>
                    </a:cubicBezTo>
                    <a:cubicBezTo>
                      <a:pt x="360" y="248"/>
                      <a:pt x="359" y="250"/>
                      <a:pt x="357" y="253"/>
                    </a:cubicBezTo>
                    <a:cubicBezTo>
                      <a:pt x="353" y="256"/>
                      <a:pt x="350" y="259"/>
                      <a:pt x="347" y="262"/>
                    </a:cubicBezTo>
                    <a:cubicBezTo>
                      <a:pt x="347" y="274"/>
                      <a:pt x="347" y="286"/>
                      <a:pt x="347" y="297"/>
                    </a:cubicBezTo>
                    <a:cubicBezTo>
                      <a:pt x="347" y="305"/>
                      <a:pt x="345" y="307"/>
                      <a:pt x="338" y="307"/>
                    </a:cubicBezTo>
                    <a:cubicBezTo>
                      <a:pt x="327" y="307"/>
                      <a:pt x="317" y="306"/>
                      <a:pt x="307" y="307"/>
                    </a:cubicBezTo>
                    <a:cubicBezTo>
                      <a:pt x="300" y="307"/>
                      <a:pt x="294" y="305"/>
                      <a:pt x="289" y="302"/>
                    </a:cubicBezTo>
                    <a:cubicBezTo>
                      <a:pt x="277" y="297"/>
                      <a:pt x="266" y="290"/>
                      <a:pt x="255" y="284"/>
                    </a:cubicBezTo>
                    <a:cubicBezTo>
                      <a:pt x="250" y="292"/>
                      <a:pt x="245" y="300"/>
                      <a:pt x="241" y="308"/>
                    </a:cubicBezTo>
                    <a:cubicBezTo>
                      <a:pt x="240" y="308"/>
                      <a:pt x="240" y="309"/>
                      <a:pt x="240" y="310"/>
                    </a:cubicBezTo>
                    <a:cubicBezTo>
                      <a:pt x="240" y="321"/>
                      <a:pt x="240" y="333"/>
                      <a:pt x="240" y="344"/>
                    </a:cubicBezTo>
                    <a:cubicBezTo>
                      <a:pt x="255" y="358"/>
                      <a:pt x="269" y="373"/>
                      <a:pt x="283" y="387"/>
                    </a:cubicBezTo>
                    <a:cubicBezTo>
                      <a:pt x="288" y="392"/>
                      <a:pt x="288" y="396"/>
                      <a:pt x="282" y="400"/>
                    </a:cubicBezTo>
                    <a:cubicBezTo>
                      <a:pt x="210" y="400"/>
                      <a:pt x="137" y="400"/>
                      <a:pt x="64" y="400"/>
                    </a:cubicBezTo>
                    <a:close/>
                    <a:moveTo>
                      <a:pt x="370" y="213"/>
                    </a:moveTo>
                    <a:cubicBezTo>
                      <a:pt x="369" y="212"/>
                      <a:pt x="369" y="210"/>
                      <a:pt x="368" y="209"/>
                    </a:cubicBezTo>
                    <a:cubicBezTo>
                      <a:pt x="361" y="194"/>
                      <a:pt x="355" y="179"/>
                      <a:pt x="348" y="164"/>
                    </a:cubicBezTo>
                    <a:cubicBezTo>
                      <a:pt x="346" y="161"/>
                      <a:pt x="347" y="157"/>
                      <a:pt x="350" y="154"/>
                    </a:cubicBezTo>
                    <a:cubicBezTo>
                      <a:pt x="357" y="146"/>
                      <a:pt x="360" y="137"/>
                      <a:pt x="360" y="126"/>
                    </a:cubicBezTo>
                    <a:cubicBezTo>
                      <a:pt x="359" y="84"/>
                      <a:pt x="335" y="47"/>
                      <a:pt x="289" y="29"/>
                    </a:cubicBezTo>
                    <a:cubicBezTo>
                      <a:pt x="280" y="42"/>
                      <a:pt x="270" y="55"/>
                      <a:pt x="261" y="68"/>
                    </a:cubicBezTo>
                    <a:cubicBezTo>
                      <a:pt x="260" y="69"/>
                      <a:pt x="260" y="70"/>
                      <a:pt x="260" y="72"/>
                    </a:cubicBezTo>
                    <a:cubicBezTo>
                      <a:pt x="260" y="95"/>
                      <a:pt x="260" y="118"/>
                      <a:pt x="260" y="141"/>
                    </a:cubicBezTo>
                    <a:cubicBezTo>
                      <a:pt x="260" y="144"/>
                      <a:pt x="261" y="145"/>
                      <a:pt x="262" y="147"/>
                    </a:cubicBezTo>
                    <a:cubicBezTo>
                      <a:pt x="267" y="154"/>
                      <a:pt x="273" y="161"/>
                      <a:pt x="278" y="168"/>
                    </a:cubicBezTo>
                    <a:cubicBezTo>
                      <a:pt x="279" y="170"/>
                      <a:pt x="280" y="171"/>
                      <a:pt x="280" y="174"/>
                    </a:cubicBezTo>
                    <a:cubicBezTo>
                      <a:pt x="280" y="182"/>
                      <a:pt x="280" y="191"/>
                      <a:pt x="280" y="199"/>
                    </a:cubicBezTo>
                    <a:cubicBezTo>
                      <a:pt x="280" y="202"/>
                      <a:pt x="279" y="205"/>
                      <a:pt x="276" y="206"/>
                    </a:cubicBezTo>
                    <a:cubicBezTo>
                      <a:pt x="275" y="207"/>
                      <a:pt x="273" y="207"/>
                      <a:pt x="272" y="208"/>
                    </a:cubicBezTo>
                    <a:cubicBezTo>
                      <a:pt x="264" y="211"/>
                      <a:pt x="255" y="214"/>
                      <a:pt x="247" y="218"/>
                    </a:cubicBezTo>
                    <a:cubicBezTo>
                      <a:pt x="247" y="233"/>
                      <a:pt x="247" y="248"/>
                      <a:pt x="247" y="263"/>
                    </a:cubicBezTo>
                    <a:cubicBezTo>
                      <a:pt x="261" y="272"/>
                      <a:pt x="275" y="280"/>
                      <a:pt x="290" y="288"/>
                    </a:cubicBezTo>
                    <a:cubicBezTo>
                      <a:pt x="297" y="292"/>
                      <a:pt x="305" y="294"/>
                      <a:pt x="313" y="293"/>
                    </a:cubicBezTo>
                    <a:cubicBezTo>
                      <a:pt x="319" y="293"/>
                      <a:pt x="325" y="293"/>
                      <a:pt x="330" y="293"/>
                    </a:cubicBezTo>
                    <a:cubicBezTo>
                      <a:pt x="331" y="293"/>
                      <a:pt x="333" y="294"/>
                      <a:pt x="334" y="292"/>
                    </a:cubicBezTo>
                    <a:cubicBezTo>
                      <a:pt x="334" y="284"/>
                      <a:pt x="333" y="276"/>
                      <a:pt x="334" y="268"/>
                    </a:cubicBezTo>
                    <a:cubicBezTo>
                      <a:pt x="334" y="263"/>
                      <a:pt x="332" y="257"/>
                      <a:pt x="338" y="253"/>
                    </a:cubicBezTo>
                    <a:cubicBezTo>
                      <a:pt x="327" y="251"/>
                      <a:pt x="317" y="246"/>
                      <a:pt x="309" y="238"/>
                    </a:cubicBezTo>
                    <a:cubicBezTo>
                      <a:pt x="306" y="235"/>
                      <a:pt x="306" y="232"/>
                      <a:pt x="309" y="229"/>
                    </a:cubicBezTo>
                    <a:cubicBezTo>
                      <a:pt x="311" y="226"/>
                      <a:pt x="315" y="226"/>
                      <a:pt x="318" y="228"/>
                    </a:cubicBezTo>
                    <a:cubicBezTo>
                      <a:pt x="319" y="229"/>
                      <a:pt x="320" y="230"/>
                      <a:pt x="320" y="231"/>
                    </a:cubicBezTo>
                    <a:cubicBezTo>
                      <a:pt x="328" y="237"/>
                      <a:pt x="337" y="240"/>
                      <a:pt x="347" y="240"/>
                    </a:cubicBezTo>
                    <a:cubicBezTo>
                      <a:pt x="347" y="233"/>
                      <a:pt x="347" y="227"/>
                      <a:pt x="347" y="221"/>
                    </a:cubicBezTo>
                    <a:cubicBezTo>
                      <a:pt x="347" y="216"/>
                      <a:pt x="350" y="213"/>
                      <a:pt x="355" y="213"/>
                    </a:cubicBezTo>
                    <a:cubicBezTo>
                      <a:pt x="360" y="213"/>
                      <a:pt x="365" y="213"/>
                      <a:pt x="370" y="213"/>
                    </a:cubicBezTo>
                    <a:close/>
                    <a:moveTo>
                      <a:pt x="95" y="87"/>
                    </a:moveTo>
                    <a:cubicBezTo>
                      <a:pt x="99" y="90"/>
                      <a:pt x="103" y="93"/>
                      <a:pt x="107" y="96"/>
                    </a:cubicBezTo>
                    <a:cubicBezTo>
                      <a:pt x="114" y="101"/>
                      <a:pt x="119" y="107"/>
                      <a:pt x="117" y="116"/>
                    </a:cubicBezTo>
                    <a:cubicBezTo>
                      <a:pt x="117" y="116"/>
                      <a:pt x="117" y="116"/>
                      <a:pt x="117" y="116"/>
                    </a:cubicBezTo>
                    <a:cubicBezTo>
                      <a:pt x="118" y="120"/>
                      <a:pt x="116" y="123"/>
                      <a:pt x="113" y="125"/>
                    </a:cubicBezTo>
                    <a:cubicBezTo>
                      <a:pt x="107" y="130"/>
                      <a:pt x="101" y="135"/>
                      <a:pt x="95" y="140"/>
                    </a:cubicBezTo>
                    <a:cubicBezTo>
                      <a:pt x="98" y="144"/>
                      <a:pt x="100" y="149"/>
                      <a:pt x="103" y="153"/>
                    </a:cubicBezTo>
                    <a:cubicBezTo>
                      <a:pt x="111" y="150"/>
                      <a:pt x="118" y="147"/>
                      <a:pt x="126" y="145"/>
                    </a:cubicBezTo>
                    <a:cubicBezTo>
                      <a:pt x="130" y="143"/>
                      <a:pt x="143" y="150"/>
                      <a:pt x="145" y="154"/>
                    </a:cubicBezTo>
                    <a:cubicBezTo>
                      <a:pt x="145" y="155"/>
                      <a:pt x="145" y="156"/>
                      <a:pt x="145" y="156"/>
                    </a:cubicBezTo>
                    <a:cubicBezTo>
                      <a:pt x="146" y="164"/>
                      <a:pt x="148" y="172"/>
                      <a:pt x="149" y="180"/>
                    </a:cubicBezTo>
                    <a:cubicBezTo>
                      <a:pt x="154" y="180"/>
                      <a:pt x="159" y="180"/>
                      <a:pt x="164" y="180"/>
                    </a:cubicBezTo>
                    <a:cubicBezTo>
                      <a:pt x="165" y="176"/>
                      <a:pt x="166" y="173"/>
                      <a:pt x="166" y="169"/>
                    </a:cubicBezTo>
                    <a:cubicBezTo>
                      <a:pt x="167" y="160"/>
                      <a:pt x="168" y="150"/>
                      <a:pt x="179" y="146"/>
                    </a:cubicBezTo>
                    <a:cubicBezTo>
                      <a:pt x="183" y="145"/>
                      <a:pt x="185" y="144"/>
                      <a:pt x="189" y="145"/>
                    </a:cubicBezTo>
                    <a:cubicBezTo>
                      <a:pt x="196" y="148"/>
                      <a:pt x="203" y="150"/>
                      <a:pt x="211" y="153"/>
                    </a:cubicBezTo>
                    <a:cubicBezTo>
                      <a:pt x="212" y="151"/>
                      <a:pt x="213" y="149"/>
                      <a:pt x="214" y="147"/>
                    </a:cubicBezTo>
                    <a:cubicBezTo>
                      <a:pt x="216" y="144"/>
                      <a:pt x="217" y="142"/>
                      <a:pt x="218" y="140"/>
                    </a:cubicBezTo>
                    <a:cubicBezTo>
                      <a:pt x="214" y="137"/>
                      <a:pt x="211" y="133"/>
                      <a:pt x="206" y="130"/>
                    </a:cubicBezTo>
                    <a:cubicBezTo>
                      <a:pt x="199" y="125"/>
                      <a:pt x="195" y="120"/>
                      <a:pt x="196" y="111"/>
                    </a:cubicBezTo>
                    <a:cubicBezTo>
                      <a:pt x="197" y="107"/>
                      <a:pt x="197" y="103"/>
                      <a:pt x="201" y="101"/>
                    </a:cubicBezTo>
                    <a:cubicBezTo>
                      <a:pt x="207" y="96"/>
                      <a:pt x="212" y="91"/>
                      <a:pt x="218" y="87"/>
                    </a:cubicBezTo>
                    <a:cubicBezTo>
                      <a:pt x="216" y="82"/>
                      <a:pt x="213" y="78"/>
                      <a:pt x="211" y="73"/>
                    </a:cubicBezTo>
                    <a:cubicBezTo>
                      <a:pt x="205" y="75"/>
                      <a:pt x="199" y="77"/>
                      <a:pt x="194" y="80"/>
                    </a:cubicBezTo>
                    <a:cubicBezTo>
                      <a:pt x="188" y="83"/>
                      <a:pt x="181" y="84"/>
                      <a:pt x="176" y="78"/>
                    </a:cubicBezTo>
                    <a:cubicBezTo>
                      <a:pt x="175" y="77"/>
                      <a:pt x="174" y="77"/>
                      <a:pt x="173" y="77"/>
                    </a:cubicBezTo>
                    <a:cubicBezTo>
                      <a:pt x="170" y="76"/>
                      <a:pt x="169" y="73"/>
                      <a:pt x="168" y="70"/>
                    </a:cubicBezTo>
                    <a:cubicBezTo>
                      <a:pt x="167" y="62"/>
                      <a:pt x="166" y="54"/>
                      <a:pt x="164" y="47"/>
                    </a:cubicBezTo>
                    <a:cubicBezTo>
                      <a:pt x="159" y="47"/>
                      <a:pt x="154" y="47"/>
                      <a:pt x="149" y="47"/>
                    </a:cubicBezTo>
                    <a:cubicBezTo>
                      <a:pt x="148" y="50"/>
                      <a:pt x="148" y="54"/>
                      <a:pt x="147" y="57"/>
                    </a:cubicBezTo>
                    <a:cubicBezTo>
                      <a:pt x="146" y="67"/>
                      <a:pt x="146" y="77"/>
                      <a:pt x="134" y="80"/>
                    </a:cubicBezTo>
                    <a:cubicBezTo>
                      <a:pt x="131" y="82"/>
                      <a:pt x="128" y="83"/>
                      <a:pt x="125" y="81"/>
                    </a:cubicBezTo>
                    <a:cubicBezTo>
                      <a:pt x="118" y="79"/>
                      <a:pt x="110" y="76"/>
                      <a:pt x="103" y="73"/>
                    </a:cubicBezTo>
                    <a:cubicBezTo>
                      <a:pt x="100" y="78"/>
                      <a:pt x="98" y="82"/>
                      <a:pt x="95" y="87"/>
                    </a:cubicBezTo>
                    <a:close/>
                    <a:moveTo>
                      <a:pt x="173" y="240"/>
                    </a:moveTo>
                    <a:cubicBezTo>
                      <a:pt x="160" y="240"/>
                      <a:pt x="147" y="240"/>
                      <a:pt x="134" y="240"/>
                    </a:cubicBezTo>
                    <a:cubicBezTo>
                      <a:pt x="134" y="242"/>
                      <a:pt x="134" y="243"/>
                      <a:pt x="134" y="245"/>
                    </a:cubicBezTo>
                    <a:cubicBezTo>
                      <a:pt x="134" y="273"/>
                      <a:pt x="133" y="301"/>
                      <a:pt x="134" y="329"/>
                    </a:cubicBezTo>
                    <a:cubicBezTo>
                      <a:pt x="134" y="334"/>
                      <a:pt x="132" y="337"/>
                      <a:pt x="129" y="341"/>
                    </a:cubicBezTo>
                    <a:cubicBezTo>
                      <a:pt x="115" y="355"/>
                      <a:pt x="100" y="369"/>
                      <a:pt x="86" y="383"/>
                    </a:cubicBezTo>
                    <a:cubicBezTo>
                      <a:pt x="85" y="384"/>
                      <a:pt x="84" y="385"/>
                      <a:pt x="83" y="386"/>
                    </a:cubicBezTo>
                    <a:cubicBezTo>
                      <a:pt x="99" y="386"/>
                      <a:pt x="115" y="386"/>
                      <a:pt x="131" y="386"/>
                    </a:cubicBezTo>
                    <a:cubicBezTo>
                      <a:pt x="136" y="380"/>
                      <a:pt x="141" y="374"/>
                      <a:pt x="147" y="368"/>
                    </a:cubicBezTo>
                    <a:cubicBezTo>
                      <a:pt x="147" y="352"/>
                      <a:pt x="147" y="336"/>
                      <a:pt x="147" y="320"/>
                    </a:cubicBezTo>
                    <a:cubicBezTo>
                      <a:pt x="151" y="320"/>
                      <a:pt x="156" y="320"/>
                      <a:pt x="160" y="320"/>
                    </a:cubicBezTo>
                    <a:cubicBezTo>
                      <a:pt x="160" y="331"/>
                      <a:pt x="160" y="341"/>
                      <a:pt x="160" y="352"/>
                    </a:cubicBezTo>
                    <a:cubicBezTo>
                      <a:pt x="165" y="347"/>
                      <a:pt x="170" y="342"/>
                      <a:pt x="173" y="337"/>
                    </a:cubicBezTo>
                    <a:cubicBezTo>
                      <a:pt x="173" y="305"/>
                      <a:pt x="173" y="273"/>
                      <a:pt x="173" y="240"/>
                    </a:cubicBezTo>
                    <a:close/>
                    <a:moveTo>
                      <a:pt x="181" y="161"/>
                    </a:moveTo>
                    <a:cubicBezTo>
                      <a:pt x="180" y="169"/>
                      <a:pt x="178" y="178"/>
                      <a:pt x="177" y="186"/>
                    </a:cubicBezTo>
                    <a:cubicBezTo>
                      <a:pt x="176" y="191"/>
                      <a:pt x="174" y="193"/>
                      <a:pt x="169" y="193"/>
                    </a:cubicBezTo>
                    <a:cubicBezTo>
                      <a:pt x="166" y="193"/>
                      <a:pt x="163" y="193"/>
                      <a:pt x="160" y="194"/>
                    </a:cubicBezTo>
                    <a:cubicBezTo>
                      <a:pt x="160" y="205"/>
                      <a:pt x="160" y="215"/>
                      <a:pt x="160" y="226"/>
                    </a:cubicBezTo>
                    <a:cubicBezTo>
                      <a:pt x="185" y="226"/>
                      <a:pt x="209" y="226"/>
                      <a:pt x="234" y="226"/>
                    </a:cubicBezTo>
                    <a:cubicBezTo>
                      <a:pt x="234" y="222"/>
                      <a:pt x="233" y="219"/>
                      <a:pt x="234" y="215"/>
                    </a:cubicBezTo>
                    <a:cubicBezTo>
                      <a:pt x="234" y="210"/>
                      <a:pt x="235" y="208"/>
                      <a:pt x="240" y="206"/>
                    </a:cubicBezTo>
                    <a:cubicBezTo>
                      <a:pt x="245" y="204"/>
                      <a:pt x="249" y="202"/>
                      <a:pt x="254" y="200"/>
                    </a:cubicBezTo>
                    <a:cubicBezTo>
                      <a:pt x="254" y="200"/>
                      <a:pt x="254" y="200"/>
                      <a:pt x="254" y="200"/>
                    </a:cubicBezTo>
                    <a:cubicBezTo>
                      <a:pt x="249" y="200"/>
                      <a:pt x="245" y="200"/>
                      <a:pt x="241" y="200"/>
                    </a:cubicBezTo>
                    <a:cubicBezTo>
                      <a:pt x="241" y="195"/>
                      <a:pt x="241" y="191"/>
                      <a:pt x="241" y="186"/>
                    </a:cubicBezTo>
                    <a:cubicBezTo>
                      <a:pt x="249" y="186"/>
                      <a:pt x="258" y="186"/>
                      <a:pt x="267" y="186"/>
                    </a:cubicBezTo>
                    <a:cubicBezTo>
                      <a:pt x="267" y="182"/>
                      <a:pt x="267" y="179"/>
                      <a:pt x="267" y="175"/>
                    </a:cubicBezTo>
                    <a:cubicBezTo>
                      <a:pt x="263" y="170"/>
                      <a:pt x="259" y="165"/>
                      <a:pt x="255" y="160"/>
                    </a:cubicBezTo>
                    <a:cubicBezTo>
                      <a:pt x="244" y="160"/>
                      <a:pt x="233" y="160"/>
                      <a:pt x="222" y="160"/>
                    </a:cubicBezTo>
                    <a:cubicBezTo>
                      <a:pt x="216" y="169"/>
                      <a:pt x="216" y="169"/>
                      <a:pt x="206" y="166"/>
                    </a:cubicBezTo>
                    <a:cubicBezTo>
                      <a:pt x="199" y="163"/>
                      <a:pt x="192" y="161"/>
                      <a:pt x="186" y="158"/>
                    </a:cubicBezTo>
                    <a:cubicBezTo>
                      <a:pt x="184" y="159"/>
                      <a:pt x="183" y="160"/>
                      <a:pt x="181" y="161"/>
                    </a:cubicBezTo>
                    <a:close/>
                    <a:moveTo>
                      <a:pt x="167" y="33"/>
                    </a:moveTo>
                    <a:cubicBezTo>
                      <a:pt x="175" y="34"/>
                      <a:pt x="176" y="35"/>
                      <a:pt x="177" y="42"/>
                    </a:cubicBezTo>
                    <a:cubicBezTo>
                      <a:pt x="178" y="50"/>
                      <a:pt x="180" y="58"/>
                      <a:pt x="181" y="66"/>
                    </a:cubicBezTo>
                    <a:cubicBezTo>
                      <a:pt x="183" y="67"/>
                      <a:pt x="184" y="68"/>
                      <a:pt x="186" y="68"/>
                    </a:cubicBezTo>
                    <a:cubicBezTo>
                      <a:pt x="193" y="66"/>
                      <a:pt x="200" y="63"/>
                      <a:pt x="207" y="61"/>
                    </a:cubicBezTo>
                    <a:cubicBezTo>
                      <a:pt x="216" y="57"/>
                      <a:pt x="217" y="57"/>
                      <a:pt x="222" y="66"/>
                    </a:cubicBezTo>
                    <a:cubicBezTo>
                      <a:pt x="222" y="66"/>
                      <a:pt x="222" y="66"/>
                      <a:pt x="222" y="66"/>
                    </a:cubicBezTo>
                    <a:cubicBezTo>
                      <a:pt x="230" y="66"/>
                      <a:pt x="238" y="66"/>
                      <a:pt x="246" y="66"/>
                    </a:cubicBezTo>
                    <a:cubicBezTo>
                      <a:pt x="254" y="55"/>
                      <a:pt x="261" y="45"/>
                      <a:pt x="269" y="33"/>
                    </a:cubicBezTo>
                    <a:cubicBezTo>
                      <a:pt x="255" y="33"/>
                      <a:pt x="242" y="33"/>
                      <a:pt x="229" y="33"/>
                    </a:cubicBezTo>
                    <a:cubicBezTo>
                      <a:pt x="222" y="33"/>
                      <a:pt x="220" y="31"/>
                      <a:pt x="220" y="24"/>
                    </a:cubicBezTo>
                    <a:cubicBezTo>
                      <a:pt x="220" y="21"/>
                      <a:pt x="220" y="17"/>
                      <a:pt x="220" y="13"/>
                    </a:cubicBezTo>
                    <a:cubicBezTo>
                      <a:pt x="202" y="13"/>
                      <a:pt x="185" y="13"/>
                      <a:pt x="167" y="13"/>
                    </a:cubicBezTo>
                    <a:cubicBezTo>
                      <a:pt x="167" y="20"/>
                      <a:pt x="167" y="26"/>
                      <a:pt x="167" y="33"/>
                    </a:cubicBezTo>
                    <a:close/>
                    <a:moveTo>
                      <a:pt x="148" y="386"/>
                    </a:moveTo>
                    <a:cubicBezTo>
                      <a:pt x="166" y="386"/>
                      <a:pt x="183" y="386"/>
                      <a:pt x="200" y="386"/>
                    </a:cubicBezTo>
                    <a:cubicBezTo>
                      <a:pt x="200" y="366"/>
                      <a:pt x="200" y="347"/>
                      <a:pt x="200" y="327"/>
                    </a:cubicBezTo>
                    <a:cubicBezTo>
                      <a:pt x="196" y="327"/>
                      <a:pt x="191" y="327"/>
                      <a:pt x="187" y="327"/>
                    </a:cubicBezTo>
                    <a:cubicBezTo>
                      <a:pt x="187" y="330"/>
                      <a:pt x="187" y="333"/>
                      <a:pt x="187" y="336"/>
                    </a:cubicBezTo>
                    <a:cubicBezTo>
                      <a:pt x="187" y="340"/>
                      <a:pt x="186" y="344"/>
                      <a:pt x="183" y="347"/>
                    </a:cubicBezTo>
                    <a:cubicBezTo>
                      <a:pt x="177" y="353"/>
                      <a:pt x="171" y="360"/>
                      <a:pt x="166" y="367"/>
                    </a:cubicBezTo>
                    <a:cubicBezTo>
                      <a:pt x="160" y="373"/>
                      <a:pt x="154" y="380"/>
                      <a:pt x="148" y="386"/>
                    </a:cubicBezTo>
                    <a:close/>
                    <a:moveTo>
                      <a:pt x="214" y="386"/>
                    </a:moveTo>
                    <a:cubicBezTo>
                      <a:pt x="230" y="386"/>
                      <a:pt x="247" y="386"/>
                      <a:pt x="264" y="386"/>
                    </a:cubicBezTo>
                    <a:cubicBezTo>
                      <a:pt x="253" y="375"/>
                      <a:pt x="242" y="364"/>
                      <a:pt x="231" y="354"/>
                    </a:cubicBezTo>
                    <a:cubicBezTo>
                      <a:pt x="228" y="351"/>
                      <a:pt x="227" y="348"/>
                      <a:pt x="227" y="343"/>
                    </a:cubicBezTo>
                    <a:cubicBezTo>
                      <a:pt x="227" y="338"/>
                      <a:pt x="227" y="332"/>
                      <a:pt x="227" y="327"/>
                    </a:cubicBezTo>
                    <a:cubicBezTo>
                      <a:pt x="222" y="327"/>
                      <a:pt x="218" y="327"/>
                      <a:pt x="214" y="327"/>
                    </a:cubicBezTo>
                    <a:cubicBezTo>
                      <a:pt x="214" y="347"/>
                      <a:pt x="214" y="366"/>
                      <a:pt x="214" y="386"/>
                    </a:cubicBezTo>
                    <a:close/>
                    <a:moveTo>
                      <a:pt x="227" y="309"/>
                    </a:moveTo>
                    <a:cubicBezTo>
                      <a:pt x="220" y="302"/>
                      <a:pt x="213" y="295"/>
                      <a:pt x="206" y="289"/>
                    </a:cubicBezTo>
                    <a:cubicBezTo>
                      <a:pt x="202" y="285"/>
                      <a:pt x="200" y="281"/>
                      <a:pt x="200" y="275"/>
                    </a:cubicBezTo>
                    <a:cubicBezTo>
                      <a:pt x="201" y="265"/>
                      <a:pt x="200" y="255"/>
                      <a:pt x="200" y="245"/>
                    </a:cubicBezTo>
                    <a:cubicBezTo>
                      <a:pt x="200" y="243"/>
                      <a:pt x="201" y="242"/>
                      <a:pt x="200" y="240"/>
                    </a:cubicBezTo>
                    <a:cubicBezTo>
                      <a:pt x="196" y="240"/>
                      <a:pt x="191" y="240"/>
                      <a:pt x="187" y="240"/>
                    </a:cubicBezTo>
                    <a:cubicBezTo>
                      <a:pt x="187" y="264"/>
                      <a:pt x="187" y="289"/>
                      <a:pt x="187" y="313"/>
                    </a:cubicBezTo>
                    <a:cubicBezTo>
                      <a:pt x="200" y="313"/>
                      <a:pt x="214" y="313"/>
                      <a:pt x="227" y="313"/>
                    </a:cubicBezTo>
                    <a:cubicBezTo>
                      <a:pt x="227" y="312"/>
                      <a:pt x="227" y="311"/>
                      <a:pt x="227" y="309"/>
                    </a:cubicBezTo>
                    <a:close/>
                    <a:moveTo>
                      <a:pt x="232" y="296"/>
                    </a:moveTo>
                    <a:cubicBezTo>
                      <a:pt x="236" y="289"/>
                      <a:pt x="240" y="283"/>
                      <a:pt x="244" y="277"/>
                    </a:cubicBezTo>
                    <a:cubicBezTo>
                      <a:pt x="243" y="276"/>
                      <a:pt x="243" y="276"/>
                      <a:pt x="242" y="276"/>
                    </a:cubicBezTo>
                    <a:cubicBezTo>
                      <a:pt x="235" y="273"/>
                      <a:pt x="233" y="268"/>
                      <a:pt x="233" y="260"/>
                    </a:cubicBezTo>
                    <a:cubicBezTo>
                      <a:pt x="234" y="254"/>
                      <a:pt x="234" y="247"/>
                      <a:pt x="234" y="240"/>
                    </a:cubicBezTo>
                    <a:cubicBezTo>
                      <a:pt x="227" y="240"/>
                      <a:pt x="220" y="240"/>
                      <a:pt x="214" y="240"/>
                    </a:cubicBezTo>
                    <a:cubicBezTo>
                      <a:pt x="214" y="253"/>
                      <a:pt x="214" y="265"/>
                      <a:pt x="214" y="277"/>
                    </a:cubicBezTo>
                    <a:cubicBezTo>
                      <a:pt x="220" y="283"/>
                      <a:pt x="226" y="289"/>
                      <a:pt x="232" y="296"/>
                    </a:cubicBezTo>
                    <a:close/>
                    <a:moveTo>
                      <a:pt x="230" y="80"/>
                    </a:moveTo>
                    <a:cubicBezTo>
                      <a:pt x="231" y="81"/>
                      <a:pt x="231" y="82"/>
                      <a:pt x="232" y="83"/>
                    </a:cubicBezTo>
                    <a:cubicBezTo>
                      <a:pt x="235" y="88"/>
                      <a:pt x="234" y="91"/>
                      <a:pt x="229" y="95"/>
                    </a:cubicBezTo>
                    <a:cubicBezTo>
                      <a:pt x="226" y="98"/>
                      <a:pt x="222" y="101"/>
                      <a:pt x="218" y="104"/>
                    </a:cubicBezTo>
                    <a:cubicBezTo>
                      <a:pt x="218" y="105"/>
                      <a:pt x="216" y="105"/>
                      <a:pt x="216" y="106"/>
                    </a:cubicBezTo>
                    <a:cubicBezTo>
                      <a:pt x="226" y="106"/>
                      <a:pt x="236" y="106"/>
                      <a:pt x="247" y="106"/>
                    </a:cubicBezTo>
                    <a:cubicBezTo>
                      <a:pt x="247" y="102"/>
                      <a:pt x="247" y="98"/>
                      <a:pt x="247" y="93"/>
                    </a:cubicBezTo>
                    <a:cubicBezTo>
                      <a:pt x="247" y="89"/>
                      <a:pt x="247" y="85"/>
                      <a:pt x="247" y="80"/>
                    </a:cubicBezTo>
                    <a:cubicBezTo>
                      <a:pt x="241" y="80"/>
                      <a:pt x="236" y="80"/>
                      <a:pt x="230" y="80"/>
                    </a:cubicBezTo>
                    <a:close/>
                    <a:moveTo>
                      <a:pt x="215" y="120"/>
                    </a:moveTo>
                    <a:cubicBezTo>
                      <a:pt x="220" y="124"/>
                      <a:pt x="224" y="127"/>
                      <a:pt x="228" y="131"/>
                    </a:cubicBezTo>
                    <a:cubicBezTo>
                      <a:pt x="235" y="136"/>
                      <a:pt x="235" y="137"/>
                      <a:pt x="231" y="145"/>
                    </a:cubicBezTo>
                    <a:cubicBezTo>
                      <a:pt x="231" y="145"/>
                      <a:pt x="230" y="146"/>
                      <a:pt x="231" y="146"/>
                    </a:cubicBezTo>
                    <a:cubicBezTo>
                      <a:pt x="236" y="146"/>
                      <a:pt x="241" y="146"/>
                      <a:pt x="247" y="146"/>
                    </a:cubicBezTo>
                    <a:cubicBezTo>
                      <a:pt x="247" y="138"/>
                      <a:pt x="247" y="129"/>
                      <a:pt x="247" y="120"/>
                    </a:cubicBezTo>
                    <a:cubicBezTo>
                      <a:pt x="236" y="120"/>
                      <a:pt x="226" y="120"/>
                      <a:pt x="215" y="120"/>
                    </a:cubicBezTo>
                    <a:close/>
                    <a:moveTo>
                      <a:pt x="47" y="34"/>
                    </a:moveTo>
                    <a:cubicBezTo>
                      <a:pt x="47" y="30"/>
                      <a:pt x="44" y="27"/>
                      <a:pt x="41" y="27"/>
                    </a:cubicBezTo>
                    <a:cubicBezTo>
                      <a:pt x="37" y="26"/>
                      <a:pt x="34" y="29"/>
                      <a:pt x="34" y="33"/>
                    </a:cubicBezTo>
                    <a:cubicBezTo>
                      <a:pt x="33" y="36"/>
                      <a:pt x="36" y="39"/>
                      <a:pt x="40" y="40"/>
                    </a:cubicBezTo>
                    <a:cubicBezTo>
                      <a:pt x="43" y="40"/>
                      <a:pt x="47" y="37"/>
                      <a:pt x="47" y="34"/>
                    </a:cubicBezTo>
                    <a:close/>
                    <a:moveTo>
                      <a:pt x="40" y="206"/>
                    </a:moveTo>
                    <a:cubicBezTo>
                      <a:pt x="44" y="207"/>
                      <a:pt x="47" y="204"/>
                      <a:pt x="47" y="200"/>
                    </a:cubicBezTo>
                    <a:cubicBezTo>
                      <a:pt x="47" y="196"/>
                      <a:pt x="44" y="193"/>
                      <a:pt x="40" y="193"/>
                    </a:cubicBezTo>
                    <a:cubicBezTo>
                      <a:pt x="37" y="193"/>
                      <a:pt x="34" y="196"/>
                      <a:pt x="34" y="200"/>
                    </a:cubicBezTo>
                    <a:cubicBezTo>
                      <a:pt x="34" y="203"/>
                      <a:pt x="36" y="206"/>
                      <a:pt x="40" y="206"/>
                    </a:cubicBezTo>
                    <a:close/>
                    <a:moveTo>
                      <a:pt x="20" y="126"/>
                    </a:moveTo>
                    <a:cubicBezTo>
                      <a:pt x="24" y="126"/>
                      <a:pt x="26" y="124"/>
                      <a:pt x="26" y="120"/>
                    </a:cubicBezTo>
                    <a:cubicBezTo>
                      <a:pt x="26" y="116"/>
                      <a:pt x="24" y="113"/>
                      <a:pt x="20" y="113"/>
                    </a:cubicBezTo>
                    <a:cubicBezTo>
                      <a:pt x="17" y="113"/>
                      <a:pt x="14" y="116"/>
                      <a:pt x="14" y="120"/>
                    </a:cubicBezTo>
                    <a:cubicBezTo>
                      <a:pt x="14" y="123"/>
                      <a:pt x="17" y="126"/>
                      <a:pt x="2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0" name="Freeform 8">
                <a:extLst>
                  <a:ext uri="{FF2B5EF4-FFF2-40B4-BE49-F238E27FC236}">
                    <a16:creationId xmlns:a16="http://schemas.microsoft.com/office/drawing/2014/main" id="{D3A39A5A-5F78-4560-9479-293695692B8C}"/>
                  </a:ext>
                </a:extLst>
              </p:cNvPr>
              <p:cNvSpPr>
                <a:spLocks/>
              </p:cNvSpPr>
              <p:nvPr/>
            </p:nvSpPr>
            <p:spPr bwMode="auto">
              <a:xfrm>
                <a:off x="6816725" y="-1736725"/>
                <a:ext cx="123825" cy="128588"/>
              </a:xfrm>
              <a:custGeom>
                <a:avLst/>
                <a:gdLst>
                  <a:gd name="T0" fmla="*/ 20 w 33"/>
                  <a:gd name="T1" fmla="*/ 20 h 34"/>
                  <a:gd name="T2" fmla="*/ 20 w 33"/>
                  <a:gd name="T3" fmla="*/ 7 h 34"/>
                  <a:gd name="T4" fmla="*/ 26 w 33"/>
                  <a:gd name="T5" fmla="*/ 0 h 34"/>
                  <a:gd name="T6" fmla="*/ 33 w 33"/>
                  <a:gd name="T7" fmla="*/ 7 h 34"/>
                  <a:gd name="T8" fmla="*/ 33 w 33"/>
                  <a:gd name="T9" fmla="*/ 27 h 34"/>
                  <a:gd name="T10" fmla="*/ 26 w 33"/>
                  <a:gd name="T11" fmla="*/ 33 h 34"/>
                  <a:gd name="T12" fmla="*/ 7 w 33"/>
                  <a:gd name="T13" fmla="*/ 33 h 34"/>
                  <a:gd name="T14" fmla="*/ 0 w 33"/>
                  <a:gd name="T15" fmla="*/ 27 h 34"/>
                  <a:gd name="T16" fmla="*/ 7 w 33"/>
                  <a:gd name="T17" fmla="*/ 20 h 34"/>
                  <a:gd name="T18" fmla="*/ 20 w 33"/>
                  <a:gd name="T19"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0" y="20"/>
                    </a:moveTo>
                    <a:cubicBezTo>
                      <a:pt x="20" y="16"/>
                      <a:pt x="20" y="11"/>
                      <a:pt x="20" y="7"/>
                    </a:cubicBezTo>
                    <a:cubicBezTo>
                      <a:pt x="20" y="3"/>
                      <a:pt x="22" y="0"/>
                      <a:pt x="26" y="0"/>
                    </a:cubicBezTo>
                    <a:cubicBezTo>
                      <a:pt x="30" y="0"/>
                      <a:pt x="33" y="3"/>
                      <a:pt x="33" y="7"/>
                    </a:cubicBezTo>
                    <a:cubicBezTo>
                      <a:pt x="33" y="14"/>
                      <a:pt x="33" y="20"/>
                      <a:pt x="33" y="27"/>
                    </a:cubicBezTo>
                    <a:cubicBezTo>
                      <a:pt x="33" y="31"/>
                      <a:pt x="31" y="33"/>
                      <a:pt x="26" y="33"/>
                    </a:cubicBezTo>
                    <a:cubicBezTo>
                      <a:pt x="20" y="34"/>
                      <a:pt x="13" y="34"/>
                      <a:pt x="7" y="33"/>
                    </a:cubicBezTo>
                    <a:cubicBezTo>
                      <a:pt x="3" y="33"/>
                      <a:pt x="0" y="31"/>
                      <a:pt x="0" y="27"/>
                    </a:cubicBezTo>
                    <a:cubicBezTo>
                      <a:pt x="0" y="23"/>
                      <a:pt x="3" y="20"/>
                      <a:pt x="7" y="20"/>
                    </a:cubicBezTo>
                    <a:cubicBezTo>
                      <a:pt x="11" y="20"/>
                      <a:pt x="15" y="20"/>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1" name="Freeform 9">
                <a:extLst>
                  <a:ext uri="{FF2B5EF4-FFF2-40B4-BE49-F238E27FC236}">
                    <a16:creationId xmlns:a16="http://schemas.microsoft.com/office/drawing/2014/main" id="{C6720936-5CE6-449E-8FAB-3F48B7A1FD52}"/>
                  </a:ext>
                </a:extLst>
              </p:cNvPr>
              <p:cNvSpPr>
                <a:spLocks/>
              </p:cNvSpPr>
              <p:nvPr/>
            </p:nvSpPr>
            <p:spPr bwMode="auto">
              <a:xfrm>
                <a:off x="6691313" y="-1985963"/>
                <a:ext cx="49213" cy="98425"/>
              </a:xfrm>
              <a:custGeom>
                <a:avLst/>
                <a:gdLst>
                  <a:gd name="T0" fmla="*/ 13 w 13"/>
                  <a:gd name="T1" fmla="*/ 0 h 26"/>
                  <a:gd name="T2" fmla="*/ 13 w 13"/>
                  <a:gd name="T3" fmla="*/ 26 h 26"/>
                  <a:gd name="T4" fmla="*/ 0 w 13"/>
                  <a:gd name="T5" fmla="*/ 26 h 26"/>
                  <a:gd name="T6" fmla="*/ 0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9"/>
                      <a:pt x="13" y="17"/>
                      <a:pt x="13" y="26"/>
                    </a:cubicBezTo>
                    <a:cubicBezTo>
                      <a:pt x="8" y="26"/>
                      <a:pt x="4" y="26"/>
                      <a:pt x="0" y="26"/>
                    </a:cubicBezTo>
                    <a:cubicBezTo>
                      <a:pt x="0" y="17"/>
                      <a:pt x="0" y="9"/>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2" name="Freeform 10">
                <a:extLst>
                  <a:ext uri="{FF2B5EF4-FFF2-40B4-BE49-F238E27FC236}">
                    <a16:creationId xmlns:a16="http://schemas.microsoft.com/office/drawing/2014/main" id="{7CC475BA-813D-4C78-BD09-3E5876E88047}"/>
                  </a:ext>
                </a:extLst>
              </p:cNvPr>
              <p:cNvSpPr>
                <a:spLocks/>
              </p:cNvSpPr>
              <p:nvPr/>
            </p:nvSpPr>
            <p:spPr bwMode="auto">
              <a:xfrm>
                <a:off x="6691313" y="-1833563"/>
                <a:ext cx="49213" cy="47625"/>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3" name="Freeform 11">
                <a:extLst>
                  <a:ext uri="{FF2B5EF4-FFF2-40B4-BE49-F238E27FC236}">
                    <a16:creationId xmlns:a16="http://schemas.microsoft.com/office/drawing/2014/main" id="{2E2C4DC5-E77F-4820-AB9B-6A008781A30F}"/>
                  </a:ext>
                </a:extLst>
              </p:cNvPr>
              <p:cNvSpPr>
                <a:spLocks/>
              </p:cNvSpPr>
              <p:nvPr/>
            </p:nvSpPr>
            <p:spPr bwMode="auto">
              <a:xfrm>
                <a:off x="6691313" y="-1731963"/>
                <a:ext cx="49213" cy="44450"/>
              </a:xfrm>
              <a:custGeom>
                <a:avLst/>
                <a:gdLst>
                  <a:gd name="T0" fmla="*/ 13 w 13"/>
                  <a:gd name="T1" fmla="*/ 0 h 12"/>
                  <a:gd name="T2" fmla="*/ 13 w 13"/>
                  <a:gd name="T3" fmla="*/ 12 h 12"/>
                  <a:gd name="T4" fmla="*/ 0 w 13"/>
                  <a:gd name="T5" fmla="*/ 12 h 12"/>
                  <a:gd name="T6" fmla="*/ 0 w 13"/>
                  <a:gd name="T7" fmla="*/ 0 h 12"/>
                  <a:gd name="T8" fmla="*/ 13 w 13"/>
                  <a:gd name="T9" fmla="*/ 0 h 12"/>
                </a:gdLst>
                <a:ahLst/>
                <a:cxnLst>
                  <a:cxn ang="0">
                    <a:pos x="T0" y="T1"/>
                  </a:cxn>
                  <a:cxn ang="0">
                    <a:pos x="T2" y="T3"/>
                  </a:cxn>
                  <a:cxn ang="0">
                    <a:pos x="T4" y="T5"/>
                  </a:cxn>
                  <a:cxn ang="0">
                    <a:pos x="T6" y="T7"/>
                  </a:cxn>
                  <a:cxn ang="0">
                    <a:pos x="T8" y="T9"/>
                  </a:cxn>
                </a:cxnLst>
                <a:rect l="0" t="0" r="r" b="b"/>
                <a:pathLst>
                  <a:path w="13" h="12">
                    <a:moveTo>
                      <a:pt x="13" y="0"/>
                    </a:moveTo>
                    <a:cubicBezTo>
                      <a:pt x="13" y="4"/>
                      <a:pt x="13" y="8"/>
                      <a:pt x="13" y="12"/>
                    </a:cubicBezTo>
                    <a:cubicBezTo>
                      <a:pt x="9" y="12"/>
                      <a:pt x="4" y="12"/>
                      <a:pt x="0" y="12"/>
                    </a:cubicBezTo>
                    <a:cubicBezTo>
                      <a:pt x="0" y="8"/>
                      <a:pt x="0" y="4"/>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4" name="Freeform 12">
                <a:extLst>
                  <a:ext uri="{FF2B5EF4-FFF2-40B4-BE49-F238E27FC236}">
                    <a16:creationId xmlns:a16="http://schemas.microsoft.com/office/drawing/2014/main" id="{A49084DB-9670-4B72-B344-4184E4F998D7}"/>
                  </a:ext>
                </a:extLst>
              </p:cNvPr>
              <p:cNvSpPr>
                <a:spLocks noEditPoints="1"/>
              </p:cNvSpPr>
              <p:nvPr/>
            </p:nvSpPr>
            <p:spPr bwMode="auto">
              <a:xfrm>
                <a:off x="6148388" y="-1909763"/>
                <a:ext cx="200025" cy="200025"/>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40 w 53"/>
                  <a:gd name="T11" fmla="*/ 26 h 53"/>
                  <a:gd name="T12" fmla="*/ 27 w 53"/>
                  <a:gd name="T13" fmla="*/ 13 h 53"/>
                  <a:gd name="T14" fmla="*/ 13 w 53"/>
                  <a:gd name="T15" fmla="*/ 26 h 53"/>
                  <a:gd name="T16" fmla="*/ 27 w 53"/>
                  <a:gd name="T17" fmla="*/ 39 h 53"/>
                  <a:gd name="T18" fmla="*/ 40 w 53"/>
                  <a:gd name="T19"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2" y="0"/>
                      <a:pt x="53" y="11"/>
                      <a:pt x="53" y="26"/>
                    </a:cubicBezTo>
                    <a:cubicBezTo>
                      <a:pt x="53" y="41"/>
                      <a:pt x="41" y="53"/>
                      <a:pt x="27" y="53"/>
                    </a:cubicBezTo>
                    <a:close/>
                    <a:moveTo>
                      <a:pt x="40" y="26"/>
                    </a:moveTo>
                    <a:cubicBezTo>
                      <a:pt x="40" y="19"/>
                      <a:pt x="34" y="13"/>
                      <a:pt x="27" y="13"/>
                    </a:cubicBezTo>
                    <a:cubicBezTo>
                      <a:pt x="19" y="13"/>
                      <a:pt x="13" y="19"/>
                      <a:pt x="13" y="26"/>
                    </a:cubicBezTo>
                    <a:cubicBezTo>
                      <a:pt x="13" y="34"/>
                      <a:pt x="19" y="39"/>
                      <a:pt x="27" y="39"/>
                    </a:cubicBezTo>
                    <a:cubicBezTo>
                      <a:pt x="34" y="39"/>
                      <a:pt x="40" y="34"/>
                      <a:pt x="4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5" name="Freeform 13">
                <a:extLst>
                  <a:ext uri="{FF2B5EF4-FFF2-40B4-BE49-F238E27FC236}">
                    <a16:creationId xmlns:a16="http://schemas.microsoft.com/office/drawing/2014/main" id="{9882CB9A-DE9A-4C1B-BAE0-1354ECFF27DF}"/>
                  </a:ext>
                </a:extLst>
              </p:cNvPr>
              <p:cNvSpPr>
                <a:spLocks/>
              </p:cNvSpPr>
              <p:nvPr/>
            </p:nvSpPr>
            <p:spPr bwMode="auto">
              <a:xfrm>
                <a:off x="6213475" y="-1131888"/>
                <a:ext cx="49213" cy="47625"/>
              </a:xfrm>
              <a:custGeom>
                <a:avLst/>
                <a:gdLst>
                  <a:gd name="T0" fmla="*/ 0 w 13"/>
                  <a:gd name="T1" fmla="*/ 13 h 13"/>
                  <a:gd name="T2" fmla="*/ 0 w 13"/>
                  <a:gd name="T3" fmla="*/ 0 h 13"/>
                  <a:gd name="T4" fmla="*/ 13 w 13"/>
                  <a:gd name="T5" fmla="*/ 0 h 13"/>
                  <a:gd name="T6" fmla="*/ 13 w 13"/>
                  <a:gd name="T7" fmla="*/ 13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cubicBezTo>
                      <a:pt x="0" y="9"/>
                      <a:pt x="0" y="5"/>
                      <a:pt x="0" y="0"/>
                    </a:cubicBezTo>
                    <a:cubicBezTo>
                      <a:pt x="4" y="0"/>
                      <a:pt x="9" y="0"/>
                      <a:pt x="13" y="0"/>
                    </a:cubicBezTo>
                    <a:cubicBezTo>
                      <a:pt x="13" y="5"/>
                      <a:pt x="13" y="9"/>
                      <a:pt x="13" y="13"/>
                    </a:cubicBezTo>
                    <a:cubicBezTo>
                      <a:pt x="9" y="13"/>
                      <a:pt x="5"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6" name="Freeform 14">
                <a:extLst>
                  <a:ext uri="{FF2B5EF4-FFF2-40B4-BE49-F238E27FC236}">
                    <a16:creationId xmlns:a16="http://schemas.microsoft.com/office/drawing/2014/main" id="{6AFC1E6B-4E45-4203-BEB8-9526DC528395}"/>
                  </a:ext>
                </a:extLst>
              </p:cNvPr>
              <p:cNvSpPr>
                <a:spLocks/>
              </p:cNvSpPr>
              <p:nvPr/>
            </p:nvSpPr>
            <p:spPr bwMode="auto">
              <a:xfrm>
                <a:off x="6213475" y="-1230313"/>
                <a:ext cx="49213" cy="49213"/>
              </a:xfrm>
              <a:custGeom>
                <a:avLst/>
                <a:gdLst>
                  <a:gd name="T0" fmla="*/ 13 w 13"/>
                  <a:gd name="T1" fmla="*/ 0 h 13"/>
                  <a:gd name="T2" fmla="*/ 13 w 13"/>
                  <a:gd name="T3" fmla="*/ 13 h 13"/>
                  <a:gd name="T4" fmla="*/ 0 w 13"/>
                  <a:gd name="T5" fmla="*/ 13 h 13"/>
                  <a:gd name="T6" fmla="*/ 0 w 13"/>
                  <a:gd name="T7" fmla="*/ 0 h 13"/>
                  <a:gd name="T8" fmla="*/ 13 w 13"/>
                  <a:gd name="T9" fmla="*/ 0 h 13"/>
                </a:gdLst>
                <a:ahLst/>
                <a:cxnLst>
                  <a:cxn ang="0">
                    <a:pos x="T0" y="T1"/>
                  </a:cxn>
                  <a:cxn ang="0">
                    <a:pos x="T2" y="T3"/>
                  </a:cxn>
                  <a:cxn ang="0">
                    <a:pos x="T4" y="T5"/>
                  </a:cxn>
                  <a:cxn ang="0">
                    <a:pos x="T6" y="T7"/>
                  </a:cxn>
                  <a:cxn ang="0">
                    <a:pos x="T8" y="T9"/>
                  </a:cxn>
                </a:cxnLst>
                <a:rect l="0" t="0" r="r" b="b"/>
                <a:pathLst>
                  <a:path w="13" h="13">
                    <a:moveTo>
                      <a:pt x="13" y="0"/>
                    </a:moveTo>
                    <a:cubicBezTo>
                      <a:pt x="13" y="4"/>
                      <a:pt x="13" y="8"/>
                      <a:pt x="13" y="13"/>
                    </a:cubicBezTo>
                    <a:cubicBezTo>
                      <a:pt x="9" y="13"/>
                      <a:pt x="4" y="13"/>
                      <a:pt x="0" y="13"/>
                    </a:cubicBezTo>
                    <a:cubicBezTo>
                      <a:pt x="0" y="8"/>
                      <a:pt x="0" y="4"/>
                      <a:pt x="0" y="0"/>
                    </a:cubicBezTo>
                    <a:cubicBezTo>
                      <a:pt x="4" y="0"/>
                      <a:pt x="9"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7" name="Freeform 15">
                <a:extLst>
                  <a:ext uri="{FF2B5EF4-FFF2-40B4-BE49-F238E27FC236}">
                    <a16:creationId xmlns:a16="http://schemas.microsoft.com/office/drawing/2014/main" id="{06DB18F4-F662-4DE5-846E-2EC3B11A0D90}"/>
                  </a:ext>
                </a:extLst>
              </p:cNvPr>
              <p:cNvSpPr>
                <a:spLocks/>
              </p:cNvSpPr>
              <p:nvPr/>
            </p:nvSpPr>
            <p:spPr bwMode="auto">
              <a:xfrm>
                <a:off x="63642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5" y="0"/>
                      <a:pt x="9" y="0"/>
                      <a:pt x="13" y="0"/>
                    </a:cubicBezTo>
                    <a:cubicBezTo>
                      <a:pt x="13" y="4"/>
                      <a:pt x="13" y="8"/>
                      <a:pt x="13" y="13"/>
                    </a:cubicBezTo>
                    <a:cubicBezTo>
                      <a:pt x="9" y="13"/>
                      <a:pt x="5"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8" name="Freeform 16">
                <a:extLst>
                  <a:ext uri="{FF2B5EF4-FFF2-40B4-BE49-F238E27FC236}">
                    <a16:creationId xmlns:a16="http://schemas.microsoft.com/office/drawing/2014/main" id="{70A0D36F-2775-4F17-9F53-4FBB446AFE0E}"/>
                  </a:ext>
                </a:extLst>
              </p:cNvPr>
              <p:cNvSpPr>
                <a:spLocks/>
              </p:cNvSpPr>
              <p:nvPr/>
            </p:nvSpPr>
            <p:spPr bwMode="auto">
              <a:xfrm>
                <a:off x="64658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18" name="TextBox 117">
              <a:extLst>
                <a:ext uri="{FF2B5EF4-FFF2-40B4-BE49-F238E27FC236}">
                  <a16:creationId xmlns:a16="http://schemas.microsoft.com/office/drawing/2014/main" id="{EC46B77E-E3D4-49CB-A301-E8B32198E4CE}"/>
                </a:ext>
              </a:extLst>
            </p:cNvPr>
            <p:cNvSpPr txBox="1"/>
            <p:nvPr/>
          </p:nvSpPr>
          <p:spPr>
            <a:xfrm>
              <a:off x="5083696" y="1188525"/>
              <a:ext cx="1005840" cy="415498"/>
            </a:xfrm>
            <a:prstGeom prst="rect">
              <a:avLst/>
            </a:prstGeom>
            <a:noFill/>
          </p:spPr>
          <p:txBody>
            <a:bodyPr wrap="square" lIns="0" tIns="0" rIns="0" bIns="0" rtlCol="0">
              <a:spAutoFit/>
            </a:bodyPr>
            <a:lstStyle/>
            <a:p>
              <a:pPr algn="ctr"/>
              <a:r>
                <a:rPr lang="en-US" sz="900" dirty="0">
                  <a:solidFill>
                    <a:srgbClr val="000000"/>
                  </a:solidFill>
                  <a:latin typeface="+mj-lt"/>
                </a:rPr>
                <a:t>Emails sorted based on skill and urgency</a:t>
              </a:r>
            </a:p>
            <a:p>
              <a:pPr algn="ctr"/>
              <a:r>
                <a:rPr lang="en-US" sz="900" dirty="0">
                  <a:solidFill>
                    <a:srgbClr val="000000"/>
                  </a:solidFill>
                  <a:latin typeface="+mj-lt"/>
                </a:rPr>
                <a:t>90%</a:t>
              </a:r>
            </a:p>
          </p:txBody>
        </p:sp>
        <p:sp>
          <p:nvSpPr>
            <p:cNvPr id="119" name="TextBox 118">
              <a:extLst>
                <a:ext uri="{FF2B5EF4-FFF2-40B4-BE49-F238E27FC236}">
                  <a16:creationId xmlns:a16="http://schemas.microsoft.com/office/drawing/2014/main" id="{33C5F03B-D28B-42DB-A459-7E6418173C41}"/>
                </a:ext>
              </a:extLst>
            </p:cNvPr>
            <p:cNvSpPr txBox="1"/>
            <p:nvPr/>
          </p:nvSpPr>
          <p:spPr>
            <a:xfrm>
              <a:off x="5083696" y="3248775"/>
              <a:ext cx="1005840" cy="276999"/>
            </a:xfrm>
            <a:prstGeom prst="rect">
              <a:avLst/>
            </a:prstGeom>
            <a:noFill/>
          </p:spPr>
          <p:txBody>
            <a:bodyPr wrap="square" lIns="0" tIns="0" rIns="0" bIns="0" rtlCol="0">
              <a:spAutoFit/>
            </a:bodyPr>
            <a:lstStyle>
              <a:defPPr>
                <a:defRPr lang="en-US"/>
              </a:defPPr>
              <a:lvl1pPr algn="ctr">
                <a:defRPr sz="900">
                  <a:solidFill>
                    <a:srgbClr val="000000"/>
                  </a:solidFill>
                  <a:latin typeface="+mj-lt"/>
                </a:defRPr>
              </a:lvl1pPr>
            </a:lstStyle>
            <a:p>
              <a:r>
                <a:rPr lang="en-US" dirty="0"/>
                <a:t>No Response Emails</a:t>
              </a:r>
            </a:p>
            <a:p>
              <a:r>
                <a:rPr lang="en-US" dirty="0"/>
                <a:t>10%</a:t>
              </a:r>
            </a:p>
          </p:txBody>
        </p:sp>
        <p:sp>
          <p:nvSpPr>
            <p:cNvPr id="120" name="TextBox 119">
              <a:extLst>
                <a:ext uri="{FF2B5EF4-FFF2-40B4-BE49-F238E27FC236}">
                  <a16:creationId xmlns:a16="http://schemas.microsoft.com/office/drawing/2014/main" id="{3E9464D4-E19C-400C-8817-DAFC2D21D18A}"/>
                </a:ext>
              </a:extLst>
            </p:cNvPr>
            <p:cNvSpPr txBox="1"/>
            <p:nvPr/>
          </p:nvSpPr>
          <p:spPr>
            <a:xfrm>
              <a:off x="5379280" y="2345050"/>
              <a:ext cx="414672" cy="138499"/>
            </a:xfrm>
            <a:prstGeom prst="rect">
              <a:avLst/>
            </a:prstGeom>
            <a:noFill/>
          </p:spPr>
          <p:txBody>
            <a:bodyPr wrap="square" lIns="0" tIns="0" rIns="0" bIns="0" rtlCol="0">
              <a:spAutoFit/>
            </a:bodyPr>
            <a:lstStyle/>
            <a:p>
              <a:pPr algn="ctr"/>
              <a:r>
                <a:rPr lang="en-US" sz="900" b="1" dirty="0">
                  <a:solidFill>
                    <a:srgbClr val="000000"/>
                  </a:solidFill>
                  <a:latin typeface="+mj-lt"/>
                </a:rPr>
                <a:t>I MAIL</a:t>
              </a:r>
              <a:endParaRPr lang="en-US" sz="900" b="1" dirty="0">
                <a:latin typeface="+mj-lt"/>
              </a:endParaRPr>
            </a:p>
          </p:txBody>
        </p:sp>
        <p:grpSp>
          <p:nvGrpSpPr>
            <p:cNvPr id="121" name="Group 120">
              <a:extLst>
                <a:ext uri="{FF2B5EF4-FFF2-40B4-BE49-F238E27FC236}">
                  <a16:creationId xmlns:a16="http://schemas.microsoft.com/office/drawing/2014/main" id="{594E0F17-FF4D-429C-83D4-56B82E5A4BED}"/>
                </a:ext>
              </a:extLst>
            </p:cNvPr>
            <p:cNvGrpSpPr/>
            <p:nvPr/>
          </p:nvGrpSpPr>
          <p:grpSpPr>
            <a:xfrm>
              <a:off x="8255471" y="771978"/>
              <a:ext cx="1453932" cy="831849"/>
              <a:chOff x="8275520" y="1117029"/>
              <a:chExt cx="1453932" cy="831849"/>
            </a:xfrm>
          </p:grpSpPr>
          <p:sp>
            <p:nvSpPr>
              <p:cNvPr id="156" name="Rectangle 155">
                <a:extLst>
                  <a:ext uri="{FF2B5EF4-FFF2-40B4-BE49-F238E27FC236}">
                    <a16:creationId xmlns:a16="http://schemas.microsoft.com/office/drawing/2014/main" id="{2DA109DB-D72F-44DF-B1F1-3C2A39B4807F}"/>
                  </a:ext>
                </a:extLst>
              </p:cNvPr>
              <p:cNvSpPr/>
              <p:nvPr/>
            </p:nvSpPr>
            <p:spPr>
              <a:xfrm>
                <a:off x="8275520" y="1117029"/>
                <a:ext cx="1453932" cy="831849"/>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157" name="TextBox 156">
                <a:extLst>
                  <a:ext uri="{FF2B5EF4-FFF2-40B4-BE49-F238E27FC236}">
                    <a16:creationId xmlns:a16="http://schemas.microsoft.com/office/drawing/2014/main" id="{A5AF61AF-841E-491B-BCCA-69E87FA35BA3}"/>
                  </a:ext>
                </a:extLst>
              </p:cNvPr>
              <p:cNvSpPr txBox="1"/>
              <p:nvPr/>
            </p:nvSpPr>
            <p:spPr>
              <a:xfrm>
                <a:off x="8958718" y="1379065"/>
                <a:ext cx="655131" cy="307776"/>
              </a:xfrm>
              <a:prstGeom prst="rect">
                <a:avLst/>
              </a:prstGeom>
              <a:noFill/>
            </p:spPr>
            <p:txBody>
              <a:bodyPr wrap="square" lIns="0" tIns="0" rIns="0" bIns="0" rtlCol="0">
                <a:spAutoFit/>
              </a:bodyPr>
              <a:lstStyle/>
              <a:p>
                <a:r>
                  <a:rPr lang="en-US" sz="1000" b="1" dirty="0">
                    <a:solidFill>
                      <a:srgbClr val="000000"/>
                    </a:solidFill>
                    <a:latin typeface="+mj-lt"/>
                  </a:rPr>
                  <a:t>Automated Response </a:t>
                </a:r>
              </a:p>
            </p:txBody>
          </p:sp>
          <p:grpSp>
            <p:nvGrpSpPr>
              <p:cNvPr id="158" name="Group 157">
                <a:extLst>
                  <a:ext uri="{FF2B5EF4-FFF2-40B4-BE49-F238E27FC236}">
                    <a16:creationId xmlns:a16="http://schemas.microsoft.com/office/drawing/2014/main" id="{FE04F1C4-8410-47FC-A20A-AF8509BC5F9F}"/>
                  </a:ext>
                </a:extLst>
              </p:cNvPr>
              <p:cNvGrpSpPr>
                <a:grpSpLocks noChangeAspect="1"/>
              </p:cNvGrpSpPr>
              <p:nvPr/>
            </p:nvGrpSpPr>
            <p:grpSpPr>
              <a:xfrm>
                <a:off x="8361987" y="1269437"/>
                <a:ext cx="507636" cy="527032"/>
                <a:chOff x="5659438" y="-2238375"/>
                <a:chExt cx="1454150" cy="1509713"/>
              </a:xfrm>
              <a:solidFill>
                <a:schemeClr val="accent6"/>
              </a:solidFill>
            </p:grpSpPr>
            <p:sp>
              <p:nvSpPr>
                <p:cNvPr id="159" name="Freeform 7">
                  <a:extLst>
                    <a:ext uri="{FF2B5EF4-FFF2-40B4-BE49-F238E27FC236}">
                      <a16:creationId xmlns:a16="http://schemas.microsoft.com/office/drawing/2014/main" id="{73C08CB9-D1BF-4596-AB37-2A676573820B}"/>
                    </a:ext>
                  </a:extLst>
                </p:cNvPr>
                <p:cNvSpPr>
                  <a:spLocks noEditPoints="1"/>
                </p:cNvSpPr>
                <p:nvPr/>
              </p:nvSpPr>
              <p:spPr bwMode="auto">
                <a:xfrm>
                  <a:off x="5659438" y="-2238375"/>
                  <a:ext cx="1454150" cy="1509713"/>
                </a:xfrm>
                <a:custGeom>
                  <a:avLst/>
                  <a:gdLst>
                    <a:gd name="T0" fmla="*/ 120 w 386"/>
                    <a:gd name="T1" fmla="*/ 236 h 400"/>
                    <a:gd name="T2" fmla="*/ 136 w 386"/>
                    <a:gd name="T3" fmla="*/ 185 h 400"/>
                    <a:gd name="T4" fmla="*/ 107 w 386"/>
                    <a:gd name="T5" fmla="*/ 197 h 400"/>
                    <a:gd name="T6" fmla="*/ 35 w 386"/>
                    <a:gd name="T7" fmla="*/ 180 h 400"/>
                    <a:gd name="T8" fmla="*/ 82 w 386"/>
                    <a:gd name="T9" fmla="*/ 144 h 400"/>
                    <a:gd name="T10" fmla="*/ 16 w 386"/>
                    <a:gd name="T11" fmla="*/ 139 h 400"/>
                    <a:gd name="T12" fmla="*/ 79 w 386"/>
                    <a:gd name="T13" fmla="*/ 87 h 400"/>
                    <a:gd name="T14" fmla="*/ 40 w 386"/>
                    <a:gd name="T15" fmla="*/ 13 h 400"/>
                    <a:gd name="T16" fmla="*/ 94 w 386"/>
                    <a:gd name="T17" fmla="*/ 63 h 400"/>
                    <a:gd name="T18" fmla="*/ 146 w 386"/>
                    <a:gd name="T19" fmla="*/ 33 h 400"/>
                    <a:gd name="T20" fmla="*/ 233 w 386"/>
                    <a:gd name="T21" fmla="*/ 8 h 400"/>
                    <a:gd name="T22" fmla="*/ 295 w 386"/>
                    <a:gd name="T23" fmla="*/ 16 h 400"/>
                    <a:gd name="T24" fmla="*/ 382 w 386"/>
                    <a:gd name="T25" fmla="*/ 207 h 400"/>
                    <a:gd name="T26" fmla="*/ 347 w 386"/>
                    <a:gd name="T27" fmla="*/ 262 h 400"/>
                    <a:gd name="T28" fmla="*/ 255 w 386"/>
                    <a:gd name="T29" fmla="*/ 284 h 400"/>
                    <a:gd name="T30" fmla="*/ 282 w 386"/>
                    <a:gd name="T31" fmla="*/ 400 h 400"/>
                    <a:gd name="T32" fmla="*/ 350 w 386"/>
                    <a:gd name="T33" fmla="*/ 154 h 400"/>
                    <a:gd name="T34" fmla="*/ 260 w 386"/>
                    <a:gd name="T35" fmla="*/ 141 h 400"/>
                    <a:gd name="T36" fmla="*/ 276 w 386"/>
                    <a:gd name="T37" fmla="*/ 206 h 400"/>
                    <a:gd name="T38" fmla="*/ 313 w 386"/>
                    <a:gd name="T39" fmla="*/ 293 h 400"/>
                    <a:gd name="T40" fmla="*/ 309 w 386"/>
                    <a:gd name="T41" fmla="*/ 238 h 400"/>
                    <a:gd name="T42" fmla="*/ 347 w 386"/>
                    <a:gd name="T43" fmla="*/ 221 h 400"/>
                    <a:gd name="T44" fmla="*/ 117 w 386"/>
                    <a:gd name="T45" fmla="*/ 116 h 400"/>
                    <a:gd name="T46" fmla="*/ 126 w 386"/>
                    <a:gd name="T47" fmla="*/ 145 h 400"/>
                    <a:gd name="T48" fmla="*/ 166 w 386"/>
                    <a:gd name="T49" fmla="*/ 169 h 400"/>
                    <a:gd name="T50" fmla="*/ 218 w 386"/>
                    <a:gd name="T51" fmla="*/ 140 h 400"/>
                    <a:gd name="T52" fmla="*/ 211 w 386"/>
                    <a:gd name="T53" fmla="*/ 73 h 400"/>
                    <a:gd name="T54" fmla="*/ 164 w 386"/>
                    <a:gd name="T55" fmla="*/ 47 h 400"/>
                    <a:gd name="T56" fmla="*/ 103 w 386"/>
                    <a:gd name="T57" fmla="*/ 73 h 400"/>
                    <a:gd name="T58" fmla="*/ 134 w 386"/>
                    <a:gd name="T59" fmla="*/ 329 h 400"/>
                    <a:gd name="T60" fmla="*/ 147 w 386"/>
                    <a:gd name="T61" fmla="*/ 368 h 400"/>
                    <a:gd name="T62" fmla="*/ 173 w 386"/>
                    <a:gd name="T63" fmla="*/ 240 h 400"/>
                    <a:gd name="T64" fmla="*/ 160 w 386"/>
                    <a:gd name="T65" fmla="*/ 226 h 400"/>
                    <a:gd name="T66" fmla="*/ 254 w 386"/>
                    <a:gd name="T67" fmla="*/ 200 h 400"/>
                    <a:gd name="T68" fmla="*/ 255 w 386"/>
                    <a:gd name="T69" fmla="*/ 160 h 400"/>
                    <a:gd name="T70" fmla="*/ 167 w 386"/>
                    <a:gd name="T71" fmla="*/ 33 h 400"/>
                    <a:gd name="T72" fmla="*/ 222 w 386"/>
                    <a:gd name="T73" fmla="*/ 66 h 400"/>
                    <a:gd name="T74" fmla="*/ 220 w 386"/>
                    <a:gd name="T75" fmla="*/ 24 h 400"/>
                    <a:gd name="T76" fmla="*/ 200 w 386"/>
                    <a:gd name="T77" fmla="*/ 386 h 400"/>
                    <a:gd name="T78" fmla="*/ 166 w 386"/>
                    <a:gd name="T79" fmla="*/ 367 h 400"/>
                    <a:gd name="T80" fmla="*/ 227 w 386"/>
                    <a:gd name="T81" fmla="*/ 343 h 400"/>
                    <a:gd name="T82" fmla="*/ 206 w 386"/>
                    <a:gd name="T83" fmla="*/ 289 h 400"/>
                    <a:gd name="T84" fmla="*/ 187 w 386"/>
                    <a:gd name="T85" fmla="*/ 313 h 400"/>
                    <a:gd name="T86" fmla="*/ 242 w 386"/>
                    <a:gd name="T87" fmla="*/ 276 h 400"/>
                    <a:gd name="T88" fmla="*/ 232 w 386"/>
                    <a:gd name="T89" fmla="*/ 296 h 400"/>
                    <a:gd name="T90" fmla="*/ 216 w 386"/>
                    <a:gd name="T91" fmla="*/ 106 h 400"/>
                    <a:gd name="T92" fmla="*/ 215 w 386"/>
                    <a:gd name="T93" fmla="*/ 120 h 400"/>
                    <a:gd name="T94" fmla="*/ 247 w 386"/>
                    <a:gd name="T95" fmla="*/ 120 h 400"/>
                    <a:gd name="T96" fmla="*/ 40 w 386"/>
                    <a:gd name="T97" fmla="*/ 40 h 400"/>
                    <a:gd name="T98" fmla="*/ 34 w 386"/>
                    <a:gd name="T99" fmla="*/ 200 h 400"/>
                    <a:gd name="T100" fmla="*/ 14 w 386"/>
                    <a:gd name="T101" fmla="*/ 1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6" h="400">
                      <a:moveTo>
                        <a:pt x="64" y="400"/>
                      </a:moveTo>
                      <a:cubicBezTo>
                        <a:pt x="59" y="395"/>
                        <a:pt x="59" y="392"/>
                        <a:pt x="64" y="387"/>
                      </a:cubicBezTo>
                      <a:cubicBezTo>
                        <a:pt x="83" y="368"/>
                        <a:pt x="101" y="349"/>
                        <a:pt x="120" y="331"/>
                      </a:cubicBezTo>
                      <a:cubicBezTo>
                        <a:pt x="120" y="329"/>
                        <a:pt x="120" y="328"/>
                        <a:pt x="120" y="326"/>
                      </a:cubicBezTo>
                      <a:cubicBezTo>
                        <a:pt x="120" y="296"/>
                        <a:pt x="120" y="266"/>
                        <a:pt x="120" y="236"/>
                      </a:cubicBezTo>
                      <a:cubicBezTo>
                        <a:pt x="120" y="228"/>
                        <a:pt x="122" y="227"/>
                        <a:pt x="130" y="227"/>
                      </a:cubicBezTo>
                      <a:cubicBezTo>
                        <a:pt x="135" y="227"/>
                        <a:pt x="141" y="227"/>
                        <a:pt x="147" y="227"/>
                      </a:cubicBezTo>
                      <a:cubicBezTo>
                        <a:pt x="147" y="215"/>
                        <a:pt x="147" y="204"/>
                        <a:pt x="147" y="193"/>
                      </a:cubicBezTo>
                      <a:cubicBezTo>
                        <a:pt x="146" y="193"/>
                        <a:pt x="145" y="193"/>
                        <a:pt x="145" y="193"/>
                      </a:cubicBezTo>
                      <a:cubicBezTo>
                        <a:pt x="139" y="193"/>
                        <a:pt x="137" y="191"/>
                        <a:pt x="136" y="185"/>
                      </a:cubicBezTo>
                      <a:cubicBezTo>
                        <a:pt x="135" y="177"/>
                        <a:pt x="134" y="169"/>
                        <a:pt x="132" y="161"/>
                      </a:cubicBezTo>
                      <a:cubicBezTo>
                        <a:pt x="131" y="160"/>
                        <a:pt x="129" y="159"/>
                        <a:pt x="128" y="158"/>
                      </a:cubicBezTo>
                      <a:cubicBezTo>
                        <a:pt x="121" y="161"/>
                        <a:pt x="114" y="163"/>
                        <a:pt x="107" y="166"/>
                      </a:cubicBezTo>
                      <a:cubicBezTo>
                        <a:pt x="107" y="170"/>
                        <a:pt x="107" y="175"/>
                        <a:pt x="107" y="179"/>
                      </a:cubicBezTo>
                      <a:cubicBezTo>
                        <a:pt x="107" y="185"/>
                        <a:pt x="107" y="191"/>
                        <a:pt x="107" y="197"/>
                      </a:cubicBezTo>
                      <a:cubicBezTo>
                        <a:pt x="107" y="205"/>
                        <a:pt x="105" y="207"/>
                        <a:pt x="97" y="207"/>
                      </a:cubicBezTo>
                      <a:cubicBezTo>
                        <a:pt x="84" y="207"/>
                        <a:pt x="72" y="207"/>
                        <a:pt x="59" y="207"/>
                      </a:cubicBezTo>
                      <a:cubicBezTo>
                        <a:pt x="53" y="218"/>
                        <a:pt x="45" y="222"/>
                        <a:pt x="35" y="219"/>
                      </a:cubicBezTo>
                      <a:cubicBezTo>
                        <a:pt x="26" y="217"/>
                        <a:pt x="20" y="208"/>
                        <a:pt x="20" y="199"/>
                      </a:cubicBezTo>
                      <a:cubicBezTo>
                        <a:pt x="20" y="191"/>
                        <a:pt x="27" y="182"/>
                        <a:pt x="35" y="180"/>
                      </a:cubicBezTo>
                      <a:cubicBezTo>
                        <a:pt x="45" y="178"/>
                        <a:pt x="53" y="182"/>
                        <a:pt x="59" y="193"/>
                      </a:cubicBezTo>
                      <a:cubicBezTo>
                        <a:pt x="70" y="193"/>
                        <a:pt x="82" y="193"/>
                        <a:pt x="93" y="193"/>
                      </a:cubicBezTo>
                      <a:cubicBezTo>
                        <a:pt x="93" y="188"/>
                        <a:pt x="93" y="182"/>
                        <a:pt x="93" y="177"/>
                      </a:cubicBezTo>
                      <a:cubicBezTo>
                        <a:pt x="94" y="168"/>
                        <a:pt x="92" y="159"/>
                        <a:pt x="87" y="152"/>
                      </a:cubicBezTo>
                      <a:cubicBezTo>
                        <a:pt x="85" y="149"/>
                        <a:pt x="84" y="147"/>
                        <a:pt x="82" y="144"/>
                      </a:cubicBezTo>
                      <a:cubicBezTo>
                        <a:pt x="79" y="138"/>
                        <a:pt x="79" y="136"/>
                        <a:pt x="84" y="131"/>
                      </a:cubicBezTo>
                      <a:cubicBezTo>
                        <a:pt x="87" y="130"/>
                        <a:pt x="89" y="128"/>
                        <a:pt x="91" y="126"/>
                      </a:cubicBezTo>
                      <a:cubicBezTo>
                        <a:pt x="90" y="126"/>
                        <a:pt x="90" y="126"/>
                        <a:pt x="90" y="126"/>
                      </a:cubicBezTo>
                      <a:cubicBezTo>
                        <a:pt x="73" y="126"/>
                        <a:pt x="56" y="126"/>
                        <a:pt x="40" y="126"/>
                      </a:cubicBezTo>
                      <a:cubicBezTo>
                        <a:pt x="34" y="137"/>
                        <a:pt x="25" y="142"/>
                        <a:pt x="16" y="139"/>
                      </a:cubicBezTo>
                      <a:cubicBezTo>
                        <a:pt x="6" y="137"/>
                        <a:pt x="0" y="129"/>
                        <a:pt x="0" y="120"/>
                      </a:cubicBezTo>
                      <a:cubicBezTo>
                        <a:pt x="0" y="110"/>
                        <a:pt x="6" y="103"/>
                        <a:pt x="16" y="100"/>
                      </a:cubicBezTo>
                      <a:cubicBezTo>
                        <a:pt x="25" y="98"/>
                        <a:pt x="34" y="103"/>
                        <a:pt x="39" y="112"/>
                      </a:cubicBezTo>
                      <a:cubicBezTo>
                        <a:pt x="60" y="112"/>
                        <a:pt x="82" y="112"/>
                        <a:pt x="104" y="112"/>
                      </a:cubicBezTo>
                      <a:cubicBezTo>
                        <a:pt x="97" y="102"/>
                        <a:pt x="84" y="99"/>
                        <a:pt x="79" y="87"/>
                      </a:cubicBezTo>
                      <a:cubicBezTo>
                        <a:pt x="67" y="87"/>
                        <a:pt x="55" y="87"/>
                        <a:pt x="43" y="87"/>
                      </a:cubicBezTo>
                      <a:cubicBezTo>
                        <a:pt x="36" y="87"/>
                        <a:pt x="34" y="84"/>
                        <a:pt x="34" y="77"/>
                      </a:cubicBezTo>
                      <a:cubicBezTo>
                        <a:pt x="33" y="69"/>
                        <a:pt x="34" y="61"/>
                        <a:pt x="34" y="52"/>
                      </a:cubicBezTo>
                      <a:cubicBezTo>
                        <a:pt x="22" y="46"/>
                        <a:pt x="18" y="37"/>
                        <a:pt x="21" y="28"/>
                      </a:cubicBezTo>
                      <a:cubicBezTo>
                        <a:pt x="23" y="19"/>
                        <a:pt x="31" y="13"/>
                        <a:pt x="40" y="13"/>
                      </a:cubicBezTo>
                      <a:cubicBezTo>
                        <a:pt x="49" y="13"/>
                        <a:pt x="57" y="19"/>
                        <a:pt x="60" y="28"/>
                      </a:cubicBezTo>
                      <a:cubicBezTo>
                        <a:pt x="62" y="38"/>
                        <a:pt x="58" y="46"/>
                        <a:pt x="47" y="52"/>
                      </a:cubicBezTo>
                      <a:cubicBezTo>
                        <a:pt x="47" y="59"/>
                        <a:pt x="47" y="66"/>
                        <a:pt x="47" y="73"/>
                      </a:cubicBezTo>
                      <a:cubicBezTo>
                        <a:pt x="61" y="73"/>
                        <a:pt x="74" y="73"/>
                        <a:pt x="88" y="73"/>
                      </a:cubicBezTo>
                      <a:cubicBezTo>
                        <a:pt x="89" y="70"/>
                        <a:pt x="91" y="66"/>
                        <a:pt x="94" y="63"/>
                      </a:cubicBezTo>
                      <a:cubicBezTo>
                        <a:pt x="96" y="58"/>
                        <a:pt x="99" y="58"/>
                        <a:pt x="103" y="59"/>
                      </a:cubicBezTo>
                      <a:cubicBezTo>
                        <a:pt x="111" y="62"/>
                        <a:pt x="120" y="65"/>
                        <a:pt x="128" y="68"/>
                      </a:cubicBezTo>
                      <a:cubicBezTo>
                        <a:pt x="129" y="67"/>
                        <a:pt x="131" y="67"/>
                        <a:pt x="132" y="66"/>
                      </a:cubicBezTo>
                      <a:cubicBezTo>
                        <a:pt x="134" y="58"/>
                        <a:pt x="135" y="50"/>
                        <a:pt x="136" y="41"/>
                      </a:cubicBezTo>
                      <a:cubicBezTo>
                        <a:pt x="137" y="35"/>
                        <a:pt x="139" y="33"/>
                        <a:pt x="146" y="33"/>
                      </a:cubicBezTo>
                      <a:cubicBezTo>
                        <a:pt x="148" y="33"/>
                        <a:pt x="151" y="33"/>
                        <a:pt x="154" y="33"/>
                      </a:cubicBezTo>
                      <a:cubicBezTo>
                        <a:pt x="154" y="25"/>
                        <a:pt x="154" y="17"/>
                        <a:pt x="154" y="8"/>
                      </a:cubicBezTo>
                      <a:cubicBezTo>
                        <a:pt x="154" y="2"/>
                        <a:pt x="156" y="0"/>
                        <a:pt x="162" y="0"/>
                      </a:cubicBezTo>
                      <a:cubicBezTo>
                        <a:pt x="183" y="0"/>
                        <a:pt x="204" y="0"/>
                        <a:pt x="225" y="0"/>
                      </a:cubicBezTo>
                      <a:cubicBezTo>
                        <a:pt x="231" y="0"/>
                        <a:pt x="233" y="2"/>
                        <a:pt x="233" y="8"/>
                      </a:cubicBezTo>
                      <a:cubicBezTo>
                        <a:pt x="234" y="12"/>
                        <a:pt x="234" y="15"/>
                        <a:pt x="234" y="19"/>
                      </a:cubicBezTo>
                      <a:cubicBezTo>
                        <a:pt x="234" y="19"/>
                        <a:pt x="234" y="19"/>
                        <a:pt x="234" y="20"/>
                      </a:cubicBezTo>
                      <a:cubicBezTo>
                        <a:pt x="249" y="20"/>
                        <a:pt x="263" y="20"/>
                        <a:pt x="279" y="20"/>
                      </a:cubicBezTo>
                      <a:cubicBezTo>
                        <a:pt x="278" y="20"/>
                        <a:pt x="279" y="20"/>
                        <a:pt x="279" y="20"/>
                      </a:cubicBezTo>
                      <a:cubicBezTo>
                        <a:pt x="285" y="12"/>
                        <a:pt x="285" y="12"/>
                        <a:pt x="295" y="16"/>
                      </a:cubicBezTo>
                      <a:cubicBezTo>
                        <a:pt x="308" y="23"/>
                        <a:pt x="321" y="29"/>
                        <a:pt x="332" y="38"/>
                      </a:cubicBezTo>
                      <a:cubicBezTo>
                        <a:pt x="361" y="64"/>
                        <a:pt x="375" y="95"/>
                        <a:pt x="373" y="134"/>
                      </a:cubicBezTo>
                      <a:cubicBezTo>
                        <a:pt x="372" y="144"/>
                        <a:pt x="368" y="153"/>
                        <a:pt x="361" y="161"/>
                      </a:cubicBezTo>
                      <a:cubicBezTo>
                        <a:pt x="366" y="171"/>
                        <a:pt x="371" y="182"/>
                        <a:pt x="375" y="192"/>
                      </a:cubicBezTo>
                      <a:cubicBezTo>
                        <a:pt x="377" y="197"/>
                        <a:pt x="380" y="202"/>
                        <a:pt x="382" y="207"/>
                      </a:cubicBezTo>
                      <a:cubicBezTo>
                        <a:pt x="386" y="217"/>
                        <a:pt x="380" y="226"/>
                        <a:pt x="370" y="227"/>
                      </a:cubicBezTo>
                      <a:cubicBezTo>
                        <a:pt x="367" y="227"/>
                        <a:pt x="364" y="227"/>
                        <a:pt x="360" y="227"/>
                      </a:cubicBezTo>
                      <a:cubicBezTo>
                        <a:pt x="360" y="233"/>
                        <a:pt x="360" y="239"/>
                        <a:pt x="360" y="245"/>
                      </a:cubicBezTo>
                      <a:cubicBezTo>
                        <a:pt x="360" y="248"/>
                        <a:pt x="359" y="250"/>
                        <a:pt x="357" y="253"/>
                      </a:cubicBezTo>
                      <a:cubicBezTo>
                        <a:pt x="353" y="256"/>
                        <a:pt x="350" y="259"/>
                        <a:pt x="347" y="262"/>
                      </a:cubicBezTo>
                      <a:cubicBezTo>
                        <a:pt x="347" y="274"/>
                        <a:pt x="347" y="286"/>
                        <a:pt x="347" y="297"/>
                      </a:cubicBezTo>
                      <a:cubicBezTo>
                        <a:pt x="347" y="305"/>
                        <a:pt x="345" y="307"/>
                        <a:pt x="338" y="307"/>
                      </a:cubicBezTo>
                      <a:cubicBezTo>
                        <a:pt x="327" y="307"/>
                        <a:pt x="317" y="306"/>
                        <a:pt x="307" y="307"/>
                      </a:cubicBezTo>
                      <a:cubicBezTo>
                        <a:pt x="300" y="307"/>
                        <a:pt x="294" y="305"/>
                        <a:pt x="289" y="302"/>
                      </a:cubicBezTo>
                      <a:cubicBezTo>
                        <a:pt x="277" y="297"/>
                        <a:pt x="266" y="290"/>
                        <a:pt x="255" y="284"/>
                      </a:cubicBezTo>
                      <a:cubicBezTo>
                        <a:pt x="250" y="292"/>
                        <a:pt x="245" y="300"/>
                        <a:pt x="241" y="308"/>
                      </a:cubicBezTo>
                      <a:cubicBezTo>
                        <a:pt x="240" y="308"/>
                        <a:pt x="240" y="309"/>
                        <a:pt x="240" y="310"/>
                      </a:cubicBezTo>
                      <a:cubicBezTo>
                        <a:pt x="240" y="321"/>
                        <a:pt x="240" y="333"/>
                        <a:pt x="240" y="344"/>
                      </a:cubicBezTo>
                      <a:cubicBezTo>
                        <a:pt x="255" y="358"/>
                        <a:pt x="269" y="373"/>
                        <a:pt x="283" y="387"/>
                      </a:cubicBezTo>
                      <a:cubicBezTo>
                        <a:pt x="288" y="392"/>
                        <a:pt x="288" y="396"/>
                        <a:pt x="282" y="400"/>
                      </a:cubicBezTo>
                      <a:cubicBezTo>
                        <a:pt x="210" y="400"/>
                        <a:pt x="137" y="400"/>
                        <a:pt x="64" y="400"/>
                      </a:cubicBezTo>
                      <a:close/>
                      <a:moveTo>
                        <a:pt x="370" y="213"/>
                      </a:moveTo>
                      <a:cubicBezTo>
                        <a:pt x="369" y="212"/>
                        <a:pt x="369" y="210"/>
                        <a:pt x="368" y="209"/>
                      </a:cubicBezTo>
                      <a:cubicBezTo>
                        <a:pt x="361" y="194"/>
                        <a:pt x="355" y="179"/>
                        <a:pt x="348" y="164"/>
                      </a:cubicBezTo>
                      <a:cubicBezTo>
                        <a:pt x="346" y="161"/>
                        <a:pt x="347" y="157"/>
                        <a:pt x="350" y="154"/>
                      </a:cubicBezTo>
                      <a:cubicBezTo>
                        <a:pt x="357" y="146"/>
                        <a:pt x="360" y="137"/>
                        <a:pt x="360" y="126"/>
                      </a:cubicBezTo>
                      <a:cubicBezTo>
                        <a:pt x="359" y="84"/>
                        <a:pt x="335" y="47"/>
                        <a:pt x="289" y="29"/>
                      </a:cubicBezTo>
                      <a:cubicBezTo>
                        <a:pt x="280" y="42"/>
                        <a:pt x="270" y="55"/>
                        <a:pt x="261" y="68"/>
                      </a:cubicBezTo>
                      <a:cubicBezTo>
                        <a:pt x="260" y="69"/>
                        <a:pt x="260" y="70"/>
                        <a:pt x="260" y="72"/>
                      </a:cubicBezTo>
                      <a:cubicBezTo>
                        <a:pt x="260" y="95"/>
                        <a:pt x="260" y="118"/>
                        <a:pt x="260" y="141"/>
                      </a:cubicBezTo>
                      <a:cubicBezTo>
                        <a:pt x="260" y="144"/>
                        <a:pt x="261" y="145"/>
                        <a:pt x="262" y="147"/>
                      </a:cubicBezTo>
                      <a:cubicBezTo>
                        <a:pt x="267" y="154"/>
                        <a:pt x="273" y="161"/>
                        <a:pt x="278" y="168"/>
                      </a:cubicBezTo>
                      <a:cubicBezTo>
                        <a:pt x="279" y="170"/>
                        <a:pt x="280" y="171"/>
                        <a:pt x="280" y="174"/>
                      </a:cubicBezTo>
                      <a:cubicBezTo>
                        <a:pt x="280" y="182"/>
                        <a:pt x="280" y="191"/>
                        <a:pt x="280" y="199"/>
                      </a:cubicBezTo>
                      <a:cubicBezTo>
                        <a:pt x="280" y="202"/>
                        <a:pt x="279" y="205"/>
                        <a:pt x="276" y="206"/>
                      </a:cubicBezTo>
                      <a:cubicBezTo>
                        <a:pt x="275" y="207"/>
                        <a:pt x="273" y="207"/>
                        <a:pt x="272" y="208"/>
                      </a:cubicBezTo>
                      <a:cubicBezTo>
                        <a:pt x="264" y="211"/>
                        <a:pt x="255" y="214"/>
                        <a:pt x="247" y="218"/>
                      </a:cubicBezTo>
                      <a:cubicBezTo>
                        <a:pt x="247" y="233"/>
                        <a:pt x="247" y="248"/>
                        <a:pt x="247" y="263"/>
                      </a:cubicBezTo>
                      <a:cubicBezTo>
                        <a:pt x="261" y="272"/>
                        <a:pt x="275" y="280"/>
                        <a:pt x="290" y="288"/>
                      </a:cubicBezTo>
                      <a:cubicBezTo>
                        <a:pt x="297" y="292"/>
                        <a:pt x="305" y="294"/>
                        <a:pt x="313" y="293"/>
                      </a:cubicBezTo>
                      <a:cubicBezTo>
                        <a:pt x="319" y="293"/>
                        <a:pt x="325" y="293"/>
                        <a:pt x="330" y="293"/>
                      </a:cubicBezTo>
                      <a:cubicBezTo>
                        <a:pt x="331" y="293"/>
                        <a:pt x="333" y="294"/>
                        <a:pt x="334" y="292"/>
                      </a:cubicBezTo>
                      <a:cubicBezTo>
                        <a:pt x="334" y="284"/>
                        <a:pt x="333" y="276"/>
                        <a:pt x="334" y="268"/>
                      </a:cubicBezTo>
                      <a:cubicBezTo>
                        <a:pt x="334" y="263"/>
                        <a:pt x="332" y="257"/>
                        <a:pt x="338" y="253"/>
                      </a:cubicBezTo>
                      <a:cubicBezTo>
                        <a:pt x="327" y="251"/>
                        <a:pt x="317" y="246"/>
                        <a:pt x="309" y="238"/>
                      </a:cubicBezTo>
                      <a:cubicBezTo>
                        <a:pt x="306" y="235"/>
                        <a:pt x="306" y="232"/>
                        <a:pt x="309" y="229"/>
                      </a:cubicBezTo>
                      <a:cubicBezTo>
                        <a:pt x="311" y="226"/>
                        <a:pt x="315" y="226"/>
                        <a:pt x="318" y="228"/>
                      </a:cubicBezTo>
                      <a:cubicBezTo>
                        <a:pt x="319" y="229"/>
                        <a:pt x="320" y="230"/>
                        <a:pt x="320" y="231"/>
                      </a:cubicBezTo>
                      <a:cubicBezTo>
                        <a:pt x="328" y="237"/>
                        <a:pt x="337" y="240"/>
                        <a:pt x="347" y="240"/>
                      </a:cubicBezTo>
                      <a:cubicBezTo>
                        <a:pt x="347" y="233"/>
                        <a:pt x="347" y="227"/>
                        <a:pt x="347" y="221"/>
                      </a:cubicBezTo>
                      <a:cubicBezTo>
                        <a:pt x="347" y="216"/>
                        <a:pt x="350" y="213"/>
                        <a:pt x="355" y="213"/>
                      </a:cubicBezTo>
                      <a:cubicBezTo>
                        <a:pt x="360" y="213"/>
                        <a:pt x="365" y="213"/>
                        <a:pt x="370" y="213"/>
                      </a:cubicBezTo>
                      <a:close/>
                      <a:moveTo>
                        <a:pt x="95" y="87"/>
                      </a:moveTo>
                      <a:cubicBezTo>
                        <a:pt x="99" y="90"/>
                        <a:pt x="103" y="93"/>
                        <a:pt x="107" y="96"/>
                      </a:cubicBezTo>
                      <a:cubicBezTo>
                        <a:pt x="114" y="101"/>
                        <a:pt x="119" y="107"/>
                        <a:pt x="117" y="116"/>
                      </a:cubicBezTo>
                      <a:cubicBezTo>
                        <a:pt x="117" y="116"/>
                        <a:pt x="117" y="116"/>
                        <a:pt x="117" y="116"/>
                      </a:cubicBezTo>
                      <a:cubicBezTo>
                        <a:pt x="118" y="120"/>
                        <a:pt x="116" y="123"/>
                        <a:pt x="113" y="125"/>
                      </a:cubicBezTo>
                      <a:cubicBezTo>
                        <a:pt x="107" y="130"/>
                        <a:pt x="101" y="135"/>
                        <a:pt x="95" y="140"/>
                      </a:cubicBezTo>
                      <a:cubicBezTo>
                        <a:pt x="98" y="144"/>
                        <a:pt x="100" y="149"/>
                        <a:pt x="103" y="153"/>
                      </a:cubicBezTo>
                      <a:cubicBezTo>
                        <a:pt x="111" y="150"/>
                        <a:pt x="118" y="147"/>
                        <a:pt x="126" y="145"/>
                      </a:cubicBezTo>
                      <a:cubicBezTo>
                        <a:pt x="130" y="143"/>
                        <a:pt x="143" y="150"/>
                        <a:pt x="145" y="154"/>
                      </a:cubicBezTo>
                      <a:cubicBezTo>
                        <a:pt x="145" y="155"/>
                        <a:pt x="145" y="156"/>
                        <a:pt x="145" y="156"/>
                      </a:cubicBezTo>
                      <a:cubicBezTo>
                        <a:pt x="146" y="164"/>
                        <a:pt x="148" y="172"/>
                        <a:pt x="149" y="180"/>
                      </a:cubicBezTo>
                      <a:cubicBezTo>
                        <a:pt x="154" y="180"/>
                        <a:pt x="159" y="180"/>
                        <a:pt x="164" y="180"/>
                      </a:cubicBezTo>
                      <a:cubicBezTo>
                        <a:pt x="165" y="176"/>
                        <a:pt x="166" y="173"/>
                        <a:pt x="166" y="169"/>
                      </a:cubicBezTo>
                      <a:cubicBezTo>
                        <a:pt x="167" y="160"/>
                        <a:pt x="168" y="150"/>
                        <a:pt x="179" y="146"/>
                      </a:cubicBezTo>
                      <a:cubicBezTo>
                        <a:pt x="183" y="145"/>
                        <a:pt x="185" y="144"/>
                        <a:pt x="189" y="145"/>
                      </a:cubicBezTo>
                      <a:cubicBezTo>
                        <a:pt x="196" y="148"/>
                        <a:pt x="203" y="150"/>
                        <a:pt x="211" y="153"/>
                      </a:cubicBezTo>
                      <a:cubicBezTo>
                        <a:pt x="212" y="151"/>
                        <a:pt x="213" y="149"/>
                        <a:pt x="214" y="147"/>
                      </a:cubicBezTo>
                      <a:cubicBezTo>
                        <a:pt x="216" y="144"/>
                        <a:pt x="217" y="142"/>
                        <a:pt x="218" y="140"/>
                      </a:cubicBezTo>
                      <a:cubicBezTo>
                        <a:pt x="214" y="137"/>
                        <a:pt x="211" y="133"/>
                        <a:pt x="206" y="130"/>
                      </a:cubicBezTo>
                      <a:cubicBezTo>
                        <a:pt x="199" y="125"/>
                        <a:pt x="195" y="120"/>
                        <a:pt x="196" y="111"/>
                      </a:cubicBezTo>
                      <a:cubicBezTo>
                        <a:pt x="197" y="107"/>
                        <a:pt x="197" y="103"/>
                        <a:pt x="201" y="101"/>
                      </a:cubicBezTo>
                      <a:cubicBezTo>
                        <a:pt x="207" y="96"/>
                        <a:pt x="212" y="91"/>
                        <a:pt x="218" y="87"/>
                      </a:cubicBezTo>
                      <a:cubicBezTo>
                        <a:pt x="216" y="82"/>
                        <a:pt x="213" y="78"/>
                        <a:pt x="211" y="73"/>
                      </a:cubicBezTo>
                      <a:cubicBezTo>
                        <a:pt x="205" y="75"/>
                        <a:pt x="199" y="77"/>
                        <a:pt x="194" y="80"/>
                      </a:cubicBezTo>
                      <a:cubicBezTo>
                        <a:pt x="188" y="83"/>
                        <a:pt x="181" y="84"/>
                        <a:pt x="176" y="78"/>
                      </a:cubicBezTo>
                      <a:cubicBezTo>
                        <a:pt x="175" y="77"/>
                        <a:pt x="174" y="77"/>
                        <a:pt x="173" y="77"/>
                      </a:cubicBezTo>
                      <a:cubicBezTo>
                        <a:pt x="170" y="76"/>
                        <a:pt x="169" y="73"/>
                        <a:pt x="168" y="70"/>
                      </a:cubicBezTo>
                      <a:cubicBezTo>
                        <a:pt x="167" y="62"/>
                        <a:pt x="166" y="54"/>
                        <a:pt x="164" y="47"/>
                      </a:cubicBezTo>
                      <a:cubicBezTo>
                        <a:pt x="159" y="47"/>
                        <a:pt x="154" y="47"/>
                        <a:pt x="149" y="47"/>
                      </a:cubicBezTo>
                      <a:cubicBezTo>
                        <a:pt x="148" y="50"/>
                        <a:pt x="148" y="54"/>
                        <a:pt x="147" y="57"/>
                      </a:cubicBezTo>
                      <a:cubicBezTo>
                        <a:pt x="146" y="67"/>
                        <a:pt x="146" y="77"/>
                        <a:pt x="134" y="80"/>
                      </a:cubicBezTo>
                      <a:cubicBezTo>
                        <a:pt x="131" y="82"/>
                        <a:pt x="128" y="83"/>
                        <a:pt x="125" y="81"/>
                      </a:cubicBezTo>
                      <a:cubicBezTo>
                        <a:pt x="118" y="79"/>
                        <a:pt x="110" y="76"/>
                        <a:pt x="103" y="73"/>
                      </a:cubicBezTo>
                      <a:cubicBezTo>
                        <a:pt x="100" y="78"/>
                        <a:pt x="98" y="82"/>
                        <a:pt x="95" y="87"/>
                      </a:cubicBezTo>
                      <a:close/>
                      <a:moveTo>
                        <a:pt x="173" y="240"/>
                      </a:moveTo>
                      <a:cubicBezTo>
                        <a:pt x="160" y="240"/>
                        <a:pt x="147" y="240"/>
                        <a:pt x="134" y="240"/>
                      </a:cubicBezTo>
                      <a:cubicBezTo>
                        <a:pt x="134" y="242"/>
                        <a:pt x="134" y="243"/>
                        <a:pt x="134" y="245"/>
                      </a:cubicBezTo>
                      <a:cubicBezTo>
                        <a:pt x="134" y="273"/>
                        <a:pt x="133" y="301"/>
                        <a:pt x="134" y="329"/>
                      </a:cubicBezTo>
                      <a:cubicBezTo>
                        <a:pt x="134" y="334"/>
                        <a:pt x="132" y="337"/>
                        <a:pt x="129" y="341"/>
                      </a:cubicBezTo>
                      <a:cubicBezTo>
                        <a:pt x="115" y="355"/>
                        <a:pt x="100" y="369"/>
                        <a:pt x="86" y="383"/>
                      </a:cubicBezTo>
                      <a:cubicBezTo>
                        <a:pt x="85" y="384"/>
                        <a:pt x="84" y="385"/>
                        <a:pt x="83" y="386"/>
                      </a:cubicBezTo>
                      <a:cubicBezTo>
                        <a:pt x="99" y="386"/>
                        <a:pt x="115" y="386"/>
                        <a:pt x="131" y="386"/>
                      </a:cubicBezTo>
                      <a:cubicBezTo>
                        <a:pt x="136" y="380"/>
                        <a:pt x="141" y="374"/>
                        <a:pt x="147" y="368"/>
                      </a:cubicBezTo>
                      <a:cubicBezTo>
                        <a:pt x="147" y="352"/>
                        <a:pt x="147" y="336"/>
                        <a:pt x="147" y="320"/>
                      </a:cubicBezTo>
                      <a:cubicBezTo>
                        <a:pt x="151" y="320"/>
                        <a:pt x="156" y="320"/>
                        <a:pt x="160" y="320"/>
                      </a:cubicBezTo>
                      <a:cubicBezTo>
                        <a:pt x="160" y="331"/>
                        <a:pt x="160" y="341"/>
                        <a:pt x="160" y="352"/>
                      </a:cubicBezTo>
                      <a:cubicBezTo>
                        <a:pt x="165" y="347"/>
                        <a:pt x="170" y="342"/>
                        <a:pt x="173" y="337"/>
                      </a:cubicBezTo>
                      <a:cubicBezTo>
                        <a:pt x="173" y="305"/>
                        <a:pt x="173" y="273"/>
                        <a:pt x="173" y="240"/>
                      </a:cubicBezTo>
                      <a:close/>
                      <a:moveTo>
                        <a:pt x="181" y="161"/>
                      </a:moveTo>
                      <a:cubicBezTo>
                        <a:pt x="180" y="169"/>
                        <a:pt x="178" y="178"/>
                        <a:pt x="177" y="186"/>
                      </a:cubicBezTo>
                      <a:cubicBezTo>
                        <a:pt x="176" y="191"/>
                        <a:pt x="174" y="193"/>
                        <a:pt x="169" y="193"/>
                      </a:cubicBezTo>
                      <a:cubicBezTo>
                        <a:pt x="166" y="193"/>
                        <a:pt x="163" y="193"/>
                        <a:pt x="160" y="194"/>
                      </a:cubicBezTo>
                      <a:cubicBezTo>
                        <a:pt x="160" y="205"/>
                        <a:pt x="160" y="215"/>
                        <a:pt x="160" y="226"/>
                      </a:cubicBezTo>
                      <a:cubicBezTo>
                        <a:pt x="185" y="226"/>
                        <a:pt x="209" y="226"/>
                        <a:pt x="234" y="226"/>
                      </a:cubicBezTo>
                      <a:cubicBezTo>
                        <a:pt x="234" y="222"/>
                        <a:pt x="233" y="219"/>
                        <a:pt x="234" y="215"/>
                      </a:cubicBezTo>
                      <a:cubicBezTo>
                        <a:pt x="234" y="210"/>
                        <a:pt x="235" y="208"/>
                        <a:pt x="240" y="206"/>
                      </a:cubicBezTo>
                      <a:cubicBezTo>
                        <a:pt x="245" y="204"/>
                        <a:pt x="249" y="202"/>
                        <a:pt x="254" y="200"/>
                      </a:cubicBezTo>
                      <a:cubicBezTo>
                        <a:pt x="254" y="200"/>
                        <a:pt x="254" y="200"/>
                        <a:pt x="254" y="200"/>
                      </a:cubicBezTo>
                      <a:cubicBezTo>
                        <a:pt x="249" y="200"/>
                        <a:pt x="245" y="200"/>
                        <a:pt x="241" y="200"/>
                      </a:cubicBezTo>
                      <a:cubicBezTo>
                        <a:pt x="241" y="195"/>
                        <a:pt x="241" y="191"/>
                        <a:pt x="241" y="186"/>
                      </a:cubicBezTo>
                      <a:cubicBezTo>
                        <a:pt x="249" y="186"/>
                        <a:pt x="258" y="186"/>
                        <a:pt x="267" y="186"/>
                      </a:cubicBezTo>
                      <a:cubicBezTo>
                        <a:pt x="267" y="182"/>
                        <a:pt x="267" y="179"/>
                        <a:pt x="267" y="175"/>
                      </a:cubicBezTo>
                      <a:cubicBezTo>
                        <a:pt x="263" y="170"/>
                        <a:pt x="259" y="165"/>
                        <a:pt x="255" y="160"/>
                      </a:cubicBezTo>
                      <a:cubicBezTo>
                        <a:pt x="244" y="160"/>
                        <a:pt x="233" y="160"/>
                        <a:pt x="222" y="160"/>
                      </a:cubicBezTo>
                      <a:cubicBezTo>
                        <a:pt x="216" y="169"/>
                        <a:pt x="216" y="169"/>
                        <a:pt x="206" y="166"/>
                      </a:cubicBezTo>
                      <a:cubicBezTo>
                        <a:pt x="199" y="163"/>
                        <a:pt x="192" y="161"/>
                        <a:pt x="186" y="158"/>
                      </a:cubicBezTo>
                      <a:cubicBezTo>
                        <a:pt x="184" y="159"/>
                        <a:pt x="183" y="160"/>
                        <a:pt x="181" y="161"/>
                      </a:cubicBezTo>
                      <a:close/>
                      <a:moveTo>
                        <a:pt x="167" y="33"/>
                      </a:moveTo>
                      <a:cubicBezTo>
                        <a:pt x="175" y="34"/>
                        <a:pt x="176" y="35"/>
                        <a:pt x="177" y="42"/>
                      </a:cubicBezTo>
                      <a:cubicBezTo>
                        <a:pt x="178" y="50"/>
                        <a:pt x="180" y="58"/>
                        <a:pt x="181" y="66"/>
                      </a:cubicBezTo>
                      <a:cubicBezTo>
                        <a:pt x="183" y="67"/>
                        <a:pt x="184" y="68"/>
                        <a:pt x="186" y="68"/>
                      </a:cubicBezTo>
                      <a:cubicBezTo>
                        <a:pt x="193" y="66"/>
                        <a:pt x="200" y="63"/>
                        <a:pt x="207" y="61"/>
                      </a:cubicBezTo>
                      <a:cubicBezTo>
                        <a:pt x="216" y="57"/>
                        <a:pt x="217" y="57"/>
                        <a:pt x="222" y="66"/>
                      </a:cubicBezTo>
                      <a:cubicBezTo>
                        <a:pt x="222" y="66"/>
                        <a:pt x="222" y="66"/>
                        <a:pt x="222" y="66"/>
                      </a:cubicBezTo>
                      <a:cubicBezTo>
                        <a:pt x="230" y="66"/>
                        <a:pt x="238" y="66"/>
                        <a:pt x="246" y="66"/>
                      </a:cubicBezTo>
                      <a:cubicBezTo>
                        <a:pt x="254" y="55"/>
                        <a:pt x="261" y="45"/>
                        <a:pt x="269" y="33"/>
                      </a:cubicBezTo>
                      <a:cubicBezTo>
                        <a:pt x="255" y="33"/>
                        <a:pt x="242" y="33"/>
                        <a:pt x="229" y="33"/>
                      </a:cubicBezTo>
                      <a:cubicBezTo>
                        <a:pt x="222" y="33"/>
                        <a:pt x="220" y="31"/>
                        <a:pt x="220" y="24"/>
                      </a:cubicBezTo>
                      <a:cubicBezTo>
                        <a:pt x="220" y="21"/>
                        <a:pt x="220" y="17"/>
                        <a:pt x="220" y="13"/>
                      </a:cubicBezTo>
                      <a:cubicBezTo>
                        <a:pt x="202" y="13"/>
                        <a:pt x="185" y="13"/>
                        <a:pt x="167" y="13"/>
                      </a:cubicBezTo>
                      <a:cubicBezTo>
                        <a:pt x="167" y="20"/>
                        <a:pt x="167" y="26"/>
                        <a:pt x="167" y="33"/>
                      </a:cubicBezTo>
                      <a:close/>
                      <a:moveTo>
                        <a:pt x="148" y="386"/>
                      </a:moveTo>
                      <a:cubicBezTo>
                        <a:pt x="166" y="386"/>
                        <a:pt x="183" y="386"/>
                        <a:pt x="200" y="386"/>
                      </a:cubicBezTo>
                      <a:cubicBezTo>
                        <a:pt x="200" y="366"/>
                        <a:pt x="200" y="347"/>
                        <a:pt x="200" y="327"/>
                      </a:cubicBezTo>
                      <a:cubicBezTo>
                        <a:pt x="196" y="327"/>
                        <a:pt x="191" y="327"/>
                        <a:pt x="187" y="327"/>
                      </a:cubicBezTo>
                      <a:cubicBezTo>
                        <a:pt x="187" y="330"/>
                        <a:pt x="187" y="333"/>
                        <a:pt x="187" y="336"/>
                      </a:cubicBezTo>
                      <a:cubicBezTo>
                        <a:pt x="187" y="340"/>
                        <a:pt x="186" y="344"/>
                        <a:pt x="183" y="347"/>
                      </a:cubicBezTo>
                      <a:cubicBezTo>
                        <a:pt x="177" y="353"/>
                        <a:pt x="171" y="360"/>
                        <a:pt x="166" y="367"/>
                      </a:cubicBezTo>
                      <a:cubicBezTo>
                        <a:pt x="160" y="373"/>
                        <a:pt x="154" y="380"/>
                        <a:pt x="148" y="386"/>
                      </a:cubicBezTo>
                      <a:close/>
                      <a:moveTo>
                        <a:pt x="214" y="386"/>
                      </a:moveTo>
                      <a:cubicBezTo>
                        <a:pt x="230" y="386"/>
                        <a:pt x="247" y="386"/>
                        <a:pt x="264" y="386"/>
                      </a:cubicBezTo>
                      <a:cubicBezTo>
                        <a:pt x="253" y="375"/>
                        <a:pt x="242" y="364"/>
                        <a:pt x="231" y="354"/>
                      </a:cubicBezTo>
                      <a:cubicBezTo>
                        <a:pt x="228" y="351"/>
                        <a:pt x="227" y="348"/>
                        <a:pt x="227" y="343"/>
                      </a:cubicBezTo>
                      <a:cubicBezTo>
                        <a:pt x="227" y="338"/>
                        <a:pt x="227" y="332"/>
                        <a:pt x="227" y="327"/>
                      </a:cubicBezTo>
                      <a:cubicBezTo>
                        <a:pt x="222" y="327"/>
                        <a:pt x="218" y="327"/>
                        <a:pt x="214" y="327"/>
                      </a:cubicBezTo>
                      <a:cubicBezTo>
                        <a:pt x="214" y="347"/>
                        <a:pt x="214" y="366"/>
                        <a:pt x="214" y="386"/>
                      </a:cubicBezTo>
                      <a:close/>
                      <a:moveTo>
                        <a:pt x="227" y="309"/>
                      </a:moveTo>
                      <a:cubicBezTo>
                        <a:pt x="220" y="302"/>
                        <a:pt x="213" y="295"/>
                        <a:pt x="206" y="289"/>
                      </a:cubicBezTo>
                      <a:cubicBezTo>
                        <a:pt x="202" y="285"/>
                        <a:pt x="200" y="281"/>
                        <a:pt x="200" y="275"/>
                      </a:cubicBezTo>
                      <a:cubicBezTo>
                        <a:pt x="201" y="265"/>
                        <a:pt x="200" y="255"/>
                        <a:pt x="200" y="245"/>
                      </a:cubicBezTo>
                      <a:cubicBezTo>
                        <a:pt x="200" y="243"/>
                        <a:pt x="201" y="242"/>
                        <a:pt x="200" y="240"/>
                      </a:cubicBezTo>
                      <a:cubicBezTo>
                        <a:pt x="196" y="240"/>
                        <a:pt x="191" y="240"/>
                        <a:pt x="187" y="240"/>
                      </a:cubicBezTo>
                      <a:cubicBezTo>
                        <a:pt x="187" y="264"/>
                        <a:pt x="187" y="289"/>
                        <a:pt x="187" y="313"/>
                      </a:cubicBezTo>
                      <a:cubicBezTo>
                        <a:pt x="200" y="313"/>
                        <a:pt x="214" y="313"/>
                        <a:pt x="227" y="313"/>
                      </a:cubicBezTo>
                      <a:cubicBezTo>
                        <a:pt x="227" y="312"/>
                        <a:pt x="227" y="311"/>
                        <a:pt x="227" y="309"/>
                      </a:cubicBezTo>
                      <a:close/>
                      <a:moveTo>
                        <a:pt x="232" y="296"/>
                      </a:moveTo>
                      <a:cubicBezTo>
                        <a:pt x="236" y="289"/>
                        <a:pt x="240" y="283"/>
                        <a:pt x="244" y="277"/>
                      </a:cubicBezTo>
                      <a:cubicBezTo>
                        <a:pt x="243" y="276"/>
                        <a:pt x="243" y="276"/>
                        <a:pt x="242" y="276"/>
                      </a:cubicBezTo>
                      <a:cubicBezTo>
                        <a:pt x="235" y="273"/>
                        <a:pt x="233" y="268"/>
                        <a:pt x="233" y="260"/>
                      </a:cubicBezTo>
                      <a:cubicBezTo>
                        <a:pt x="234" y="254"/>
                        <a:pt x="234" y="247"/>
                        <a:pt x="234" y="240"/>
                      </a:cubicBezTo>
                      <a:cubicBezTo>
                        <a:pt x="227" y="240"/>
                        <a:pt x="220" y="240"/>
                        <a:pt x="214" y="240"/>
                      </a:cubicBezTo>
                      <a:cubicBezTo>
                        <a:pt x="214" y="253"/>
                        <a:pt x="214" y="265"/>
                        <a:pt x="214" y="277"/>
                      </a:cubicBezTo>
                      <a:cubicBezTo>
                        <a:pt x="220" y="283"/>
                        <a:pt x="226" y="289"/>
                        <a:pt x="232" y="296"/>
                      </a:cubicBezTo>
                      <a:close/>
                      <a:moveTo>
                        <a:pt x="230" y="80"/>
                      </a:moveTo>
                      <a:cubicBezTo>
                        <a:pt x="231" y="81"/>
                        <a:pt x="231" y="82"/>
                        <a:pt x="232" y="83"/>
                      </a:cubicBezTo>
                      <a:cubicBezTo>
                        <a:pt x="235" y="88"/>
                        <a:pt x="234" y="91"/>
                        <a:pt x="229" y="95"/>
                      </a:cubicBezTo>
                      <a:cubicBezTo>
                        <a:pt x="226" y="98"/>
                        <a:pt x="222" y="101"/>
                        <a:pt x="218" y="104"/>
                      </a:cubicBezTo>
                      <a:cubicBezTo>
                        <a:pt x="218" y="105"/>
                        <a:pt x="216" y="105"/>
                        <a:pt x="216" y="106"/>
                      </a:cubicBezTo>
                      <a:cubicBezTo>
                        <a:pt x="226" y="106"/>
                        <a:pt x="236" y="106"/>
                        <a:pt x="247" y="106"/>
                      </a:cubicBezTo>
                      <a:cubicBezTo>
                        <a:pt x="247" y="102"/>
                        <a:pt x="247" y="98"/>
                        <a:pt x="247" y="93"/>
                      </a:cubicBezTo>
                      <a:cubicBezTo>
                        <a:pt x="247" y="89"/>
                        <a:pt x="247" y="85"/>
                        <a:pt x="247" y="80"/>
                      </a:cubicBezTo>
                      <a:cubicBezTo>
                        <a:pt x="241" y="80"/>
                        <a:pt x="236" y="80"/>
                        <a:pt x="230" y="80"/>
                      </a:cubicBezTo>
                      <a:close/>
                      <a:moveTo>
                        <a:pt x="215" y="120"/>
                      </a:moveTo>
                      <a:cubicBezTo>
                        <a:pt x="220" y="124"/>
                        <a:pt x="224" y="127"/>
                        <a:pt x="228" y="131"/>
                      </a:cubicBezTo>
                      <a:cubicBezTo>
                        <a:pt x="235" y="136"/>
                        <a:pt x="235" y="137"/>
                        <a:pt x="231" y="145"/>
                      </a:cubicBezTo>
                      <a:cubicBezTo>
                        <a:pt x="231" y="145"/>
                        <a:pt x="230" y="146"/>
                        <a:pt x="231" y="146"/>
                      </a:cubicBezTo>
                      <a:cubicBezTo>
                        <a:pt x="236" y="146"/>
                        <a:pt x="241" y="146"/>
                        <a:pt x="247" y="146"/>
                      </a:cubicBezTo>
                      <a:cubicBezTo>
                        <a:pt x="247" y="138"/>
                        <a:pt x="247" y="129"/>
                        <a:pt x="247" y="120"/>
                      </a:cubicBezTo>
                      <a:cubicBezTo>
                        <a:pt x="236" y="120"/>
                        <a:pt x="226" y="120"/>
                        <a:pt x="215" y="120"/>
                      </a:cubicBezTo>
                      <a:close/>
                      <a:moveTo>
                        <a:pt x="47" y="34"/>
                      </a:moveTo>
                      <a:cubicBezTo>
                        <a:pt x="47" y="30"/>
                        <a:pt x="44" y="27"/>
                        <a:pt x="41" y="27"/>
                      </a:cubicBezTo>
                      <a:cubicBezTo>
                        <a:pt x="37" y="26"/>
                        <a:pt x="34" y="29"/>
                        <a:pt x="34" y="33"/>
                      </a:cubicBezTo>
                      <a:cubicBezTo>
                        <a:pt x="33" y="36"/>
                        <a:pt x="36" y="39"/>
                        <a:pt x="40" y="40"/>
                      </a:cubicBezTo>
                      <a:cubicBezTo>
                        <a:pt x="43" y="40"/>
                        <a:pt x="47" y="37"/>
                        <a:pt x="47" y="34"/>
                      </a:cubicBezTo>
                      <a:close/>
                      <a:moveTo>
                        <a:pt x="40" y="206"/>
                      </a:moveTo>
                      <a:cubicBezTo>
                        <a:pt x="44" y="207"/>
                        <a:pt x="47" y="204"/>
                        <a:pt x="47" y="200"/>
                      </a:cubicBezTo>
                      <a:cubicBezTo>
                        <a:pt x="47" y="196"/>
                        <a:pt x="44" y="193"/>
                        <a:pt x="40" y="193"/>
                      </a:cubicBezTo>
                      <a:cubicBezTo>
                        <a:pt x="37" y="193"/>
                        <a:pt x="34" y="196"/>
                        <a:pt x="34" y="200"/>
                      </a:cubicBezTo>
                      <a:cubicBezTo>
                        <a:pt x="34" y="203"/>
                        <a:pt x="36" y="206"/>
                        <a:pt x="40" y="206"/>
                      </a:cubicBezTo>
                      <a:close/>
                      <a:moveTo>
                        <a:pt x="20" y="126"/>
                      </a:moveTo>
                      <a:cubicBezTo>
                        <a:pt x="24" y="126"/>
                        <a:pt x="26" y="124"/>
                        <a:pt x="26" y="120"/>
                      </a:cubicBezTo>
                      <a:cubicBezTo>
                        <a:pt x="26" y="116"/>
                        <a:pt x="24" y="113"/>
                        <a:pt x="20" y="113"/>
                      </a:cubicBezTo>
                      <a:cubicBezTo>
                        <a:pt x="17" y="113"/>
                        <a:pt x="14" y="116"/>
                        <a:pt x="14" y="120"/>
                      </a:cubicBezTo>
                      <a:cubicBezTo>
                        <a:pt x="14" y="123"/>
                        <a:pt x="17" y="126"/>
                        <a:pt x="20" y="12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0" name="Freeform 8">
                  <a:extLst>
                    <a:ext uri="{FF2B5EF4-FFF2-40B4-BE49-F238E27FC236}">
                      <a16:creationId xmlns:a16="http://schemas.microsoft.com/office/drawing/2014/main" id="{7063306C-013B-4BE5-B406-B8F5F5495BE1}"/>
                    </a:ext>
                  </a:extLst>
                </p:cNvPr>
                <p:cNvSpPr>
                  <a:spLocks/>
                </p:cNvSpPr>
                <p:nvPr/>
              </p:nvSpPr>
              <p:spPr bwMode="auto">
                <a:xfrm>
                  <a:off x="6816725" y="-1736725"/>
                  <a:ext cx="123825" cy="128588"/>
                </a:xfrm>
                <a:custGeom>
                  <a:avLst/>
                  <a:gdLst>
                    <a:gd name="T0" fmla="*/ 20 w 33"/>
                    <a:gd name="T1" fmla="*/ 20 h 34"/>
                    <a:gd name="T2" fmla="*/ 20 w 33"/>
                    <a:gd name="T3" fmla="*/ 7 h 34"/>
                    <a:gd name="T4" fmla="*/ 26 w 33"/>
                    <a:gd name="T5" fmla="*/ 0 h 34"/>
                    <a:gd name="T6" fmla="*/ 33 w 33"/>
                    <a:gd name="T7" fmla="*/ 7 h 34"/>
                    <a:gd name="T8" fmla="*/ 33 w 33"/>
                    <a:gd name="T9" fmla="*/ 27 h 34"/>
                    <a:gd name="T10" fmla="*/ 26 w 33"/>
                    <a:gd name="T11" fmla="*/ 33 h 34"/>
                    <a:gd name="T12" fmla="*/ 7 w 33"/>
                    <a:gd name="T13" fmla="*/ 33 h 34"/>
                    <a:gd name="T14" fmla="*/ 0 w 33"/>
                    <a:gd name="T15" fmla="*/ 27 h 34"/>
                    <a:gd name="T16" fmla="*/ 7 w 33"/>
                    <a:gd name="T17" fmla="*/ 20 h 34"/>
                    <a:gd name="T18" fmla="*/ 20 w 33"/>
                    <a:gd name="T19"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0" y="20"/>
                      </a:moveTo>
                      <a:cubicBezTo>
                        <a:pt x="20" y="16"/>
                        <a:pt x="20" y="11"/>
                        <a:pt x="20" y="7"/>
                      </a:cubicBezTo>
                      <a:cubicBezTo>
                        <a:pt x="20" y="3"/>
                        <a:pt x="22" y="0"/>
                        <a:pt x="26" y="0"/>
                      </a:cubicBezTo>
                      <a:cubicBezTo>
                        <a:pt x="30" y="0"/>
                        <a:pt x="33" y="3"/>
                        <a:pt x="33" y="7"/>
                      </a:cubicBezTo>
                      <a:cubicBezTo>
                        <a:pt x="33" y="14"/>
                        <a:pt x="33" y="20"/>
                        <a:pt x="33" y="27"/>
                      </a:cubicBezTo>
                      <a:cubicBezTo>
                        <a:pt x="33" y="31"/>
                        <a:pt x="31" y="33"/>
                        <a:pt x="26" y="33"/>
                      </a:cubicBezTo>
                      <a:cubicBezTo>
                        <a:pt x="20" y="34"/>
                        <a:pt x="13" y="34"/>
                        <a:pt x="7" y="33"/>
                      </a:cubicBezTo>
                      <a:cubicBezTo>
                        <a:pt x="3" y="33"/>
                        <a:pt x="0" y="31"/>
                        <a:pt x="0" y="27"/>
                      </a:cubicBezTo>
                      <a:cubicBezTo>
                        <a:pt x="0" y="23"/>
                        <a:pt x="3" y="20"/>
                        <a:pt x="7" y="20"/>
                      </a:cubicBezTo>
                      <a:cubicBezTo>
                        <a:pt x="11" y="20"/>
                        <a:pt x="15" y="20"/>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1" name="Freeform 9">
                  <a:extLst>
                    <a:ext uri="{FF2B5EF4-FFF2-40B4-BE49-F238E27FC236}">
                      <a16:creationId xmlns:a16="http://schemas.microsoft.com/office/drawing/2014/main" id="{1BD9E492-9887-49FC-8D77-B7FAE4F86C2D}"/>
                    </a:ext>
                  </a:extLst>
                </p:cNvPr>
                <p:cNvSpPr>
                  <a:spLocks/>
                </p:cNvSpPr>
                <p:nvPr/>
              </p:nvSpPr>
              <p:spPr bwMode="auto">
                <a:xfrm>
                  <a:off x="6691313" y="-1985963"/>
                  <a:ext cx="49213" cy="98425"/>
                </a:xfrm>
                <a:custGeom>
                  <a:avLst/>
                  <a:gdLst>
                    <a:gd name="T0" fmla="*/ 13 w 13"/>
                    <a:gd name="T1" fmla="*/ 0 h 26"/>
                    <a:gd name="T2" fmla="*/ 13 w 13"/>
                    <a:gd name="T3" fmla="*/ 26 h 26"/>
                    <a:gd name="T4" fmla="*/ 0 w 13"/>
                    <a:gd name="T5" fmla="*/ 26 h 26"/>
                    <a:gd name="T6" fmla="*/ 0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9"/>
                        <a:pt x="13" y="17"/>
                        <a:pt x="13" y="26"/>
                      </a:cubicBezTo>
                      <a:cubicBezTo>
                        <a:pt x="8" y="26"/>
                        <a:pt x="4" y="26"/>
                        <a:pt x="0" y="26"/>
                      </a:cubicBezTo>
                      <a:cubicBezTo>
                        <a:pt x="0" y="17"/>
                        <a:pt x="0" y="9"/>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2" name="Freeform 10">
                  <a:extLst>
                    <a:ext uri="{FF2B5EF4-FFF2-40B4-BE49-F238E27FC236}">
                      <a16:creationId xmlns:a16="http://schemas.microsoft.com/office/drawing/2014/main" id="{7009F49F-5171-48D6-87B6-2785DAAD16AB}"/>
                    </a:ext>
                  </a:extLst>
                </p:cNvPr>
                <p:cNvSpPr>
                  <a:spLocks/>
                </p:cNvSpPr>
                <p:nvPr/>
              </p:nvSpPr>
              <p:spPr bwMode="auto">
                <a:xfrm>
                  <a:off x="6691313" y="-1833563"/>
                  <a:ext cx="49213" cy="47625"/>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3" name="Freeform 11">
                  <a:extLst>
                    <a:ext uri="{FF2B5EF4-FFF2-40B4-BE49-F238E27FC236}">
                      <a16:creationId xmlns:a16="http://schemas.microsoft.com/office/drawing/2014/main" id="{392F7541-AF6D-4EF8-9317-10D38E4343E3}"/>
                    </a:ext>
                  </a:extLst>
                </p:cNvPr>
                <p:cNvSpPr>
                  <a:spLocks/>
                </p:cNvSpPr>
                <p:nvPr/>
              </p:nvSpPr>
              <p:spPr bwMode="auto">
                <a:xfrm>
                  <a:off x="6691313" y="-1731963"/>
                  <a:ext cx="49213" cy="44450"/>
                </a:xfrm>
                <a:custGeom>
                  <a:avLst/>
                  <a:gdLst>
                    <a:gd name="T0" fmla="*/ 13 w 13"/>
                    <a:gd name="T1" fmla="*/ 0 h 12"/>
                    <a:gd name="T2" fmla="*/ 13 w 13"/>
                    <a:gd name="T3" fmla="*/ 12 h 12"/>
                    <a:gd name="T4" fmla="*/ 0 w 13"/>
                    <a:gd name="T5" fmla="*/ 12 h 12"/>
                    <a:gd name="T6" fmla="*/ 0 w 13"/>
                    <a:gd name="T7" fmla="*/ 0 h 12"/>
                    <a:gd name="T8" fmla="*/ 13 w 13"/>
                    <a:gd name="T9" fmla="*/ 0 h 12"/>
                  </a:gdLst>
                  <a:ahLst/>
                  <a:cxnLst>
                    <a:cxn ang="0">
                      <a:pos x="T0" y="T1"/>
                    </a:cxn>
                    <a:cxn ang="0">
                      <a:pos x="T2" y="T3"/>
                    </a:cxn>
                    <a:cxn ang="0">
                      <a:pos x="T4" y="T5"/>
                    </a:cxn>
                    <a:cxn ang="0">
                      <a:pos x="T6" y="T7"/>
                    </a:cxn>
                    <a:cxn ang="0">
                      <a:pos x="T8" y="T9"/>
                    </a:cxn>
                  </a:cxnLst>
                  <a:rect l="0" t="0" r="r" b="b"/>
                  <a:pathLst>
                    <a:path w="13" h="12">
                      <a:moveTo>
                        <a:pt x="13" y="0"/>
                      </a:moveTo>
                      <a:cubicBezTo>
                        <a:pt x="13" y="4"/>
                        <a:pt x="13" y="8"/>
                        <a:pt x="13" y="12"/>
                      </a:cubicBezTo>
                      <a:cubicBezTo>
                        <a:pt x="9" y="12"/>
                        <a:pt x="4" y="12"/>
                        <a:pt x="0" y="12"/>
                      </a:cubicBezTo>
                      <a:cubicBezTo>
                        <a:pt x="0" y="8"/>
                        <a:pt x="0" y="4"/>
                        <a:pt x="0" y="0"/>
                      </a:cubicBezTo>
                      <a:cubicBezTo>
                        <a:pt x="4" y="0"/>
                        <a:pt x="8"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4" name="Freeform 12">
                  <a:extLst>
                    <a:ext uri="{FF2B5EF4-FFF2-40B4-BE49-F238E27FC236}">
                      <a16:creationId xmlns:a16="http://schemas.microsoft.com/office/drawing/2014/main" id="{31922D4A-32F3-4B22-BAFF-D4DC7DB77198}"/>
                    </a:ext>
                  </a:extLst>
                </p:cNvPr>
                <p:cNvSpPr>
                  <a:spLocks noEditPoints="1"/>
                </p:cNvSpPr>
                <p:nvPr/>
              </p:nvSpPr>
              <p:spPr bwMode="auto">
                <a:xfrm>
                  <a:off x="6148388" y="-1909763"/>
                  <a:ext cx="200025" cy="200025"/>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40 w 53"/>
                    <a:gd name="T11" fmla="*/ 26 h 53"/>
                    <a:gd name="T12" fmla="*/ 27 w 53"/>
                    <a:gd name="T13" fmla="*/ 13 h 53"/>
                    <a:gd name="T14" fmla="*/ 13 w 53"/>
                    <a:gd name="T15" fmla="*/ 26 h 53"/>
                    <a:gd name="T16" fmla="*/ 27 w 53"/>
                    <a:gd name="T17" fmla="*/ 39 h 53"/>
                    <a:gd name="T18" fmla="*/ 40 w 53"/>
                    <a:gd name="T19"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2" y="0"/>
                        <a:pt x="53" y="11"/>
                        <a:pt x="53" y="26"/>
                      </a:cubicBezTo>
                      <a:cubicBezTo>
                        <a:pt x="53" y="41"/>
                        <a:pt x="41" y="53"/>
                        <a:pt x="27" y="53"/>
                      </a:cubicBezTo>
                      <a:close/>
                      <a:moveTo>
                        <a:pt x="40" y="26"/>
                      </a:moveTo>
                      <a:cubicBezTo>
                        <a:pt x="40" y="19"/>
                        <a:pt x="34" y="13"/>
                        <a:pt x="27" y="13"/>
                      </a:cubicBezTo>
                      <a:cubicBezTo>
                        <a:pt x="19" y="13"/>
                        <a:pt x="13" y="19"/>
                        <a:pt x="13" y="26"/>
                      </a:cubicBezTo>
                      <a:cubicBezTo>
                        <a:pt x="13" y="34"/>
                        <a:pt x="19" y="39"/>
                        <a:pt x="27" y="39"/>
                      </a:cubicBezTo>
                      <a:cubicBezTo>
                        <a:pt x="34" y="39"/>
                        <a:pt x="40" y="34"/>
                        <a:pt x="4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5" name="Freeform 13">
                  <a:extLst>
                    <a:ext uri="{FF2B5EF4-FFF2-40B4-BE49-F238E27FC236}">
                      <a16:creationId xmlns:a16="http://schemas.microsoft.com/office/drawing/2014/main" id="{BFB2902A-AD5F-46CD-A560-ABA4D8951157}"/>
                    </a:ext>
                  </a:extLst>
                </p:cNvPr>
                <p:cNvSpPr>
                  <a:spLocks/>
                </p:cNvSpPr>
                <p:nvPr/>
              </p:nvSpPr>
              <p:spPr bwMode="auto">
                <a:xfrm>
                  <a:off x="6213475" y="-1131888"/>
                  <a:ext cx="49213" cy="47625"/>
                </a:xfrm>
                <a:custGeom>
                  <a:avLst/>
                  <a:gdLst>
                    <a:gd name="T0" fmla="*/ 0 w 13"/>
                    <a:gd name="T1" fmla="*/ 13 h 13"/>
                    <a:gd name="T2" fmla="*/ 0 w 13"/>
                    <a:gd name="T3" fmla="*/ 0 h 13"/>
                    <a:gd name="T4" fmla="*/ 13 w 13"/>
                    <a:gd name="T5" fmla="*/ 0 h 13"/>
                    <a:gd name="T6" fmla="*/ 13 w 13"/>
                    <a:gd name="T7" fmla="*/ 13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cubicBezTo>
                        <a:pt x="0" y="9"/>
                        <a:pt x="0" y="5"/>
                        <a:pt x="0" y="0"/>
                      </a:cubicBezTo>
                      <a:cubicBezTo>
                        <a:pt x="4" y="0"/>
                        <a:pt x="9" y="0"/>
                        <a:pt x="13" y="0"/>
                      </a:cubicBezTo>
                      <a:cubicBezTo>
                        <a:pt x="13" y="5"/>
                        <a:pt x="13" y="9"/>
                        <a:pt x="13" y="13"/>
                      </a:cubicBezTo>
                      <a:cubicBezTo>
                        <a:pt x="9" y="13"/>
                        <a:pt x="5"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6" name="Freeform 14">
                  <a:extLst>
                    <a:ext uri="{FF2B5EF4-FFF2-40B4-BE49-F238E27FC236}">
                      <a16:creationId xmlns:a16="http://schemas.microsoft.com/office/drawing/2014/main" id="{09D86285-1F4A-4775-B789-EF7DDA1BDF66}"/>
                    </a:ext>
                  </a:extLst>
                </p:cNvPr>
                <p:cNvSpPr>
                  <a:spLocks/>
                </p:cNvSpPr>
                <p:nvPr/>
              </p:nvSpPr>
              <p:spPr bwMode="auto">
                <a:xfrm>
                  <a:off x="6213475" y="-1230313"/>
                  <a:ext cx="49213" cy="49213"/>
                </a:xfrm>
                <a:custGeom>
                  <a:avLst/>
                  <a:gdLst>
                    <a:gd name="T0" fmla="*/ 13 w 13"/>
                    <a:gd name="T1" fmla="*/ 0 h 13"/>
                    <a:gd name="T2" fmla="*/ 13 w 13"/>
                    <a:gd name="T3" fmla="*/ 13 h 13"/>
                    <a:gd name="T4" fmla="*/ 0 w 13"/>
                    <a:gd name="T5" fmla="*/ 13 h 13"/>
                    <a:gd name="T6" fmla="*/ 0 w 13"/>
                    <a:gd name="T7" fmla="*/ 0 h 13"/>
                    <a:gd name="T8" fmla="*/ 13 w 13"/>
                    <a:gd name="T9" fmla="*/ 0 h 13"/>
                  </a:gdLst>
                  <a:ahLst/>
                  <a:cxnLst>
                    <a:cxn ang="0">
                      <a:pos x="T0" y="T1"/>
                    </a:cxn>
                    <a:cxn ang="0">
                      <a:pos x="T2" y="T3"/>
                    </a:cxn>
                    <a:cxn ang="0">
                      <a:pos x="T4" y="T5"/>
                    </a:cxn>
                    <a:cxn ang="0">
                      <a:pos x="T6" y="T7"/>
                    </a:cxn>
                    <a:cxn ang="0">
                      <a:pos x="T8" y="T9"/>
                    </a:cxn>
                  </a:cxnLst>
                  <a:rect l="0" t="0" r="r" b="b"/>
                  <a:pathLst>
                    <a:path w="13" h="13">
                      <a:moveTo>
                        <a:pt x="13" y="0"/>
                      </a:moveTo>
                      <a:cubicBezTo>
                        <a:pt x="13" y="4"/>
                        <a:pt x="13" y="8"/>
                        <a:pt x="13" y="13"/>
                      </a:cubicBezTo>
                      <a:cubicBezTo>
                        <a:pt x="9" y="13"/>
                        <a:pt x="4" y="13"/>
                        <a:pt x="0" y="13"/>
                      </a:cubicBezTo>
                      <a:cubicBezTo>
                        <a:pt x="0" y="8"/>
                        <a:pt x="0" y="4"/>
                        <a:pt x="0" y="0"/>
                      </a:cubicBezTo>
                      <a:cubicBezTo>
                        <a:pt x="4" y="0"/>
                        <a:pt x="9"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7" name="Freeform 15">
                  <a:extLst>
                    <a:ext uri="{FF2B5EF4-FFF2-40B4-BE49-F238E27FC236}">
                      <a16:creationId xmlns:a16="http://schemas.microsoft.com/office/drawing/2014/main" id="{681B413F-B1EC-4545-9BA4-7C8D84253FDB}"/>
                    </a:ext>
                  </a:extLst>
                </p:cNvPr>
                <p:cNvSpPr>
                  <a:spLocks/>
                </p:cNvSpPr>
                <p:nvPr/>
              </p:nvSpPr>
              <p:spPr bwMode="auto">
                <a:xfrm>
                  <a:off x="63642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5" y="0"/>
                        <a:pt x="9" y="0"/>
                        <a:pt x="13" y="0"/>
                      </a:cubicBezTo>
                      <a:cubicBezTo>
                        <a:pt x="13" y="4"/>
                        <a:pt x="13" y="8"/>
                        <a:pt x="13" y="13"/>
                      </a:cubicBezTo>
                      <a:cubicBezTo>
                        <a:pt x="9" y="13"/>
                        <a:pt x="5"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8" name="Freeform 16">
                  <a:extLst>
                    <a:ext uri="{FF2B5EF4-FFF2-40B4-BE49-F238E27FC236}">
                      <a16:creationId xmlns:a16="http://schemas.microsoft.com/office/drawing/2014/main" id="{6D5443C8-7F9E-4B85-862A-96DF2A8DA40C}"/>
                    </a:ext>
                  </a:extLst>
                </p:cNvPr>
                <p:cNvSpPr>
                  <a:spLocks/>
                </p:cNvSpPr>
                <p:nvPr/>
              </p:nvSpPr>
              <p:spPr bwMode="auto">
                <a:xfrm>
                  <a:off x="6465888" y="-1531938"/>
                  <a:ext cx="49213" cy="49213"/>
                </a:xfrm>
                <a:custGeom>
                  <a:avLst/>
                  <a:gdLst>
                    <a:gd name="T0" fmla="*/ 0 w 13"/>
                    <a:gd name="T1" fmla="*/ 0 h 13"/>
                    <a:gd name="T2" fmla="*/ 13 w 13"/>
                    <a:gd name="T3" fmla="*/ 0 h 13"/>
                    <a:gd name="T4" fmla="*/ 13 w 13"/>
                    <a:gd name="T5" fmla="*/ 13 h 13"/>
                    <a:gd name="T6" fmla="*/ 0 w 13"/>
                    <a:gd name="T7" fmla="*/ 13 h 13"/>
                    <a:gd name="T8" fmla="*/ 0 w 13"/>
                    <a:gd name="T9" fmla="*/ 0 h 13"/>
                  </a:gdLst>
                  <a:ahLst/>
                  <a:cxnLst>
                    <a:cxn ang="0">
                      <a:pos x="T0" y="T1"/>
                    </a:cxn>
                    <a:cxn ang="0">
                      <a:pos x="T2" y="T3"/>
                    </a:cxn>
                    <a:cxn ang="0">
                      <a:pos x="T4" y="T5"/>
                    </a:cxn>
                    <a:cxn ang="0">
                      <a:pos x="T6" y="T7"/>
                    </a:cxn>
                    <a:cxn ang="0">
                      <a:pos x="T8" y="T9"/>
                    </a:cxn>
                  </a:cxnLst>
                  <a:rect l="0" t="0" r="r" b="b"/>
                  <a:pathLst>
                    <a:path w="13" h="13">
                      <a:moveTo>
                        <a:pt x="0" y="0"/>
                      </a:moveTo>
                      <a:cubicBezTo>
                        <a:pt x="4" y="0"/>
                        <a:pt x="8" y="0"/>
                        <a:pt x="13" y="0"/>
                      </a:cubicBezTo>
                      <a:cubicBezTo>
                        <a:pt x="13" y="4"/>
                        <a:pt x="13" y="8"/>
                        <a:pt x="13" y="13"/>
                      </a:cubicBezTo>
                      <a:cubicBezTo>
                        <a:pt x="8" y="13"/>
                        <a:pt x="4" y="13"/>
                        <a:pt x="0" y="13"/>
                      </a:cubicBezTo>
                      <a:cubicBezTo>
                        <a:pt x="0" y="8"/>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grpSp>
          <p:nvGrpSpPr>
            <p:cNvPr id="122" name="Group 121">
              <a:extLst>
                <a:ext uri="{FF2B5EF4-FFF2-40B4-BE49-F238E27FC236}">
                  <a16:creationId xmlns:a16="http://schemas.microsoft.com/office/drawing/2014/main" id="{1DDF2005-099B-4551-B013-53665C86B256}"/>
                </a:ext>
              </a:extLst>
            </p:cNvPr>
            <p:cNvGrpSpPr/>
            <p:nvPr/>
          </p:nvGrpSpPr>
          <p:grpSpPr>
            <a:xfrm>
              <a:off x="8255471" y="2074439"/>
              <a:ext cx="1474575" cy="755784"/>
              <a:chOff x="8255471" y="2419491"/>
              <a:chExt cx="1474575" cy="755784"/>
            </a:xfrm>
          </p:grpSpPr>
          <p:sp>
            <p:nvSpPr>
              <p:cNvPr id="153" name="Rectangle 152">
                <a:extLst>
                  <a:ext uri="{FF2B5EF4-FFF2-40B4-BE49-F238E27FC236}">
                    <a16:creationId xmlns:a16="http://schemas.microsoft.com/office/drawing/2014/main" id="{46468468-E01E-4BDA-B05D-1125428F8377}"/>
                  </a:ext>
                </a:extLst>
              </p:cNvPr>
              <p:cNvSpPr/>
              <p:nvPr/>
            </p:nvSpPr>
            <p:spPr>
              <a:xfrm>
                <a:off x="8255471" y="2419491"/>
                <a:ext cx="1474575" cy="755784"/>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154" name="TextBox 153">
                <a:extLst>
                  <a:ext uri="{FF2B5EF4-FFF2-40B4-BE49-F238E27FC236}">
                    <a16:creationId xmlns:a16="http://schemas.microsoft.com/office/drawing/2014/main" id="{39399894-1EFA-4113-8E6A-13EA006B79D7}"/>
                  </a:ext>
                </a:extLst>
              </p:cNvPr>
              <p:cNvSpPr txBox="1"/>
              <p:nvPr/>
            </p:nvSpPr>
            <p:spPr>
              <a:xfrm>
                <a:off x="8874898" y="2589634"/>
                <a:ext cx="827806" cy="415498"/>
              </a:xfrm>
              <a:prstGeom prst="rect">
                <a:avLst/>
              </a:prstGeom>
              <a:noFill/>
            </p:spPr>
            <p:txBody>
              <a:bodyPr wrap="square" lIns="0" tIns="0" rIns="0" bIns="0" rtlCol="0">
                <a:spAutoFit/>
              </a:bodyPr>
              <a:lstStyle/>
              <a:p>
                <a:r>
                  <a:rPr lang="en-US" sz="900" b="1" dirty="0">
                    <a:solidFill>
                      <a:srgbClr val="000000"/>
                    </a:solidFill>
                    <a:latin typeface="+mj-lt"/>
                  </a:rPr>
                  <a:t>Smart Responses aiding faster response time</a:t>
                </a:r>
              </a:p>
            </p:txBody>
          </p:sp>
          <p:sp>
            <p:nvSpPr>
              <p:cNvPr id="155" name="Freeform 5">
                <a:extLst>
                  <a:ext uri="{FF2B5EF4-FFF2-40B4-BE49-F238E27FC236}">
                    <a16:creationId xmlns:a16="http://schemas.microsoft.com/office/drawing/2014/main" id="{4B4A75F7-C440-47A1-AEED-98B3CD84688A}"/>
                  </a:ext>
                </a:extLst>
              </p:cNvPr>
              <p:cNvSpPr>
                <a:spLocks noChangeAspect="1" noEditPoints="1"/>
              </p:cNvSpPr>
              <p:nvPr/>
            </p:nvSpPr>
            <p:spPr bwMode="auto">
              <a:xfrm>
                <a:off x="8334454" y="2570798"/>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123" name="Group 122">
              <a:extLst>
                <a:ext uri="{FF2B5EF4-FFF2-40B4-BE49-F238E27FC236}">
                  <a16:creationId xmlns:a16="http://schemas.microsoft.com/office/drawing/2014/main" id="{35017DEA-15F5-49D4-AD2F-B71A09ADE4CD}"/>
                </a:ext>
              </a:extLst>
            </p:cNvPr>
            <p:cNvGrpSpPr/>
            <p:nvPr/>
          </p:nvGrpSpPr>
          <p:grpSpPr>
            <a:xfrm>
              <a:off x="8255471" y="3300836"/>
              <a:ext cx="1469380" cy="755784"/>
              <a:chOff x="8255476" y="3645887"/>
              <a:chExt cx="1469380" cy="755784"/>
            </a:xfrm>
          </p:grpSpPr>
          <p:sp>
            <p:nvSpPr>
              <p:cNvPr id="150" name="Rectangle 149">
                <a:extLst>
                  <a:ext uri="{FF2B5EF4-FFF2-40B4-BE49-F238E27FC236}">
                    <a16:creationId xmlns:a16="http://schemas.microsoft.com/office/drawing/2014/main" id="{8F3AA077-053D-4A0F-A3F3-CC4548DE5A8E}"/>
                  </a:ext>
                </a:extLst>
              </p:cNvPr>
              <p:cNvSpPr/>
              <p:nvPr/>
            </p:nvSpPr>
            <p:spPr>
              <a:xfrm>
                <a:off x="8255476" y="3645887"/>
                <a:ext cx="1469380" cy="755784"/>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151" name="TextBox 150">
                <a:extLst>
                  <a:ext uri="{FF2B5EF4-FFF2-40B4-BE49-F238E27FC236}">
                    <a16:creationId xmlns:a16="http://schemas.microsoft.com/office/drawing/2014/main" id="{FE7E5240-0232-411B-A2A1-125A571004AA}"/>
                  </a:ext>
                </a:extLst>
              </p:cNvPr>
              <p:cNvSpPr txBox="1"/>
              <p:nvPr/>
            </p:nvSpPr>
            <p:spPr>
              <a:xfrm>
                <a:off x="8874898" y="3816030"/>
                <a:ext cx="820028" cy="415498"/>
              </a:xfrm>
              <a:prstGeom prst="rect">
                <a:avLst/>
              </a:prstGeom>
              <a:noFill/>
            </p:spPr>
            <p:txBody>
              <a:bodyPr wrap="square" lIns="0" tIns="0" rIns="0" bIns="0" rtlCol="0">
                <a:spAutoFit/>
              </a:bodyPr>
              <a:lstStyle/>
              <a:p>
                <a:r>
                  <a:rPr lang="en-US" sz="900" b="1" dirty="0">
                    <a:solidFill>
                      <a:srgbClr val="000000"/>
                    </a:solidFill>
                    <a:latin typeface="+mj-lt"/>
                  </a:rPr>
                  <a:t>Smart Responses aiding faster response time</a:t>
                </a:r>
              </a:p>
            </p:txBody>
          </p:sp>
          <p:sp>
            <p:nvSpPr>
              <p:cNvPr id="152" name="Freeform 5">
                <a:extLst>
                  <a:ext uri="{FF2B5EF4-FFF2-40B4-BE49-F238E27FC236}">
                    <a16:creationId xmlns:a16="http://schemas.microsoft.com/office/drawing/2014/main" id="{D4DA6FC3-F0ED-48B4-A894-4D3DBC5B3EC8}"/>
                  </a:ext>
                </a:extLst>
              </p:cNvPr>
              <p:cNvSpPr>
                <a:spLocks noChangeAspect="1" noEditPoints="1"/>
              </p:cNvSpPr>
              <p:nvPr/>
            </p:nvSpPr>
            <p:spPr bwMode="auto">
              <a:xfrm>
                <a:off x="8334454" y="3797194"/>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124" name="Group 123">
              <a:extLst>
                <a:ext uri="{FF2B5EF4-FFF2-40B4-BE49-F238E27FC236}">
                  <a16:creationId xmlns:a16="http://schemas.microsoft.com/office/drawing/2014/main" id="{B56EE819-0D9B-49CA-A5FE-E5F8F6A63483}"/>
                </a:ext>
              </a:extLst>
            </p:cNvPr>
            <p:cNvGrpSpPr/>
            <p:nvPr/>
          </p:nvGrpSpPr>
          <p:grpSpPr>
            <a:xfrm>
              <a:off x="9981442" y="2036407"/>
              <a:ext cx="1370537" cy="755784"/>
              <a:chOff x="10015008" y="2434449"/>
              <a:chExt cx="1370537" cy="755784"/>
            </a:xfrm>
          </p:grpSpPr>
          <p:sp>
            <p:nvSpPr>
              <p:cNvPr id="147" name="Rectangle 146">
                <a:extLst>
                  <a:ext uri="{FF2B5EF4-FFF2-40B4-BE49-F238E27FC236}">
                    <a16:creationId xmlns:a16="http://schemas.microsoft.com/office/drawing/2014/main" id="{A1BABECC-699A-4A6D-A2C3-CB91E1E8E763}"/>
                  </a:ext>
                </a:extLst>
              </p:cNvPr>
              <p:cNvSpPr/>
              <p:nvPr/>
            </p:nvSpPr>
            <p:spPr>
              <a:xfrm>
                <a:off x="10015008" y="2434449"/>
                <a:ext cx="1370537" cy="755784"/>
              </a:xfrm>
              <a:prstGeom prst="rect">
                <a:avLst/>
              </a:prstGeom>
              <a:solidFill>
                <a:srgbClr val="FAFAFA"/>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endParaRPr>
              </a:p>
            </p:txBody>
          </p:sp>
          <p:sp>
            <p:nvSpPr>
              <p:cNvPr id="148" name="TextBox 147">
                <a:extLst>
                  <a:ext uri="{FF2B5EF4-FFF2-40B4-BE49-F238E27FC236}">
                    <a16:creationId xmlns:a16="http://schemas.microsoft.com/office/drawing/2014/main" id="{1686F13B-E3B2-49CB-9B67-4F8D19CA578C}"/>
                  </a:ext>
                </a:extLst>
              </p:cNvPr>
              <p:cNvSpPr txBox="1"/>
              <p:nvPr/>
            </p:nvSpPr>
            <p:spPr>
              <a:xfrm>
                <a:off x="10454382" y="2581508"/>
                <a:ext cx="886618" cy="461666"/>
              </a:xfrm>
              <a:prstGeom prst="rect">
                <a:avLst/>
              </a:prstGeom>
              <a:noFill/>
            </p:spPr>
            <p:txBody>
              <a:bodyPr wrap="square" lIns="0" tIns="0" rIns="0" bIns="0" rtlCol="0">
                <a:spAutoFit/>
              </a:bodyPr>
              <a:lstStyle/>
              <a:p>
                <a:pPr algn="ctr"/>
                <a:r>
                  <a:rPr lang="en-US" sz="1000" b="1" dirty="0">
                    <a:solidFill>
                      <a:srgbClr val="000000"/>
                    </a:solidFill>
                    <a:latin typeface="+mj-lt"/>
                  </a:rPr>
                  <a:t>Quality Check </a:t>
                </a:r>
              </a:p>
              <a:p>
                <a:pPr algn="ctr"/>
                <a:r>
                  <a:rPr lang="en-US" sz="1000" b="1" dirty="0">
                    <a:solidFill>
                      <a:srgbClr val="000000"/>
                    </a:solidFill>
                    <a:latin typeface="+mj-lt"/>
                  </a:rPr>
                  <a:t>(To reduce over time) </a:t>
                </a:r>
              </a:p>
            </p:txBody>
          </p:sp>
          <p:sp>
            <p:nvSpPr>
              <p:cNvPr id="149" name="Freeform 5">
                <a:extLst>
                  <a:ext uri="{FF2B5EF4-FFF2-40B4-BE49-F238E27FC236}">
                    <a16:creationId xmlns:a16="http://schemas.microsoft.com/office/drawing/2014/main" id="{2D97434E-D3D3-481D-AE7C-75EE9EF37C99}"/>
                  </a:ext>
                </a:extLst>
              </p:cNvPr>
              <p:cNvSpPr>
                <a:spLocks noChangeAspect="1" noEditPoints="1"/>
              </p:cNvSpPr>
              <p:nvPr/>
            </p:nvSpPr>
            <p:spPr bwMode="auto">
              <a:xfrm>
                <a:off x="10057862" y="2585756"/>
                <a:ext cx="412658" cy="453170"/>
              </a:xfrm>
              <a:custGeom>
                <a:avLst/>
                <a:gdLst>
                  <a:gd name="T0" fmla="*/ 324 w 369"/>
                  <a:gd name="T1" fmla="*/ 328 h 405"/>
                  <a:gd name="T2" fmla="*/ 238 w 369"/>
                  <a:gd name="T3" fmla="*/ 278 h 405"/>
                  <a:gd name="T4" fmla="*/ 272 w 369"/>
                  <a:gd name="T5" fmla="*/ 181 h 405"/>
                  <a:gd name="T6" fmla="*/ 303 w 369"/>
                  <a:gd name="T7" fmla="*/ 110 h 405"/>
                  <a:gd name="T8" fmla="*/ 266 w 369"/>
                  <a:gd name="T9" fmla="*/ 40 h 405"/>
                  <a:gd name="T10" fmla="*/ 143 w 369"/>
                  <a:gd name="T11" fmla="*/ 14 h 405"/>
                  <a:gd name="T12" fmla="*/ 58 w 369"/>
                  <a:gd name="T13" fmla="*/ 127 h 405"/>
                  <a:gd name="T14" fmla="*/ 75 w 369"/>
                  <a:gd name="T15" fmla="*/ 177 h 405"/>
                  <a:gd name="T16" fmla="*/ 111 w 369"/>
                  <a:gd name="T17" fmla="*/ 233 h 405"/>
                  <a:gd name="T18" fmla="*/ 105 w 369"/>
                  <a:gd name="T19" fmla="*/ 293 h 405"/>
                  <a:gd name="T20" fmla="*/ 6 w 369"/>
                  <a:gd name="T21" fmla="*/ 391 h 405"/>
                  <a:gd name="T22" fmla="*/ 5 w 369"/>
                  <a:gd name="T23" fmla="*/ 392 h 405"/>
                  <a:gd name="T24" fmla="*/ 0 w 369"/>
                  <a:gd name="T25" fmla="*/ 401 h 405"/>
                  <a:gd name="T26" fmla="*/ 22 w 369"/>
                  <a:gd name="T27" fmla="*/ 403 h 405"/>
                  <a:gd name="T28" fmla="*/ 108 w 369"/>
                  <a:gd name="T29" fmla="*/ 313 h 405"/>
                  <a:gd name="T30" fmla="*/ 202 w 369"/>
                  <a:gd name="T31" fmla="*/ 365 h 405"/>
                  <a:gd name="T32" fmla="*/ 299 w 369"/>
                  <a:gd name="T33" fmla="*/ 328 h 405"/>
                  <a:gd name="T34" fmla="*/ 347 w 369"/>
                  <a:gd name="T35" fmla="*/ 404 h 405"/>
                  <a:gd name="T36" fmla="*/ 369 w 369"/>
                  <a:gd name="T37" fmla="*/ 401 h 405"/>
                  <a:gd name="T38" fmla="*/ 96 w 369"/>
                  <a:gd name="T39" fmla="*/ 156 h 405"/>
                  <a:gd name="T40" fmla="*/ 88 w 369"/>
                  <a:gd name="T41" fmla="*/ 160 h 405"/>
                  <a:gd name="T42" fmla="*/ 86 w 369"/>
                  <a:gd name="T43" fmla="*/ 91 h 405"/>
                  <a:gd name="T44" fmla="*/ 230 w 369"/>
                  <a:gd name="T45" fmla="*/ 39 h 405"/>
                  <a:gd name="T46" fmla="*/ 257 w 369"/>
                  <a:gd name="T47" fmla="*/ 59 h 405"/>
                  <a:gd name="T48" fmla="*/ 258 w 369"/>
                  <a:gd name="T49" fmla="*/ 60 h 405"/>
                  <a:gd name="T50" fmla="*/ 262 w 369"/>
                  <a:gd name="T51" fmla="*/ 64 h 405"/>
                  <a:gd name="T52" fmla="*/ 223 w 369"/>
                  <a:gd name="T53" fmla="*/ 80 h 405"/>
                  <a:gd name="T54" fmla="*/ 193 w 369"/>
                  <a:gd name="T55" fmla="*/ 109 h 405"/>
                  <a:gd name="T56" fmla="*/ 136 w 369"/>
                  <a:gd name="T57" fmla="*/ 109 h 405"/>
                  <a:gd name="T58" fmla="*/ 117 w 369"/>
                  <a:gd name="T59" fmla="*/ 186 h 405"/>
                  <a:gd name="T60" fmla="*/ 119 w 369"/>
                  <a:gd name="T61" fmla="*/ 146 h 405"/>
                  <a:gd name="T62" fmla="*/ 120 w 369"/>
                  <a:gd name="T63" fmla="*/ 144 h 405"/>
                  <a:gd name="T64" fmla="*/ 170 w 369"/>
                  <a:gd name="T65" fmla="*/ 129 h 405"/>
                  <a:gd name="T66" fmla="*/ 233 w 369"/>
                  <a:gd name="T67" fmla="*/ 112 h 405"/>
                  <a:gd name="T68" fmla="*/ 246 w 369"/>
                  <a:gd name="T69" fmla="*/ 212 h 405"/>
                  <a:gd name="T70" fmla="*/ 117 w 369"/>
                  <a:gd name="T71" fmla="*/ 186 h 405"/>
                  <a:gd name="T72" fmla="*/ 129 w 369"/>
                  <a:gd name="T73" fmla="*/ 305 h 405"/>
                  <a:gd name="T74" fmla="*/ 185 w 369"/>
                  <a:gd name="T75" fmla="*/ 273 h 405"/>
                  <a:gd name="T76" fmla="*/ 240 w 369"/>
                  <a:gd name="T77" fmla="*/ 3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405">
                    <a:moveTo>
                      <a:pt x="369" y="401"/>
                    </a:moveTo>
                    <a:cubicBezTo>
                      <a:pt x="354" y="377"/>
                      <a:pt x="339" y="352"/>
                      <a:pt x="324" y="328"/>
                    </a:cubicBezTo>
                    <a:cubicBezTo>
                      <a:pt x="312" y="309"/>
                      <a:pt x="294" y="297"/>
                      <a:pt x="272" y="294"/>
                    </a:cubicBezTo>
                    <a:cubicBezTo>
                      <a:pt x="258" y="293"/>
                      <a:pt x="247" y="287"/>
                      <a:pt x="238" y="278"/>
                    </a:cubicBezTo>
                    <a:cubicBezTo>
                      <a:pt x="233" y="273"/>
                      <a:pt x="230" y="267"/>
                      <a:pt x="229" y="261"/>
                    </a:cubicBezTo>
                    <a:cubicBezTo>
                      <a:pt x="260" y="237"/>
                      <a:pt x="267" y="224"/>
                      <a:pt x="272" y="181"/>
                    </a:cubicBezTo>
                    <a:cubicBezTo>
                      <a:pt x="279" y="181"/>
                      <a:pt x="285" y="177"/>
                      <a:pt x="288" y="171"/>
                    </a:cubicBezTo>
                    <a:cubicBezTo>
                      <a:pt x="299" y="152"/>
                      <a:pt x="304" y="132"/>
                      <a:pt x="303" y="110"/>
                    </a:cubicBezTo>
                    <a:cubicBezTo>
                      <a:pt x="301" y="87"/>
                      <a:pt x="291" y="67"/>
                      <a:pt x="275" y="49"/>
                    </a:cubicBezTo>
                    <a:cubicBezTo>
                      <a:pt x="272" y="46"/>
                      <a:pt x="269" y="43"/>
                      <a:pt x="266" y="40"/>
                    </a:cubicBezTo>
                    <a:cubicBezTo>
                      <a:pt x="255" y="31"/>
                      <a:pt x="243" y="23"/>
                      <a:pt x="230" y="16"/>
                    </a:cubicBezTo>
                    <a:cubicBezTo>
                      <a:pt x="201" y="1"/>
                      <a:pt x="172" y="0"/>
                      <a:pt x="143" y="14"/>
                    </a:cubicBezTo>
                    <a:cubicBezTo>
                      <a:pt x="113" y="29"/>
                      <a:pt x="90" y="52"/>
                      <a:pt x="70" y="79"/>
                    </a:cubicBezTo>
                    <a:cubicBezTo>
                      <a:pt x="60" y="93"/>
                      <a:pt x="56" y="110"/>
                      <a:pt x="58" y="127"/>
                    </a:cubicBezTo>
                    <a:cubicBezTo>
                      <a:pt x="59" y="142"/>
                      <a:pt x="64" y="156"/>
                      <a:pt x="71" y="169"/>
                    </a:cubicBezTo>
                    <a:cubicBezTo>
                      <a:pt x="72" y="172"/>
                      <a:pt x="74" y="175"/>
                      <a:pt x="75" y="177"/>
                    </a:cubicBezTo>
                    <a:cubicBezTo>
                      <a:pt x="81" y="186"/>
                      <a:pt x="85" y="196"/>
                      <a:pt x="98" y="196"/>
                    </a:cubicBezTo>
                    <a:cubicBezTo>
                      <a:pt x="100" y="209"/>
                      <a:pt x="104" y="222"/>
                      <a:pt x="111" y="233"/>
                    </a:cubicBezTo>
                    <a:cubicBezTo>
                      <a:pt x="119" y="244"/>
                      <a:pt x="129" y="253"/>
                      <a:pt x="140" y="260"/>
                    </a:cubicBezTo>
                    <a:cubicBezTo>
                      <a:pt x="138" y="275"/>
                      <a:pt x="120" y="292"/>
                      <a:pt x="105" y="293"/>
                    </a:cubicBezTo>
                    <a:cubicBezTo>
                      <a:pt x="77" y="295"/>
                      <a:pt x="56" y="309"/>
                      <a:pt x="42" y="332"/>
                    </a:cubicBezTo>
                    <a:cubicBezTo>
                      <a:pt x="30" y="352"/>
                      <a:pt x="18" y="371"/>
                      <a:pt x="6" y="391"/>
                    </a:cubicBezTo>
                    <a:cubicBezTo>
                      <a:pt x="5" y="391"/>
                      <a:pt x="5" y="391"/>
                      <a:pt x="5" y="392"/>
                    </a:cubicBezTo>
                    <a:cubicBezTo>
                      <a:pt x="5" y="392"/>
                      <a:pt x="5" y="392"/>
                      <a:pt x="5" y="392"/>
                    </a:cubicBezTo>
                    <a:cubicBezTo>
                      <a:pt x="5" y="394"/>
                      <a:pt x="4" y="395"/>
                      <a:pt x="3" y="396"/>
                    </a:cubicBezTo>
                    <a:cubicBezTo>
                      <a:pt x="2" y="398"/>
                      <a:pt x="1" y="400"/>
                      <a:pt x="0" y="401"/>
                    </a:cubicBezTo>
                    <a:cubicBezTo>
                      <a:pt x="0" y="402"/>
                      <a:pt x="0" y="403"/>
                      <a:pt x="1" y="403"/>
                    </a:cubicBezTo>
                    <a:cubicBezTo>
                      <a:pt x="8" y="403"/>
                      <a:pt x="15" y="405"/>
                      <a:pt x="22" y="403"/>
                    </a:cubicBezTo>
                    <a:cubicBezTo>
                      <a:pt x="34" y="382"/>
                      <a:pt x="47" y="362"/>
                      <a:pt x="59" y="342"/>
                    </a:cubicBezTo>
                    <a:cubicBezTo>
                      <a:pt x="70" y="324"/>
                      <a:pt x="86" y="313"/>
                      <a:pt x="108" y="313"/>
                    </a:cubicBezTo>
                    <a:cubicBezTo>
                      <a:pt x="128" y="330"/>
                      <a:pt x="147" y="348"/>
                      <a:pt x="167" y="365"/>
                    </a:cubicBezTo>
                    <a:cubicBezTo>
                      <a:pt x="178" y="375"/>
                      <a:pt x="191" y="375"/>
                      <a:pt x="202" y="365"/>
                    </a:cubicBezTo>
                    <a:cubicBezTo>
                      <a:pt x="221" y="347"/>
                      <a:pt x="241" y="330"/>
                      <a:pt x="261" y="313"/>
                    </a:cubicBezTo>
                    <a:cubicBezTo>
                      <a:pt x="275" y="313"/>
                      <a:pt x="288" y="318"/>
                      <a:pt x="299" y="328"/>
                    </a:cubicBezTo>
                    <a:cubicBezTo>
                      <a:pt x="307" y="336"/>
                      <a:pt x="312" y="346"/>
                      <a:pt x="318" y="356"/>
                    </a:cubicBezTo>
                    <a:cubicBezTo>
                      <a:pt x="328" y="372"/>
                      <a:pt x="338" y="388"/>
                      <a:pt x="347" y="404"/>
                    </a:cubicBezTo>
                    <a:cubicBezTo>
                      <a:pt x="355" y="404"/>
                      <a:pt x="362" y="404"/>
                      <a:pt x="369" y="404"/>
                    </a:cubicBezTo>
                    <a:cubicBezTo>
                      <a:pt x="369" y="403"/>
                      <a:pt x="369" y="402"/>
                      <a:pt x="369" y="401"/>
                    </a:cubicBezTo>
                    <a:close/>
                    <a:moveTo>
                      <a:pt x="97" y="152"/>
                    </a:moveTo>
                    <a:cubicBezTo>
                      <a:pt x="97" y="154"/>
                      <a:pt x="96" y="155"/>
                      <a:pt x="96" y="156"/>
                    </a:cubicBezTo>
                    <a:cubicBezTo>
                      <a:pt x="96" y="162"/>
                      <a:pt x="96" y="167"/>
                      <a:pt x="96" y="173"/>
                    </a:cubicBezTo>
                    <a:cubicBezTo>
                      <a:pt x="92" y="169"/>
                      <a:pt x="91" y="165"/>
                      <a:pt x="88" y="160"/>
                    </a:cubicBezTo>
                    <a:cubicBezTo>
                      <a:pt x="80" y="145"/>
                      <a:pt x="74" y="128"/>
                      <a:pt x="78" y="110"/>
                    </a:cubicBezTo>
                    <a:cubicBezTo>
                      <a:pt x="79" y="103"/>
                      <a:pt x="82" y="96"/>
                      <a:pt x="86" y="91"/>
                    </a:cubicBezTo>
                    <a:cubicBezTo>
                      <a:pt x="103" y="68"/>
                      <a:pt x="123" y="47"/>
                      <a:pt x="149" y="33"/>
                    </a:cubicBezTo>
                    <a:cubicBezTo>
                      <a:pt x="177" y="18"/>
                      <a:pt x="204" y="21"/>
                      <a:pt x="230" y="39"/>
                    </a:cubicBezTo>
                    <a:cubicBezTo>
                      <a:pt x="232" y="39"/>
                      <a:pt x="234" y="40"/>
                      <a:pt x="235" y="41"/>
                    </a:cubicBezTo>
                    <a:cubicBezTo>
                      <a:pt x="243" y="46"/>
                      <a:pt x="250" y="52"/>
                      <a:pt x="257" y="59"/>
                    </a:cubicBezTo>
                    <a:cubicBezTo>
                      <a:pt x="257" y="59"/>
                      <a:pt x="257" y="59"/>
                      <a:pt x="257" y="59"/>
                    </a:cubicBezTo>
                    <a:cubicBezTo>
                      <a:pt x="257" y="59"/>
                      <a:pt x="257" y="60"/>
                      <a:pt x="258" y="60"/>
                    </a:cubicBezTo>
                    <a:cubicBezTo>
                      <a:pt x="258" y="60"/>
                      <a:pt x="258" y="60"/>
                      <a:pt x="258" y="60"/>
                    </a:cubicBezTo>
                    <a:cubicBezTo>
                      <a:pt x="260" y="61"/>
                      <a:pt x="261" y="62"/>
                      <a:pt x="262" y="64"/>
                    </a:cubicBezTo>
                    <a:cubicBezTo>
                      <a:pt x="287" y="90"/>
                      <a:pt x="290" y="128"/>
                      <a:pt x="272" y="160"/>
                    </a:cubicBezTo>
                    <a:cubicBezTo>
                      <a:pt x="270" y="124"/>
                      <a:pt x="255" y="98"/>
                      <a:pt x="223" y="80"/>
                    </a:cubicBezTo>
                    <a:cubicBezTo>
                      <a:pt x="224" y="88"/>
                      <a:pt x="224" y="94"/>
                      <a:pt x="218" y="99"/>
                    </a:cubicBezTo>
                    <a:cubicBezTo>
                      <a:pt x="211" y="106"/>
                      <a:pt x="202" y="107"/>
                      <a:pt x="193" y="109"/>
                    </a:cubicBezTo>
                    <a:cubicBezTo>
                      <a:pt x="181" y="111"/>
                      <a:pt x="168" y="109"/>
                      <a:pt x="155" y="108"/>
                    </a:cubicBezTo>
                    <a:cubicBezTo>
                      <a:pt x="149" y="108"/>
                      <a:pt x="142" y="108"/>
                      <a:pt x="136" y="109"/>
                    </a:cubicBezTo>
                    <a:cubicBezTo>
                      <a:pt x="113" y="114"/>
                      <a:pt x="100" y="128"/>
                      <a:pt x="97" y="152"/>
                    </a:cubicBezTo>
                    <a:close/>
                    <a:moveTo>
                      <a:pt x="117" y="186"/>
                    </a:moveTo>
                    <a:cubicBezTo>
                      <a:pt x="117" y="175"/>
                      <a:pt x="117" y="165"/>
                      <a:pt x="117" y="154"/>
                    </a:cubicBezTo>
                    <a:cubicBezTo>
                      <a:pt x="117" y="151"/>
                      <a:pt x="117" y="148"/>
                      <a:pt x="119" y="146"/>
                    </a:cubicBezTo>
                    <a:cubicBezTo>
                      <a:pt x="119" y="145"/>
                      <a:pt x="120" y="145"/>
                      <a:pt x="120" y="144"/>
                    </a:cubicBezTo>
                    <a:cubicBezTo>
                      <a:pt x="120" y="144"/>
                      <a:pt x="120" y="144"/>
                      <a:pt x="120" y="144"/>
                    </a:cubicBezTo>
                    <a:cubicBezTo>
                      <a:pt x="123" y="134"/>
                      <a:pt x="130" y="129"/>
                      <a:pt x="143" y="128"/>
                    </a:cubicBezTo>
                    <a:cubicBezTo>
                      <a:pt x="152" y="126"/>
                      <a:pt x="161" y="129"/>
                      <a:pt x="170" y="129"/>
                    </a:cubicBezTo>
                    <a:cubicBezTo>
                      <a:pt x="182" y="129"/>
                      <a:pt x="194" y="129"/>
                      <a:pt x="206" y="126"/>
                    </a:cubicBezTo>
                    <a:cubicBezTo>
                      <a:pt x="216" y="124"/>
                      <a:pt x="225" y="120"/>
                      <a:pt x="233" y="112"/>
                    </a:cubicBezTo>
                    <a:cubicBezTo>
                      <a:pt x="240" y="118"/>
                      <a:pt x="244" y="125"/>
                      <a:pt x="246" y="132"/>
                    </a:cubicBezTo>
                    <a:cubicBezTo>
                      <a:pt x="255" y="158"/>
                      <a:pt x="256" y="186"/>
                      <a:pt x="246" y="212"/>
                    </a:cubicBezTo>
                    <a:cubicBezTo>
                      <a:pt x="235" y="242"/>
                      <a:pt x="203" y="258"/>
                      <a:pt x="172" y="252"/>
                    </a:cubicBezTo>
                    <a:cubicBezTo>
                      <a:pt x="140" y="246"/>
                      <a:pt x="117" y="218"/>
                      <a:pt x="117" y="186"/>
                    </a:cubicBezTo>
                    <a:close/>
                    <a:moveTo>
                      <a:pt x="184" y="354"/>
                    </a:moveTo>
                    <a:cubicBezTo>
                      <a:pt x="166" y="338"/>
                      <a:pt x="148" y="322"/>
                      <a:pt x="129" y="305"/>
                    </a:cubicBezTo>
                    <a:cubicBezTo>
                      <a:pt x="142" y="296"/>
                      <a:pt x="154" y="286"/>
                      <a:pt x="158" y="269"/>
                    </a:cubicBezTo>
                    <a:cubicBezTo>
                      <a:pt x="168" y="271"/>
                      <a:pt x="176" y="272"/>
                      <a:pt x="185" y="273"/>
                    </a:cubicBezTo>
                    <a:cubicBezTo>
                      <a:pt x="194" y="273"/>
                      <a:pt x="202" y="271"/>
                      <a:pt x="211" y="269"/>
                    </a:cubicBezTo>
                    <a:cubicBezTo>
                      <a:pt x="215" y="285"/>
                      <a:pt x="226" y="296"/>
                      <a:pt x="240" y="305"/>
                    </a:cubicBezTo>
                    <a:cubicBezTo>
                      <a:pt x="222" y="321"/>
                      <a:pt x="204" y="337"/>
                      <a:pt x="184" y="35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cxnSp>
          <p:nvCxnSpPr>
            <p:cNvPr id="125" name="Straight Arrow Connector 124">
              <a:extLst>
                <a:ext uri="{FF2B5EF4-FFF2-40B4-BE49-F238E27FC236}">
                  <a16:creationId xmlns:a16="http://schemas.microsoft.com/office/drawing/2014/main" id="{058CE937-C519-40F0-B2FD-633C6D333E84}"/>
                </a:ext>
              </a:extLst>
            </p:cNvPr>
            <p:cNvCxnSpPr>
              <a:cxnSpLocks/>
              <a:endCxn id="105" idx="1"/>
            </p:cNvCxnSpPr>
            <p:nvPr/>
          </p:nvCxnSpPr>
          <p:spPr>
            <a:xfrm>
              <a:off x="1223570" y="2414299"/>
              <a:ext cx="477469"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FDD178-1A63-4B3F-9B4D-4EC83538E825}"/>
                </a:ext>
              </a:extLst>
            </p:cNvPr>
            <p:cNvCxnSpPr>
              <a:stCxn id="105" idx="3"/>
              <a:endCxn id="112" idx="1"/>
            </p:cNvCxnSpPr>
            <p:nvPr/>
          </p:nvCxnSpPr>
          <p:spPr>
            <a:xfrm>
              <a:off x="2890881" y="2414299"/>
              <a:ext cx="540999"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462">
              <a:extLst>
                <a:ext uri="{FF2B5EF4-FFF2-40B4-BE49-F238E27FC236}">
                  <a16:creationId xmlns:a16="http://schemas.microsoft.com/office/drawing/2014/main" id="{24AD2944-76FE-4EB9-90A6-14F46B23B98E}"/>
                </a:ext>
              </a:extLst>
            </p:cNvPr>
            <p:cNvCxnSpPr>
              <a:cxnSpLocks/>
              <a:stCxn id="112" idx="3"/>
            </p:cNvCxnSpPr>
            <p:nvPr/>
          </p:nvCxnSpPr>
          <p:spPr>
            <a:xfrm flipV="1">
              <a:off x="4542697" y="1880899"/>
              <a:ext cx="668801" cy="53340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566C8A4E-2484-4CF4-A1EA-78247E81B3F8}"/>
                </a:ext>
              </a:extLst>
            </p:cNvPr>
            <p:cNvGrpSpPr/>
            <p:nvPr/>
          </p:nvGrpSpPr>
          <p:grpSpPr>
            <a:xfrm>
              <a:off x="5211498" y="1642500"/>
              <a:ext cx="734308" cy="1543592"/>
              <a:chOff x="5211498" y="2041579"/>
              <a:chExt cx="734308" cy="1543592"/>
            </a:xfrm>
          </p:grpSpPr>
          <p:grpSp>
            <p:nvGrpSpPr>
              <p:cNvPr id="133" name="Group 132">
                <a:extLst>
                  <a:ext uri="{FF2B5EF4-FFF2-40B4-BE49-F238E27FC236}">
                    <a16:creationId xmlns:a16="http://schemas.microsoft.com/office/drawing/2014/main" id="{9AF9AD22-EEB5-4CF4-804C-77C8BC31C639}"/>
                  </a:ext>
                </a:extLst>
              </p:cNvPr>
              <p:cNvGrpSpPr/>
              <p:nvPr/>
            </p:nvGrpSpPr>
            <p:grpSpPr>
              <a:xfrm>
                <a:off x="5211498" y="2041579"/>
                <a:ext cx="734308" cy="476794"/>
                <a:chOff x="5211498" y="2041579"/>
                <a:chExt cx="734308" cy="476794"/>
              </a:xfrm>
            </p:grpSpPr>
            <p:grpSp>
              <p:nvGrpSpPr>
                <p:cNvPr id="141" name="Group 140">
                  <a:extLst>
                    <a:ext uri="{FF2B5EF4-FFF2-40B4-BE49-F238E27FC236}">
                      <a16:creationId xmlns:a16="http://schemas.microsoft.com/office/drawing/2014/main" id="{7D25187F-C97B-4B07-B7AD-4224D511F5C1}"/>
                    </a:ext>
                  </a:extLst>
                </p:cNvPr>
                <p:cNvGrpSpPr/>
                <p:nvPr/>
              </p:nvGrpSpPr>
              <p:grpSpPr>
                <a:xfrm>
                  <a:off x="5227437" y="2041579"/>
                  <a:ext cx="718369" cy="476794"/>
                  <a:chOff x="5063089" y="1658685"/>
                  <a:chExt cx="1035387" cy="687207"/>
                </a:xfrm>
              </p:grpSpPr>
              <p:sp>
                <p:nvSpPr>
                  <p:cNvPr id="143" name="Freeform 6">
                    <a:extLst>
                      <a:ext uri="{FF2B5EF4-FFF2-40B4-BE49-F238E27FC236}">
                        <a16:creationId xmlns:a16="http://schemas.microsoft.com/office/drawing/2014/main" id="{FA50199A-DA86-4413-8674-FEA4574B1729}"/>
                      </a:ext>
                    </a:extLst>
                  </p:cNvPr>
                  <p:cNvSpPr>
                    <a:spLocks noChangeAspect="1" noEditPoints="1"/>
                  </p:cNvSpPr>
                  <p:nvPr/>
                </p:nvSpPr>
                <p:spPr bwMode="auto">
                  <a:xfrm>
                    <a:off x="5063089" y="16586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4" name="Freeform 6">
                    <a:extLst>
                      <a:ext uri="{FF2B5EF4-FFF2-40B4-BE49-F238E27FC236}">
                        <a16:creationId xmlns:a16="http://schemas.microsoft.com/office/drawing/2014/main" id="{BE1C6A03-BE07-4021-A523-90C6A01EE064}"/>
                      </a:ext>
                    </a:extLst>
                  </p:cNvPr>
                  <p:cNvSpPr>
                    <a:spLocks noChangeAspect="1" noEditPoints="1"/>
                  </p:cNvSpPr>
                  <p:nvPr/>
                </p:nvSpPr>
                <p:spPr bwMode="auto">
                  <a:xfrm>
                    <a:off x="5621889" y="16586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5" name="Freeform 6">
                    <a:extLst>
                      <a:ext uri="{FF2B5EF4-FFF2-40B4-BE49-F238E27FC236}">
                        <a16:creationId xmlns:a16="http://schemas.microsoft.com/office/drawing/2014/main" id="{59BABA86-6402-4384-A9D2-9D2DF8AE2C14}"/>
                      </a:ext>
                    </a:extLst>
                  </p:cNvPr>
                  <p:cNvSpPr>
                    <a:spLocks noChangeAspect="1" noEditPoints="1"/>
                  </p:cNvSpPr>
                  <p:nvPr/>
                </p:nvSpPr>
                <p:spPr bwMode="auto">
                  <a:xfrm>
                    <a:off x="5063089" y="20206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6" name="Freeform 6">
                    <a:extLst>
                      <a:ext uri="{FF2B5EF4-FFF2-40B4-BE49-F238E27FC236}">
                        <a16:creationId xmlns:a16="http://schemas.microsoft.com/office/drawing/2014/main" id="{099EC07E-8F62-4721-9DA2-1D7829B25B34}"/>
                      </a:ext>
                    </a:extLst>
                  </p:cNvPr>
                  <p:cNvSpPr>
                    <a:spLocks noChangeAspect="1" noEditPoints="1"/>
                  </p:cNvSpPr>
                  <p:nvPr/>
                </p:nvSpPr>
                <p:spPr bwMode="auto">
                  <a:xfrm>
                    <a:off x="5621889" y="20206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42" name="Rectangle 141">
                  <a:extLst>
                    <a:ext uri="{FF2B5EF4-FFF2-40B4-BE49-F238E27FC236}">
                      <a16:creationId xmlns:a16="http://schemas.microsoft.com/office/drawing/2014/main" id="{21878F0B-FA9E-408A-A578-0F6416AA0245}"/>
                    </a:ext>
                  </a:extLst>
                </p:cNvPr>
                <p:cNvSpPr/>
                <p:nvPr/>
              </p:nvSpPr>
              <p:spPr>
                <a:xfrm>
                  <a:off x="5211498" y="2168616"/>
                  <a:ext cx="118379" cy="222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661A5779-023D-41CB-9B3A-B5A1ED39FDD7}"/>
                  </a:ext>
                </a:extLst>
              </p:cNvPr>
              <p:cNvGrpSpPr/>
              <p:nvPr/>
            </p:nvGrpSpPr>
            <p:grpSpPr>
              <a:xfrm>
                <a:off x="5211498" y="3108377"/>
                <a:ext cx="734308" cy="476794"/>
                <a:chOff x="5211498" y="3108377"/>
                <a:chExt cx="734308" cy="476794"/>
              </a:xfrm>
            </p:grpSpPr>
            <p:grpSp>
              <p:nvGrpSpPr>
                <p:cNvPr id="135" name="Group 134">
                  <a:extLst>
                    <a:ext uri="{FF2B5EF4-FFF2-40B4-BE49-F238E27FC236}">
                      <a16:creationId xmlns:a16="http://schemas.microsoft.com/office/drawing/2014/main" id="{CFB83AD8-B65C-450D-A815-E4DD678E1E0F}"/>
                    </a:ext>
                  </a:extLst>
                </p:cNvPr>
                <p:cNvGrpSpPr/>
                <p:nvPr/>
              </p:nvGrpSpPr>
              <p:grpSpPr>
                <a:xfrm>
                  <a:off x="5227437" y="3108377"/>
                  <a:ext cx="718369" cy="476794"/>
                  <a:chOff x="5063089" y="2725485"/>
                  <a:chExt cx="1035387" cy="687207"/>
                </a:xfrm>
              </p:grpSpPr>
              <p:sp>
                <p:nvSpPr>
                  <p:cNvPr id="137" name="Freeform 6">
                    <a:extLst>
                      <a:ext uri="{FF2B5EF4-FFF2-40B4-BE49-F238E27FC236}">
                        <a16:creationId xmlns:a16="http://schemas.microsoft.com/office/drawing/2014/main" id="{55DF7D1F-9740-427F-8604-545AFEB0686D}"/>
                      </a:ext>
                    </a:extLst>
                  </p:cNvPr>
                  <p:cNvSpPr>
                    <a:spLocks noChangeAspect="1" noEditPoints="1"/>
                  </p:cNvSpPr>
                  <p:nvPr/>
                </p:nvSpPr>
                <p:spPr bwMode="auto">
                  <a:xfrm>
                    <a:off x="5063089" y="27254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8" name="Freeform 6">
                    <a:extLst>
                      <a:ext uri="{FF2B5EF4-FFF2-40B4-BE49-F238E27FC236}">
                        <a16:creationId xmlns:a16="http://schemas.microsoft.com/office/drawing/2014/main" id="{EE285F77-B890-4966-89F4-0752730656D9}"/>
                      </a:ext>
                    </a:extLst>
                  </p:cNvPr>
                  <p:cNvSpPr>
                    <a:spLocks noChangeAspect="1" noEditPoints="1"/>
                  </p:cNvSpPr>
                  <p:nvPr/>
                </p:nvSpPr>
                <p:spPr bwMode="auto">
                  <a:xfrm>
                    <a:off x="5621889" y="272548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9" name="Freeform 6">
                    <a:extLst>
                      <a:ext uri="{FF2B5EF4-FFF2-40B4-BE49-F238E27FC236}">
                        <a16:creationId xmlns:a16="http://schemas.microsoft.com/office/drawing/2014/main" id="{D155BA5B-0144-4A35-8C10-7B5E0CCC6338}"/>
                      </a:ext>
                    </a:extLst>
                  </p:cNvPr>
                  <p:cNvSpPr>
                    <a:spLocks noChangeAspect="1" noEditPoints="1"/>
                  </p:cNvSpPr>
                  <p:nvPr/>
                </p:nvSpPr>
                <p:spPr bwMode="auto">
                  <a:xfrm>
                    <a:off x="5063089" y="30874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0" name="Freeform 6">
                    <a:extLst>
                      <a:ext uri="{FF2B5EF4-FFF2-40B4-BE49-F238E27FC236}">
                        <a16:creationId xmlns:a16="http://schemas.microsoft.com/office/drawing/2014/main" id="{B3928293-7806-49B2-9F40-34853767F656}"/>
                      </a:ext>
                    </a:extLst>
                  </p:cNvPr>
                  <p:cNvSpPr>
                    <a:spLocks noChangeAspect="1" noEditPoints="1"/>
                  </p:cNvSpPr>
                  <p:nvPr/>
                </p:nvSpPr>
                <p:spPr bwMode="auto">
                  <a:xfrm>
                    <a:off x="5621889" y="3087435"/>
                    <a:ext cx="476587" cy="325257"/>
                  </a:xfrm>
                  <a:custGeom>
                    <a:avLst/>
                    <a:gdLst>
                      <a:gd name="T0" fmla="*/ 146 w 293"/>
                      <a:gd name="T1" fmla="*/ 200 h 200"/>
                      <a:gd name="T2" fmla="*/ 30 w 293"/>
                      <a:gd name="T3" fmla="*/ 200 h 200"/>
                      <a:gd name="T4" fmla="*/ 0 w 293"/>
                      <a:gd name="T5" fmla="*/ 170 h 200"/>
                      <a:gd name="T6" fmla="*/ 0 w 293"/>
                      <a:gd name="T7" fmla="*/ 31 h 200"/>
                      <a:gd name="T8" fmla="*/ 31 w 293"/>
                      <a:gd name="T9" fmla="*/ 1 h 200"/>
                      <a:gd name="T10" fmla="*/ 262 w 293"/>
                      <a:gd name="T11" fmla="*/ 1 h 200"/>
                      <a:gd name="T12" fmla="*/ 293 w 293"/>
                      <a:gd name="T13" fmla="*/ 31 h 200"/>
                      <a:gd name="T14" fmla="*/ 293 w 293"/>
                      <a:gd name="T15" fmla="*/ 171 h 200"/>
                      <a:gd name="T16" fmla="*/ 263 w 293"/>
                      <a:gd name="T17" fmla="*/ 200 h 200"/>
                      <a:gd name="T18" fmla="*/ 146 w 293"/>
                      <a:gd name="T19" fmla="*/ 200 h 200"/>
                      <a:gd name="T20" fmla="*/ 27 w 293"/>
                      <a:gd name="T21" fmla="*/ 15 h 200"/>
                      <a:gd name="T22" fmla="*/ 32 w 293"/>
                      <a:gd name="T23" fmla="*/ 21 h 200"/>
                      <a:gd name="T24" fmla="*/ 130 w 293"/>
                      <a:gd name="T25" fmla="*/ 120 h 200"/>
                      <a:gd name="T26" fmla="*/ 163 w 293"/>
                      <a:gd name="T27" fmla="*/ 120 h 200"/>
                      <a:gd name="T28" fmla="*/ 262 w 293"/>
                      <a:gd name="T29" fmla="*/ 21 h 200"/>
                      <a:gd name="T30" fmla="*/ 265 w 293"/>
                      <a:gd name="T31" fmla="*/ 15 h 200"/>
                      <a:gd name="T32" fmla="*/ 27 w 293"/>
                      <a:gd name="T33" fmla="*/ 15 h 200"/>
                      <a:gd name="T34" fmla="*/ 20 w 293"/>
                      <a:gd name="T35" fmla="*/ 185 h 200"/>
                      <a:gd name="T36" fmla="*/ 273 w 293"/>
                      <a:gd name="T37" fmla="*/ 185 h 200"/>
                      <a:gd name="T38" fmla="*/ 192 w 293"/>
                      <a:gd name="T39" fmla="*/ 112 h 200"/>
                      <a:gd name="T40" fmla="*/ 171 w 293"/>
                      <a:gd name="T41" fmla="*/ 132 h 200"/>
                      <a:gd name="T42" fmla="*/ 122 w 293"/>
                      <a:gd name="T43" fmla="*/ 132 h 200"/>
                      <a:gd name="T44" fmla="*/ 103 w 293"/>
                      <a:gd name="T45" fmla="*/ 110 h 200"/>
                      <a:gd name="T46" fmla="*/ 20 w 293"/>
                      <a:gd name="T47" fmla="*/ 185 h 200"/>
                      <a:gd name="T48" fmla="*/ 90 w 293"/>
                      <a:gd name="T49" fmla="*/ 103 h 200"/>
                      <a:gd name="T50" fmla="*/ 15 w 293"/>
                      <a:gd name="T51" fmla="*/ 29 h 200"/>
                      <a:gd name="T52" fmla="*/ 15 w 293"/>
                      <a:gd name="T53" fmla="*/ 170 h 200"/>
                      <a:gd name="T54" fmla="*/ 90 w 293"/>
                      <a:gd name="T55" fmla="*/ 103 h 200"/>
                      <a:gd name="T56" fmla="*/ 278 w 293"/>
                      <a:gd name="T57" fmla="*/ 27 h 200"/>
                      <a:gd name="T58" fmla="*/ 202 w 293"/>
                      <a:gd name="T59" fmla="*/ 102 h 200"/>
                      <a:gd name="T60" fmla="*/ 278 w 293"/>
                      <a:gd name="T61" fmla="*/ 170 h 200"/>
                      <a:gd name="T62" fmla="*/ 278 w 293"/>
                      <a:gd name="T63" fmla="*/ 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00">
                        <a:moveTo>
                          <a:pt x="146" y="200"/>
                        </a:moveTo>
                        <a:cubicBezTo>
                          <a:pt x="108" y="200"/>
                          <a:pt x="69" y="200"/>
                          <a:pt x="30" y="200"/>
                        </a:cubicBezTo>
                        <a:cubicBezTo>
                          <a:pt x="9" y="200"/>
                          <a:pt x="0" y="191"/>
                          <a:pt x="0" y="170"/>
                        </a:cubicBezTo>
                        <a:cubicBezTo>
                          <a:pt x="0" y="124"/>
                          <a:pt x="0" y="77"/>
                          <a:pt x="0" y="31"/>
                        </a:cubicBezTo>
                        <a:cubicBezTo>
                          <a:pt x="0" y="9"/>
                          <a:pt x="9" y="1"/>
                          <a:pt x="31" y="1"/>
                        </a:cubicBezTo>
                        <a:cubicBezTo>
                          <a:pt x="108" y="0"/>
                          <a:pt x="185" y="0"/>
                          <a:pt x="262" y="1"/>
                        </a:cubicBezTo>
                        <a:cubicBezTo>
                          <a:pt x="284" y="1"/>
                          <a:pt x="293" y="10"/>
                          <a:pt x="293" y="31"/>
                        </a:cubicBezTo>
                        <a:cubicBezTo>
                          <a:pt x="293" y="78"/>
                          <a:pt x="293" y="124"/>
                          <a:pt x="293" y="171"/>
                        </a:cubicBezTo>
                        <a:cubicBezTo>
                          <a:pt x="293" y="191"/>
                          <a:pt x="283" y="200"/>
                          <a:pt x="263" y="200"/>
                        </a:cubicBezTo>
                        <a:cubicBezTo>
                          <a:pt x="224" y="200"/>
                          <a:pt x="185" y="200"/>
                          <a:pt x="146" y="200"/>
                        </a:cubicBezTo>
                        <a:close/>
                        <a:moveTo>
                          <a:pt x="27" y="15"/>
                        </a:moveTo>
                        <a:cubicBezTo>
                          <a:pt x="28" y="19"/>
                          <a:pt x="30" y="20"/>
                          <a:pt x="32" y="21"/>
                        </a:cubicBezTo>
                        <a:cubicBezTo>
                          <a:pt x="64" y="54"/>
                          <a:pt x="97" y="87"/>
                          <a:pt x="130" y="120"/>
                        </a:cubicBezTo>
                        <a:cubicBezTo>
                          <a:pt x="142" y="132"/>
                          <a:pt x="151" y="132"/>
                          <a:pt x="163" y="120"/>
                        </a:cubicBezTo>
                        <a:cubicBezTo>
                          <a:pt x="196" y="87"/>
                          <a:pt x="229" y="54"/>
                          <a:pt x="262" y="21"/>
                        </a:cubicBezTo>
                        <a:cubicBezTo>
                          <a:pt x="263" y="19"/>
                          <a:pt x="266" y="18"/>
                          <a:pt x="265" y="15"/>
                        </a:cubicBezTo>
                        <a:cubicBezTo>
                          <a:pt x="186" y="15"/>
                          <a:pt x="107" y="15"/>
                          <a:pt x="27" y="15"/>
                        </a:cubicBezTo>
                        <a:close/>
                        <a:moveTo>
                          <a:pt x="20" y="185"/>
                        </a:moveTo>
                        <a:cubicBezTo>
                          <a:pt x="105" y="185"/>
                          <a:pt x="188" y="185"/>
                          <a:pt x="273" y="185"/>
                        </a:cubicBezTo>
                        <a:cubicBezTo>
                          <a:pt x="245" y="160"/>
                          <a:pt x="219" y="136"/>
                          <a:pt x="192" y="112"/>
                        </a:cubicBezTo>
                        <a:cubicBezTo>
                          <a:pt x="184" y="119"/>
                          <a:pt x="178" y="126"/>
                          <a:pt x="171" y="132"/>
                        </a:cubicBezTo>
                        <a:cubicBezTo>
                          <a:pt x="156" y="147"/>
                          <a:pt x="137" y="147"/>
                          <a:pt x="122" y="132"/>
                        </a:cubicBezTo>
                        <a:cubicBezTo>
                          <a:pt x="115" y="125"/>
                          <a:pt x="110" y="118"/>
                          <a:pt x="103" y="110"/>
                        </a:cubicBezTo>
                        <a:cubicBezTo>
                          <a:pt x="74" y="136"/>
                          <a:pt x="48" y="160"/>
                          <a:pt x="20" y="185"/>
                        </a:cubicBezTo>
                        <a:close/>
                        <a:moveTo>
                          <a:pt x="90" y="103"/>
                        </a:moveTo>
                        <a:cubicBezTo>
                          <a:pt x="65" y="77"/>
                          <a:pt x="39" y="53"/>
                          <a:pt x="15" y="29"/>
                        </a:cubicBezTo>
                        <a:cubicBezTo>
                          <a:pt x="15" y="74"/>
                          <a:pt x="15" y="122"/>
                          <a:pt x="15" y="170"/>
                        </a:cubicBezTo>
                        <a:cubicBezTo>
                          <a:pt x="41" y="147"/>
                          <a:pt x="66" y="124"/>
                          <a:pt x="90" y="103"/>
                        </a:cubicBezTo>
                        <a:close/>
                        <a:moveTo>
                          <a:pt x="278" y="27"/>
                        </a:moveTo>
                        <a:cubicBezTo>
                          <a:pt x="253" y="52"/>
                          <a:pt x="228" y="77"/>
                          <a:pt x="202" y="102"/>
                        </a:cubicBezTo>
                        <a:cubicBezTo>
                          <a:pt x="227" y="124"/>
                          <a:pt x="252" y="147"/>
                          <a:pt x="278" y="170"/>
                        </a:cubicBezTo>
                        <a:cubicBezTo>
                          <a:pt x="278" y="121"/>
                          <a:pt x="278" y="74"/>
                          <a:pt x="278"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36" name="Rectangle 135">
                  <a:extLst>
                    <a:ext uri="{FF2B5EF4-FFF2-40B4-BE49-F238E27FC236}">
                      <a16:creationId xmlns:a16="http://schemas.microsoft.com/office/drawing/2014/main" id="{8F7E0FB8-A33A-4EBA-9C4F-C5BC2EF0E692}"/>
                    </a:ext>
                  </a:extLst>
                </p:cNvPr>
                <p:cNvSpPr/>
                <p:nvPr/>
              </p:nvSpPr>
              <p:spPr>
                <a:xfrm>
                  <a:off x="5211498" y="3235416"/>
                  <a:ext cx="118379" cy="222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29" name="Straight Arrow Connector 462">
              <a:extLst>
                <a:ext uri="{FF2B5EF4-FFF2-40B4-BE49-F238E27FC236}">
                  <a16:creationId xmlns:a16="http://schemas.microsoft.com/office/drawing/2014/main" id="{F65494AF-CADD-4C18-B16C-68AA8AEEE6EB}"/>
                </a:ext>
              </a:extLst>
            </p:cNvPr>
            <p:cNvCxnSpPr>
              <a:cxnSpLocks/>
              <a:stCxn id="112" idx="3"/>
            </p:cNvCxnSpPr>
            <p:nvPr/>
          </p:nvCxnSpPr>
          <p:spPr>
            <a:xfrm>
              <a:off x="4542697" y="2414299"/>
              <a:ext cx="668801" cy="53340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69BB5BD-2F01-41CB-90DD-FEBC65D4BFB5}"/>
                </a:ext>
              </a:extLst>
            </p:cNvPr>
            <p:cNvCxnSpPr>
              <a:stCxn id="120" idx="3"/>
              <a:endCxn id="115" idx="1"/>
            </p:cNvCxnSpPr>
            <p:nvPr/>
          </p:nvCxnSpPr>
          <p:spPr>
            <a:xfrm flipV="1">
              <a:off x="5793952" y="2414299"/>
              <a:ext cx="818286"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Elbow Connector 503">
              <a:extLst>
                <a:ext uri="{FF2B5EF4-FFF2-40B4-BE49-F238E27FC236}">
                  <a16:creationId xmlns:a16="http://schemas.microsoft.com/office/drawing/2014/main" id="{211C333C-F63F-45A8-B9FB-F2824C1E3749}"/>
                </a:ext>
              </a:extLst>
            </p:cNvPr>
            <p:cNvCxnSpPr>
              <a:cxnSpLocks/>
              <a:stCxn id="115" idx="3"/>
            </p:cNvCxnSpPr>
            <p:nvPr/>
          </p:nvCxnSpPr>
          <p:spPr>
            <a:xfrm flipV="1">
              <a:off x="7723055" y="1187903"/>
              <a:ext cx="532416" cy="1226396"/>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Elbow Connector 512">
              <a:extLst>
                <a:ext uri="{FF2B5EF4-FFF2-40B4-BE49-F238E27FC236}">
                  <a16:creationId xmlns:a16="http://schemas.microsoft.com/office/drawing/2014/main" id="{2E678854-8925-49E2-82E7-F4083F68F24D}"/>
                </a:ext>
              </a:extLst>
            </p:cNvPr>
            <p:cNvCxnSpPr>
              <a:cxnSpLocks/>
              <a:stCxn id="115" idx="3"/>
            </p:cNvCxnSpPr>
            <p:nvPr/>
          </p:nvCxnSpPr>
          <p:spPr>
            <a:xfrm>
              <a:off x="7723055" y="2414299"/>
              <a:ext cx="532416" cy="1264429"/>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D5D9AA7E-18D5-401E-9E26-F85D61279073}"/>
              </a:ext>
            </a:extLst>
          </p:cNvPr>
          <p:cNvGrpSpPr/>
          <p:nvPr/>
        </p:nvGrpSpPr>
        <p:grpSpPr>
          <a:xfrm>
            <a:off x="837561" y="5456499"/>
            <a:ext cx="10514406" cy="548640"/>
            <a:chOff x="1434110" y="6798790"/>
            <a:chExt cx="10514406" cy="548640"/>
          </a:xfrm>
        </p:grpSpPr>
        <p:grpSp>
          <p:nvGrpSpPr>
            <p:cNvPr id="205" name="Group 204">
              <a:extLst>
                <a:ext uri="{FF2B5EF4-FFF2-40B4-BE49-F238E27FC236}">
                  <a16:creationId xmlns:a16="http://schemas.microsoft.com/office/drawing/2014/main" id="{59EA5EA1-17F8-4B2E-B2F8-64CAD92F0591}"/>
                </a:ext>
              </a:extLst>
            </p:cNvPr>
            <p:cNvGrpSpPr/>
            <p:nvPr/>
          </p:nvGrpSpPr>
          <p:grpSpPr>
            <a:xfrm>
              <a:off x="7746272" y="6798790"/>
              <a:ext cx="1751179" cy="548640"/>
              <a:chOff x="7194602" y="5479633"/>
              <a:chExt cx="1751179" cy="548640"/>
            </a:xfrm>
          </p:grpSpPr>
          <p:sp>
            <p:nvSpPr>
              <p:cNvPr id="240" name="TextBox 239">
                <a:extLst>
                  <a:ext uri="{FF2B5EF4-FFF2-40B4-BE49-F238E27FC236}">
                    <a16:creationId xmlns:a16="http://schemas.microsoft.com/office/drawing/2014/main" id="{CD6324EC-1B50-4F9A-8F48-29438A15077A}"/>
                  </a:ext>
                </a:extLst>
              </p:cNvPr>
              <p:cNvSpPr txBox="1"/>
              <p:nvPr/>
            </p:nvSpPr>
            <p:spPr>
              <a:xfrm>
                <a:off x="7619034" y="5492343"/>
                <a:ext cx="1326747" cy="523220"/>
              </a:xfrm>
              <a:prstGeom prst="rect">
                <a:avLst/>
              </a:prstGeom>
              <a:noFill/>
            </p:spPr>
            <p:txBody>
              <a:bodyPr wrap="square" rtlCol="0">
                <a:spAutoFit/>
              </a:bodyPr>
              <a:lstStyle/>
              <a:p>
                <a:pPr marL="0" lvl="1">
                  <a:buClr>
                    <a:schemeClr val="accent1"/>
                  </a:buClr>
                  <a:defRPr/>
                </a:pPr>
                <a:r>
                  <a:rPr lang="en-US" sz="1400" dirty="0">
                    <a:solidFill>
                      <a:schemeClr val="tx2"/>
                    </a:solidFill>
                    <a:latin typeface="+mj-lt"/>
                  </a:rPr>
                  <a:t>Improved agent productivity</a:t>
                </a:r>
              </a:p>
            </p:txBody>
          </p:sp>
          <p:pic>
            <p:nvPicPr>
              <p:cNvPr id="241" name="Picture 240">
                <a:extLst>
                  <a:ext uri="{FF2B5EF4-FFF2-40B4-BE49-F238E27FC236}">
                    <a16:creationId xmlns:a16="http://schemas.microsoft.com/office/drawing/2014/main" id="{2F4E57E0-424B-4D83-8B54-6CE972565889}"/>
                  </a:ext>
                </a:extLst>
              </p:cNvPr>
              <p:cNvPicPr>
                <a:picLocks noChangeAspect="1"/>
              </p:cNvPicPr>
              <p:nvPr/>
            </p:nvPicPr>
            <p:blipFill>
              <a:blip r:embed="rId2">
                <a:duotone>
                  <a:schemeClr val="accent3">
                    <a:shade val="45000"/>
                    <a:satMod val="135000"/>
                  </a:schemeClr>
                  <a:prstClr val="white"/>
                </a:duotone>
              </a:blip>
              <a:stretch>
                <a:fillRect/>
              </a:stretch>
            </p:blipFill>
            <p:spPr>
              <a:xfrm>
                <a:off x="7194602" y="5479633"/>
                <a:ext cx="428328" cy="548640"/>
              </a:xfrm>
              <a:prstGeom prst="rect">
                <a:avLst/>
              </a:prstGeom>
            </p:spPr>
          </p:pic>
        </p:grpSp>
        <p:grpSp>
          <p:nvGrpSpPr>
            <p:cNvPr id="206" name="Group 205">
              <a:extLst>
                <a:ext uri="{FF2B5EF4-FFF2-40B4-BE49-F238E27FC236}">
                  <a16:creationId xmlns:a16="http://schemas.microsoft.com/office/drawing/2014/main" id="{713F3518-B175-40A4-9309-593C2D09D363}"/>
                </a:ext>
              </a:extLst>
            </p:cNvPr>
            <p:cNvGrpSpPr/>
            <p:nvPr/>
          </p:nvGrpSpPr>
          <p:grpSpPr>
            <a:xfrm>
              <a:off x="1434110" y="6811500"/>
              <a:ext cx="2081370" cy="523220"/>
              <a:chOff x="389959" y="5492343"/>
              <a:chExt cx="2081370" cy="523220"/>
            </a:xfrm>
          </p:grpSpPr>
          <p:sp>
            <p:nvSpPr>
              <p:cNvPr id="238" name="TextBox 237">
                <a:extLst>
                  <a:ext uri="{FF2B5EF4-FFF2-40B4-BE49-F238E27FC236}">
                    <a16:creationId xmlns:a16="http://schemas.microsoft.com/office/drawing/2014/main" id="{D2C73455-131E-4714-9567-35B235314F0F}"/>
                  </a:ext>
                </a:extLst>
              </p:cNvPr>
              <p:cNvSpPr txBox="1"/>
              <p:nvPr/>
            </p:nvSpPr>
            <p:spPr>
              <a:xfrm>
                <a:off x="1082383" y="5492343"/>
                <a:ext cx="1388946" cy="523220"/>
              </a:xfrm>
              <a:prstGeom prst="rect">
                <a:avLst/>
              </a:prstGeom>
              <a:noFill/>
            </p:spPr>
            <p:txBody>
              <a:bodyPr wrap="square" rtlCol="0">
                <a:spAutoFit/>
              </a:bodyPr>
              <a:lstStyle/>
              <a:p>
                <a:pPr marL="0" lvl="1">
                  <a:buClr>
                    <a:schemeClr val="accent1"/>
                  </a:buClr>
                  <a:defRPr/>
                </a:pPr>
                <a:r>
                  <a:rPr lang="en-US" sz="1400" dirty="0">
                    <a:solidFill>
                      <a:schemeClr val="tx2"/>
                    </a:solidFill>
                    <a:latin typeface="+mj-lt"/>
                  </a:rPr>
                  <a:t>Straight through processing</a:t>
                </a:r>
              </a:p>
            </p:txBody>
          </p:sp>
          <p:pic>
            <p:nvPicPr>
              <p:cNvPr id="239" name="Picture 238">
                <a:extLst>
                  <a:ext uri="{FF2B5EF4-FFF2-40B4-BE49-F238E27FC236}">
                    <a16:creationId xmlns:a16="http://schemas.microsoft.com/office/drawing/2014/main" id="{BDFBFA0F-307A-4D23-BBDE-2F40CE0EFC0F}"/>
                  </a:ext>
                </a:extLst>
              </p:cNvPr>
              <p:cNvPicPr>
                <a:picLocks noChangeAspect="1"/>
              </p:cNvPicPr>
              <p:nvPr/>
            </p:nvPicPr>
            <p:blipFill>
              <a:blip r:embed="rId3">
                <a:duotone>
                  <a:schemeClr val="accent3">
                    <a:shade val="45000"/>
                    <a:satMod val="135000"/>
                  </a:schemeClr>
                  <a:prstClr val="white"/>
                </a:duotone>
              </a:blip>
              <a:stretch>
                <a:fillRect/>
              </a:stretch>
            </p:blipFill>
            <p:spPr>
              <a:xfrm>
                <a:off x="389959" y="5556483"/>
                <a:ext cx="640080" cy="394940"/>
              </a:xfrm>
              <a:prstGeom prst="rect">
                <a:avLst/>
              </a:prstGeom>
            </p:spPr>
          </p:pic>
        </p:grpSp>
        <p:grpSp>
          <p:nvGrpSpPr>
            <p:cNvPr id="207" name="Group 206">
              <a:extLst>
                <a:ext uri="{FF2B5EF4-FFF2-40B4-BE49-F238E27FC236}">
                  <a16:creationId xmlns:a16="http://schemas.microsoft.com/office/drawing/2014/main" id="{73855A41-1CE3-4DA2-BE5C-5FDF4C4EAA75}"/>
                </a:ext>
              </a:extLst>
            </p:cNvPr>
            <p:cNvGrpSpPr/>
            <p:nvPr/>
          </p:nvGrpSpPr>
          <p:grpSpPr>
            <a:xfrm>
              <a:off x="3866704" y="6798790"/>
              <a:ext cx="1589091" cy="548640"/>
              <a:chOff x="2792409" y="5479633"/>
              <a:chExt cx="1589091" cy="548640"/>
            </a:xfrm>
          </p:grpSpPr>
          <p:sp>
            <p:nvSpPr>
              <p:cNvPr id="236" name="TextBox 235">
                <a:extLst>
                  <a:ext uri="{FF2B5EF4-FFF2-40B4-BE49-F238E27FC236}">
                    <a16:creationId xmlns:a16="http://schemas.microsoft.com/office/drawing/2014/main" id="{D92ACC7B-7858-4A35-B247-5A5B67E53805}"/>
                  </a:ext>
                </a:extLst>
              </p:cNvPr>
              <p:cNvSpPr txBox="1"/>
              <p:nvPr/>
            </p:nvSpPr>
            <p:spPr>
              <a:xfrm>
                <a:off x="3361340" y="5492343"/>
                <a:ext cx="1020160" cy="523220"/>
              </a:xfrm>
              <a:prstGeom prst="rect">
                <a:avLst/>
              </a:prstGeom>
              <a:noFill/>
            </p:spPr>
            <p:txBody>
              <a:bodyPr wrap="square" rtlCol="0">
                <a:spAutoFit/>
              </a:bodyPr>
              <a:lstStyle/>
              <a:p>
                <a:pPr>
                  <a:defRPr/>
                </a:pPr>
                <a:r>
                  <a:rPr lang="en-US" sz="1400" dirty="0">
                    <a:solidFill>
                      <a:schemeClr val="tx2"/>
                    </a:solidFill>
                    <a:latin typeface="+mj-lt"/>
                  </a:rPr>
                  <a:t>Customer satisfaction </a:t>
                </a:r>
              </a:p>
            </p:txBody>
          </p:sp>
          <p:pic>
            <p:nvPicPr>
              <p:cNvPr id="237" name="Picture 236">
                <a:extLst>
                  <a:ext uri="{FF2B5EF4-FFF2-40B4-BE49-F238E27FC236}">
                    <a16:creationId xmlns:a16="http://schemas.microsoft.com/office/drawing/2014/main" id="{A4B7B434-23BE-48AC-B904-77A93A760F44}"/>
                  </a:ext>
                </a:extLst>
              </p:cNvPr>
              <p:cNvPicPr>
                <a:picLocks noChangeAspect="1"/>
              </p:cNvPicPr>
              <p:nvPr/>
            </p:nvPicPr>
            <p:blipFill>
              <a:blip r:embed="rId4">
                <a:duotone>
                  <a:schemeClr val="accent3">
                    <a:shade val="45000"/>
                    <a:satMod val="135000"/>
                  </a:schemeClr>
                  <a:prstClr val="white"/>
                </a:duotone>
              </a:blip>
              <a:stretch>
                <a:fillRect/>
              </a:stretch>
            </p:blipFill>
            <p:spPr>
              <a:xfrm>
                <a:off x="2792409" y="5479633"/>
                <a:ext cx="548640" cy="548640"/>
              </a:xfrm>
              <a:prstGeom prst="rect">
                <a:avLst/>
              </a:prstGeom>
            </p:spPr>
          </p:pic>
        </p:grpSp>
        <p:grpSp>
          <p:nvGrpSpPr>
            <p:cNvPr id="208" name="Group 207">
              <a:extLst>
                <a:ext uri="{FF2B5EF4-FFF2-40B4-BE49-F238E27FC236}">
                  <a16:creationId xmlns:a16="http://schemas.microsoft.com/office/drawing/2014/main" id="{E65DC19F-B0E1-43B5-8A36-3563E1D806D0}"/>
                </a:ext>
              </a:extLst>
            </p:cNvPr>
            <p:cNvGrpSpPr/>
            <p:nvPr/>
          </p:nvGrpSpPr>
          <p:grpSpPr>
            <a:xfrm>
              <a:off x="5807019" y="6798790"/>
              <a:ext cx="1588029" cy="548640"/>
              <a:chOff x="4946121" y="5479633"/>
              <a:chExt cx="1588029" cy="548640"/>
            </a:xfrm>
          </p:grpSpPr>
          <p:sp>
            <p:nvSpPr>
              <p:cNvPr id="216" name="TextBox 215">
                <a:extLst>
                  <a:ext uri="{FF2B5EF4-FFF2-40B4-BE49-F238E27FC236}">
                    <a16:creationId xmlns:a16="http://schemas.microsoft.com/office/drawing/2014/main" id="{6F2089B2-C294-421C-9DBD-327BDBF89324}"/>
                  </a:ext>
                </a:extLst>
              </p:cNvPr>
              <p:cNvSpPr txBox="1"/>
              <p:nvPr/>
            </p:nvSpPr>
            <p:spPr>
              <a:xfrm>
                <a:off x="5554779" y="5492343"/>
                <a:ext cx="979371" cy="523220"/>
              </a:xfrm>
              <a:prstGeom prst="rect">
                <a:avLst/>
              </a:prstGeom>
              <a:noFill/>
            </p:spPr>
            <p:txBody>
              <a:bodyPr wrap="square" rtlCol="0">
                <a:spAutoFit/>
              </a:bodyPr>
              <a:lstStyle/>
              <a:p>
                <a:pPr marL="0" lvl="1">
                  <a:buClr>
                    <a:schemeClr val="accent1"/>
                  </a:buClr>
                  <a:defRPr/>
                </a:pPr>
                <a:r>
                  <a:rPr lang="en-US" sz="1400" dirty="0">
                    <a:solidFill>
                      <a:schemeClr val="tx2"/>
                    </a:solidFill>
                    <a:latin typeface="+mj-lt"/>
                  </a:rPr>
                  <a:t>Improved TAT</a:t>
                </a:r>
              </a:p>
            </p:txBody>
          </p:sp>
          <p:grpSp>
            <p:nvGrpSpPr>
              <p:cNvPr id="217" name="Group 216">
                <a:extLst>
                  <a:ext uri="{FF2B5EF4-FFF2-40B4-BE49-F238E27FC236}">
                    <a16:creationId xmlns:a16="http://schemas.microsoft.com/office/drawing/2014/main" id="{42C0AB39-061C-412D-9560-66936237A0FA}"/>
                  </a:ext>
                </a:extLst>
              </p:cNvPr>
              <p:cNvGrpSpPr>
                <a:grpSpLocks noChangeAspect="1"/>
              </p:cNvGrpSpPr>
              <p:nvPr/>
            </p:nvGrpSpPr>
            <p:grpSpPr>
              <a:xfrm>
                <a:off x="4946121" y="5479633"/>
                <a:ext cx="548640" cy="548640"/>
                <a:chOff x="4946121" y="5487093"/>
                <a:chExt cx="457200" cy="457200"/>
              </a:xfrm>
            </p:grpSpPr>
            <p:sp>
              <p:nvSpPr>
                <p:cNvPr id="218" name="Freeform 549">
                  <a:extLst>
                    <a:ext uri="{FF2B5EF4-FFF2-40B4-BE49-F238E27FC236}">
                      <a16:creationId xmlns:a16="http://schemas.microsoft.com/office/drawing/2014/main" id="{234465F3-11D1-43E5-AC0B-2342502AA977}"/>
                    </a:ext>
                  </a:extLst>
                </p:cNvPr>
                <p:cNvSpPr>
                  <a:spLocks/>
                </p:cNvSpPr>
                <p:nvPr/>
              </p:nvSpPr>
              <p:spPr bwMode="auto">
                <a:xfrm>
                  <a:off x="5080233" y="5487093"/>
                  <a:ext cx="240792" cy="51473"/>
                </a:xfrm>
                <a:custGeom>
                  <a:avLst/>
                  <a:gdLst>
                    <a:gd name="T0" fmla="*/ 0 w 127"/>
                    <a:gd name="T1" fmla="*/ 10 h 27"/>
                    <a:gd name="T2" fmla="*/ 51 w 127"/>
                    <a:gd name="T3" fmla="*/ 0 h 27"/>
                    <a:gd name="T4" fmla="*/ 127 w 127"/>
                    <a:gd name="T5" fmla="*/ 27 h 27"/>
                  </a:gdLst>
                  <a:ahLst/>
                  <a:cxnLst>
                    <a:cxn ang="0">
                      <a:pos x="T0" y="T1"/>
                    </a:cxn>
                    <a:cxn ang="0">
                      <a:pos x="T2" y="T3"/>
                    </a:cxn>
                    <a:cxn ang="0">
                      <a:pos x="T4" y="T5"/>
                    </a:cxn>
                  </a:cxnLst>
                  <a:rect l="0" t="0" r="r" b="b"/>
                  <a:pathLst>
                    <a:path w="127" h="27">
                      <a:moveTo>
                        <a:pt x="0" y="10"/>
                      </a:moveTo>
                      <a:cubicBezTo>
                        <a:pt x="16" y="3"/>
                        <a:pt x="33" y="0"/>
                        <a:pt x="51" y="0"/>
                      </a:cubicBezTo>
                      <a:cubicBezTo>
                        <a:pt x="79" y="0"/>
                        <a:pt x="106" y="10"/>
                        <a:pt x="127" y="27"/>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19" name="Group 218">
                  <a:extLst>
                    <a:ext uri="{FF2B5EF4-FFF2-40B4-BE49-F238E27FC236}">
                      <a16:creationId xmlns:a16="http://schemas.microsoft.com/office/drawing/2014/main" id="{F7CE3CC8-48EA-4866-BC42-DE113368DF9A}"/>
                    </a:ext>
                  </a:extLst>
                </p:cNvPr>
                <p:cNvGrpSpPr/>
                <p:nvPr/>
              </p:nvGrpSpPr>
              <p:grpSpPr>
                <a:xfrm>
                  <a:off x="4946121" y="5514343"/>
                  <a:ext cx="457200" cy="429950"/>
                  <a:chOff x="3024188" y="3933825"/>
                  <a:chExt cx="476250" cy="450850"/>
                </a:xfrm>
              </p:grpSpPr>
              <p:sp>
                <p:nvSpPr>
                  <p:cNvPr id="220" name="Freeform 544">
                    <a:extLst>
                      <a:ext uri="{FF2B5EF4-FFF2-40B4-BE49-F238E27FC236}">
                        <a16:creationId xmlns:a16="http://schemas.microsoft.com/office/drawing/2014/main" id="{8631F475-1785-4B2E-B0CC-491133B5B6E5}"/>
                      </a:ext>
                    </a:extLst>
                  </p:cNvPr>
                  <p:cNvSpPr>
                    <a:spLocks noEditPoints="1"/>
                  </p:cNvSpPr>
                  <p:nvPr/>
                </p:nvSpPr>
                <p:spPr bwMode="auto">
                  <a:xfrm>
                    <a:off x="3132138" y="4167188"/>
                    <a:ext cx="261938" cy="131763"/>
                  </a:xfrm>
                  <a:custGeom>
                    <a:avLst/>
                    <a:gdLst>
                      <a:gd name="T0" fmla="*/ 133 w 133"/>
                      <a:gd name="T1" fmla="*/ 0 h 67"/>
                      <a:gd name="T2" fmla="*/ 133 w 133"/>
                      <a:gd name="T3" fmla="*/ 10 h 67"/>
                      <a:gd name="T4" fmla="*/ 116 w 133"/>
                      <a:gd name="T5" fmla="*/ 11 h 67"/>
                      <a:gd name="T6" fmla="*/ 109 w 133"/>
                      <a:gd name="T7" fmla="*/ 27 h 67"/>
                      <a:gd name="T8" fmla="*/ 121 w 133"/>
                      <a:gd name="T9" fmla="*/ 40 h 67"/>
                      <a:gd name="T10" fmla="*/ 106 w 133"/>
                      <a:gd name="T11" fmla="*/ 54 h 67"/>
                      <a:gd name="T12" fmla="*/ 94 w 133"/>
                      <a:gd name="T13" fmla="*/ 42 h 67"/>
                      <a:gd name="T14" fmla="*/ 77 w 133"/>
                      <a:gd name="T15" fmla="*/ 49 h 67"/>
                      <a:gd name="T16" fmla="*/ 77 w 133"/>
                      <a:gd name="T17" fmla="*/ 67 h 67"/>
                      <a:gd name="T18" fmla="*/ 56 w 133"/>
                      <a:gd name="T19" fmla="*/ 67 h 67"/>
                      <a:gd name="T20" fmla="*/ 56 w 133"/>
                      <a:gd name="T21" fmla="*/ 49 h 67"/>
                      <a:gd name="T22" fmla="*/ 39 w 133"/>
                      <a:gd name="T23" fmla="*/ 42 h 67"/>
                      <a:gd name="T24" fmla="*/ 27 w 133"/>
                      <a:gd name="T25" fmla="*/ 54 h 67"/>
                      <a:gd name="T26" fmla="*/ 12 w 133"/>
                      <a:gd name="T27" fmla="*/ 40 h 67"/>
                      <a:gd name="T28" fmla="*/ 24 w 133"/>
                      <a:gd name="T29" fmla="*/ 27 h 67"/>
                      <a:gd name="T30" fmla="*/ 18 w 133"/>
                      <a:gd name="T31" fmla="*/ 11 h 67"/>
                      <a:gd name="T32" fmla="*/ 0 w 133"/>
                      <a:gd name="T33" fmla="*/ 10 h 67"/>
                      <a:gd name="T34" fmla="*/ 0 w 133"/>
                      <a:gd name="T35" fmla="*/ 0 h 67"/>
                      <a:gd name="T36" fmla="*/ 39 w 133"/>
                      <a:gd name="T37" fmla="*/ 0 h 67"/>
                      <a:gd name="T38" fmla="*/ 67 w 133"/>
                      <a:gd name="T39" fmla="*/ 28 h 67"/>
                      <a:gd name="T40" fmla="*/ 94 w 133"/>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67">
                        <a:moveTo>
                          <a:pt x="133" y="0"/>
                        </a:moveTo>
                        <a:cubicBezTo>
                          <a:pt x="133" y="10"/>
                          <a:pt x="133" y="10"/>
                          <a:pt x="133" y="10"/>
                        </a:cubicBezTo>
                        <a:cubicBezTo>
                          <a:pt x="116" y="11"/>
                          <a:pt x="116" y="11"/>
                          <a:pt x="116" y="11"/>
                        </a:cubicBezTo>
                        <a:cubicBezTo>
                          <a:pt x="109" y="27"/>
                          <a:pt x="109" y="27"/>
                          <a:pt x="109" y="27"/>
                        </a:cubicBezTo>
                        <a:cubicBezTo>
                          <a:pt x="121" y="40"/>
                          <a:pt x="121" y="40"/>
                          <a:pt x="121" y="40"/>
                        </a:cubicBezTo>
                        <a:cubicBezTo>
                          <a:pt x="106" y="54"/>
                          <a:pt x="106" y="54"/>
                          <a:pt x="106" y="54"/>
                        </a:cubicBezTo>
                        <a:cubicBezTo>
                          <a:pt x="94" y="42"/>
                          <a:pt x="94" y="42"/>
                          <a:pt x="94" y="42"/>
                        </a:cubicBezTo>
                        <a:cubicBezTo>
                          <a:pt x="77" y="49"/>
                          <a:pt x="77" y="49"/>
                          <a:pt x="77" y="49"/>
                        </a:cubicBezTo>
                        <a:cubicBezTo>
                          <a:pt x="77" y="67"/>
                          <a:pt x="77" y="67"/>
                          <a:pt x="77" y="67"/>
                        </a:cubicBezTo>
                        <a:cubicBezTo>
                          <a:pt x="56" y="67"/>
                          <a:pt x="56" y="67"/>
                          <a:pt x="56" y="67"/>
                        </a:cubicBezTo>
                        <a:cubicBezTo>
                          <a:pt x="56" y="49"/>
                          <a:pt x="56" y="49"/>
                          <a:pt x="56" y="49"/>
                        </a:cubicBezTo>
                        <a:cubicBezTo>
                          <a:pt x="39" y="42"/>
                          <a:pt x="39" y="42"/>
                          <a:pt x="39" y="42"/>
                        </a:cubicBezTo>
                        <a:cubicBezTo>
                          <a:pt x="27" y="54"/>
                          <a:pt x="27" y="54"/>
                          <a:pt x="27" y="54"/>
                        </a:cubicBezTo>
                        <a:cubicBezTo>
                          <a:pt x="12" y="40"/>
                          <a:pt x="12" y="40"/>
                          <a:pt x="12" y="40"/>
                        </a:cubicBezTo>
                        <a:cubicBezTo>
                          <a:pt x="24" y="27"/>
                          <a:pt x="24" y="27"/>
                          <a:pt x="24" y="27"/>
                        </a:cubicBezTo>
                        <a:cubicBezTo>
                          <a:pt x="18" y="11"/>
                          <a:pt x="18" y="11"/>
                          <a:pt x="18" y="11"/>
                        </a:cubicBezTo>
                        <a:cubicBezTo>
                          <a:pt x="0" y="10"/>
                          <a:pt x="0" y="10"/>
                          <a:pt x="0" y="10"/>
                        </a:cubicBezTo>
                        <a:cubicBezTo>
                          <a:pt x="0" y="0"/>
                          <a:pt x="0" y="0"/>
                          <a:pt x="0" y="0"/>
                        </a:cubicBezTo>
                        <a:moveTo>
                          <a:pt x="39" y="0"/>
                        </a:moveTo>
                        <a:cubicBezTo>
                          <a:pt x="39" y="15"/>
                          <a:pt x="51" y="28"/>
                          <a:pt x="67" y="28"/>
                        </a:cubicBezTo>
                        <a:cubicBezTo>
                          <a:pt x="82" y="28"/>
                          <a:pt x="94" y="15"/>
                          <a:pt x="94"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545">
                    <a:extLst>
                      <a:ext uri="{FF2B5EF4-FFF2-40B4-BE49-F238E27FC236}">
                        <a16:creationId xmlns:a16="http://schemas.microsoft.com/office/drawing/2014/main" id="{43AC44D9-F6F6-4CA6-94FC-E20118DB7915}"/>
                      </a:ext>
                    </a:extLst>
                  </p:cNvPr>
                  <p:cNvSpPr>
                    <a:spLocks/>
                  </p:cNvSpPr>
                  <p:nvPr/>
                </p:nvSpPr>
                <p:spPr bwMode="auto">
                  <a:xfrm>
                    <a:off x="3321051" y="4017963"/>
                    <a:ext cx="49213" cy="117475"/>
                  </a:xfrm>
                  <a:custGeom>
                    <a:avLst/>
                    <a:gdLst>
                      <a:gd name="T0" fmla="*/ 0 w 31"/>
                      <a:gd name="T1" fmla="*/ 74 h 74"/>
                      <a:gd name="T2" fmla="*/ 0 w 31"/>
                      <a:gd name="T3" fmla="*/ 0 h 74"/>
                      <a:gd name="T4" fmla="*/ 31 w 31"/>
                      <a:gd name="T5" fmla="*/ 0 h 74"/>
                      <a:gd name="T6" fmla="*/ 31 w 31"/>
                      <a:gd name="T7" fmla="*/ 74 h 74"/>
                    </a:gdLst>
                    <a:ahLst/>
                    <a:cxnLst>
                      <a:cxn ang="0">
                        <a:pos x="T0" y="T1"/>
                      </a:cxn>
                      <a:cxn ang="0">
                        <a:pos x="T2" y="T3"/>
                      </a:cxn>
                      <a:cxn ang="0">
                        <a:pos x="T4" y="T5"/>
                      </a:cxn>
                      <a:cxn ang="0">
                        <a:pos x="T6" y="T7"/>
                      </a:cxn>
                    </a:cxnLst>
                    <a:rect l="0" t="0" r="r" b="b"/>
                    <a:pathLst>
                      <a:path w="31" h="74">
                        <a:moveTo>
                          <a:pt x="0" y="74"/>
                        </a:moveTo>
                        <a:lnTo>
                          <a:pt x="0" y="0"/>
                        </a:lnTo>
                        <a:lnTo>
                          <a:pt x="31" y="0"/>
                        </a:lnTo>
                        <a:lnTo>
                          <a:pt x="31" y="74"/>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546">
                    <a:extLst>
                      <a:ext uri="{FF2B5EF4-FFF2-40B4-BE49-F238E27FC236}">
                        <a16:creationId xmlns:a16="http://schemas.microsoft.com/office/drawing/2014/main" id="{E81C74B2-F396-43EA-8F1A-2607204068AC}"/>
                      </a:ext>
                    </a:extLst>
                  </p:cNvPr>
                  <p:cNvSpPr>
                    <a:spLocks/>
                  </p:cNvSpPr>
                  <p:nvPr/>
                </p:nvSpPr>
                <p:spPr bwMode="auto">
                  <a:xfrm>
                    <a:off x="3155951" y="4057650"/>
                    <a:ext cx="49213" cy="76200"/>
                  </a:xfrm>
                  <a:custGeom>
                    <a:avLst/>
                    <a:gdLst>
                      <a:gd name="T0" fmla="*/ 31 w 31"/>
                      <a:gd name="T1" fmla="*/ 48 h 48"/>
                      <a:gd name="T2" fmla="*/ 31 w 31"/>
                      <a:gd name="T3" fmla="*/ 0 h 48"/>
                      <a:gd name="T4" fmla="*/ 0 w 31"/>
                      <a:gd name="T5" fmla="*/ 0 h 48"/>
                      <a:gd name="T6" fmla="*/ 0 w 31"/>
                      <a:gd name="T7" fmla="*/ 48 h 48"/>
                    </a:gdLst>
                    <a:ahLst/>
                    <a:cxnLst>
                      <a:cxn ang="0">
                        <a:pos x="T0" y="T1"/>
                      </a:cxn>
                      <a:cxn ang="0">
                        <a:pos x="T2" y="T3"/>
                      </a:cxn>
                      <a:cxn ang="0">
                        <a:pos x="T4" y="T5"/>
                      </a:cxn>
                      <a:cxn ang="0">
                        <a:pos x="T6" y="T7"/>
                      </a:cxn>
                    </a:cxnLst>
                    <a:rect l="0" t="0" r="r" b="b"/>
                    <a:pathLst>
                      <a:path w="31" h="48">
                        <a:moveTo>
                          <a:pt x="31" y="48"/>
                        </a:moveTo>
                        <a:lnTo>
                          <a:pt x="31" y="0"/>
                        </a:lnTo>
                        <a:lnTo>
                          <a:pt x="0" y="0"/>
                        </a:lnTo>
                        <a:lnTo>
                          <a:pt x="0" y="48"/>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547">
                    <a:extLst>
                      <a:ext uri="{FF2B5EF4-FFF2-40B4-BE49-F238E27FC236}">
                        <a16:creationId xmlns:a16="http://schemas.microsoft.com/office/drawing/2014/main" id="{AC8D4034-F46B-4880-A055-6706B647C402}"/>
                      </a:ext>
                    </a:extLst>
                  </p:cNvPr>
                  <p:cNvSpPr>
                    <a:spLocks/>
                  </p:cNvSpPr>
                  <p:nvPr/>
                </p:nvSpPr>
                <p:spPr bwMode="auto">
                  <a:xfrm>
                    <a:off x="3238501" y="3992563"/>
                    <a:ext cx="49213" cy="141288"/>
                  </a:xfrm>
                  <a:custGeom>
                    <a:avLst/>
                    <a:gdLst>
                      <a:gd name="T0" fmla="*/ 31 w 31"/>
                      <a:gd name="T1" fmla="*/ 89 h 89"/>
                      <a:gd name="T2" fmla="*/ 31 w 31"/>
                      <a:gd name="T3" fmla="*/ 0 h 89"/>
                      <a:gd name="T4" fmla="*/ 0 w 31"/>
                      <a:gd name="T5" fmla="*/ 0 h 89"/>
                      <a:gd name="T6" fmla="*/ 0 w 31"/>
                      <a:gd name="T7" fmla="*/ 89 h 89"/>
                    </a:gdLst>
                    <a:ahLst/>
                    <a:cxnLst>
                      <a:cxn ang="0">
                        <a:pos x="T0" y="T1"/>
                      </a:cxn>
                      <a:cxn ang="0">
                        <a:pos x="T2" y="T3"/>
                      </a:cxn>
                      <a:cxn ang="0">
                        <a:pos x="T4" y="T5"/>
                      </a:cxn>
                      <a:cxn ang="0">
                        <a:pos x="T6" y="T7"/>
                      </a:cxn>
                    </a:cxnLst>
                    <a:rect l="0" t="0" r="r" b="b"/>
                    <a:pathLst>
                      <a:path w="31" h="89">
                        <a:moveTo>
                          <a:pt x="31" y="89"/>
                        </a:moveTo>
                        <a:lnTo>
                          <a:pt x="31" y="0"/>
                        </a:lnTo>
                        <a:lnTo>
                          <a:pt x="0" y="0"/>
                        </a:lnTo>
                        <a:lnTo>
                          <a:pt x="0" y="89"/>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Line 548">
                    <a:extLst>
                      <a:ext uri="{FF2B5EF4-FFF2-40B4-BE49-F238E27FC236}">
                        <a16:creationId xmlns:a16="http://schemas.microsoft.com/office/drawing/2014/main" id="{BE597E19-4F17-4DB2-8583-4CC1D4093C93}"/>
                      </a:ext>
                    </a:extLst>
                  </p:cNvPr>
                  <p:cNvSpPr>
                    <a:spLocks noChangeShapeType="1"/>
                  </p:cNvSpPr>
                  <p:nvPr/>
                </p:nvSpPr>
                <p:spPr bwMode="auto">
                  <a:xfrm>
                    <a:off x="3119438" y="4151313"/>
                    <a:ext cx="287338" cy="0"/>
                  </a:xfrm>
                  <a:prstGeom prst="line">
                    <a:avLst/>
                  </a:prstGeom>
                  <a:noFill/>
                  <a:ln w="190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550">
                    <a:extLst>
                      <a:ext uri="{FF2B5EF4-FFF2-40B4-BE49-F238E27FC236}">
                        <a16:creationId xmlns:a16="http://schemas.microsoft.com/office/drawing/2014/main" id="{9DFABFFC-5FBE-447A-8742-7BAC11320E57}"/>
                      </a:ext>
                    </a:extLst>
                  </p:cNvPr>
                  <p:cNvSpPr>
                    <a:spLocks/>
                  </p:cNvSpPr>
                  <p:nvPr/>
                </p:nvSpPr>
                <p:spPr bwMode="auto">
                  <a:xfrm>
                    <a:off x="3463926" y="4014788"/>
                    <a:ext cx="9525" cy="15875"/>
                  </a:xfrm>
                  <a:custGeom>
                    <a:avLst/>
                    <a:gdLst>
                      <a:gd name="T0" fmla="*/ 0 w 5"/>
                      <a:gd name="T1" fmla="*/ 0 h 8"/>
                      <a:gd name="T2" fmla="*/ 5 w 5"/>
                      <a:gd name="T3" fmla="*/ 8 h 8"/>
                    </a:gdLst>
                    <a:ahLst/>
                    <a:cxnLst>
                      <a:cxn ang="0">
                        <a:pos x="T0" y="T1"/>
                      </a:cxn>
                      <a:cxn ang="0">
                        <a:pos x="T2" y="T3"/>
                      </a:cxn>
                    </a:cxnLst>
                    <a:rect l="0" t="0" r="r" b="b"/>
                    <a:pathLst>
                      <a:path w="5" h="8">
                        <a:moveTo>
                          <a:pt x="0" y="0"/>
                        </a:moveTo>
                        <a:cubicBezTo>
                          <a:pt x="2" y="2"/>
                          <a:pt x="3" y="5"/>
                          <a:pt x="5" y="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6" name="Oval 551">
                    <a:extLst>
                      <a:ext uri="{FF2B5EF4-FFF2-40B4-BE49-F238E27FC236}">
                        <a16:creationId xmlns:a16="http://schemas.microsoft.com/office/drawing/2014/main" id="{73AED07F-27D7-4217-B10F-1D424E273585}"/>
                      </a:ext>
                    </a:extLst>
                  </p:cNvPr>
                  <p:cNvSpPr>
                    <a:spLocks noChangeArrowheads="1"/>
                  </p:cNvSpPr>
                  <p:nvPr/>
                </p:nvSpPr>
                <p:spPr bwMode="auto">
                  <a:xfrm>
                    <a:off x="3406776" y="3951288"/>
                    <a:ext cx="50800" cy="49213"/>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552">
                    <a:extLst>
                      <a:ext uri="{FF2B5EF4-FFF2-40B4-BE49-F238E27FC236}">
                        <a16:creationId xmlns:a16="http://schemas.microsoft.com/office/drawing/2014/main" id="{B30D5D37-5CDC-4FE2-A45A-AB552F059923}"/>
                      </a:ext>
                    </a:extLst>
                  </p:cNvPr>
                  <p:cNvSpPr>
                    <a:spLocks/>
                  </p:cNvSpPr>
                  <p:nvPr/>
                </p:nvSpPr>
                <p:spPr bwMode="auto">
                  <a:xfrm>
                    <a:off x="3449638" y="4046538"/>
                    <a:ext cx="50800" cy="249238"/>
                  </a:xfrm>
                  <a:custGeom>
                    <a:avLst/>
                    <a:gdLst>
                      <a:gd name="T0" fmla="*/ 16 w 26"/>
                      <a:gd name="T1" fmla="*/ 0 h 126"/>
                      <a:gd name="T2" fmla="*/ 26 w 26"/>
                      <a:gd name="T3" fmla="*/ 50 h 126"/>
                      <a:gd name="T4" fmla="*/ 0 w 26"/>
                      <a:gd name="T5" fmla="*/ 126 h 126"/>
                    </a:gdLst>
                    <a:ahLst/>
                    <a:cxnLst>
                      <a:cxn ang="0">
                        <a:pos x="T0" y="T1"/>
                      </a:cxn>
                      <a:cxn ang="0">
                        <a:pos x="T2" y="T3"/>
                      </a:cxn>
                      <a:cxn ang="0">
                        <a:pos x="T4" y="T5"/>
                      </a:cxn>
                    </a:cxnLst>
                    <a:rect l="0" t="0" r="r" b="b"/>
                    <a:pathLst>
                      <a:path w="26" h="126">
                        <a:moveTo>
                          <a:pt x="16" y="0"/>
                        </a:moveTo>
                        <a:cubicBezTo>
                          <a:pt x="23" y="15"/>
                          <a:pt x="26" y="32"/>
                          <a:pt x="26" y="50"/>
                        </a:cubicBezTo>
                        <a:cubicBezTo>
                          <a:pt x="26" y="79"/>
                          <a:pt x="16" y="106"/>
                          <a:pt x="0" y="126"/>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553">
                    <a:extLst>
                      <a:ext uri="{FF2B5EF4-FFF2-40B4-BE49-F238E27FC236}">
                        <a16:creationId xmlns:a16="http://schemas.microsoft.com/office/drawing/2014/main" id="{2EEAB161-24BC-478D-81F9-2C276EC2A7D6}"/>
                      </a:ext>
                    </a:extLst>
                  </p:cNvPr>
                  <p:cNvSpPr>
                    <a:spLocks/>
                  </p:cNvSpPr>
                  <p:nvPr/>
                </p:nvSpPr>
                <p:spPr bwMode="auto">
                  <a:xfrm>
                    <a:off x="3378201" y="4346575"/>
                    <a:ext cx="15875" cy="9525"/>
                  </a:xfrm>
                  <a:custGeom>
                    <a:avLst/>
                    <a:gdLst>
                      <a:gd name="T0" fmla="*/ 8 w 8"/>
                      <a:gd name="T1" fmla="*/ 0 h 5"/>
                      <a:gd name="T2" fmla="*/ 0 w 8"/>
                      <a:gd name="T3" fmla="*/ 5 h 5"/>
                    </a:gdLst>
                    <a:ahLst/>
                    <a:cxnLst>
                      <a:cxn ang="0">
                        <a:pos x="T0" y="T1"/>
                      </a:cxn>
                      <a:cxn ang="0">
                        <a:pos x="T2" y="T3"/>
                      </a:cxn>
                    </a:cxnLst>
                    <a:rect l="0" t="0" r="r" b="b"/>
                    <a:pathLst>
                      <a:path w="8" h="5">
                        <a:moveTo>
                          <a:pt x="8" y="0"/>
                        </a:moveTo>
                        <a:cubicBezTo>
                          <a:pt x="5" y="2"/>
                          <a:pt x="2" y="3"/>
                          <a:pt x="0" y="5"/>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9" name="Oval 554">
                    <a:extLst>
                      <a:ext uri="{FF2B5EF4-FFF2-40B4-BE49-F238E27FC236}">
                        <a16:creationId xmlns:a16="http://schemas.microsoft.com/office/drawing/2014/main" id="{B655A583-65EA-4C81-866A-7847F1967747}"/>
                      </a:ext>
                    </a:extLst>
                  </p:cNvPr>
                  <p:cNvSpPr>
                    <a:spLocks noChangeArrowheads="1"/>
                  </p:cNvSpPr>
                  <p:nvPr/>
                </p:nvSpPr>
                <p:spPr bwMode="auto">
                  <a:xfrm>
                    <a:off x="3408363" y="4289425"/>
                    <a:ext cx="49213" cy="50800"/>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555">
                    <a:extLst>
                      <a:ext uri="{FF2B5EF4-FFF2-40B4-BE49-F238E27FC236}">
                        <a16:creationId xmlns:a16="http://schemas.microsoft.com/office/drawing/2014/main" id="{8D28AFF8-BCD0-492F-AB66-BEB1A3958A2A}"/>
                      </a:ext>
                    </a:extLst>
                  </p:cNvPr>
                  <p:cNvSpPr>
                    <a:spLocks/>
                  </p:cNvSpPr>
                  <p:nvPr/>
                </p:nvSpPr>
                <p:spPr bwMode="auto">
                  <a:xfrm>
                    <a:off x="3111501" y="4330700"/>
                    <a:ext cx="250825" cy="53975"/>
                  </a:xfrm>
                  <a:custGeom>
                    <a:avLst/>
                    <a:gdLst>
                      <a:gd name="T0" fmla="*/ 127 w 127"/>
                      <a:gd name="T1" fmla="*/ 17 h 27"/>
                      <a:gd name="T2" fmla="*/ 77 w 127"/>
                      <a:gd name="T3" fmla="*/ 27 h 27"/>
                      <a:gd name="T4" fmla="*/ 0 w 127"/>
                      <a:gd name="T5" fmla="*/ 0 h 27"/>
                    </a:gdLst>
                    <a:ahLst/>
                    <a:cxnLst>
                      <a:cxn ang="0">
                        <a:pos x="T0" y="T1"/>
                      </a:cxn>
                      <a:cxn ang="0">
                        <a:pos x="T2" y="T3"/>
                      </a:cxn>
                      <a:cxn ang="0">
                        <a:pos x="T4" y="T5"/>
                      </a:cxn>
                    </a:cxnLst>
                    <a:rect l="0" t="0" r="r" b="b"/>
                    <a:pathLst>
                      <a:path w="127" h="27">
                        <a:moveTo>
                          <a:pt x="127" y="17"/>
                        </a:moveTo>
                        <a:cubicBezTo>
                          <a:pt x="111" y="23"/>
                          <a:pt x="94" y="27"/>
                          <a:pt x="77" y="27"/>
                        </a:cubicBezTo>
                        <a:cubicBezTo>
                          <a:pt x="48" y="27"/>
                          <a:pt x="21" y="17"/>
                          <a:pt x="0"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556">
                    <a:extLst>
                      <a:ext uri="{FF2B5EF4-FFF2-40B4-BE49-F238E27FC236}">
                        <a16:creationId xmlns:a16="http://schemas.microsoft.com/office/drawing/2014/main" id="{6430A0AC-323C-4018-8C05-BAE9B3E0398A}"/>
                      </a:ext>
                    </a:extLst>
                  </p:cNvPr>
                  <p:cNvSpPr>
                    <a:spLocks/>
                  </p:cNvSpPr>
                  <p:nvPr/>
                </p:nvSpPr>
                <p:spPr bwMode="auto">
                  <a:xfrm>
                    <a:off x="3052763" y="4259263"/>
                    <a:ext cx="9525" cy="15875"/>
                  </a:xfrm>
                  <a:custGeom>
                    <a:avLst/>
                    <a:gdLst>
                      <a:gd name="T0" fmla="*/ 5 w 5"/>
                      <a:gd name="T1" fmla="*/ 8 h 8"/>
                      <a:gd name="T2" fmla="*/ 0 w 5"/>
                      <a:gd name="T3" fmla="*/ 0 h 8"/>
                    </a:gdLst>
                    <a:ahLst/>
                    <a:cxnLst>
                      <a:cxn ang="0">
                        <a:pos x="T0" y="T1"/>
                      </a:cxn>
                      <a:cxn ang="0">
                        <a:pos x="T2" y="T3"/>
                      </a:cxn>
                    </a:cxnLst>
                    <a:rect l="0" t="0" r="r" b="b"/>
                    <a:pathLst>
                      <a:path w="5" h="8">
                        <a:moveTo>
                          <a:pt x="5" y="8"/>
                        </a:moveTo>
                        <a:cubicBezTo>
                          <a:pt x="3" y="6"/>
                          <a:pt x="2" y="3"/>
                          <a:pt x="0"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557">
                    <a:extLst>
                      <a:ext uri="{FF2B5EF4-FFF2-40B4-BE49-F238E27FC236}">
                        <a16:creationId xmlns:a16="http://schemas.microsoft.com/office/drawing/2014/main" id="{0CD75059-411B-4D6C-93BA-C0215D93C9A9}"/>
                      </a:ext>
                    </a:extLst>
                  </p:cNvPr>
                  <p:cNvSpPr>
                    <a:spLocks noChangeArrowheads="1"/>
                  </p:cNvSpPr>
                  <p:nvPr/>
                </p:nvSpPr>
                <p:spPr bwMode="auto">
                  <a:xfrm>
                    <a:off x="3068638" y="4289425"/>
                    <a:ext cx="50800" cy="49213"/>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558">
                    <a:extLst>
                      <a:ext uri="{FF2B5EF4-FFF2-40B4-BE49-F238E27FC236}">
                        <a16:creationId xmlns:a16="http://schemas.microsoft.com/office/drawing/2014/main" id="{8E7A8736-4375-4F23-9456-AE9B8AD7E200}"/>
                      </a:ext>
                    </a:extLst>
                  </p:cNvPr>
                  <p:cNvSpPr>
                    <a:spLocks/>
                  </p:cNvSpPr>
                  <p:nvPr/>
                </p:nvSpPr>
                <p:spPr bwMode="auto">
                  <a:xfrm>
                    <a:off x="3024188" y="3994150"/>
                    <a:ext cx="53975" cy="249238"/>
                  </a:xfrm>
                  <a:custGeom>
                    <a:avLst/>
                    <a:gdLst>
                      <a:gd name="T0" fmla="*/ 10 w 27"/>
                      <a:gd name="T1" fmla="*/ 126 h 126"/>
                      <a:gd name="T2" fmla="*/ 0 w 27"/>
                      <a:gd name="T3" fmla="*/ 76 h 126"/>
                      <a:gd name="T4" fmla="*/ 27 w 27"/>
                      <a:gd name="T5" fmla="*/ 0 h 126"/>
                    </a:gdLst>
                    <a:ahLst/>
                    <a:cxnLst>
                      <a:cxn ang="0">
                        <a:pos x="T0" y="T1"/>
                      </a:cxn>
                      <a:cxn ang="0">
                        <a:pos x="T2" y="T3"/>
                      </a:cxn>
                      <a:cxn ang="0">
                        <a:pos x="T4" y="T5"/>
                      </a:cxn>
                    </a:cxnLst>
                    <a:rect l="0" t="0" r="r" b="b"/>
                    <a:pathLst>
                      <a:path w="27" h="126">
                        <a:moveTo>
                          <a:pt x="10" y="126"/>
                        </a:moveTo>
                        <a:cubicBezTo>
                          <a:pt x="3" y="111"/>
                          <a:pt x="0" y="94"/>
                          <a:pt x="0" y="76"/>
                        </a:cubicBezTo>
                        <a:cubicBezTo>
                          <a:pt x="0" y="47"/>
                          <a:pt x="10" y="20"/>
                          <a:pt x="27"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559">
                    <a:extLst>
                      <a:ext uri="{FF2B5EF4-FFF2-40B4-BE49-F238E27FC236}">
                        <a16:creationId xmlns:a16="http://schemas.microsoft.com/office/drawing/2014/main" id="{CEBF798C-12F7-4016-A307-E931D1C1E9D0}"/>
                      </a:ext>
                    </a:extLst>
                  </p:cNvPr>
                  <p:cNvSpPr>
                    <a:spLocks/>
                  </p:cNvSpPr>
                  <p:nvPr/>
                </p:nvSpPr>
                <p:spPr bwMode="auto">
                  <a:xfrm>
                    <a:off x="3133726" y="3933825"/>
                    <a:ext cx="14288" cy="9525"/>
                  </a:xfrm>
                  <a:custGeom>
                    <a:avLst/>
                    <a:gdLst>
                      <a:gd name="T0" fmla="*/ 0 w 7"/>
                      <a:gd name="T1" fmla="*/ 5 h 5"/>
                      <a:gd name="T2" fmla="*/ 7 w 7"/>
                      <a:gd name="T3" fmla="*/ 0 h 5"/>
                    </a:gdLst>
                    <a:ahLst/>
                    <a:cxnLst>
                      <a:cxn ang="0">
                        <a:pos x="T0" y="T1"/>
                      </a:cxn>
                      <a:cxn ang="0">
                        <a:pos x="T2" y="T3"/>
                      </a:cxn>
                    </a:cxnLst>
                    <a:rect l="0" t="0" r="r" b="b"/>
                    <a:pathLst>
                      <a:path w="7" h="5">
                        <a:moveTo>
                          <a:pt x="0" y="5"/>
                        </a:moveTo>
                        <a:cubicBezTo>
                          <a:pt x="2" y="3"/>
                          <a:pt x="5" y="2"/>
                          <a:pt x="7"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Oval 560">
                    <a:extLst>
                      <a:ext uri="{FF2B5EF4-FFF2-40B4-BE49-F238E27FC236}">
                        <a16:creationId xmlns:a16="http://schemas.microsoft.com/office/drawing/2014/main" id="{3FBD0523-33B0-4723-AC64-06A188E11EE6}"/>
                      </a:ext>
                    </a:extLst>
                  </p:cNvPr>
                  <p:cNvSpPr>
                    <a:spLocks noChangeArrowheads="1"/>
                  </p:cNvSpPr>
                  <p:nvPr/>
                </p:nvSpPr>
                <p:spPr bwMode="auto">
                  <a:xfrm>
                    <a:off x="3068638" y="3949700"/>
                    <a:ext cx="49213" cy="50800"/>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09" name="Group 208">
              <a:extLst>
                <a:ext uri="{FF2B5EF4-FFF2-40B4-BE49-F238E27FC236}">
                  <a16:creationId xmlns:a16="http://schemas.microsoft.com/office/drawing/2014/main" id="{C158EAC6-0D66-46EC-B823-C4C93E9C4722}"/>
                </a:ext>
              </a:extLst>
            </p:cNvPr>
            <p:cNvGrpSpPr/>
            <p:nvPr/>
          </p:nvGrpSpPr>
          <p:grpSpPr>
            <a:xfrm>
              <a:off x="9848676" y="6798790"/>
              <a:ext cx="2099840" cy="548640"/>
              <a:chOff x="9848676" y="6798790"/>
              <a:chExt cx="2099840" cy="548640"/>
            </a:xfrm>
          </p:grpSpPr>
          <p:grpSp>
            <p:nvGrpSpPr>
              <p:cNvPr id="210" name="Group 209">
                <a:extLst>
                  <a:ext uri="{FF2B5EF4-FFF2-40B4-BE49-F238E27FC236}">
                    <a16:creationId xmlns:a16="http://schemas.microsoft.com/office/drawing/2014/main" id="{F564AAD8-B15A-4B36-BA8E-B2B2DC131596}"/>
                  </a:ext>
                </a:extLst>
              </p:cNvPr>
              <p:cNvGrpSpPr>
                <a:grpSpLocks noChangeAspect="1"/>
              </p:cNvGrpSpPr>
              <p:nvPr/>
            </p:nvGrpSpPr>
            <p:grpSpPr>
              <a:xfrm>
                <a:off x="9848676" y="6798790"/>
                <a:ext cx="449580" cy="548640"/>
                <a:chOff x="9291638" y="5122863"/>
                <a:chExt cx="374650" cy="457200"/>
              </a:xfrm>
              <a:solidFill>
                <a:schemeClr val="accent3"/>
              </a:solidFill>
            </p:grpSpPr>
            <p:sp>
              <p:nvSpPr>
                <p:cNvPr id="212" name="Freeform 234">
                  <a:extLst>
                    <a:ext uri="{FF2B5EF4-FFF2-40B4-BE49-F238E27FC236}">
                      <a16:creationId xmlns:a16="http://schemas.microsoft.com/office/drawing/2014/main" id="{91A83FEB-4242-4E36-AC39-5061B7D90F19}"/>
                    </a:ext>
                  </a:extLst>
                </p:cNvPr>
                <p:cNvSpPr>
                  <a:spLocks noEditPoints="1"/>
                </p:cNvSpPr>
                <p:nvPr/>
              </p:nvSpPr>
              <p:spPr bwMode="auto">
                <a:xfrm>
                  <a:off x="9297988" y="5411788"/>
                  <a:ext cx="368300" cy="168275"/>
                </a:xfrm>
                <a:custGeom>
                  <a:avLst/>
                  <a:gdLst>
                    <a:gd name="T0" fmla="*/ 473 w 482"/>
                    <a:gd name="T1" fmla="*/ 26 h 221"/>
                    <a:gd name="T2" fmla="*/ 422 w 482"/>
                    <a:gd name="T3" fmla="*/ 8 h 221"/>
                    <a:gd name="T4" fmla="*/ 340 w 482"/>
                    <a:gd name="T5" fmla="*/ 42 h 221"/>
                    <a:gd name="T6" fmla="*/ 295 w 482"/>
                    <a:gd name="T7" fmla="*/ 60 h 221"/>
                    <a:gd name="T8" fmla="*/ 253 w 482"/>
                    <a:gd name="T9" fmla="*/ 35 h 221"/>
                    <a:gd name="T10" fmla="*/ 126 w 482"/>
                    <a:gd name="T11" fmla="*/ 69 h 221"/>
                    <a:gd name="T12" fmla="*/ 111 w 482"/>
                    <a:gd name="T13" fmla="*/ 70 h 221"/>
                    <a:gd name="T14" fmla="*/ 97 w 482"/>
                    <a:gd name="T15" fmla="*/ 67 h 221"/>
                    <a:gd name="T16" fmla="*/ 70 w 482"/>
                    <a:gd name="T17" fmla="*/ 63 h 221"/>
                    <a:gd name="T18" fmla="*/ 70 w 482"/>
                    <a:gd name="T19" fmla="*/ 33 h 221"/>
                    <a:gd name="T20" fmla="*/ 59 w 482"/>
                    <a:gd name="T21" fmla="*/ 21 h 221"/>
                    <a:gd name="T22" fmla="*/ 12 w 482"/>
                    <a:gd name="T23" fmla="*/ 21 h 221"/>
                    <a:gd name="T24" fmla="*/ 0 w 482"/>
                    <a:gd name="T25" fmla="*/ 33 h 221"/>
                    <a:gd name="T26" fmla="*/ 0 w 482"/>
                    <a:gd name="T27" fmla="*/ 210 h 221"/>
                    <a:gd name="T28" fmla="*/ 12 w 482"/>
                    <a:gd name="T29" fmla="*/ 221 h 221"/>
                    <a:gd name="T30" fmla="*/ 59 w 482"/>
                    <a:gd name="T31" fmla="*/ 221 h 221"/>
                    <a:gd name="T32" fmla="*/ 70 w 482"/>
                    <a:gd name="T33" fmla="*/ 210 h 221"/>
                    <a:gd name="T34" fmla="*/ 70 w 482"/>
                    <a:gd name="T35" fmla="*/ 191 h 221"/>
                    <a:gd name="T36" fmla="*/ 133 w 482"/>
                    <a:gd name="T37" fmla="*/ 191 h 221"/>
                    <a:gd name="T38" fmla="*/ 144 w 482"/>
                    <a:gd name="T39" fmla="*/ 193 h 221"/>
                    <a:gd name="T40" fmla="*/ 199 w 482"/>
                    <a:gd name="T41" fmla="*/ 214 h 221"/>
                    <a:gd name="T42" fmla="*/ 243 w 482"/>
                    <a:gd name="T43" fmla="*/ 211 h 221"/>
                    <a:gd name="T44" fmla="*/ 459 w 482"/>
                    <a:gd name="T45" fmla="*/ 78 h 221"/>
                    <a:gd name="T46" fmla="*/ 473 w 482"/>
                    <a:gd name="T47" fmla="*/ 26 h 221"/>
                    <a:gd name="T48" fmla="*/ 50 w 482"/>
                    <a:gd name="T49" fmla="*/ 201 h 221"/>
                    <a:gd name="T50" fmla="*/ 21 w 482"/>
                    <a:gd name="T51" fmla="*/ 201 h 221"/>
                    <a:gd name="T52" fmla="*/ 21 w 482"/>
                    <a:gd name="T53" fmla="*/ 42 h 221"/>
                    <a:gd name="T54" fmla="*/ 50 w 482"/>
                    <a:gd name="T55" fmla="*/ 42 h 221"/>
                    <a:gd name="T56" fmla="*/ 50 w 482"/>
                    <a:gd name="T57" fmla="*/ 201 h 221"/>
                    <a:gd name="T58" fmla="*/ 446 w 482"/>
                    <a:gd name="T59" fmla="*/ 62 h 221"/>
                    <a:gd name="T60" fmla="*/ 252 w 482"/>
                    <a:gd name="T61" fmla="*/ 181 h 221"/>
                    <a:gd name="T62" fmla="*/ 235 w 482"/>
                    <a:gd name="T63" fmla="*/ 192 h 221"/>
                    <a:gd name="T64" fmla="*/ 204 w 482"/>
                    <a:gd name="T65" fmla="*/ 195 h 221"/>
                    <a:gd name="T66" fmla="*/ 148 w 482"/>
                    <a:gd name="T67" fmla="*/ 174 h 221"/>
                    <a:gd name="T68" fmla="*/ 136 w 482"/>
                    <a:gd name="T69" fmla="*/ 171 h 221"/>
                    <a:gd name="T70" fmla="*/ 75 w 482"/>
                    <a:gd name="T71" fmla="*/ 171 h 221"/>
                    <a:gd name="T72" fmla="*/ 71 w 482"/>
                    <a:gd name="T73" fmla="*/ 171 h 221"/>
                    <a:gd name="T74" fmla="*/ 71 w 482"/>
                    <a:gd name="T75" fmla="*/ 83 h 221"/>
                    <a:gd name="T76" fmla="*/ 92 w 482"/>
                    <a:gd name="T77" fmla="*/ 87 h 221"/>
                    <a:gd name="T78" fmla="*/ 147 w 482"/>
                    <a:gd name="T79" fmla="*/ 85 h 221"/>
                    <a:gd name="T80" fmla="*/ 259 w 482"/>
                    <a:gd name="T81" fmla="*/ 54 h 221"/>
                    <a:gd name="T82" fmla="*/ 274 w 482"/>
                    <a:gd name="T83" fmla="*/ 61 h 221"/>
                    <a:gd name="T84" fmla="*/ 266 w 482"/>
                    <a:gd name="T85" fmla="*/ 76 h 221"/>
                    <a:gd name="T86" fmla="*/ 196 w 482"/>
                    <a:gd name="T87" fmla="*/ 102 h 221"/>
                    <a:gd name="T88" fmla="*/ 203 w 482"/>
                    <a:gd name="T89" fmla="*/ 121 h 221"/>
                    <a:gd name="T90" fmla="*/ 234 w 482"/>
                    <a:gd name="T91" fmla="*/ 110 h 221"/>
                    <a:gd name="T92" fmla="*/ 273 w 482"/>
                    <a:gd name="T93" fmla="*/ 95 h 221"/>
                    <a:gd name="T94" fmla="*/ 279 w 482"/>
                    <a:gd name="T95" fmla="*/ 92 h 221"/>
                    <a:gd name="T96" fmla="*/ 324 w 482"/>
                    <a:gd name="T97" fmla="*/ 70 h 221"/>
                    <a:gd name="T98" fmla="*/ 428 w 482"/>
                    <a:gd name="T99" fmla="*/ 27 h 221"/>
                    <a:gd name="T100" fmla="*/ 455 w 482"/>
                    <a:gd name="T101" fmla="*/ 35 h 221"/>
                    <a:gd name="T102" fmla="*/ 446 w 482"/>
                    <a:gd name="T103" fmla="*/ 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2" h="221">
                      <a:moveTo>
                        <a:pt x="473" y="26"/>
                      </a:moveTo>
                      <a:cubicBezTo>
                        <a:pt x="463" y="8"/>
                        <a:pt x="442" y="0"/>
                        <a:pt x="422" y="8"/>
                      </a:cubicBezTo>
                      <a:cubicBezTo>
                        <a:pt x="395" y="19"/>
                        <a:pt x="368" y="30"/>
                        <a:pt x="340" y="42"/>
                      </a:cubicBezTo>
                      <a:cubicBezTo>
                        <a:pt x="325" y="48"/>
                        <a:pt x="310" y="54"/>
                        <a:pt x="295" y="60"/>
                      </a:cubicBezTo>
                      <a:cubicBezTo>
                        <a:pt x="288" y="39"/>
                        <a:pt x="273" y="30"/>
                        <a:pt x="253" y="35"/>
                      </a:cubicBezTo>
                      <a:cubicBezTo>
                        <a:pt x="211" y="47"/>
                        <a:pt x="169" y="58"/>
                        <a:pt x="126" y="69"/>
                      </a:cubicBezTo>
                      <a:cubicBezTo>
                        <a:pt x="121" y="71"/>
                        <a:pt x="116" y="71"/>
                        <a:pt x="111" y="70"/>
                      </a:cubicBezTo>
                      <a:cubicBezTo>
                        <a:pt x="106" y="69"/>
                        <a:pt x="102" y="68"/>
                        <a:pt x="97" y="67"/>
                      </a:cubicBezTo>
                      <a:cubicBezTo>
                        <a:pt x="88" y="66"/>
                        <a:pt x="79" y="64"/>
                        <a:pt x="70" y="63"/>
                      </a:cubicBezTo>
                      <a:cubicBezTo>
                        <a:pt x="70" y="52"/>
                        <a:pt x="70" y="42"/>
                        <a:pt x="70" y="33"/>
                      </a:cubicBezTo>
                      <a:cubicBezTo>
                        <a:pt x="70" y="25"/>
                        <a:pt x="66" y="21"/>
                        <a:pt x="59" y="21"/>
                      </a:cubicBezTo>
                      <a:cubicBezTo>
                        <a:pt x="43" y="21"/>
                        <a:pt x="27" y="21"/>
                        <a:pt x="12" y="21"/>
                      </a:cubicBezTo>
                      <a:cubicBezTo>
                        <a:pt x="4" y="21"/>
                        <a:pt x="1" y="25"/>
                        <a:pt x="0" y="33"/>
                      </a:cubicBezTo>
                      <a:cubicBezTo>
                        <a:pt x="0" y="92"/>
                        <a:pt x="0" y="151"/>
                        <a:pt x="0" y="210"/>
                      </a:cubicBezTo>
                      <a:cubicBezTo>
                        <a:pt x="0" y="217"/>
                        <a:pt x="4" y="221"/>
                        <a:pt x="12" y="221"/>
                      </a:cubicBezTo>
                      <a:cubicBezTo>
                        <a:pt x="27" y="221"/>
                        <a:pt x="43" y="221"/>
                        <a:pt x="59" y="221"/>
                      </a:cubicBezTo>
                      <a:cubicBezTo>
                        <a:pt x="66" y="221"/>
                        <a:pt x="70" y="217"/>
                        <a:pt x="70" y="210"/>
                      </a:cubicBezTo>
                      <a:cubicBezTo>
                        <a:pt x="70" y="204"/>
                        <a:pt x="70" y="198"/>
                        <a:pt x="70" y="191"/>
                      </a:cubicBezTo>
                      <a:cubicBezTo>
                        <a:pt x="92" y="191"/>
                        <a:pt x="112" y="191"/>
                        <a:pt x="133" y="191"/>
                      </a:cubicBezTo>
                      <a:cubicBezTo>
                        <a:pt x="137" y="191"/>
                        <a:pt x="140" y="192"/>
                        <a:pt x="144" y="193"/>
                      </a:cubicBezTo>
                      <a:cubicBezTo>
                        <a:pt x="162" y="200"/>
                        <a:pt x="180" y="207"/>
                        <a:pt x="199" y="214"/>
                      </a:cubicBezTo>
                      <a:cubicBezTo>
                        <a:pt x="214" y="220"/>
                        <a:pt x="229" y="219"/>
                        <a:pt x="243" y="211"/>
                      </a:cubicBezTo>
                      <a:cubicBezTo>
                        <a:pt x="315" y="167"/>
                        <a:pt x="387" y="122"/>
                        <a:pt x="459" y="78"/>
                      </a:cubicBezTo>
                      <a:cubicBezTo>
                        <a:pt x="476" y="68"/>
                        <a:pt x="482" y="45"/>
                        <a:pt x="473" y="26"/>
                      </a:cubicBezTo>
                      <a:close/>
                      <a:moveTo>
                        <a:pt x="50" y="201"/>
                      </a:moveTo>
                      <a:cubicBezTo>
                        <a:pt x="40" y="201"/>
                        <a:pt x="31" y="201"/>
                        <a:pt x="21" y="201"/>
                      </a:cubicBezTo>
                      <a:cubicBezTo>
                        <a:pt x="21" y="148"/>
                        <a:pt x="21" y="95"/>
                        <a:pt x="21" y="42"/>
                      </a:cubicBezTo>
                      <a:cubicBezTo>
                        <a:pt x="31" y="42"/>
                        <a:pt x="40" y="42"/>
                        <a:pt x="50" y="42"/>
                      </a:cubicBezTo>
                      <a:cubicBezTo>
                        <a:pt x="50" y="95"/>
                        <a:pt x="50" y="148"/>
                        <a:pt x="50" y="201"/>
                      </a:cubicBezTo>
                      <a:close/>
                      <a:moveTo>
                        <a:pt x="446" y="62"/>
                      </a:moveTo>
                      <a:cubicBezTo>
                        <a:pt x="382" y="102"/>
                        <a:pt x="317" y="142"/>
                        <a:pt x="252" y="181"/>
                      </a:cubicBezTo>
                      <a:cubicBezTo>
                        <a:pt x="247" y="185"/>
                        <a:pt x="241" y="188"/>
                        <a:pt x="235" y="192"/>
                      </a:cubicBezTo>
                      <a:cubicBezTo>
                        <a:pt x="225" y="199"/>
                        <a:pt x="215" y="199"/>
                        <a:pt x="204" y="195"/>
                      </a:cubicBezTo>
                      <a:cubicBezTo>
                        <a:pt x="185" y="188"/>
                        <a:pt x="166" y="181"/>
                        <a:pt x="148" y="174"/>
                      </a:cubicBezTo>
                      <a:cubicBezTo>
                        <a:pt x="144" y="172"/>
                        <a:pt x="140" y="171"/>
                        <a:pt x="136" y="171"/>
                      </a:cubicBezTo>
                      <a:cubicBezTo>
                        <a:pt x="115" y="171"/>
                        <a:pt x="95" y="171"/>
                        <a:pt x="75" y="171"/>
                      </a:cubicBezTo>
                      <a:cubicBezTo>
                        <a:pt x="74" y="171"/>
                        <a:pt x="72" y="171"/>
                        <a:pt x="71" y="171"/>
                      </a:cubicBezTo>
                      <a:cubicBezTo>
                        <a:pt x="71" y="142"/>
                        <a:pt x="71" y="113"/>
                        <a:pt x="71" y="83"/>
                      </a:cubicBezTo>
                      <a:cubicBezTo>
                        <a:pt x="78" y="85"/>
                        <a:pt x="85" y="85"/>
                        <a:pt x="92" y="87"/>
                      </a:cubicBezTo>
                      <a:cubicBezTo>
                        <a:pt x="111" y="92"/>
                        <a:pt x="129" y="90"/>
                        <a:pt x="147" y="85"/>
                      </a:cubicBezTo>
                      <a:cubicBezTo>
                        <a:pt x="184" y="74"/>
                        <a:pt x="222" y="64"/>
                        <a:pt x="259" y="54"/>
                      </a:cubicBezTo>
                      <a:cubicBezTo>
                        <a:pt x="266" y="53"/>
                        <a:pt x="272" y="55"/>
                        <a:pt x="274" y="61"/>
                      </a:cubicBezTo>
                      <a:cubicBezTo>
                        <a:pt x="276" y="68"/>
                        <a:pt x="273" y="74"/>
                        <a:pt x="266" y="76"/>
                      </a:cubicBezTo>
                      <a:cubicBezTo>
                        <a:pt x="243" y="85"/>
                        <a:pt x="220" y="93"/>
                        <a:pt x="196" y="102"/>
                      </a:cubicBezTo>
                      <a:cubicBezTo>
                        <a:pt x="199" y="108"/>
                        <a:pt x="201" y="114"/>
                        <a:pt x="203" y="121"/>
                      </a:cubicBezTo>
                      <a:cubicBezTo>
                        <a:pt x="213" y="117"/>
                        <a:pt x="224" y="113"/>
                        <a:pt x="234" y="110"/>
                      </a:cubicBezTo>
                      <a:cubicBezTo>
                        <a:pt x="247" y="105"/>
                        <a:pt x="260" y="100"/>
                        <a:pt x="273" y="95"/>
                      </a:cubicBezTo>
                      <a:cubicBezTo>
                        <a:pt x="275" y="94"/>
                        <a:pt x="277" y="94"/>
                        <a:pt x="279" y="92"/>
                      </a:cubicBezTo>
                      <a:cubicBezTo>
                        <a:pt x="292" y="80"/>
                        <a:pt x="308" y="77"/>
                        <a:pt x="324" y="70"/>
                      </a:cubicBezTo>
                      <a:cubicBezTo>
                        <a:pt x="358" y="55"/>
                        <a:pt x="393" y="41"/>
                        <a:pt x="428" y="27"/>
                      </a:cubicBezTo>
                      <a:cubicBezTo>
                        <a:pt x="440" y="22"/>
                        <a:pt x="450" y="25"/>
                        <a:pt x="455" y="35"/>
                      </a:cubicBezTo>
                      <a:cubicBezTo>
                        <a:pt x="460" y="45"/>
                        <a:pt x="457" y="56"/>
                        <a:pt x="44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80000"/>
                    </a:lnSpc>
                  </a:pPr>
                  <a:endParaRPr lang="en-US" sz="2000" dirty="0">
                    <a:latin typeface="+mj-lt"/>
                  </a:endParaRPr>
                </a:p>
              </p:txBody>
            </p:sp>
            <p:sp>
              <p:nvSpPr>
                <p:cNvPr id="213" name="Freeform 235">
                  <a:extLst>
                    <a:ext uri="{FF2B5EF4-FFF2-40B4-BE49-F238E27FC236}">
                      <a16:creationId xmlns:a16="http://schemas.microsoft.com/office/drawing/2014/main" id="{692A7E7F-A673-41D9-8D96-9C4E14B9C6D0}"/>
                    </a:ext>
                  </a:extLst>
                </p:cNvPr>
                <p:cNvSpPr>
                  <a:spLocks noEditPoints="1"/>
                </p:cNvSpPr>
                <p:nvPr/>
              </p:nvSpPr>
              <p:spPr bwMode="auto">
                <a:xfrm>
                  <a:off x="9291638" y="5122863"/>
                  <a:ext cx="358775" cy="282575"/>
                </a:xfrm>
                <a:custGeom>
                  <a:avLst/>
                  <a:gdLst>
                    <a:gd name="T0" fmla="*/ 32 w 470"/>
                    <a:gd name="T1" fmla="*/ 356 h 370"/>
                    <a:gd name="T2" fmla="*/ 50 w 470"/>
                    <a:gd name="T3" fmla="*/ 367 h 370"/>
                    <a:gd name="T4" fmla="*/ 64 w 470"/>
                    <a:gd name="T5" fmla="*/ 369 h 370"/>
                    <a:gd name="T6" fmla="*/ 69 w 470"/>
                    <a:gd name="T7" fmla="*/ 363 h 370"/>
                    <a:gd name="T8" fmla="*/ 73 w 470"/>
                    <a:gd name="T9" fmla="*/ 345 h 370"/>
                    <a:gd name="T10" fmla="*/ 77 w 470"/>
                    <a:gd name="T11" fmla="*/ 327 h 370"/>
                    <a:gd name="T12" fmla="*/ 78 w 470"/>
                    <a:gd name="T13" fmla="*/ 306 h 370"/>
                    <a:gd name="T14" fmla="*/ 72 w 470"/>
                    <a:gd name="T15" fmla="*/ 301 h 370"/>
                    <a:gd name="T16" fmla="*/ 57 w 470"/>
                    <a:gd name="T17" fmla="*/ 304 h 370"/>
                    <a:gd name="T18" fmla="*/ 46 w 470"/>
                    <a:gd name="T19" fmla="*/ 308 h 370"/>
                    <a:gd name="T20" fmla="*/ 40 w 470"/>
                    <a:gd name="T21" fmla="*/ 295 h 370"/>
                    <a:gd name="T22" fmla="*/ 36 w 470"/>
                    <a:gd name="T23" fmla="*/ 282 h 370"/>
                    <a:gd name="T24" fmla="*/ 32 w 470"/>
                    <a:gd name="T25" fmla="*/ 264 h 370"/>
                    <a:gd name="T26" fmla="*/ 30 w 470"/>
                    <a:gd name="T27" fmla="*/ 220 h 370"/>
                    <a:gd name="T28" fmla="*/ 33 w 470"/>
                    <a:gd name="T29" fmla="*/ 194 h 370"/>
                    <a:gd name="T30" fmla="*/ 36 w 470"/>
                    <a:gd name="T31" fmla="*/ 179 h 370"/>
                    <a:gd name="T32" fmla="*/ 39 w 470"/>
                    <a:gd name="T33" fmla="*/ 168 h 370"/>
                    <a:gd name="T34" fmla="*/ 43 w 470"/>
                    <a:gd name="T35" fmla="*/ 157 h 370"/>
                    <a:gd name="T36" fmla="*/ 47 w 470"/>
                    <a:gd name="T37" fmla="*/ 148 h 370"/>
                    <a:gd name="T38" fmla="*/ 52 w 470"/>
                    <a:gd name="T39" fmla="*/ 137 h 370"/>
                    <a:gd name="T40" fmla="*/ 56 w 470"/>
                    <a:gd name="T41" fmla="*/ 129 h 370"/>
                    <a:gd name="T42" fmla="*/ 63 w 470"/>
                    <a:gd name="T43" fmla="*/ 117 h 370"/>
                    <a:gd name="T44" fmla="*/ 69 w 470"/>
                    <a:gd name="T45" fmla="*/ 108 h 370"/>
                    <a:gd name="T46" fmla="*/ 82 w 470"/>
                    <a:gd name="T47" fmla="*/ 92 h 370"/>
                    <a:gd name="T48" fmla="*/ 182 w 470"/>
                    <a:gd name="T49" fmla="*/ 29 h 370"/>
                    <a:gd name="T50" fmla="*/ 196 w 470"/>
                    <a:gd name="T51" fmla="*/ 26 h 370"/>
                    <a:gd name="T52" fmla="*/ 215 w 470"/>
                    <a:gd name="T53" fmla="*/ 22 h 370"/>
                    <a:gd name="T54" fmla="*/ 268 w 470"/>
                    <a:gd name="T55" fmla="*/ 23 h 370"/>
                    <a:gd name="T56" fmla="*/ 449 w 470"/>
                    <a:gd name="T57" fmla="*/ 240 h 370"/>
                    <a:gd name="T58" fmla="*/ 464 w 470"/>
                    <a:gd name="T59" fmla="*/ 277 h 370"/>
                    <a:gd name="T60" fmla="*/ 468 w 470"/>
                    <a:gd name="T61" fmla="*/ 251 h 370"/>
                    <a:gd name="T62" fmla="*/ 465 w 470"/>
                    <a:gd name="T63" fmla="*/ 187 h 370"/>
                    <a:gd name="T64" fmla="*/ 326 w 470"/>
                    <a:gd name="T65" fmla="*/ 17 h 370"/>
                    <a:gd name="T66" fmla="*/ 316 w 470"/>
                    <a:gd name="T67" fmla="*/ 13 h 370"/>
                    <a:gd name="T68" fmla="*/ 304 w 470"/>
                    <a:gd name="T69" fmla="*/ 10 h 370"/>
                    <a:gd name="T70" fmla="*/ 292 w 470"/>
                    <a:gd name="T71" fmla="*/ 7 h 370"/>
                    <a:gd name="T72" fmla="*/ 271 w 470"/>
                    <a:gd name="T73" fmla="*/ 3 h 370"/>
                    <a:gd name="T74" fmla="*/ 202 w 470"/>
                    <a:gd name="T75" fmla="*/ 3 h 370"/>
                    <a:gd name="T76" fmla="*/ 77 w 470"/>
                    <a:gd name="T77" fmla="*/ 68 h 370"/>
                    <a:gd name="T78" fmla="*/ 72 w 470"/>
                    <a:gd name="T79" fmla="*/ 73 h 370"/>
                    <a:gd name="T80" fmla="*/ 63 w 470"/>
                    <a:gd name="T81" fmla="*/ 83 h 370"/>
                    <a:gd name="T82" fmla="*/ 54 w 470"/>
                    <a:gd name="T83" fmla="*/ 94 h 370"/>
                    <a:gd name="T84" fmla="*/ 46 w 470"/>
                    <a:gd name="T85" fmla="*/ 107 h 370"/>
                    <a:gd name="T86" fmla="*/ 41 w 470"/>
                    <a:gd name="T87" fmla="*/ 115 h 370"/>
                    <a:gd name="T88" fmla="*/ 34 w 470"/>
                    <a:gd name="T89" fmla="*/ 126 h 370"/>
                    <a:gd name="T90" fmla="*/ 31 w 470"/>
                    <a:gd name="T91" fmla="*/ 134 h 370"/>
                    <a:gd name="T92" fmla="*/ 25 w 470"/>
                    <a:gd name="T93" fmla="*/ 146 h 370"/>
                    <a:gd name="T94" fmla="*/ 22 w 470"/>
                    <a:gd name="T95" fmla="*/ 156 h 370"/>
                    <a:gd name="T96" fmla="*/ 18 w 470"/>
                    <a:gd name="T97" fmla="*/ 169 h 370"/>
                    <a:gd name="T98" fmla="*/ 14 w 470"/>
                    <a:gd name="T99" fmla="*/ 184 h 370"/>
                    <a:gd name="T100" fmla="*/ 10 w 470"/>
                    <a:gd name="T101" fmla="*/ 210 h 370"/>
                    <a:gd name="T102" fmla="*/ 11 w 470"/>
                    <a:gd name="T103" fmla="*/ 259 h 370"/>
                    <a:gd name="T104" fmla="*/ 15 w 470"/>
                    <a:gd name="T105" fmla="*/ 280 h 370"/>
                    <a:gd name="T106" fmla="*/ 19 w 470"/>
                    <a:gd name="T107" fmla="*/ 295 h 370"/>
                    <a:gd name="T108" fmla="*/ 22 w 470"/>
                    <a:gd name="T109" fmla="*/ 307 h 370"/>
                    <a:gd name="T110" fmla="*/ 20 w 470"/>
                    <a:gd name="T111" fmla="*/ 316 h 370"/>
                    <a:gd name="T112" fmla="*/ 9 w 470"/>
                    <a:gd name="T113" fmla="*/ 320 h 370"/>
                    <a:gd name="T114" fmla="*/ 0 w 470"/>
                    <a:gd name="T115" fmla="*/ 328 h 370"/>
                    <a:gd name="T116" fmla="*/ 4 w 470"/>
                    <a:gd name="T117" fmla="*/ 339 h 370"/>
                    <a:gd name="T118" fmla="*/ 40 w 470"/>
                    <a:gd name="T119" fmla="*/ 331 h 370"/>
                    <a:gd name="T120" fmla="*/ 55 w 470"/>
                    <a:gd name="T121" fmla="*/ 332 h 370"/>
                    <a:gd name="T122" fmla="*/ 48 w 470"/>
                    <a:gd name="T123" fmla="*/ 3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0" h="370">
                      <a:moveTo>
                        <a:pt x="14" y="345"/>
                      </a:moveTo>
                      <a:cubicBezTo>
                        <a:pt x="16" y="346"/>
                        <a:pt x="18" y="347"/>
                        <a:pt x="19" y="348"/>
                      </a:cubicBezTo>
                      <a:cubicBezTo>
                        <a:pt x="20" y="348"/>
                        <a:pt x="20" y="349"/>
                        <a:pt x="21" y="349"/>
                      </a:cubicBezTo>
                      <a:cubicBezTo>
                        <a:pt x="22" y="350"/>
                        <a:pt x="24" y="351"/>
                        <a:pt x="25" y="352"/>
                      </a:cubicBezTo>
                      <a:cubicBezTo>
                        <a:pt x="26" y="352"/>
                        <a:pt x="26" y="353"/>
                        <a:pt x="27" y="353"/>
                      </a:cubicBezTo>
                      <a:cubicBezTo>
                        <a:pt x="29" y="354"/>
                        <a:pt x="30" y="355"/>
                        <a:pt x="32" y="356"/>
                      </a:cubicBezTo>
                      <a:cubicBezTo>
                        <a:pt x="32" y="356"/>
                        <a:pt x="33" y="356"/>
                        <a:pt x="33" y="357"/>
                      </a:cubicBezTo>
                      <a:cubicBezTo>
                        <a:pt x="35" y="358"/>
                        <a:pt x="36" y="358"/>
                        <a:pt x="38" y="359"/>
                      </a:cubicBezTo>
                      <a:cubicBezTo>
                        <a:pt x="38" y="360"/>
                        <a:pt x="39" y="360"/>
                        <a:pt x="39" y="360"/>
                      </a:cubicBezTo>
                      <a:cubicBezTo>
                        <a:pt x="41" y="361"/>
                        <a:pt x="43" y="362"/>
                        <a:pt x="44" y="363"/>
                      </a:cubicBezTo>
                      <a:cubicBezTo>
                        <a:pt x="45" y="363"/>
                        <a:pt x="45" y="364"/>
                        <a:pt x="46" y="364"/>
                      </a:cubicBezTo>
                      <a:cubicBezTo>
                        <a:pt x="47" y="365"/>
                        <a:pt x="49" y="366"/>
                        <a:pt x="50" y="367"/>
                      </a:cubicBezTo>
                      <a:cubicBezTo>
                        <a:pt x="51" y="367"/>
                        <a:pt x="51" y="368"/>
                        <a:pt x="52" y="368"/>
                      </a:cubicBezTo>
                      <a:cubicBezTo>
                        <a:pt x="53" y="368"/>
                        <a:pt x="54" y="369"/>
                        <a:pt x="55" y="369"/>
                      </a:cubicBezTo>
                      <a:cubicBezTo>
                        <a:pt x="56" y="370"/>
                        <a:pt x="56" y="370"/>
                        <a:pt x="57" y="370"/>
                      </a:cubicBezTo>
                      <a:cubicBezTo>
                        <a:pt x="59" y="370"/>
                        <a:pt x="60" y="370"/>
                        <a:pt x="62" y="370"/>
                      </a:cubicBezTo>
                      <a:cubicBezTo>
                        <a:pt x="63" y="370"/>
                        <a:pt x="63" y="370"/>
                        <a:pt x="64" y="369"/>
                      </a:cubicBezTo>
                      <a:cubicBezTo>
                        <a:pt x="64" y="369"/>
                        <a:pt x="64" y="369"/>
                        <a:pt x="64" y="369"/>
                      </a:cubicBezTo>
                      <a:cubicBezTo>
                        <a:pt x="64" y="369"/>
                        <a:pt x="64" y="369"/>
                        <a:pt x="64" y="369"/>
                      </a:cubicBezTo>
                      <a:cubicBezTo>
                        <a:pt x="65" y="369"/>
                        <a:pt x="65" y="368"/>
                        <a:pt x="66" y="368"/>
                      </a:cubicBezTo>
                      <a:cubicBezTo>
                        <a:pt x="66" y="368"/>
                        <a:pt x="67" y="367"/>
                        <a:pt x="67" y="367"/>
                      </a:cubicBezTo>
                      <a:cubicBezTo>
                        <a:pt x="67" y="366"/>
                        <a:pt x="68" y="366"/>
                        <a:pt x="68" y="365"/>
                      </a:cubicBezTo>
                      <a:cubicBezTo>
                        <a:pt x="68" y="365"/>
                        <a:pt x="69" y="365"/>
                        <a:pt x="68" y="365"/>
                      </a:cubicBezTo>
                      <a:cubicBezTo>
                        <a:pt x="69" y="364"/>
                        <a:pt x="69" y="364"/>
                        <a:pt x="69" y="363"/>
                      </a:cubicBezTo>
                      <a:cubicBezTo>
                        <a:pt x="69" y="362"/>
                        <a:pt x="70" y="361"/>
                        <a:pt x="70" y="360"/>
                      </a:cubicBezTo>
                      <a:cubicBezTo>
                        <a:pt x="70" y="359"/>
                        <a:pt x="70" y="359"/>
                        <a:pt x="70" y="358"/>
                      </a:cubicBezTo>
                      <a:cubicBezTo>
                        <a:pt x="71" y="357"/>
                        <a:pt x="71" y="355"/>
                        <a:pt x="71" y="354"/>
                      </a:cubicBezTo>
                      <a:cubicBezTo>
                        <a:pt x="71" y="353"/>
                        <a:pt x="71" y="352"/>
                        <a:pt x="72" y="352"/>
                      </a:cubicBezTo>
                      <a:cubicBezTo>
                        <a:pt x="72" y="350"/>
                        <a:pt x="72" y="349"/>
                        <a:pt x="72" y="347"/>
                      </a:cubicBezTo>
                      <a:cubicBezTo>
                        <a:pt x="72" y="347"/>
                        <a:pt x="73" y="346"/>
                        <a:pt x="73" y="345"/>
                      </a:cubicBezTo>
                      <a:cubicBezTo>
                        <a:pt x="73" y="344"/>
                        <a:pt x="73" y="343"/>
                        <a:pt x="73" y="341"/>
                      </a:cubicBezTo>
                      <a:cubicBezTo>
                        <a:pt x="74" y="341"/>
                        <a:pt x="74" y="340"/>
                        <a:pt x="74" y="339"/>
                      </a:cubicBezTo>
                      <a:cubicBezTo>
                        <a:pt x="74" y="338"/>
                        <a:pt x="75" y="336"/>
                        <a:pt x="75" y="335"/>
                      </a:cubicBezTo>
                      <a:cubicBezTo>
                        <a:pt x="75" y="334"/>
                        <a:pt x="75" y="334"/>
                        <a:pt x="75" y="333"/>
                      </a:cubicBezTo>
                      <a:cubicBezTo>
                        <a:pt x="76" y="332"/>
                        <a:pt x="76" y="330"/>
                        <a:pt x="76" y="329"/>
                      </a:cubicBezTo>
                      <a:cubicBezTo>
                        <a:pt x="76" y="328"/>
                        <a:pt x="76" y="327"/>
                        <a:pt x="77" y="327"/>
                      </a:cubicBezTo>
                      <a:cubicBezTo>
                        <a:pt x="77" y="325"/>
                        <a:pt x="77" y="324"/>
                        <a:pt x="77" y="322"/>
                      </a:cubicBezTo>
                      <a:cubicBezTo>
                        <a:pt x="77" y="322"/>
                        <a:pt x="78" y="321"/>
                        <a:pt x="78" y="320"/>
                      </a:cubicBezTo>
                      <a:cubicBezTo>
                        <a:pt x="78" y="319"/>
                        <a:pt x="78" y="318"/>
                        <a:pt x="78" y="316"/>
                      </a:cubicBezTo>
                      <a:cubicBezTo>
                        <a:pt x="79" y="316"/>
                        <a:pt x="79" y="315"/>
                        <a:pt x="79" y="314"/>
                      </a:cubicBezTo>
                      <a:cubicBezTo>
                        <a:pt x="80" y="312"/>
                        <a:pt x="80" y="310"/>
                        <a:pt x="79" y="308"/>
                      </a:cubicBezTo>
                      <a:cubicBezTo>
                        <a:pt x="79" y="307"/>
                        <a:pt x="79" y="307"/>
                        <a:pt x="78" y="306"/>
                      </a:cubicBezTo>
                      <a:cubicBezTo>
                        <a:pt x="78" y="306"/>
                        <a:pt x="78" y="306"/>
                        <a:pt x="78" y="305"/>
                      </a:cubicBezTo>
                      <a:cubicBezTo>
                        <a:pt x="78" y="305"/>
                        <a:pt x="77" y="304"/>
                        <a:pt x="77" y="304"/>
                      </a:cubicBezTo>
                      <a:cubicBezTo>
                        <a:pt x="77" y="304"/>
                        <a:pt x="76" y="303"/>
                        <a:pt x="76" y="303"/>
                      </a:cubicBezTo>
                      <a:cubicBezTo>
                        <a:pt x="75" y="302"/>
                        <a:pt x="75" y="302"/>
                        <a:pt x="74" y="302"/>
                      </a:cubicBezTo>
                      <a:cubicBezTo>
                        <a:pt x="74" y="301"/>
                        <a:pt x="74" y="301"/>
                        <a:pt x="74" y="301"/>
                      </a:cubicBezTo>
                      <a:cubicBezTo>
                        <a:pt x="73" y="301"/>
                        <a:pt x="73" y="301"/>
                        <a:pt x="72" y="301"/>
                      </a:cubicBezTo>
                      <a:cubicBezTo>
                        <a:pt x="70" y="301"/>
                        <a:pt x="69" y="301"/>
                        <a:pt x="67" y="301"/>
                      </a:cubicBezTo>
                      <a:cubicBezTo>
                        <a:pt x="66" y="301"/>
                        <a:pt x="66" y="301"/>
                        <a:pt x="65" y="301"/>
                      </a:cubicBezTo>
                      <a:cubicBezTo>
                        <a:pt x="64" y="302"/>
                        <a:pt x="64" y="302"/>
                        <a:pt x="63" y="302"/>
                      </a:cubicBezTo>
                      <a:cubicBezTo>
                        <a:pt x="63" y="302"/>
                        <a:pt x="62" y="302"/>
                        <a:pt x="61" y="303"/>
                      </a:cubicBezTo>
                      <a:cubicBezTo>
                        <a:pt x="61" y="303"/>
                        <a:pt x="60" y="303"/>
                        <a:pt x="59" y="303"/>
                      </a:cubicBezTo>
                      <a:cubicBezTo>
                        <a:pt x="59" y="303"/>
                        <a:pt x="58" y="304"/>
                        <a:pt x="57" y="304"/>
                      </a:cubicBezTo>
                      <a:cubicBezTo>
                        <a:pt x="57" y="304"/>
                        <a:pt x="56" y="304"/>
                        <a:pt x="56" y="304"/>
                      </a:cubicBezTo>
                      <a:cubicBezTo>
                        <a:pt x="55" y="305"/>
                        <a:pt x="54" y="305"/>
                        <a:pt x="54" y="305"/>
                      </a:cubicBezTo>
                      <a:cubicBezTo>
                        <a:pt x="53" y="305"/>
                        <a:pt x="53" y="305"/>
                        <a:pt x="52" y="305"/>
                      </a:cubicBezTo>
                      <a:cubicBezTo>
                        <a:pt x="51" y="306"/>
                        <a:pt x="51" y="306"/>
                        <a:pt x="50" y="306"/>
                      </a:cubicBezTo>
                      <a:cubicBezTo>
                        <a:pt x="49" y="307"/>
                        <a:pt x="49" y="307"/>
                        <a:pt x="48" y="307"/>
                      </a:cubicBezTo>
                      <a:cubicBezTo>
                        <a:pt x="48" y="307"/>
                        <a:pt x="47" y="307"/>
                        <a:pt x="46" y="308"/>
                      </a:cubicBezTo>
                      <a:cubicBezTo>
                        <a:pt x="44" y="308"/>
                        <a:pt x="44" y="306"/>
                        <a:pt x="43" y="304"/>
                      </a:cubicBezTo>
                      <a:cubicBezTo>
                        <a:pt x="43" y="304"/>
                        <a:pt x="42" y="303"/>
                        <a:pt x="42" y="302"/>
                      </a:cubicBezTo>
                      <a:cubicBezTo>
                        <a:pt x="42" y="302"/>
                        <a:pt x="42" y="301"/>
                        <a:pt x="42" y="300"/>
                      </a:cubicBezTo>
                      <a:cubicBezTo>
                        <a:pt x="41" y="300"/>
                        <a:pt x="41" y="299"/>
                        <a:pt x="41" y="299"/>
                      </a:cubicBezTo>
                      <a:cubicBezTo>
                        <a:pt x="41" y="298"/>
                        <a:pt x="41" y="297"/>
                        <a:pt x="40" y="297"/>
                      </a:cubicBezTo>
                      <a:cubicBezTo>
                        <a:pt x="40" y="296"/>
                        <a:pt x="40" y="296"/>
                        <a:pt x="40" y="295"/>
                      </a:cubicBezTo>
                      <a:cubicBezTo>
                        <a:pt x="40" y="294"/>
                        <a:pt x="39" y="294"/>
                        <a:pt x="39" y="293"/>
                      </a:cubicBezTo>
                      <a:cubicBezTo>
                        <a:pt x="39" y="292"/>
                        <a:pt x="39" y="292"/>
                        <a:pt x="38" y="291"/>
                      </a:cubicBezTo>
                      <a:cubicBezTo>
                        <a:pt x="38" y="290"/>
                        <a:pt x="38" y="290"/>
                        <a:pt x="38" y="289"/>
                      </a:cubicBezTo>
                      <a:cubicBezTo>
                        <a:pt x="38" y="289"/>
                        <a:pt x="38" y="288"/>
                        <a:pt x="37" y="287"/>
                      </a:cubicBezTo>
                      <a:cubicBezTo>
                        <a:pt x="37" y="286"/>
                        <a:pt x="37" y="285"/>
                        <a:pt x="37" y="284"/>
                      </a:cubicBezTo>
                      <a:cubicBezTo>
                        <a:pt x="36" y="284"/>
                        <a:pt x="36" y="283"/>
                        <a:pt x="36" y="282"/>
                      </a:cubicBezTo>
                      <a:cubicBezTo>
                        <a:pt x="36" y="281"/>
                        <a:pt x="36" y="280"/>
                        <a:pt x="35" y="279"/>
                      </a:cubicBezTo>
                      <a:cubicBezTo>
                        <a:pt x="35" y="279"/>
                        <a:pt x="35" y="278"/>
                        <a:pt x="35" y="277"/>
                      </a:cubicBezTo>
                      <a:cubicBezTo>
                        <a:pt x="35" y="276"/>
                        <a:pt x="34" y="275"/>
                        <a:pt x="34" y="274"/>
                      </a:cubicBezTo>
                      <a:cubicBezTo>
                        <a:pt x="34" y="273"/>
                        <a:pt x="34" y="272"/>
                        <a:pt x="33" y="271"/>
                      </a:cubicBezTo>
                      <a:cubicBezTo>
                        <a:pt x="33" y="270"/>
                        <a:pt x="33" y="268"/>
                        <a:pt x="33" y="267"/>
                      </a:cubicBezTo>
                      <a:cubicBezTo>
                        <a:pt x="33" y="266"/>
                        <a:pt x="32" y="265"/>
                        <a:pt x="32" y="264"/>
                      </a:cubicBezTo>
                      <a:cubicBezTo>
                        <a:pt x="32" y="262"/>
                        <a:pt x="32" y="261"/>
                        <a:pt x="32" y="259"/>
                      </a:cubicBezTo>
                      <a:cubicBezTo>
                        <a:pt x="31" y="258"/>
                        <a:pt x="31" y="257"/>
                        <a:pt x="31" y="256"/>
                      </a:cubicBezTo>
                      <a:cubicBezTo>
                        <a:pt x="31" y="253"/>
                        <a:pt x="31" y="251"/>
                        <a:pt x="30" y="248"/>
                      </a:cubicBezTo>
                      <a:cubicBezTo>
                        <a:pt x="30" y="248"/>
                        <a:pt x="30" y="247"/>
                        <a:pt x="30" y="247"/>
                      </a:cubicBezTo>
                      <a:cubicBezTo>
                        <a:pt x="31" y="245"/>
                        <a:pt x="30" y="243"/>
                        <a:pt x="30" y="241"/>
                      </a:cubicBezTo>
                      <a:cubicBezTo>
                        <a:pt x="30" y="234"/>
                        <a:pt x="30" y="227"/>
                        <a:pt x="30" y="220"/>
                      </a:cubicBezTo>
                      <a:cubicBezTo>
                        <a:pt x="30" y="218"/>
                        <a:pt x="31" y="216"/>
                        <a:pt x="30" y="214"/>
                      </a:cubicBezTo>
                      <a:cubicBezTo>
                        <a:pt x="30" y="214"/>
                        <a:pt x="31" y="213"/>
                        <a:pt x="31" y="213"/>
                      </a:cubicBezTo>
                      <a:cubicBezTo>
                        <a:pt x="31" y="211"/>
                        <a:pt x="31" y="208"/>
                        <a:pt x="31" y="206"/>
                      </a:cubicBezTo>
                      <a:cubicBezTo>
                        <a:pt x="31" y="205"/>
                        <a:pt x="31" y="203"/>
                        <a:pt x="32" y="202"/>
                      </a:cubicBezTo>
                      <a:cubicBezTo>
                        <a:pt x="32" y="200"/>
                        <a:pt x="32" y="198"/>
                        <a:pt x="32" y="196"/>
                      </a:cubicBezTo>
                      <a:cubicBezTo>
                        <a:pt x="33" y="196"/>
                        <a:pt x="33" y="195"/>
                        <a:pt x="33" y="194"/>
                      </a:cubicBezTo>
                      <a:cubicBezTo>
                        <a:pt x="33" y="193"/>
                        <a:pt x="33" y="191"/>
                        <a:pt x="33" y="190"/>
                      </a:cubicBezTo>
                      <a:cubicBezTo>
                        <a:pt x="34" y="189"/>
                        <a:pt x="34" y="189"/>
                        <a:pt x="34" y="188"/>
                      </a:cubicBezTo>
                      <a:cubicBezTo>
                        <a:pt x="34" y="188"/>
                        <a:pt x="34" y="187"/>
                        <a:pt x="34" y="187"/>
                      </a:cubicBezTo>
                      <a:cubicBezTo>
                        <a:pt x="35" y="186"/>
                        <a:pt x="35" y="185"/>
                        <a:pt x="35" y="184"/>
                      </a:cubicBezTo>
                      <a:cubicBezTo>
                        <a:pt x="35" y="183"/>
                        <a:pt x="35" y="182"/>
                        <a:pt x="36" y="182"/>
                      </a:cubicBezTo>
                      <a:cubicBezTo>
                        <a:pt x="36" y="181"/>
                        <a:pt x="36" y="180"/>
                        <a:pt x="36" y="179"/>
                      </a:cubicBezTo>
                      <a:cubicBezTo>
                        <a:pt x="36" y="178"/>
                        <a:pt x="36" y="177"/>
                        <a:pt x="37" y="177"/>
                      </a:cubicBezTo>
                      <a:cubicBezTo>
                        <a:pt x="37" y="176"/>
                        <a:pt x="37" y="175"/>
                        <a:pt x="37" y="175"/>
                      </a:cubicBezTo>
                      <a:cubicBezTo>
                        <a:pt x="37" y="174"/>
                        <a:pt x="38" y="174"/>
                        <a:pt x="38" y="173"/>
                      </a:cubicBezTo>
                      <a:cubicBezTo>
                        <a:pt x="38" y="173"/>
                        <a:pt x="38" y="172"/>
                        <a:pt x="38" y="172"/>
                      </a:cubicBezTo>
                      <a:cubicBezTo>
                        <a:pt x="38" y="171"/>
                        <a:pt x="38" y="171"/>
                        <a:pt x="38" y="170"/>
                      </a:cubicBezTo>
                      <a:cubicBezTo>
                        <a:pt x="39" y="169"/>
                        <a:pt x="39" y="169"/>
                        <a:pt x="39" y="168"/>
                      </a:cubicBezTo>
                      <a:cubicBezTo>
                        <a:pt x="39" y="167"/>
                        <a:pt x="40" y="167"/>
                        <a:pt x="40" y="166"/>
                      </a:cubicBezTo>
                      <a:cubicBezTo>
                        <a:pt x="40" y="165"/>
                        <a:pt x="40" y="165"/>
                        <a:pt x="40" y="164"/>
                      </a:cubicBezTo>
                      <a:cubicBezTo>
                        <a:pt x="41" y="164"/>
                        <a:pt x="41" y="163"/>
                        <a:pt x="41" y="162"/>
                      </a:cubicBezTo>
                      <a:cubicBezTo>
                        <a:pt x="41" y="162"/>
                        <a:pt x="41" y="161"/>
                        <a:pt x="42" y="161"/>
                      </a:cubicBezTo>
                      <a:cubicBezTo>
                        <a:pt x="42" y="160"/>
                        <a:pt x="42" y="159"/>
                        <a:pt x="42" y="159"/>
                      </a:cubicBezTo>
                      <a:cubicBezTo>
                        <a:pt x="43" y="158"/>
                        <a:pt x="43" y="157"/>
                        <a:pt x="43" y="157"/>
                      </a:cubicBezTo>
                      <a:cubicBezTo>
                        <a:pt x="43" y="157"/>
                        <a:pt x="43" y="156"/>
                        <a:pt x="43" y="156"/>
                      </a:cubicBezTo>
                      <a:cubicBezTo>
                        <a:pt x="44" y="155"/>
                        <a:pt x="44" y="155"/>
                        <a:pt x="44" y="154"/>
                      </a:cubicBezTo>
                      <a:cubicBezTo>
                        <a:pt x="44" y="154"/>
                        <a:pt x="44" y="153"/>
                        <a:pt x="45" y="152"/>
                      </a:cubicBezTo>
                      <a:cubicBezTo>
                        <a:pt x="45" y="152"/>
                        <a:pt x="45" y="151"/>
                        <a:pt x="46" y="151"/>
                      </a:cubicBezTo>
                      <a:cubicBezTo>
                        <a:pt x="46" y="150"/>
                        <a:pt x="46" y="150"/>
                        <a:pt x="46" y="150"/>
                      </a:cubicBezTo>
                      <a:cubicBezTo>
                        <a:pt x="46" y="149"/>
                        <a:pt x="46" y="149"/>
                        <a:pt x="47" y="148"/>
                      </a:cubicBezTo>
                      <a:cubicBezTo>
                        <a:pt x="47" y="147"/>
                        <a:pt x="48" y="145"/>
                        <a:pt x="48" y="144"/>
                      </a:cubicBezTo>
                      <a:cubicBezTo>
                        <a:pt x="49" y="143"/>
                        <a:pt x="49" y="142"/>
                        <a:pt x="49" y="142"/>
                      </a:cubicBezTo>
                      <a:cubicBezTo>
                        <a:pt x="50" y="142"/>
                        <a:pt x="50" y="141"/>
                        <a:pt x="50" y="141"/>
                      </a:cubicBezTo>
                      <a:cubicBezTo>
                        <a:pt x="50" y="140"/>
                        <a:pt x="50" y="140"/>
                        <a:pt x="51" y="139"/>
                      </a:cubicBezTo>
                      <a:cubicBezTo>
                        <a:pt x="51" y="139"/>
                        <a:pt x="51" y="139"/>
                        <a:pt x="51" y="138"/>
                      </a:cubicBezTo>
                      <a:cubicBezTo>
                        <a:pt x="51" y="138"/>
                        <a:pt x="52" y="137"/>
                        <a:pt x="52" y="137"/>
                      </a:cubicBezTo>
                      <a:cubicBezTo>
                        <a:pt x="52" y="137"/>
                        <a:pt x="52" y="136"/>
                        <a:pt x="52" y="136"/>
                      </a:cubicBezTo>
                      <a:cubicBezTo>
                        <a:pt x="52" y="135"/>
                        <a:pt x="53" y="135"/>
                        <a:pt x="53" y="134"/>
                      </a:cubicBezTo>
                      <a:cubicBezTo>
                        <a:pt x="53" y="134"/>
                        <a:pt x="53" y="134"/>
                        <a:pt x="53" y="133"/>
                      </a:cubicBezTo>
                      <a:cubicBezTo>
                        <a:pt x="54" y="133"/>
                        <a:pt x="54" y="132"/>
                        <a:pt x="54" y="132"/>
                      </a:cubicBezTo>
                      <a:cubicBezTo>
                        <a:pt x="55" y="132"/>
                        <a:pt x="55" y="131"/>
                        <a:pt x="55" y="131"/>
                      </a:cubicBezTo>
                      <a:cubicBezTo>
                        <a:pt x="55" y="130"/>
                        <a:pt x="55" y="130"/>
                        <a:pt x="56" y="129"/>
                      </a:cubicBezTo>
                      <a:cubicBezTo>
                        <a:pt x="56" y="129"/>
                        <a:pt x="57" y="128"/>
                        <a:pt x="57" y="127"/>
                      </a:cubicBezTo>
                      <a:cubicBezTo>
                        <a:pt x="57" y="127"/>
                        <a:pt x="58" y="126"/>
                        <a:pt x="58" y="126"/>
                      </a:cubicBezTo>
                      <a:cubicBezTo>
                        <a:pt x="58" y="125"/>
                        <a:pt x="58" y="125"/>
                        <a:pt x="58" y="125"/>
                      </a:cubicBezTo>
                      <a:cubicBezTo>
                        <a:pt x="59" y="124"/>
                        <a:pt x="59" y="124"/>
                        <a:pt x="59" y="123"/>
                      </a:cubicBezTo>
                      <a:cubicBezTo>
                        <a:pt x="60" y="122"/>
                        <a:pt x="61" y="120"/>
                        <a:pt x="62" y="118"/>
                      </a:cubicBezTo>
                      <a:cubicBezTo>
                        <a:pt x="62" y="118"/>
                        <a:pt x="63" y="117"/>
                        <a:pt x="63" y="117"/>
                      </a:cubicBezTo>
                      <a:cubicBezTo>
                        <a:pt x="64" y="116"/>
                        <a:pt x="64" y="115"/>
                        <a:pt x="65" y="115"/>
                      </a:cubicBezTo>
                      <a:cubicBezTo>
                        <a:pt x="65" y="114"/>
                        <a:pt x="65" y="114"/>
                        <a:pt x="66" y="113"/>
                      </a:cubicBezTo>
                      <a:cubicBezTo>
                        <a:pt x="66" y="112"/>
                        <a:pt x="67" y="112"/>
                        <a:pt x="67" y="111"/>
                      </a:cubicBezTo>
                      <a:cubicBezTo>
                        <a:pt x="67" y="110"/>
                        <a:pt x="68" y="110"/>
                        <a:pt x="68" y="109"/>
                      </a:cubicBezTo>
                      <a:cubicBezTo>
                        <a:pt x="68" y="109"/>
                        <a:pt x="68" y="109"/>
                        <a:pt x="68" y="109"/>
                      </a:cubicBezTo>
                      <a:cubicBezTo>
                        <a:pt x="69" y="109"/>
                        <a:pt x="69" y="109"/>
                        <a:pt x="69" y="108"/>
                      </a:cubicBezTo>
                      <a:cubicBezTo>
                        <a:pt x="70" y="107"/>
                        <a:pt x="70" y="107"/>
                        <a:pt x="71" y="106"/>
                      </a:cubicBezTo>
                      <a:cubicBezTo>
                        <a:pt x="71" y="105"/>
                        <a:pt x="72" y="105"/>
                        <a:pt x="72" y="104"/>
                      </a:cubicBezTo>
                      <a:cubicBezTo>
                        <a:pt x="73" y="103"/>
                        <a:pt x="74" y="102"/>
                        <a:pt x="75" y="101"/>
                      </a:cubicBezTo>
                      <a:cubicBezTo>
                        <a:pt x="75" y="100"/>
                        <a:pt x="75" y="100"/>
                        <a:pt x="76" y="99"/>
                      </a:cubicBezTo>
                      <a:cubicBezTo>
                        <a:pt x="76" y="99"/>
                        <a:pt x="77" y="99"/>
                        <a:pt x="77" y="98"/>
                      </a:cubicBezTo>
                      <a:cubicBezTo>
                        <a:pt x="79" y="96"/>
                        <a:pt x="80" y="94"/>
                        <a:pt x="82" y="92"/>
                      </a:cubicBezTo>
                      <a:cubicBezTo>
                        <a:pt x="82" y="92"/>
                        <a:pt x="83" y="91"/>
                        <a:pt x="83" y="91"/>
                      </a:cubicBezTo>
                      <a:cubicBezTo>
                        <a:pt x="83" y="91"/>
                        <a:pt x="83" y="91"/>
                        <a:pt x="83" y="91"/>
                      </a:cubicBezTo>
                      <a:cubicBezTo>
                        <a:pt x="84" y="90"/>
                        <a:pt x="84" y="90"/>
                        <a:pt x="84" y="89"/>
                      </a:cubicBezTo>
                      <a:cubicBezTo>
                        <a:pt x="84" y="89"/>
                        <a:pt x="84" y="89"/>
                        <a:pt x="84" y="89"/>
                      </a:cubicBezTo>
                      <a:cubicBezTo>
                        <a:pt x="85" y="89"/>
                        <a:pt x="85" y="88"/>
                        <a:pt x="86" y="88"/>
                      </a:cubicBezTo>
                      <a:cubicBezTo>
                        <a:pt x="112" y="60"/>
                        <a:pt x="144" y="40"/>
                        <a:pt x="182" y="29"/>
                      </a:cubicBezTo>
                      <a:cubicBezTo>
                        <a:pt x="182" y="29"/>
                        <a:pt x="183" y="28"/>
                        <a:pt x="183" y="28"/>
                      </a:cubicBezTo>
                      <a:cubicBezTo>
                        <a:pt x="184" y="28"/>
                        <a:pt x="185" y="28"/>
                        <a:pt x="186" y="28"/>
                      </a:cubicBezTo>
                      <a:cubicBezTo>
                        <a:pt x="186" y="28"/>
                        <a:pt x="187" y="27"/>
                        <a:pt x="187" y="27"/>
                      </a:cubicBezTo>
                      <a:cubicBezTo>
                        <a:pt x="189" y="27"/>
                        <a:pt x="190" y="27"/>
                        <a:pt x="191" y="27"/>
                      </a:cubicBezTo>
                      <a:cubicBezTo>
                        <a:pt x="192" y="26"/>
                        <a:pt x="193" y="26"/>
                        <a:pt x="193" y="26"/>
                      </a:cubicBezTo>
                      <a:cubicBezTo>
                        <a:pt x="194" y="26"/>
                        <a:pt x="195" y="26"/>
                        <a:pt x="196" y="26"/>
                      </a:cubicBezTo>
                      <a:cubicBezTo>
                        <a:pt x="196" y="25"/>
                        <a:pt x="196" y="25"/>
                        <a:pt x="197" y="25"/>
                      </a:cubicBezTo>
                      <a:cubicBezTo>
                        <a:pt x="197" y="25"/>
                        <a:pt x="198" y="25"/>
                        <a:pt x="199" y="25"/>
                      </a:cubicBezTo>
                      <a:cubicBezTo>
                        <a:pt x="200" y="24"/>
                        <a:pt x="202" y="24"/>
                        <a:pt x="203" y="24"/>
                      </a:cubicBezTo>
                      <a:cubicBezTo>
                        <a:pt x="204" y="24"/>
                        <a:pt x="204" y="24"/>
                        <a:pt x="205" y="23"/>
                      </a:cubicBezTo>
                      <a:cubicBezTo>
                        <a:pt x="207" y="23"/>
                        <a:pt x="209" y="23"/>
                        <a:pt x="211" y="23"/>
                      </a:cubicBezTo>
                      <a:cubicBezTo>
                        <a:pt x="212" y="23"/>
                        <a:pt x="213" y="22"/>
                        <a:pt x="215" y="22"/>
                      </a:cubicBezTo>
                      <a:cubicBezTo>
                        <a:pt x="218" y="22"/>
                        <a:pt x="220" y="22"/>
                        <a:pt x="223" y="22"/>
                      </a:cubicBezTo>
                      <a:cubicBezTo>
                        <a:pt x="225" y="22"/>
                        <a:pt x="227" y="22"/>
                        <a:pt x="229" y="21"/>
                      </a:cubicBezTo>
                      <a:cubicBezTo>
                        <a:pt x="236" y="21"/>
                        <a:pt x="243" y="21"/>
                        <a:pt x="250" y="21"/>
                      </a:cubicBezTo>
                      <a:cubicBezTo>
                        <a:pt x="252" y="22"/>
                        <a:pt x="254" y="22"/>
                        <a:pt x="256" y="22"/>
                      </a:cubicBezTo>
                      <a:cubicBezTo>
                        <a:pt x="258" y="22"/>
                        <a:pt x="261" y="22"/>
                        <a:pt x="264" y="22"/>
                      </a:cubicBezTo>
                      <a:cubicBezTo>
                        <a:pt x="265" y="22"/>
                        <a:pt x="267" y="23"/>
                        <a:pt x="268" y="23"/>
                      </a:cubicBezTo>
                      <a:cubicBezTo>
                        <a:pt x="287" y="26"/>
                        <a:pt x="306" y="30"/>
                        <a:pt x="323" y="38"/>
                      </a:cubicBezTo>
                      <a:cubicBezTo>
                        <a:pt x="390" y="70"/>
                        <a:pt x="431" y="121"/>
                        <a:pt x="446" y="194"/>
                      </a:cubicBezTo>
                      <a:cubicBezTo>
                        <a:pt x="446" y="195"/>
                        <a:pt x="446" y="196"/>
                        <a:pt x="446" y="197"/>
                      </a:cubicBezTo>
                      <a:cubicBezTo>
                        <a:pt x="447" y="203"/>
                        <a:pt x="448" y="209"/>
                        <a:pt x="448" y="214"/>
                      </a:cubicBezTo>
                      <a:cubicBezTo>
                        <a:pt x="448" y="216"/>
                        <a:pt x="448" y="218"/>
                        <a:pt x="449" y="220"/>
                      </a:cubicBezTo>
                      <a:cubicBezTo>
                        <a:pt x="449" y="227"/>
                        <a:pt x="449" y="233"/>
                        <a:pt x="449" y="240"/>
                      </a:cubicBezTo>
                      <a:cubicBezTo>
                        <a:pt x="448" y="243"/>
                        <a:pt x="448" y="245"/>
                        <a:pt x="448" y="248"/>
                      </a:cubicBezTo>
                      <a:cubicBezTo>
                        <a:pt x="448" y="251"/>
                        <a:pt x="448" y="253"/>
                        <a:pt x="448" y="256"/>
                      </a:cubicBezTo>
                      <a:cubicBezTo>
                        <a:pt x="448" y="257"/>
                        <a:pt x="447" y="258"/>
                        <a:pt x="447" y="259"/>
                      </a:cubicBezTo>
                      <a:cubicBezTo>
                        <a:pt x="442" y="294"/>
                        <a:pt x="429" y="326"/>
                        <a:pt x="408" y="355"/>
                      </a:cubicBezTo>
                      <a:cubicBezTo>
                        <a:pt x="414" y="359"/>
                        <a:pt x="419" y="363"/>
                        <a:pt x="425" y="367"/>
                      </a:cubicBezTo>
                      <a:cubicBezTo>
                        <a:pt x="444" y="339"/>
                        <a:pt x="458" y="310"/>
                        <a:pt x="464" y="277"/>
                      </a:cubicBezTo>
                      <a:cubicBezTo>
                        <a:pt x="465" y="276"/>
                        <a:pt x="465" y="275"/>
                        <a:pt x="465" y="274"/>
                      </a:cubicBezTo>
                      <a:cubicBezTo>
                        <a:pt x="465" y="273"/>
                        <a:pt x="466" y="272"/>
                        <a:pt x="466" y="271"/>
                      </a:cubicBezTo>
                      <a:cubicBezTo>
                        <a:pt x="466" y="270"/>
                        <a:pt x="466" y="269"/>
                        <a:pt x="466" y="268"/>
                      </a:cubicBezTo>
                      <a:cubicBezTo>
                        <a:pt x="467" y="266"/>
                        <a:pt x="467" y="264"/>
                        <a:pt x="467" y="262"/>
                      </a:cubicBezTo>
                      <a:cubicBezTo>
                        <a:pt x="467" y="261"/>
                        <a:pt x="468" y="260"/>
                        <a:pt x="468" y="259"/>
                      </a:cubicBezTo>
                      <a:cubicBezTo>
                        <a:pt x="468" y="256"/>
                        <a:pt x="468" y="254"/>
                        <a:pt x="468" y="251"/>
                      </a:cubicBezTo>
                      <a:cubicBezTo>
                        <a:pt x="469" y="249"/>
                        <a:pt x="469" y="247"/>
                        <a:pt x="469" y="245"/>
                      </a:cubicBezTo>
                      <a:cubicBezTo>
                        <a:pt x="470" y="235"/>
                        <a:pt x="470" y="225"/>
                        <a:pt x="469" y="214"/>
                      </a:cubicBezTo>
                      <a:cubicBezTo>
                        <a:pt x="469" y="212"/>
                        <a:pt x="469" y="211"/>
                        <a:pt x="468" y="209"/>
                      </a:cubicBezTo>
                      <a:cubicBezTo>
                        <a:pt x="468" y="207"/>
                        <a:pt x="468" y="205"/>
                        <a:pt x="468" y="203"/>
                      </a:cubicBezTo>
                      <a:cubicBezTo>
                        <a:pt x="467" y="202"/>
                        <a:pt x="467" y="200"/>
                        <a:pt x="467" y="199"/>
                      </a:cubicBezTo>
                      <a:cubicBezTo>
                        <a:pt x="467" y="195"/>
                        <a:pt x="466" y="191"/>
                        <a:pt x="465" y="187"/>
                      </a:cubicBezTo>
                      <a:cubicBezTo>
                        <a:pt x="465" y="186"/>
                        <a:pt x="465" y="185"/>
                        <a:pt x="465" y="184"/>
                      </a:cubicBezTo>
                      <a:cubicBezTo>
                        <a:pt x="459" y="155"/>
                        <a:pt x="448" y="128"/>
                        <a:pt x="431" y="104"/>
                      </a:cubicBezTo>
                      <a:cubicBezTo>
                        <a:pt x="406" y="66"/>
                        <a:pt x="372" y="37"/>
                        <a:pt x="330" y="19"/>
                      </a:cubicBezTo>
                      <a:cubicBezTo>
                        <a:pt x="329" y="19"/>
                        <a:pt x="329" y="18"/>
                        <a:pt x="328" y="18"/>
                      </a:cubicBezTo>
                      <a:cubicBezTo>
                        <a:pt x="328" y="18"/>
                        <a:pt x="327" y="18"/>
                        <a:pt x="327" y="18"/>
                      </a:cubicBezTo>
                      <a:cubicBezTo>
                        <a:pt x="327" y="18"/>
                        <a:pt x="326" y="17"/>
                        <a:pt x="326" y="17"/>
                      </a:cubicBezTo>
                      <a:cubicBezTo>
                        <a:pt x="325" y="17"/>
                        <a:pt x="324" y="17"/>
                        <a:pt x="324" y="17"/>
                      </a:cubicBezTo>
                      <a:cubicBezTo>
                        <a:pt x="323" y="16"/>
                        <a:pt x="322" y="16"/>
                        <a:pt x="322" y="16"/>
                      </a:cubicBezTo>
                      <a:cubicBezTo>
                        <a:pt x="322" y="15"/>
                        <a:pt x="321" y="15"/>
                        <a:pt x="321" y="15"/>
                      </a:cubicBezTo>
                      <a:cubicBezTo>
                        <a:pt x="320" y="15"/>
                        <a:pt x="320" y="15"/>
                        <a:pt x="319" y="15"/>
                      </a:cubicBezTo>
                      <a:cubicBezTo>
                        <a:pt x="319" y="15"/>
                        <a:pt x="318" y="14"/>
                        <a:pt x="317" y="14"/>
                      </a:cubicBezTo>
                      <a:cubicBezTo>
                        <a:pt x="317" y="14"/>
                        <a:pt x="316" y="14"/>
                        <a:pt x="316" y="13"/>
                      </a:cubicBezTo>
                      <a:cubicBezTo>
                        <a:pt x="315" y="13"/>
                        <a:pt x="314" y="13"/>
                        <a:pt x="313" y="13"/>
                      </a:cubicBezTo>
                      <a:cubicBezTo>
                        <a:pt x="313" y="13"/>
                        <a:pt x="312" y="12"/>
                        <a:pt x="312" y="12"/>
                      </a:cubicBezTo>
                      <a:cubicBezTo>
                        <a:pt x="311" y="12"/>
                        <a:pt x="310" y="12"/>
                        <a:pt x="310" y="12"/>
                      </a:cubicBezTo>
                      <a:cubicBezTo>
                        <a:pt x="309" y="11"/>
                        <a:pt x="309" y="11"/>
                        <a:pt x="308" y="11"/>
                      </a:cubicBezTo>
                      <a:cubicBezTo>
                        <a:pt x="307" y="11"/>
                        <a:pt x="307" y="11"/>
                        <a:pt x="306" y="10"/>
                      </a:cubicBezTo>
                      <a:cubicBezTo>
                        <a:pt x="305" y="10"/>
                        <a:pt x="305" y="10"/>
                        <a:pt x="304" y="10"/>
                      </a:cubicBezTo>
                      <a:cubicBezTo>
                        <a:pt x="303" y="9"/>
                        <a:pt x="302" y="9"/>
                        <a:pt x="301" y="9"/>
                      </a:cubicBezTo>
                      <a:cubicBezTo>
                        <a:pt x="301" y="9"/>
                        <a:pt x="300" y="9"/>
                        <a:pt x="299" y="8"/>
                      </a:cubicBezTo>
                      <a:cubicBezTo>
                        <a:pt x="299" y="8"/>
                        <a:pt x="298" y="8"/>
                        <a:pt x="297" y="8"/>
                      </a:cubicBezTo>
                      <a:cubicBezTo>
                        <a:pt x="297" y="8"/>
                        <a:pt x="296" y="8"/>
                        <a:pt x="296" y="7"/>
                      </a:cubicBezTo>
                      <a:cubicBezTo>
                        <a:pt x="295" y="7"/>
                        <a:pt x="295" y="7"/>
                        <a:pt x="294" y="7"/>
                      </a:cubicBezTo>
                      <a:cubicBezTo>
                        <a:pt x="294" y="7"/>
                        <a:pt x="293" y="7"/>
                        <a:pt x="292" y="7"/>
                      </a:cubicBezTo>
                      <a:cubicBezTo>
                        <a:pt x="291" y="6"/>
                        <a:pt x="290" y="6"/>
                        <a:pt x="289" y="6"/>
                      </a:cubicBezTo>
                      <a:cubicBezTo>
                        <a:pt x="288" y="6"/>
                        <a:pt x="287" y="5"/>
                        <a:pt x="286" y="5"/>
                      </a:cubicBezTo>
                      <a:cubicBezTo>
                        <a:pt x="285" y="5"/>
                        <a:pt x="284" y="5"/>
                        <a:pt x="283" y="5"/>
                      </a:cubicBezTo>
                      <a:cubicBezTo>
                        <a:pt x="282" y="4"/>
                        <a:pt x="280" y="4"/>
                        <a:pt x="279" y="4"/>
                      </a:cubicBezTo>
                      <a:cubicBezTo>
                        <a:pt x="278" y="4"/>
                        <a:pt x="277" y="4"/>
                        <a:pt x="277" y="3"/>
                      </a:cubicBezTo>
                      <a:cubicBezTo>
                        <a:pt x="275" y="3"/>
                        <a:pt x="273" y="3"/>
                        <a:pt x="271" y="3"/>
                      </a:cubicBezTo>
                      <a:cubicBezTo>
                        <a:pt x="270" y="3"/>
                        <a:pt x="269" y="2"/>
                        <a:pt x="268" y="2"/>
                      </a:cubicBezTo>
                      <a:cubicBezTo>
                        <a:pt x="265" y="2"/>
                        <a:pt x="263" y="2"/>
                        <a:pt x="260" y="2"/>
                      </a:cubicBezTo>
                      <a:cubicBezTo>
                        <a:pt x="258" y="1"/>
                        <a:pt x="256" y="1"/>
                        <a:pt x="254" y="1"/>
                      </a:cubicBezTo>
                      <a:cubicBezTo>
                        <a:pt x="244" y="0"/>
                        <a:pt x="234" y="0"/>
                        <a:pt x="224" y="1"/>
                      </a:cubicBezTo>
                      <a:cubicBezTo>
                        <a:pt x="222" y="1"/>
                        <a:pt x="220" y="1"/>
                        <a:pt x="219" y="2"/>
                      </a:cubicBezTo>
                      <a:cubicBezTo>
                        <a:pt x="213" y="1"/>
                        <a:pt x="207" y="3"/>
                        <a:pt x="202" y="3"/>
                      </a:cubicBezTo>
                      <a:cubicBezTo>
                        <a:pt x="201" y="4"/>
                        <a:pt x="201" y="4"/>
                        <a:pt x="200" y="4"/>
                      </a:cubicBezTo>
                      <a:cubicBezTo>
                        <a:pt x="199" y="4"/>
                        <a:pt x="197" y="4"/>
                        <a:pt x="196" y="5"/>
                      </a:cubicBezTo>
                      <a:cubicBezTo>
                        <a:pt x="195" y="5"/>
                        <a:pt x="194" y="5"/>
                        <a:pt x="193" y="5"/>
                      </a:cubicBezTo>
                      <a:cubicBezTo>
                        <a:pt x="190" y="6"/>
                        <a:pt x="187" y="6"/>
                        <a:pt x="184" y="7"/>
                      </a:cubicBezTo>
                      <a:cubicBezTo>
                        <a:pt x="183" y="7"/>
                        <a:pt x="182" y="8"/>
                        <a:pt x="182" y="8"/>
                      </a:cubicBezTo>
                      <a:cubicBezTo>
                        <a:pt x="141" y="18"/>
                        <a:pt x="106" y="38"/>
                        <a:pt x="77" y="68"/>
                      </a:cubicBezTo>
                      <a:cubicBezTo>
                        <a:pt x="76" y="68"/>
                        <a:pt x="76" y="69"/>
                        <a:pt x="76" y="69"/>
                      </a:cubicBezTo>
                      <a:cubicBezTo>
                        <a:pt x="76" y="69"/>
                        <a:pt x="76" y="69"/>
                        <a:pt x="76" y="69"/>
                      </a:cubicBezTo>
                      <a:cubicBezTo>
                        <a:pt x="75" y="70"/>
                        <a:pt x="75" y="70"/>
                        <a:pt x="74" y="70"/>
                      </a:cubicBezTo>
                      <a:cubicBezTo>
                        <a:pt x="74" y="71"/>
                        <a:pt x="73" y="71"/>
                        <a:pt x="73" y="72"/>
                      </a:cubicBezTo>
                      <a:cubicBezTo>
                        <a:pt x="73" y="72"/>
                        <a:pt x="73" y="72"/>
                        <a:pt x="73" y="72"/>
                      </a:cubicBezTo>
                      <a:cubicBezTo>
                        <a:pt x="73" y="72"/>
                        <a:pt x="72" y="73"/>
                        <a:pt x="72" y="73"/>
                      </a:cubicBezTo>
                      <a:cubicBezTo>
                        <a:pt x="72" y="73"/>
                        <a:pt x="72" y="73"/>
                        <a:pt x="72" y="73"/>
                      </a:cubicBezTo>
                      <a:cubicBezTo>
                        <a:pt x="71" y="73"/>
                        <a:pt x="71" y="74"/>
                        <a:pt x="71" y="74"/>
                      </a:cubicBezTo>
                      <a:cubicBezTo>
                        <a:pt x="71" y="74"/>
                        <a:pt x="71" y="74"/>
                        <a:pt x="71" y="74"/>
                      </a:cubicBezTo>
                      <a:cubicBezTo>
                        <a:pt x="70" y="75"/>
                        <a:pt x="70" y="75"/>
                        <a:pt x="69" y="76"/>
                      </a:cubicBezTo>
                      <a:cubicBezTo>
                        <a:pt x="69" y="76"/>
                        <a:pt x="69" y="76"/>
                        <a:pt x="68" y="77"/>
                      </a:cubicBezTo>
                      <a:cubicBezTo>
                        <a:pt x="67" y="79"/>
                        <a:pt x="65" y="81"/>
                        <a:pt x="63" y="83"/>
                      </a:cubicBezTo>
                      <a:cubicBezTo>
                        <a:pt x="63" y="83"/>
                        <a:pt x="62" y="84"/>
                        <a:pt x="62" y="84"/>
                      </a:cubicBezTo>
                      <a:cubicBezTo>
                        <a:pt x="62" y="84"/>
                        <a:pt x="62" y="84"/>
                        <a:pt x="62" y="84"/>
                      </a:cubicBezTo>
                      <a:cubicBezTo>
                        <a:pt x="62" y="85"/>
                        <a:pt x="61" y="85"/>
                        <a:pt x="61" y="86"/>
                      </a:cubicBezTo>
                      <a:cubicBezTo>
                        <a:pt x="60" y="87"/>
                        <a:pt x="59" y="88"/>
                        <a:pt x="58" y="89"/>
                      </a:cubicBezTo>
                      <a:cubicBezTo>
                        <a:pt x="58" y="90"/>
                        <a:pt x="57" y="90"/>
                        <a:pt x="57" y="91"/>
                      </a:cubicBezTo>
                      <a:cubicBezTo>
                        <a:pt x="56" y="92"/>
                        <a:pt x="55" y="93"/>
                        <a:pt x="54" y="94"/>
                      </a:cubicBezTo>
                      <a:cubicBezTo>
                        <a:pt x="54" y="95"/>
                        <a:pt x="54" y="95"/>
                        <a:pt x="53" y="96"/>
                      </a:cubicBezTo>
                      <a:cubicBezTo>
                        <a:pt x="52" y="97"/>
                        <a:pt x="51" y="98"/>
                        <a:pt x="51" y="99"/>
                      </a:cubicBezTo>
                      <a:cubicBezTo>
                        <a:pt x="50" y="100"/>
                        <a:pt x="50" y="100"/>
                        <a:pt x="50" y="101"/>
                      </a:cubicBezTo>
                      <a:cubicBezTo>
                        <a:pt x="49" y="101"/>
                        <a:pt x="49" y="102"/>
                        <a:pt x="48" y="103"/>
                      </a:cubicBezTo>
                      <a:cubicBezTo>
                        <a:pt x="48" y="103"/>
                        <a:pt x="47" y="104"/>
                        <a:pt x="47" y="104"/>
                      </a:cubicBezTo>
                      <a:cubicBezTo>
                        <a:pt x="47" y="105"/>
                        <a:pt x="46" y="106"/>
                        <a:pt x="46" y="107"/>
                      </a:cubicBezTo>
                      <a:cubicBezTo>
                        <a:pt x="45" y="107"/>
                        <a:pt x="45" y="108"/>
                        <a:pt x="45" y="108"/>
                      </a:cubicBezTo>
                      <a:cubicBezTo>
                        <a:pt x="44" y="108"/>
                        <a:pt x="44" y="109"/>
                        <a:pt x="44" y="109"/>
                      </a:cubicBezTo>
                      <a:cubicBezTo>
                        <a:pt x="44" y="109"/>
                        <a:pt x="43" y="110"/>
                        <a:pt x="43" y="111"/>
                      </a:cubicBezTo>
                      <a:cubicBezTo>
                        <a:pt x="43" y="111"/>
                        <a:pt x="42" y="112"/>
                        <a:pt x="42" y="113"/>
                      </a:cubicBezTo>
                      <a:cubicBezTo>
                        <a:pt x="41" y="113"/>
                        <a:pt x="41" y="114"/>
                        <a:pt x="41" y="114"/>
                      </a:cubicBezTo>
                      <a:cubicBezTo>
                        <a:pt x="41" y="115"/>
                        <a:pt x="40" y="115"/>
                        <a:pt x="41" y="115"/>
                      </a:cubicBezTo>
                      <a:cubicBezTo>
                        <a:pt x="40" y="116"/>
                        <a:pt x="40" y="116"/>
                        <a:pt x="39" y="117"/>
                      </a:cubicBezTo>
                      <a:cubicBezTo>
                        <a:pt x="39" y="118"/>
                        <a:pt x="38" y="120"/>
                        <a:pt x="37" y="122"/>
                      </a:cubicBezTo>
                      <a:cubicBezTo>
                        <a:pt x="37" y="122"/>
                        <a:pt x="36" y="123"/>
                        <a:pt x="36" y="123"/>
                      </a:cubicBezTo>
                      <a:cubicBezTo>
                        <a:pt x="36" y="123"/>
                        <a:pt x="36" y="124"/>
                        <a:pt x="36" y="124"/>
                      </a:cubicBezTo>
                      <a:cubicBezTo>
                        <a:pt x="35" y="125"/>
                        <a:pt x="35" y="125"/>
                        <a:pt x="35" y="126"/>
                      </a:cubicBezTo>
                      <a:cubicBezTo>
                        <a:pt x="34" y="126"/>
                        <a:pt x="34" y="126"/>
                        <a:pt x="34" y="126"/>
                      </a:cubicBezTo>
                      <a:cubicBezTo>
                        <a:pt x="34" y="127"/>
                        <a:pt x="34" y="128"/>
                        <a:pt x="33" y="128"/>
                      </a:cubicBezTo>
                      <a:cubicBezTo>
                        <a:pt x="33" y="128"/>
                        <a:pt x="33" y="129"/>
                        <a:pt x="33" y="129"/>
                      </a:cubicBezTo>
                      <a:cubicBezTo>
                        <a:pt x="33" y="129"/>
                        <a:pt x="32" y="130"/>
                        <a:pt x="32" y="131"/>
                      </a:cubicBezTo>
                      <a:cubicBezTo>
                        <a:pt x="32" y="131"/>
                        <a:pt x="32" y="131"/>
                        <a:pt x="32" y="131"/>
                      </a:cubicBezTo>
                      <a:cubicBezTo>
                        <a:pt x="31" y="132"/>
                        <a:pt x="31" y="132"/>
                        <a:pt x="31" y="133"/>
                      </a:cubicBezTo>
                      <a:cubicBezTo>
                        <a:pt x="31" y="133"/>
                        <a:pt x="31" y="134"/>
                        <a:pt x="31" y="134"/>
                      </a:cubicBezTo>
                      <a:cubicBezTo>
                        <a:pt x="30" y="135"/>
                        <a:pt x="30" y="135"/>
                        <a:pt x="30" y="136"/>
                      </a:cubicBezTo>
                      <a:cubicBezTo>
                        <a:pt x="29" y="137"/>
                        <a:pt x="29" y="139"/>
                        <a:pt x="28" y="140"/>
                      </a:cubicBezTo>
                      <a:cubicBezTo>
                        <a:pt x="28" y="141"/>
                        <a:pt x="27" y="141"/>
                        <a:pt x="27" y="142"/>
                      </a:cubicBezTo>
                      <a:cubicBezTo>
                        <a:pt x="27" y="142"/>
                        <a:pt x="27" y="142"/>
                        <a:pt x="27" y="143"/>
                      </a:cubicBezTo>
                      <a:cubicBezTo>
                        <a:pt x="27" y="143"/>
                        <a:pt x="26" y="144"/>
                        <a:pt x="26" y="144"/>
                      </a:cubicBezTo>
                      <a:cubicBezTo>
                        <a:pt x="26" y="145"/>
                        <a:pt x="26" y="146"/>
                        <a:pt x="25" y="146"/>
                      </a:cubicBezTo>
                      <a:cubicBezTo>
                        <a:pt x="25" y="147"/>
                        <a:pt x="25" y="147"/>
                        <a:pt x="25" y="148"/>
                      </a:cubicBezTo>
                      <a:cubicBezTo>
                        <a:pt x="24" y="148"/>
                        <a:pt x="24" y="149"/>
                        <a:pt x="24" y="149"/>
                      </a:cubicBezTo>
                      <a:cubicBezTo>
                        <a:pt x="24" y="149"/>
                        <a:pt x="24" y="150"/>
                        <a:pt x="24" y="150"/>
                      </a:cubicBezTo>
                      <a:cubicBezTo>
                        <a:pt x="23" y="151"/>
                        <a:pt x="23" y="152"/>
                        <a:pt x="23" y="153"/>
                      </a:cubicBezTo>
                      <a:cubicBezTo>
                        <a:pt x="23" y="153"/>
                        <a:pt x="22" y="154"/>
                        <a:pt x="22" y="154"/>
                      </a:cubicBezTo>
                      <a:cubicBezTo>
                        <a:pt x="22" y="155"/>
                        <a:pt x="22" y="156"/>
                        <a:pt x="22" y="156"/>
                      </a:cubicBezTo>
                      <a:cubicBezTo>
                        <a:pt x="21" y="157"/>
                        <a:pt x="21" y="157"/>
                        <a:pt x="21" y="158"/>
                      </a:cubicBezTo>
                      <a:cubicBezTo>
                        <a:pt x="21" y="159"/>
                        <a:pt x="21" y="159"/>
                        <a:pt x="20" y="160"/>
                      </a:cubicBezTo>
                      <a:cubicBezTo>
                        <a:pt x="20" y="161"/>
                        <a:pt x="20" y="161"/>
                        <a:pt x="20" y="162"/>
                      </a:cubicBezTo>
                      <a:cubicBezTo>
                        <a:pt x="20" y="162"/>
                        <a:pt x="19" y="163"/>
                        <a:pt x="19" y="164"/>
                      </a:cubicBezTo>
                      <a:cubicBezTo>
                        <a:pt x="19" y="164"/>
                        <a:pt x="19" y="165"/>
                        <a:pt x="19" y="165"/>
                      </a:cubicBezTo>
                      <a:cubicBezTo>
                        <a:pt x="18" y="167"/>
                        <a:pt x="18" y="168"/>
                        <a:pt x="18" y="169"/>
                      </a:cubicBezTo>
                      <a:cubicBezTo>
                        <a:pt x="18" y="169"/>
                        <a:pt x="17" y="170"/>
                        <a:pt x="17" y="171"/>
                      </a:cubicBezTo>
                      <a:cubicBezTo>
                        <a:pt x="17" y="171"/>
                        <a:pt x="17" y="172"/>
                        <a:pt x="17" y="173"/>
                      </a:cubicBezTo>
                      <a:cubicBezTo>
                        <a:pt x="16" y="174"/>
                        <a:pt x="16" y="175"/>
                        <a:pt x="16" y="176"/>
                      </a:cubicBezTo>
                      <a:cubicBezTo>
                        <a:pt x="16" y="177"/>
                        <a:pt x="16" y="178"/>
                        <a:pt x="15" y="179"/>
                      </a:cubicBezTo>
                      <a:cubicBezTo>
                        <a:pt x="15" y="179"/>
                        <a:pt x="15" y="180"/>
                        <a:pt x="15" y="181"/>
                      </a:cubicBezTo>
                      <a:cubicBezTo>
                        <a:pt x="15" y="182"/>
                        <a:pt x="14" y="183"/>
                        <a:pt x="14" y="184"/>
                      </a:cubicBezTo>
                      <a:cubicBezTo>
                        <a:pt x="14" y="185"/>
                        <a:pt x="14" y="186"/>
                        <a:pt x="13" y="187"/>
                      </a:cubicBezTo>
                      <a:cubicBezTo>
                        <a:pt x="13" y="188"/>
                        <a:pt x="13" y="190"/>
                        <a:pt x="13" y="191"/>
                      </a:cubicBezTo>
                      <a:cubicBezTo>
                        <a:pt x="13" y="192"/>
                        <a:pt x="12" y="192"/>
                        <a:pt x="12" y="193"/>
                      </a:cubicBezTo>
                      <a:cubicBezTo>
                        <a:pt x="12" y="195"/>
                        <a:pt x="12" y="197"/>
                        <a:pt x="12" y="199"/>
                      </a:cubicBezTo>
                      <a:cubicBezTo>
                        <a:pt x="12" y="200"/>
                        <a:pt x="11" y="202"/>
                        <a:pt x="11" y="203"/>
                      </a:cubicBezTo>
                      <a:cubicBezTo>
                        <a:pt x="11" y="205"/>
                        <a:pt x="11" y="208"/>
                        <a:pt x="10" y="210"/>
                      </a:cubicBezTo>
                      <a:cubicBezTo>
                        <a:pt x="10" y="212"/>
                        <a:pt x="9" y="214"/>
                        <a:pt x="10" y="215"/>
                      </a:cubicBezTo>
                      <a:cubicBezTo>
                        <a:pt x="9" y="225"/>
                        <a:pt x="9" y="235"/>
                        <a:pt x="10" y="245"/>
                      </a:cubicBezTo>
                      <a:cubicBezTo>
                        <a:pt x="10" y="246"/>
                        <a:pt x="10" y="246"/>
                        <a:pt x="10" y="247"/>
                      </a:cubicBezTo>
                      <a:cubicBezTo>
                        <a:pt x="10" y="247"/>
                        <a:pt x="10" y="247"/>
                        <a:pt x="10" y="247"/>
                      </a:cubicBezTo>
                      <a:cubicBezTo>
                        <a:pt x="9" y="249"/>
                        <a:pt x="10" y="250"/>
                        <a:pt x="10" y="252"/>
                      </a:cubicBezTo>
                      <a:cubicBezTo>
                        <a:pt x="11" y="254"/>
                        <a:pt x="11" y="257"/>
                        <a:pt x="11" y="259"/>
                      </a:cubicBezTo>
                      <a:cubicBezTo>
                        <a:pt x="11" y="261"/>
                        <a:pt x="11" y="262"/>
                        <a:pt x="12" y="263"/>
                      </a:cubicBezTo>
                      <a:cubicBezTo>
                        <a:pt x="12" y="265"/>
                        <a:pt x="12" y="266"/>
                        <a:pt x="12" y="268"/>
                      </a:cubicBezTo>
                      <a:cubicBezTo>
                        <a:pt x="12" y="269"/>
                        <a:pt x="13" y="270"/>
                        <a:pt x="13" y="271"/>
                      </a:cubicBezTo>
                      <a:cubicBezTo>
                        <a:pt x="13" y="272"/>
                        <a:pt x="13" y="273"/>
                        <a:pt x="13" y="274"/>
                      </a:cubicBezTo>
                      <a:cubicBezTo>
                        <a:pt x="14" y="275"/>
                        <a:pt x="14" y="276"/>
                        <a:pt x="14" y="277"/>
                      </a:cubicBezTo>
                      <a:cubicBezTo>
                        <a:pt x="14" y="278"/>
                        <a:pt x="14" y="279"/>
                        <a:pt x="15" y="280"/>
                      </a:cubicBezTo>
                      <a:cubicBezTo>
                        <a:pt x="15" y="281"/>
                        <a:pt x="15" y="282"/>
                        <a:pt x="15" y="283"/>
                      </a:cubicBezTo>
                      <a:cubicBezTo>
                        <a:pt x="16" y="284"/>
                        <a:pt x="16" y="285"/>
                        <a:pt x="16" y="285"/>
                      </a:cubicBezTo>
                      <a:cubicBezTo>
                        <a:pt x="16" y="286"/>
                        <a:pt x="16" y="287"/>
                        <a:pt x="17" y="288"/>
                      </a:cubicBezTo>
                      <a:cubicBezTo>
                        <a:pt x="17" y="289"/>
                        <a:pt x="17" y="290"/>
                        <a:pt x="17" y="290"/>
                      </a:cubicBezTo>
                      <a:cubicBezTo>
                        <a:pt x="17" y="291"/>
                        <a:pt x="18" y="292"/>
                        <a:pt x="18" y="292"/>
                      </a:cubicBezTo>
                      <a:cubicBezTo>
                        <a:pt x="18" y="293"/>
                        <a:pt x="18" y="294"/>
                        <a:pt x="19" y="295"/>
                      </a:cubicBezTo>
                      <a:cubicBezTo>
                        <a:pt x="19" y="296"/>
                        <a:pt x="19" y="297"/>
                        <a:pt x="19" y="297"/>
                      </a:cubicBezTo>
                      <a:cubicBezTo>
                        <a:pt x="19" y="298"/>
                        <a:pt x="20" y="299"/>
                        <a:pt x="20" y="299"/>
                      </a:cubicBezTo>
                      <a:cubicBezTo>
                        <a:pt x="20" y="300"/>
                        <a:pt x="20" y="300"/>
                        <a:pt x="20" y="301"/>
                      </a:cubicBezTo>
                      <a:cubicBezTo>
                        <a:pt x="21" y="302"/>
                        <a:pt x="21" y="302"/>
                        <a:pt x="21" y="303"/>
                      </a:cubicBezTo>
                      <a:cubicBezTo>
                        <a:pt x="21" y="304"/>
                        <a:pt x="21" y="304"/>
                        <a:pt x="22" y="305"/>
                      </a:cubicBezTo>
                      <a:cubicBezTo>
                        <a:pt x="22" y="305"/>
                        <a:pt x="22" y="306"/>
                        <a:pt x="22" y="307"/>
                      </a:cubicBezTo>
                      <a:cubicBezTo>
                        <a:pt x="22" y="307"/>
                        <a:pt x="23" y="308"/>
                        <a:pt x="23" y="308"/>
                      </a:cubicBezTo>
                      <a:cubicBezTo>
                        <a:pt x="23" y="309"/>
                        <a:pt x="23" y="310"/>
                        <a:pt x="24" y="310"/>
                      </a:cubicBezTo>
                      <a:cubicBezTo>
                        <a:pt x="24" y="311"/>
                        <a:pt x="24" y="312"/>
                        <a:pt x="24" y="312"/>
                      </a:cubicBezTo>
                      <a:cubicBezTo>
                        <a:pt x="24" y="313"/>
                        <a:pt x="24" y="314"/>
                        <a:pt x="24" y="315"/>
                      </a:cubicBezTo>
                      <a:cubicBezTo>
                        <a:pt x="23" y="315"/>
                        <a:pt x="23" y="315"/>
                        <a:pt x="22" y="315"/>
                      </a:cubicBezTo>
                      <a:cubicBezTo>
                        <a:pt x="21" y="316"/>
                        <a:pt x="21" y="316"/>
                        <a:pt x="20" y="316"/>
                      </a:cubicBezTo>
                      <a:cubicBezTo>
                        <a:pt x="19" y="317"/>
                        <a:pt x="19" y="317"/>
                        <a:pt x="18" y="317"/>
                      </a:cubicBezTo>
                      <a:cubicBezTo>
                        <a:pt x="18" y="317"/>
                        <a:pt x="17" y="317"/>
                        <a:pt x="16" y="318"/>
                      </a:cubicBezTo>
                      <a:cubicBezTo>
                        <a:pt x="16" y="318"/>
                        <a:pt x="15" y="318"/>
                        <a:pt x="14" y="318"/>
                      </a:cubicBezTo>
                      <a:cubicBezTo>
                        <a:pt x="14" y="318"/>
                        <a:pt x="13" y="319"/>
                        <a:pt x="12" y="319"/>
                      </a:cubicBezTo>
                      <a:cubicBezTo>
                        <a:pt x="12" y="319"/>
                        <a:pt x="11" y="319"/>
                        <a:pt x="11" y="319"/>
                      </a:cubicBezTo>
                      <a:cubicBezTo>
                        <a:pt x="10" y="320"/>
                        <a:pt x="9" y="320"/>
                        <a:pt x="9" y="320"/>
                      </a:cubicBezTo>
                      <a:cubicBezTo>
                        <a:pt x="8" y="320"/>
                        <a:pt x="8" y="320"/>
                        <a:pt x="7" y="320"/>
                      </a:cubicBezTo>
                      <a:cubicBezTo>
                        <a:pt x="6" y="321"/>
                        <a:pt x="6" y="321"/>
                        <a:pt x="5" y="321"/>
                      </a:cubicBezTo>
                      <a:cubicBezTo>
                        <a:pt x="5" y="321"/>
                        <a:pt x="5" y="321"/>
                        <a:pt x="4" y="322"/>
                      </a:cubicBezTo>
                      <a:cubicBezTo>
                        <a:pt x="4" y="322"/>
                        <a:pt x="3" y="322"/>
                        <a:pt x="3" y="323"/>
                      </a:cubicBezTo>
                      <a:cubicBezTo>
                        <a:pt x="2" y="324"/>
                        <a:pt x="1" y="325"/>
                        <a:pt x="0" y="326"/>
                      </a:cubicBezTo>
                      <a:cubicBezTo>
                        <a:pt x="0" y="327"/>
                        <a:pt x="0" y="327"/>
                        <a:pt x="0" y="328"/>
                      </a:cubicBezTo>
                      <a:cubicBezTo>
                        <a:pt x="0" y="330"/>
                        <a:pt x="0" y="331"/>
                        <a:pt x="0" y="333"/>
                      </a:cubicBezTo>
                      <a:cubicBezTo>
                        <a:pt x="0" y="334"/>
                        <a:pt x="0" y="334"/>
                        <a:pt x="0" y="335"/>
                      </a:cubicBezTo>
                      <a:cubicBezTo>
                        <a:pt x="0" y="335"/>
                        <a:pt x="0" y="335"/>
                        <a:pt x="1" y="335"/>
                      </a:cubicBezTo>
                      <a:cubicBezTo>
                        <a:pt x="1" y="336"/>
                        <a:pt x="1" y="336"/>
                        <a:pt x="2" y="337"/>
                      </a:cubicBezTo>
                      <a:cubicBezTo>
                        <a:pt x="2" y="337"/>
                        <a:pt x="3" y="338"/>
                        <a:pt x="3" y="338"/>
                      </a:cubicBezTo>
                      <a:cubicBezTo>
                        <a:pt x="3" y="338"/>
                        <a:pt x="4" y="339"/>
                        <a:pt x="4" y="339"/>
                      </a:cubicBezTo>
                      <a:cubicBezTo>
                        <a:pt x="5" y="340"/>
                        <a:pt x="6" y="340"/>
                        <a:pt x="7" y="341"/>
                      </a:cubicBezTo>
                      <a:cubicBezTo>
                        <a:pt x="7" y="341"/>
                        <a:pt x="8" y="341"/>
                        <a:pt x="8" y="342"/>
                      </a:cubicBezTo>
                      <a:cubicBezTo>
                        <a:pt x="10" y="343"/>
                        <a:pt x="11" y="343"/>
                        <a:pt x="13" y="344"/>
                      </a:cubicBezTo>
                      <a:cubicBezTo>
                        <a:pt x="13" y="345"/>
                        <a:pt x="14" y="345"/>
                        <a:pt x="14" y="345"/>
                      </a:cubicBezTo>
                      <a:close/>
                      <a:moveTo>
                        <a:pt x="38" y="332"/>
                      </a:moveTo>
                      <a:cubicBezTo>
                        <a:pt x="39" y="331"/>
                        <a:pt x="40" y="331"/>
                        <a:pt x="40" y="331"/>
                      </a:cubicBezTo>
                      <a:cubicBezTo>
                        <a:pt x="42" y="330"/>
                        <a:pt x="45" y="329"/>
                        <a:pt x="47" y="329"/>
                      </a:cubicBezTo>
                      <a:cubicBezTo>
                        <a:pt x="48" y="329"/>
                        <a:pt x="48" y="328"/>
                        <a:pt x="49" y="328"/>
                      </a:cubicBezTo>
                      <a:cubicBezTo>
                        <a:pt x="50" y="328"/>
                        <a:pt x="52" y="327"/>
                        <a:pt x="53" y="327"/>
                      </a:cubicBezTo>
                      <a:cubicBezTo>
                        <a:pt x="54" y="326"/>
                        <a:pt x="55" y="326"/>
                        <a:pt x="55" y="326"/>
                      </a:cubicBezTo>
                      <a:cubicBezTo>
                        <a:pt x="55" y="327"/>
                        <a:pt x="55" y="328"/>
                        <a:pt x="55" y="330"/>
                      </a:cubicBezTo>
                      <a:cubicBezTo>
                        <a:pt x="55" y="330"/>
                        <a:pt x="55" y="331"/>
                        <a:pt x="55" y="332"/>
                      </a:cubicBezTo>
                      <a:cubicBezTo>
                        <a:pt x="55" y="333"/>
                        <a:pt x="54" y="335"/>
                        <a:pt x="54" y="336"/>
                      </a:cubicBezTo>
                      <a:cubicBezTo>
                        <a:pt x="54" y="337"/>
                        <a:pt x="54" y="337"/>
                        <a:pt x="53" y="338"/>
                      </a:cubicBezTo>
                      <a:cubicBezTo>
                        <a:pt x="53" y="339"/>
                        <a:pt x="53" y="341"/>
                        <a:pt x="53" y="342"/>
                      </a:cubicBezTo>
                      <a:cubicBezTo>
                        <a:pt x="53" y="343"/>
                        <a:pt x="52" y="344"/>
                        <a:pt x="51" y="344"/>
                      </a:cubicBezTo>
                      <a:cubicBezTo>
                        <a:pt x="51" y="343"/>
                        <a:pt x="51" y="343"/>
                        <a:pt x="50" y="343"/>
                      </a:cubicBezTo>
                      <a:cubicBezTo>
                        <a:pt x="49" y="342"/>
                        <a:pt x="49" y="342"/>
                        <a:pt x="48" y="342"/>
                      </a:cubicBezTo>
                      <a:cubicBezTo>
                        <a:pt x="47" y="341"/>
                        <a:pt x="45" y="340"/>
                        <a:pt x="44" y="339"/>
                      </a:cubicBezTo>
                      <a:cubicBezTo>
                        <a:pt x="43" y="339"/>
                        <a:pt x="42" y="338"/>
                        <a:pt x="42" y="338"/>
                      </a:cubicBezTo>
                      <a:cubicBezTo>
                        <a:pt x="40" y="337"/>
                        <a:pt x="39" y="336"/>
                        <a:pt x="37" y="335"/>
                      </a:cubicBezTo>
                      <a:cubicBezTo>
                        <a:pt x="37" y="335"/>
                        <a:pt x="36" y="335"/>
                        <a:pt x="36" y="334"/>
                      </a:cubicBezTo>
                      <a:cubicBezTo>
                        <a:pt x="35" y="331"/>
                        <a:pt x="37" y="333"/>
                        <a:pt x="38"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80000"/>
                    </a:lnSpc>
                  </a:pPr>
                  <a:endParaRPr lang="en-US" sz="2000" dirty="0">
                    <a:latin typeface="+mj-lt"/>
                  </a:endParaRPr>
                </a:p>
              </p:txBody>
            </p:sp>
            <p:sp>
              <p:nvSpPr>
                <p:cNvPr id="214" name="Freeform 236">
                  <a:extLst>
                    <a:ext uri="{FF2B5EF4-FFF2-40B4-BE49-F238E27FC236}">
                      <a16:creationId xmlns:a16="http://schemas.microsoft.com/office/drawing/2014/main" id="{BE001544-9A37-4B6E-8D53-55180C386EB4}"/>
                    </a:ext>
                  </a:extLst>
                </p:cNvPr>
                <p:cNvSpPr>
                  <a:spLocks noEditPoints="1"/>
                </p:cNvSpPr>
                <p:nvPr/>
              </p:nvSpPr>
              <p:spPr bwMode="auto">
                <a:xfrm>
                  <a:off x="9367838" y="5208588"/>
                  <a:ext cx="214313" cy="150813"/>
                </a:xfrm>
                <a:custGeom>
                  <a:avLst/>
                  <a:gdLst>
                    <a:gd name="T0" fmla="*/ 267 w 280"/>
                    <a:gd name="T1" fmla="*/ 0 h 199"/>
                    <a:gd name="T2" fmla="*/ 140 w 280"/>
                    <a:gd name="T3" fmla="*/ 0 h 199"/>
                    <a:gd name="T4" fmla="*/ 14 w 280"/>
                    <a:gd name="T5" fmla="*/ 0 h 199"/>
                    <a:gd name="T6" fmla="*/ 0 w 280"/>
                    <a:gd name="T7" fmla="*/ 13 h 199"/>
                    <a:gd name="T8" fmla="*/ 0 w 280"/>
                    <a:gd name="T9" fmla="*/ 186 h 199"/>
                    <a:gd name="T10" fmla="*/ 14 w 280"/>
                    <a:gd name="T11" fmla="*/ 199 h 199"/>
                    <a:gd name="T12" fmla="*/ 266 w 280"/>
                    <a:gd name="T13" fmla="*/ 199 h 199"/>
                    <a:gd name="T14" fmla="*/ 280 w 280"/>
                    <a:gd name="T15" fmla="*/ 185 h 199"/>
                    <a:gd name="T16" fmla="*/ 280 w 280"/>
                    <a:gd name="T17" fmla="*/ 13 h 199"/>
                    <a:gd name="T18" fmla="*/ 267 w 280"/>
                    <a:gd name="T19" fmla="*/ 0 h 199"/>
                    <a:gd name="T20" fmla="*/ 260 w 280"/>
                    <a:gd name="T21" fmla="*/ 179 h 199"/>
                    <a:gd name="T22" fmla="*/ 21 w 280"/>
                    <a:gd name="T23" fmla="*/ 179 h 199"/>
                    <a:gd name="T24" fmla="*/ 21 w 280"/>
                    <a:gd name="T25" fmla="*/ 20 h 199"/>
                    <a:gd name="T26" fmla="*/ 260 w 280"/>
                    <a:gd name="T27" fmla="*/ 20 h 199"/>
                    <a:gd name="T28" fmla="*/ 260 w 280"/>
                    <a:gd name="T29"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199">
                      <a:moveTo>
                        <a:pt x="267" y="0"/>
                      </a:moveTo>
                      <a:cubicBezTo>
                        <a:pt x="225" y="0"/>
                        <a:pt x="182" y="0"/>
                        <a:pt x="140" y="0"/>
                      </a:cubicBezTo>
                      <a:cubicBezTo>
                        <a:pt x="98" y="0"/>
                        <a:pt x="56" y="0"/>
                        <a:pt x="14" y="0"/>
                      </a:cubicBezTo>
                      <a:cubicBezTo>
                        <a:pt x="3" y="0"/>
                        <a:pt x="0" y="3"/>
                        <a:pt x="0" y="13"/>
                      </a:cubicBezTo>
                      <a:cubicBezTo>
                        <a:pt x="0" y="71"/>
                        <a:pt x="0" y="128"/>
                        <a:pt x="0" y="186"/>
                      </a:cubicBezTo>
                      <a:cubicBezTo>
                        <a:pt x="0" y="196"/>
                        <a:pt x="4" y="199"/>
                        <a:pt x="14" y="199"/>
                      </a:cubicBezTo>
                      <a:cubicBezTo>
                        <a:pt x="98" y="199"/>
                        <a:pt x="182" y="199"/>
                        <a:pt x="266" y="199"/>
                      </a:cubicBezTo>
                      <a:cubicBezTo>
                        <a:pt x="277" y="199"/>
                        <a:pt x="280" y="196"/>
                        <a:pt x="280" y="185"/>
                      </a:cubicBezTo>
                      <a:cubicBezTo>
                        <a:pt x="280" y="128"/>
                        <a:pt x="280" y="70"/>
                        <a:pt x="280" y="13"/>
                      </a:cubicBezTo>
                      <a:cubicBezTo>
                        <a:pt x="280" y="3"/>
                        <a:pt x="277" y="0"/>
                        <a:pt x="267" y="0"/>
                      </a:cubicBezTo>
                      <a:close/>
                      <a:moveTo>
                        <a:pt x="260" y="179"/>
                      </a:moveTo>
                      <a:cubicBezTo>
                        <a:pt x="180" y="179"/>
                        <a:pt x="101" y="179"/>
                        <a:pt x="21" y="179"/>
                      </a:cubicBezTo>
                      <a:cubicBezTo>
                        <a:pt x="21" y="126"/>
                        <a:pt x="21" y="73"/>
                        <a:pt x="21" y="20"/>
                      </a:cubicBezTo>
                      <a:cubicBezTo>
                        <a:pt x="100" y="20"/>
                        <a:pt x="180" y="20"/>
                        <a:pt x="260" y="20"/>
                      </a:cubicBezTo>
                      <a:cubicBezTo>
                        <a:pt x="260" y="73"/>
                        <a:pt x="260" y="126"/>
                        <a:pt x="260"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80000"/>
                    </a:lnSpc>
                  </a:pPr>
                  <a:endParaRPr lang="en-US" sz="2000" dirty="0">
                    <a:latin typeface="+mj-lt"/>
                  </a:endParaRPr>
                </a:p>
              </p:txBody>
            </p:sp>
            <p:sp>
              <p:nvSpPr>
                <p:cNvPr id="215" name="Freeform 237">
                  <a:extLst>
                    <a:ext uri="{FF2B5EF4-FFF2-40B4-BE49-F238E27FC236}">
                      <a16:creationId xmlns:a16="http://schemas.microsoft.com/office/drawing/2014/main" id="{460B624D-B38F-4B52-923D-E490DDDB2563}"/>
                    </a:ext>
                  </a:extLst>
                </p:cNvPr>
                <p:cNvSpPr>
                  <a:spLocks/>
                </p:cNvSpPr>
                <p:nvPr/>
              </p:nvSpPr>
              <p:spPr bwMode="auto">
                <a:xfrm>
                  <a:off x="9447213" y="5238751"/>
                  <a:ext cx="53975" cy="90488"/>
                </a:xfrm>
                <a:custGeom>
                  <a:avLst/>
                  <a:gdLst>
                    <a:gd name="T0" fmla="*/ 38 w 70"/>
                    <a:gd name="T1" fmla="*/ 89 h 119"/>
                    <a:gd name="T2" fmla="*/ 26 w 70"/>
                    <a:gd name="T3" fmla="*/ 83 h 119"/>
                    <a:gd name="T4" fmla="*/ 25 w 70"/>
                    <a:gd name="T5" fmla="*/ 80 h 119"/>
                    <a:gd name="T6" fmla="*/ 5 w 70"/>
                    <a:gd name="T7" fmla="*/ 80 h 119"/>
                    <a:gd name="T8" fmla="*/ 25 w 70"/>
                    <a:gd name="T9" fmla="*/ 108 h 119"/>
                    <a:gd name="T10" fmla="*/ 25 w 70"/>
                    <a:gd name="T11" fmla="*/ 119 h 119"/>
                    <a:gd name="T12" fmla="*/ 45 w 70"/>
                    <a:gd name="T13" fmla="*/ 119 h 119"/>
                    <a:gd name="T14" fmla="*/ 45 w 70"/>
                    <a:gd name="T15" fmla="*/ 108 h 119"/>
                    <a:gd name="T16" fmla="*/ 51 w 70"/>
                    <a:gd name="T17" fmla="*/ 105 h 119"/>
                    <a:gd name="T18" fmla="*/ 54 w 70"/>
                    <a:gd name="T19" fmla="*/ 56 h 119"/>
                    <a:gd name="T20" fmla="*/ 35 w 70"/>
                    <a:gd name="T21" fmla="*/ 49 h 119"/>
                    <a:gd name="T22" fmla="*/ 25 w 70"/>
                    <a:gd name="T23" fmla="*/ 40 h 119"/>
                    <a:gd name="T24" fmla="*/ 33 w 70"/>
                    <a:gd name="T25" fmla="*/ 30 h 119"/>
                    <a:gd name="T26" fmla="*/ 45 w 70"/>
                    <a:gd name="T27" fmla="*/ 36 h 119"/>
                    <a:gd name="T28" fmla="*/ 46 w 70"/>
                    <a:gd name="T29" fmla="*/ 39 h 119"/>
                    <a:gd name="T30" fmla="*/ 65 w 70"/>
                    <a:gd name="T31" fmla="*/ 39 h 119"/>
                    <a:gd name="T32" fmla="*/ 45 w 70"/>
                    <a:gd name="T33" fmla="*/ 11 h 119"/>
                    <a:gd name="T34" fmla="*/ 45 w 70"/>
                    <a:gd name="T35" fmla="*/ 0 h 119"/>
                    <a:gd name="T36" fmla="*/ 25 w 70"/>
                    <a:gd name="T37" fmla="*/ 0 h 119"/>
                    <a:gd name="T38" fmla="*/ 25 w 70"/>
                    <a:gd name="T39" fmla="*/ 11 h 119"/>
                    <a:gd name="T40" fmla="*/ 21 w 70"/>
                    <a:gd name="T41" fmla="*/ 13 h 119"/>
                    <a:gd name="T42" fmla="*/ 16 w 70"/>
                    <a:gd name="T43" fmla="*/ 62 h 119"/>
                    <a:gd name="T44" fmla="*/ 36 w 70"/>
                    <a:gd name="T45" fmla="*/ 70 h 119"/>
                    <a:gd name="T46" fmla="*/ 45 w 70"/>
                    <a:gd name="T47" fmla="*/ 79 h 119"/>
                    <a:gd name="T48" fmla="*/ 38 w 70"/>
                    <a:gd name="T49" fmla="*/ 8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119">
                      <a:moveTo>
                        <a:pt x="38" y="89"/>
                      </a:moveTo>
                      <a:cubicBezTo>
                        <a:pt x="32" y="90"/>
                        <a:pt x="28" y="88"/>
                        <a:pt x="26" y="83"/>
                      </a:cubicBezTo>
                      <a:cubicBezTo>
                        <a:pt x="26" y="82"/>
                        <a:pt x="25" y="81"/>
                        <a:pt x="25" y="80"/>
                      </a:cubicBezTo>
                      <a:cubicBezTo>
                        <a:pt x="18" y="80"/>
                        <a:pt x="12" y="80"/>
                        <a:pt x="5" y="80"/>
                      </a:cubicBezTo>
                      <a:cubicBezTo>
                        <a:pt x="6" y="93"/>
                        <a:pt x="13" y="102"/>
                        <a:pt x="25" y="108"/>
                      </a:cubicBezTo>
                      <a:cubicBezTo>
                        <a:pt x="25" y="112"/>
                        <a:pt x="25" y="115"/>
                        <a:pt x="25" y="119"/>
                      </a:cubicBezTo>
                      <a:cubicBezTo>
                        <a:pt x="32" y="119"/>
                        <a:pt x="39" y="119"/>
                        <a:pt x="45" y="119"/>
                      </a:cubicBezTo>
                      <a:cubicBezTo>
                        <a:pt x="45" y="115"/>
                        <a:pt x="45" y="112"/>
                        <a:pt x="45" y="108"/>
                      </a:cubicBezTo>
                      <a:cubicBezTo>
                        <a:pt x="47" y="107"/>
                        <a:pt x="49" y="106"/>
                        <a:pt x="51" y="105"/>
                      </a:cubicBezTo>
                      <a:cubicBezTo>
                        <a:pt x="69" y="94"/>
                        <a:pt x="70" y="69"/>
                        <a:pt x="54" y="56"/>
                      </a:cubicBezTo>
                      <a:cubicBezTo>
                        <a:pt x="49" y="52"/>
                        <a:pt x="42" y="50"/>
                        <a:pt x="35" y="49"/>
                      </a:cubicBezTo>
                      <a:cubicBezTo>
                        <a:pt x="29" y="49"/>
                        <a:pt x="25" y="45"/>
                        <a:pt x="25" y="40"/>
                      </a:cubicBezTo>
                      <a:cubicBezTo>
                        <a:pt x="25" y="35"/>
                        <a:pt x="28" y="31"/>
                        <a:pt x="33" y="30"/>
                      </a:cubicBezTo>
                      <a:cubicBezTo>
                        <a:pt x="38" y="29"/>
                        <a:pt x="42" y="31"/>
                        <a:pt x="45" y="36"/>
                      </a:cubicBezTo>
                      <a:cubicBezTo>
                        <a:pt x="45" y="37"/>
                        <a:pt x="45" y="38"/>
                        <a:pt x="46" y="39"/>
                      </a:cubicBezTo>
                      <a:cubicBezTo>
                        <a:pt x="52" y="39"/>
                        <a:pt x="59" y="39"/>
                        <a:pt x="65" y="39"/>
                      </a:cubicBezTo>
                      <a:cubicBezTo>
                        <a:pt x="65" y="26"/>
                        <a:pt x="59" y="19"/>
                        <a:pt x="45" y="11"/>
                      </a:cubicBezTo>
                      <a:cubicBezTo>
                        <a:pt x="45" y="7"/>
                        <a:pt x="45" y="4"/>
                        <a:pt x="45" y="0"/>
                      </a:cubicBezTo>
                      <a:cubicBezTo>
                        <a:pt x="39" y="0"/>
                        <a:pt x="32" y="0"/>
                        <a:pt x="25" y="0"/>
                      </a:cubicBezTo>
                      <a:cubicBezTo>
                        <a:pt x="25" y="4"/>
                        <a:pt x="25" y="7"/>
                        <a:pt x="25" y="11"/>
                      </a:cubicBezTo>
                      <a:cubicBezTo>
                        <a:pt x="24" y="12"/>
                        <a:pt x="22" y="13"/>
                        <a:pt x="21" y="13"/>
                      </a:cubicBezTo>
                      <a:cubicBezTo>
                        <a:pt x="2" y="24"/>
                        <a:pt x="0" y="49"/>
                        <a:pt x="16" y="62"/>
                      </a:cubicBezTo>
                      <a:cubicBezTo>
                        <a:pt x="22" y="67"/>
                        <a:pt x="28" y="69"/>
                        <a:pt x="36" y="70"/>
                      </a:cubicBezTo>
                      <a:cubicBezTo>
                        <a:pt x="41" y="70"/>
                        <a:pt x="45" y="74"/>
                        <a:pt x="45" y="79"/>
                      </a:cubicBezTo>
                      <a:cubicBezTo>
                        <a:pt x="45" y="84"/>
                        <a:pt x="43" y="88"/>
                        <a:pt x="3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80000"/>
                    </a:lnSpc>
                  </a:pPr>
                  <a:endParaRPr lang="en-US" sz="2000" dirty="0">
                    <a:latin typeface="+mj-lt"/>
                  </a:endParaRPr>
                </a:p>
              </p:txBody>
            </p:sp>
          </p:grpSp>
          <p:sp>
            <p:nvSpPr>
              <p:cNvPr id="211" name="Rectangle 210">
                <a:extLst>
                  <a:ext uri="{FF2B5EF4-FFF2-40B4-BE49-F238E27FC236}">
                    <a16:creationId xmlns:a16="http://schemas.microsoft.com/office/drawing/2014/main" id="{BC1A7543-0F4A-4D93-B5D7-95C297956F08}"/>
                  </a:ext>
                </a:extLst>
              </p:cNvPr>
              <p:cNvSpPr/>
              <p:nvPr/>
            </p:nvSpPr>
            <p:spPr>
              <a:xfrm>
                <a:off x="10302596" y="6811500"/>
                <a:ext cx="1645920" cy="523220"/>
              </a:xfrm>
              <a:prstGeom prst="rect">
                <a:avLst/>
              </a:prstGeom>
            </p:spPr>
            <p:txBody>
              <a:bodyPr wrap="square">
                <a:spAutoFit/>
              </a:bodyPr>
              <a:lstStyle/>
              <a:p>
                <a:pPr marL="0" lvl="1">
                  <a:buClr>
                    <a:schemeClr val="accent1"/>
                  </a:buClr>
                </a:pPr>
                <a:r>
                  <a:rPr lang="en-US" sz="1400" dirty="0">
                    <a:solidFill>
                      <a:schemeClr val="tx2"/>
                    </a:solidFill>
                    <a:latin typeface="+mj-lt"/>
                  </a:rPr>
                  <a:t>Improved returns &amp; refund experience</a:t>
                </a:r>
              </a:p>
            </p:txBody>
          </p:sp>
        </p:grpSp>
      </p:grpSp>
      <p:sp>
        <p:nvSpPr>
          <p:cNvPr id="242" name="Striped Right Arrow 241">
            <a:hlinkClick r:id="rId5" action="ppaction://hlinksldjump"/>
          </p:cNvPr>
          <p:cNvSpPr/>
          <p:nvPr/>
        </p:nvSpPr>
        <p:spPr>
          <a:xfrm flipH="1">
            <a:off x="11501830" y="155544"/>
            <a:ext cx="412909" cy="431388"/>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2558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solidFill>
                  <a:schemeClr val="tx2"/>
                </a:solidFill>
              </a:rPr>
              <a:t>Webchat &amp; Email Translation Assistant solution</a:t>
            </a:r>
          </a:p>
        </p:txBody>
      </p:sp>
      <p:grpSp>
        <p:nvGrpSpPr>
          <p:cNvPr id="147" name="Group 146"/>
          <p:cNvGrpSpPr/>
          <p:nvPr/>
        </p:nvGrpSpPr>
        <p:grpSpPr>
          <a:xfrm>
            <a:off x="711204" y="997700"/>
            <a:ext cx="2252890" cy="246221"/>
            <a:chOff x="2562221" y="5150083"/>
            <a:chExt cx="4163350" cy="345454"/>
          </a:xfrm>
        </p:grpSpPr>
        <p:cxnSp>
          <p:nvCxnSpPr>
            <p:cNvPr id="148" name="Straight Connector 147"/>
            <p:cNvCxnSpPr/>
            <p:nvPr/>
          </p:nvCxnSpPr>
          <p:spPr>
            <a:xfrm>
              <a:off x="2562221" y="5305344"/>
              <a:ext cx="4163350" cy="0"/>
            </a:xfrm>
            <a:prstGeom prst="line">
              <a:avLst/>
            </a:prstGeom>
            <a:ln w="19050">
              <a:solidFill>
                <a:schemeClr val="accent5">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2881770" y="5150083"/>
              <a:ext cx="3481061" cy="345454"/>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uLnTx/>
                  <a:uFillTx/>
                  <a:latin typeface="Calibri" panose="020F0502020204030204"/>
                  <a:ea typeface="+mn-ea"/>
                  <a:cs typeface="+mn-cs"/>
                </a:rPr>
                <a:t>Context</a:t>
              </a:r>
            </a:p>
          </p:txBody>
        </p:sp>
      </p:grpSp>
      <p:sp>
        <p:nvSpPr>
          <p:cNvPr id="150" name="Pentagon 149"/>
          <p:cNvSpPr/>
          <p:nvPr/>
        </p:nvSpPr>
        <p:spPr>
          <a:xfrm>
            <a:off x="562539" y="2170801"/>
            <a:ext cx="2401555" cy="3421081"/>
          </a:xfrm>
          <a:prstGeom prst="homePlate">
            <a:avLst>
              <a:gd name="adj" fmla="val 21707"/>
            </a:avLst>
          </a:prstGeom>
          <a:solidFill>
            <a:schemeClr val="bg1">
              <a:lumMod val="95000"/>
            </a:schemeClr>
          </a:solidFill>
          <a:ln w="9525" algn="ctr">
            <a:solidFill>
              <a:schemeClr val="bg1">
                <a:lumMod val="75000"/>
              </a:schemeClr>
            </a:solidFill>
            <a:miter lim="800000"/>
            <a:headEnd/>
            <a:tailEnd/>
          </a:ln>
          <a:effectLst/>
        </p:spPr>
        <p:txBody>
          <a:bodyPr wrap="square" lIns="182880" rIns="45720" anchor="ctr"/>
          <a:lstStyle/>
          <a:p>
            <a:pPr marL="0" lvl="1">
              <a:lnSpc>
                <a:spcPct val="113000"/>
              </a:lnSpc>
              <a:buClr>
                <a:srgbClr val="FF6503"/>
              </a:buClr>
              <a:defRPr/>
            </a:pPr>
            <a:r>
              <a:rPr lang="en-US" sz="1600" b="1" dirty="0">
                <a:solidFill>
                  <a:srgbClr val="000000"/>
                </a:solidFill>
                <a:latin typeface="+mj-lt"/>
              </a:rPr>
              <a:t>15</a:t>
            </a:r>
            <a:r>
              <a:rPr lang="en-US" sz="1600" b="1" noProof="0" dirty="0">
                <a:solidFill>
                  <a:srgbClr val="000000"/>
                </a:solidFill>
                <a:latin typeface="+mj-lt"/>
              </a:rPr>
              <a:t>+ Languages</a:t>
            </a:r>
          </a:p>
          <a:p>
            <a:pPr marL="0" lvl="1">
              <a:lnSpc>
                <a:spcPct val="113000"/>
              </a:lnSpc>
              <a:buClr>
                <a:srgbClr val="FF6503"/>
              </a:buClr>
              <a:defRPr/>
            </a:pPr>
            <a:r>
              <a:rPr lang="en-US" sz="1600" b="1" noProof="0" dirty="0">
                <a:solidFill>
                  <a:srgbClr val="000000"/>
                </a:solidFill>
                <a:latin typeface="+mj-lt"/>
              </a:rPr>
              <a:t>&lt; 10,000 Annual volumes</a:t>
            </a:r>
          </a:p>
          <a:p>
            <a:pPr marL="0" lvl="1">
              <a:lnSpc>
                <a:spcPct val="113000"/>
              </a:lnSpc>
              <a:buClr>
                <a:srgbClr val="FF6503"/>
              </a:buClr>
              <a:defRPr/>
            </a:pPr>
            <a:endParaRPr lang="en-US" sz="1600" b="1" dirty="0">
              <a:solidFill>
                <a:srgbClr val="000000"/>
              </a:solidFill>
              <a:latin typeface="+mj-lt"/>
            </a:endParaRPr>
          </a:p>
          <a:p>
            <a:pPr marL="0" lvl="1">
              <a:lnSpc>
                <a:spcPct val="113000"/>
              </a:lnSpc>
              <a:buClr>
                <a:srgbClr val="FF6503"/>
              </a:buClr>
              <a:defRPr/>
            </a:pPr>
            <a:r>
              <a:rPr lang="en-US" sz="1600" b="1" dirty="0">
                <a:solidFill>
                  <a:srgbClr val="000000"/>
                </a:solidFill>
                <a:latin typeface="+mj-lt"/>
                <a:ea typeface="宋体" pitchFamily="2" charset="-122"/>
              </a:rPr>
              <a:t>40 FTEs required in As Is Operating model</a:t>
            </a:r>
          </a:p>
          <a:p>
            <a:pPr marL="0" lvl="1">
              <a:lnSpc>
                <a:spcPct val="113000"/>
              </a:lnSpc>
              <a:buClr>
                <a:srgbClr val="FF6503"/>
              </a:buClr>
              <a:defRPr/>
            </a:pPr>
            <a:endParaRPr lang="en-US" sz="1600" b="1" dirty="0">
              <a:solidFill>
                <a:srgbClr val="000000"/>
              </a:solidFill>
              <a:latin typeface="+mj-lt"/>
              <a:ea typeface="宋体" pitchFamily="2" charset="-122"/>
            </a:endParaRPr>
          </a:p>
          <a:p>
            <a:pPr marL="0" lvl="1">
              <a:lnSpc>
                <a:spcPct val="113000"/>
              </a:lnSpc>
              <a:buClr>
                <a:srgbClr val="FF6503"/>
              </a:buClr>
              <a:defRPr/>
            </a:pPr>
            <a:r>
              <a:rPr lang="en-US" sz="1600" b="1" dirty="0">
                <a:solidFill>
                  <a:srgbClr val="000000"/>
                </a:solidFill>
                <a:latin typeface="+mj-lt"/>
              </a:rPr>
              <a:t>Unsustainable Operating model</a:t>
            </a:r>
            <a:endParaRPr lang="en-US" sz="1600" dirty="0">
              <a:solidFill>
                <a:srgbClr val="000000"/>
              </a:solidFill>
              <a:latin typeface="+mj-lt"/>
            </a:endParaRPr>
          </a:p>
          <a:p>
            <a:pPr marL="0" lvl="1">
              <a:lnSpc>
                <a:spcPct val="113000"/>
              </a:lnSpc>
              <a:buClr>
                <a:srgbClr val="FF6503"/>
              </a:buClr>
              <a:defRPr/>
            </a:pPr>
            <a:endParaRPr lang="en-US" sz="1200" dirty="0">
              <a:solidFill>
                <a:srgbClr val="000000"/>
              </a:solidFill>
              <a:latin typeface="+mj-lt"/>
              <a:ea typeface="宋体" pitchFamily="2" charset="-122"/>
            </a:endParaRPr>
          </a:p>
          <a:p>
            <a:pPr marL="0" lvl="1">
              <a:lnSpc>
                <a:spcPct val="113000"/>
              </a:lnSpc>
              <a:buClr>
                <a:srgbClr val="FF6503"/>
              </a:buClr>
              <a:defRPr/>
            </a:pPr>
            <a:endParaRPr lang="en-US" sz="1200" b="1" noProof="0" dirty="0">
              <a:solidFill>
                <a:srgbClr val="000000"/>
              </a:solidFill>
              <a:latin typeface="+mj-lt"/>
            </a:endParaRPr>
          </a:p>
        </p:txBody>
      </p:sp>
      <p:cxnSp>
        <p:nvCxnSpPr>
          <p:cNvPr id="151" name="Straight Connector 150"/>
          <p:cNvCxnSpPr/>
          <p:nvPr/>
        </p:nvCxnSpPr>
        <p:spPr>
          <a:xfrm>
            <a:off x="3894268" y="1110986"/>
            <a:ext cx="6583680" cy="0"/>
          </a:xfrm>
          <a:prstGeom prst="line">
            <a:avLst/>
          </a:prstGeom>
          <a:ln w="19050">
            <a:solidFill>
              <a:schemeClr val="accent5">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5544201" y="993532"/>
            <a:ext cx="3410445" cy="24622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srgbClr val="000000"/>
                </a:solidFill>
                <a:latin typeface="Calibri" panose="020F0502020204030204"/>
              </a:rPr>
              <a:t>Proposed Target Operating Model</a:t>
            </a:r>
            <a:endParaRPr kumimoji="0" lang="en-US" sz="1600" b="1" i="0" u="none" strike="noStrike" kern="1200" cap="none" spc="0" normalizeH="0" baseline="0" noProof="0" dirty="0">
              <a:ln>
                <a:noFill/>
              </a:ln>
              <a:solidFill>
                <a:srgbClr val="000000"/>
              </a:solidFill>
              <a:uLnTx/>
              <a:uFillTx/>
              <a:latin typeface="Calibri" panose="020F0502020204030204"/>
            </a:endParaRPr>
          </a:p>
        </p:txBody>
      </p:sp>
      <p:sp>
        <p:nvSpPr>
          <p:cNvPr id="153" name="Rectangle 152"/>
          <p:cNvSpPr/>
          <p:nvPr/>
        </p:nvSpPr>
        <p:spPr>
          <a:xfrm>
            <a:off x="4481216" y="3062077"/>
            <a:ext cx="5508195" cy="23468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1125" lvl="0" algn="ctr">
              <a:lnSpc>
                <a:spcPct val="113000"/>
              </a:lnSpc>
              <a:spcBef>
                <a:spcPts val="100"/>
              </a:spcBef>
              <a:spcAft>
                <a:spcPts val="100"/>
              </a:spcAft>
              <a:buClr>
                <a:srgbClr val="008ED0"/>
              </a:buClr>
              <a:defRPr/>
            </a:pPr>
            <a:endParaRPr lang="en-US" sz="1200" b="1" baseline="30000" dirty="0">
              <a:solidFill>
                <a:srgbClr val="414141"/>
              </a:solidFill>
            </a:endParaRPr>
          </a:p>
        </p:txBody>
      </p:sp>
      <p:sp>
        <p:nvSpPr>
          <p:cNvPr id="154" name="Rounded Rectangle 153"/>
          <p:cNvSpPr/>
          <p:nvPr/>
        </p:nvSpPr>
        <p:spPr>
          <a:xfrm>
            <a:off x="4582669" y="3631066"/>
            <a:ext cx="914400" cy="548640"/>
          </a:xfrm>
          <a:prstGeom prst="roundRect">
            <a:avLst>
              <a:gd name="adj" fmla="val 10545"/>
            </a:avLst>
          </a:prstGeom>
          <a:noFill/>
          <a:ln>
            <a:solidFill>
              <a:schemeClr val="tx1"/>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kern="0" dirty="0">
                <a:solidFill>
                  <a:srgbClr val="414141"/>
                </a:solidFill>
                <a:latin typeface="Calibri" panose="020F0502020204030204"/>
                <a:sym typeface="Arial"/>
              </a:rPr>
              <a:t>Message in native language</a:t>
            </a:r>
            <a:endPar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endParaRPr>
          </a:p>
        </p:txBody>
      </p:sp>
      <p:pic>
        <p:nvPicPr>
          <p:cNvPr id="155" name="Picture 15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5376" y="3586430"/>
            <a:ext cx="579474" cy="579474"/>
          </a:xfrm>
          <a:prstGeom prst="rect">
            <a:avLst/>
          </a:prstGeom>
        </p:spPr>
      </p:pic>
      <p:sp>
        <p:nvSpPr>
          <p:cNvPr id="156" name="Right Arrow 155"/>
          <p:cNvSpPr/>
          <p:nvPr/>
        </p:nvSpPr>
        <p:spPr>
          <a:xfrm>
            <a:off x="4015737" y="3716135"/>
            <a:ext cx="420976" cy="374819"/>
          </a:xfrm>
          <a:prstGeom prst="rightArrow">
            <a:avLst/>
          </a:prstGeom>
          <a:solidFill>
            <a:schemeClr val="tx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p:cNvSpPr/>
          <p:nvPr/>
        </p:nvSpPr>
        <p:spPr>
          <a:xfrm>
            <a:off x="5673005" y="3631066"/>
            <a:ext cx="914400" cy="548640"/>
          </a:xfrm>
          <a:prstGeom prst="roundRect">
            <a:avLst>
              <a:gd name="adj" fmla="val 10545"/>
            </a:avLst>
          </a:prstGeom>
          <a:noFill/>
          <a:ln>
            <a:solidFill>
              <a:schemeClr val="tx1"/>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rPr>
              <a:t>Convert in English</a:t>
            </a:r>
          </a:p>
        </p:txBody>
      </p:sp>
      <p:sp>
        <p:nvSpPr>
          <p:cNvPr id="158" name="Rounded Rectangle 157"/>
          <p:cNvSpPr/>
          <p:nvPr/>
        </p:nvSpPr>
        <p:spPr>
          <a:xfrm>
            <a:off x="6763341" y="3631066"/>
            <a:ext cx="914400" cy="548640"/>
          </a:xfrm>
          <a:prstGeom prst="roundRect">
            <a:avLst>
              <a:gd name="adj" fmla="val 10545"/>
            </a:avLst>
          </a:prstGeom>
          <a:noFill/>
          <a:ln>
            <a:solidFill>
              <a:schemeClr val="tx1"/>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rPr>
              <a:t>Respond</a:t>
            </a:r>
            <a:r>
              <a:rPr kumimoji="0" lang="en-US" sz="900" b="0" i="0" u="none" strike="noStrike" kern="0" cap="none" spc="0" normalizeH="0" noProof="0" dirty="0">
                <a:ln>
                  <a:noFill/>
                </a:ln>
                <a:solidFill>
                  <a:srgbClr val="414141"/>
                </a:solidFill>
                <a:effectLst/>
                <a:uLnTx/>
                <a:uFillTx/>
                <a:latin typeface="Calibri" panose="020F0502020204030204"/>
                <a:ea typeface="+mn-ea"/>
                <a:cs typeface="+mn-cs"/>
                <a:sym typeface="Arial"/>
              </a:rPr>
              <a:t> in English</a:t>
            </a:r>
            <a:endPar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endParaRPr>
          </a:p>
        </p:txBody>
      </p:sp>
      <p:sp>
        <p:nvSpPr>
          <p:cNvPr id="159" name="Rounded Rectangle 158"/>
          <p:cNvSpPr/>
          <p:nvPr/>
        </p:nvSpPr>
        <p:spPr>
          <a:xfrm>
            <a:off x="7864310" y="3631066"/>
            <a:ext cx="914400" cy="548640"/>
          </a:xfrm>
          <a:prstGeom prst="roundRect">
            <a:avLst>
              <a:gd name="adj" fmla="val 10545"/>
            </a:avLst>
          </a:prstGeom>
          <a:noFill/>
          <a:ln>
            <a:solidFill>
              <a:schemeClr val="tx1"/>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rPr>
              <a:t>Convert to native language</a:t>
            </a:r>
          </a:p>
        </p:txBody>
      </p:sp>
      <p:pic>
        <p:nvPicPr>
          <p:cNvPr id="160" name="Picture 159"/>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24551" y="4426851"/>
            <a:ext cx="365760" cy="365760"/>
          </a:xfrm>
          <a:prstGeom prst="rect">
            <a:avLst/>
          </a:prstGeom>
        </p:spPr>
      </p:pic>
      <p:sp>
        <p:nvSpPr>
          <p:cNvPr id="161" name="Rounded Rectangle 160"/>
          <p:cNvSpPr/>
          <p:nvPr/>
        </p:nvSpPr>
        <p:spPr>
          <a:xfrm>
            <a:off x="8954646" y="3631066"/>
            <a:ext cx="914400" cy="548640"/>
          </a:xfrm>
          <a:prstGeom prst="roundRect">
            <a:avLst>
              <a:gd name="adj" fmla="val 10545"/>
            </a:avLst>
          </a:prstGeom>
          <a:noFill/>
          <a:ln>
            <a:solidFill>
              <a:schemeClr val="tx1"/>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rPr>
              <a:t>Message</a:t>
            </a:r>
            <a:r>
              <a:rPr kumimoji="0" lang="en-US" sz="900" b="0" i="0" u="none" strike="noStrike" kern="0" cap="none" spc="0" normalizeH="0" noProof="0" dirty="0">
                <a:ln>
                  <a:noFill/>
                </a:ln>
                <a:solidFill>
                  <a:srgbClr val="414141"/>
                </a:solidFill>
                <a:effectLst/>
                <a:uLnTx/>
                <a:uFillTx/>
                <a:latin typeface="Calibri" panose="020F0502020204030204"/>
                <a:ea typeface="+mn-ea"/>
                <a:cs typeface="+mn-cs"/>
                <a:sym typeface="Arial"/>
              </a:rPr>
              <a:t> sent to Customer</a:t>
            </a:r>
            <a:endParaRPr kumimoji="0" lang="en-US" sz="900" b="0" i="0" u="none" strike="noStrike" kern="0" cap="none" spc="0" normalizeH="0" baseline="0" noProof="0" dirty="0">
              <a:ln>
                <a:noFill/>
              </a:ln>
              <a:solidFill>
                <a:srgbClr val="414141"/>
              </a:solidFill>
              <a:effectLst/>
              <a:uLnTx/>
              <a:uFillTx/>
              <a:latin typeface="Calibri" panose="020F0502020204030204"/>
              <a:ea typeface="+mn-ea"/>
              <a:cs typeface="+mn-cs"/>
              <a:sym typeface="Arial"/>
            </a:endParaRPr>
          </a:p>
        </p:txBody>
      </p:sp>
      <p:cxnSp>
        <p:nvCxnSpPr>
          <p:cNvPr id="162" name="Elbow Connector 161"/>
          <p:cNvCxnSpPr/>
          <p:nvPr/>
        </p:nvCxnSpPr>
        <p:spPr>
          <a:xfrm>
            <a:off x="5483036" y="3905386"/>
            <a:ext cx="182880" cy="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p:cNvCxnSpPr/>
          <p:nvPr/>
        </p:nvCxnSpPr>
        <p:spPr>
          <a:xfrm>
            <a:off x="6590298" y="3905386"/>
            <a:ext cx="182880" cy="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p:cNvCxnSpPr/>
          <p:nvPr/>
        </p:nvCxnSpPr>
        <p:spPr>
          <a:xfrm>
            <a:off x="7689001" y="3905386"/>
            <a:ext cx="182880" cy="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p:cNvCxnSpPr/>
          <p:nvPr/>
        </p:nvCxnSpPr>
        <p:spPr>
          <a:xfrm>
            <a:off x="8779285" y="3905386"/>
            <a:ext cx="182880" cy="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235652" y="4174171"/>
            <a:ext cx="910091" cy="276999"/>
          </a:xfrm>
          <a:prstGeom prst="rect">
            <a:avLst/>
          </a:prstGeom>
          <a:noFill/>
        </p:spPr>
        <p:txBody>
          <a:bodyPr wrap="square" rtlCol="0">
            <a:spAutoFit/>
          </a:bodyPr>
          <a:lstStyle/>
          <a:p>
            <a:pPr algn="ctr"/>
            <a:r>
              <a:rPr lang="en-US" sz="1200" b="1" dirty="0"/>
              <a:t>Customer</a:t>
            </a:r>
          </a:p>
        </p:txBody>
      </p:sp>
      <p:sp>
        <p:nvSpPr>
          <p:cNvPr id="167" name="TextBox 166"/>
          <p:cNvSpPr txBox="1"/>
          <p:nvPr/>
        </p:nvSpPr>
        <p:spPr>
          <a:xfrm>
            <a:off x="6821641" y="4861219"/>
            <a:ext cx="790235" cy="246221"/>
          </a:xfrm>
          <a:prstGeom prst="rect">
            <a:avLst/>
          </a:prstGeom>
          <a:noFill/>
        </p:spPr>
        <p:txBody>
          <a:bodyPr wrap="square" rtlCol="0">
            <a:spAutoFit/>
          </a:bodyPr>
          <a:lstStyle/>
          <a:p>
            <a:pPr algn="ctr"/>
            <a:r>
              <a:rPr lang="en-US" sz="1000" b="1" dirty="0"/>
              <a:t>Agent</a:t>
            </a:r>
          </a:p>
        </p:txBody>
      </p:sp>
      <p:pic>
        <p:nvPicPr>
          <p:cNvPr id="168" name="Picture 167"/>
          <p:cNvPicPr/>
          <p:nvPr/>
        </p:nvPicPr>
        <p:blipFill>
          <a:blip r:embed="rId4"/>
          <a:stretch>
            <a:fillRect/>
          </a:stretch>
        </p:blipFill>
        <p:spPr>
          <a:xfrm>
            <a:off x="5950862" y="4440044"/>
            <a:ext cx="358685" cy="333566"/>
          </a:xfrm>
          <a:prstGeom prst="rect">
            <a:avLst/>
          </a:prstGeom>
          <a:noFill/>
        </p:spPr>
      </p:pic>
      <p:sp>
        <p:nvSpPr>
          <p:cNvPr id="169" name="TextBox 168"/>
          <p:cNvSpPr txBox="1"/>
          <p:nvPr/>
        </p:nvSpPr>
        <p:spPr>
          <a:xfrm>
            <a:off x="5724135" y="4847424"/>
            <a:ext cx="790235" cy="246221"/>
          </a:xfrm>
          <a:prstGeom prst="rect">
            <a:avLst/>
          </a:prstGeom>
          <a:noFill/>
        </p:spPr>
        <p:txBody>
          <a:bodyPr wrap="square" rtlCol="0">
            <a:spAutoFit/>
          </a:bodyPr>
          <a:lstStyle/>
          <a:p>
            <a:pPr algn="ctr"/>
            <a:r>
              <a:rPr lang="en-US" sz="1000" b="1" dirty="0"/>
              <a:t>Chat BOT</a:t>
            </a:r>
          </a:p>
        </p:txBody>
      </p:sp>
      <p:pic>
        <p:nvPicPr>
          <p:cNvPr id="170" name="Picture 169"/>
          <p:cNvPicPr/>
          <p:nvPr/>
        </p:nvPicPr>
        <p:blipFill>
          <a:blip r:embed="rId4"/>
          <a:stretch>
            <a:fillRect/>
          </a:stretch>
        </p:blipFill>
        <p:spPr>
          <a:xfrm>
            <a:off x="8126932" y="4427554"/>
            <a:ext cx="358685" cy="333566"/>
          </a:xfrm>
          <a:prstGeom prst="rect">
            <a:avLst/>
          </a:prstGeom>
          <a:noFill/>
        </p:spPr>
      </p:pic>
      <p:sp>
        <p:nvSpPr>
          <p:cNvPr id="171" name="TextBox 170"/>
          <p:cNvSpPr txBox="1"/>
          <p:nvPr/>
        </p:nvSpPr>
        <p:spPr>
          <a:xfrm>
            <a:off x="7919147" y="4834079"/>
            <a:ext cx="790235" cy="246221"/>
          </a:xfrm>
          <a:prstGeom prst="rect">
            <a:avLst/>
          </a:prstGeom>
          <a:noFill/>
        </p:spPr>
        <p:txBody>
          <a:bodyPr wrap="square" rtlCol="0">
            <a:spAutoFit/>
          </a:bodyPr>
          <a:lstStyle/>
          <a:p>
            <a:pPr algn="ctr"/>
            <a:r>
              <a:rPr lang="en-US" sz="1000" b="1" dirty="0"/>
              <a:t>Chat BOT</a:t>
            </a:r>
          </a:p>
        </p:txBody>
      </p:sp>
      <p:pic>
        <p:nvPicPr>
          <p:cNvPr id="172" name="Picture 171"/>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73079" y="3558950"/>
            <a:ext cx="579474" cy="579474"/>
          </a:xfrm>
          <a:prstGeom prst="rect">
            <a:avLst/>
          </a:prstGeom>
        </p:spPr>
      </p:pic>
      <p:sp>
        <p:nvSpPr>
          <p:cNvPr id="173" name="Right Arrow 172"/>
          <p:cNvSpPr/>
          <p:nvPr/>
        </p:nvSpPr>
        <p:spPr>
          <a:xfrm>
            <a:off x="10120757" y="3771872"/>
            <a:ext cx="420976" cy="374819"/>
          </a:xfrm>
          <a:prstGeom prst="rightArrow">
            <a:avLst/>
          </a:prstGeom>
          <a:solidFill>
            <a:schemeClr val="tx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p:cNvSpPr txBox="1"/>
          <p:nvPr/>
        </p:nvSpPr>
        <p:spPr>
          <a:xfrm>
            <a:off x="10553355" y="4146691"/>
            <a:ext cx="910091" cy="276999"/>
          </a:xfrm>
          <a:prstGeom prst="rect">
            <a:avLst/>
          </a:prstGeom>
          <a:noFill/>
        </p:spPr>
        <p:txBody>
          <a:bodyPr wrap="square" rtlCol="0">
            <a:spAutoFit/>
          </a:bodyPr>
          <a:lstStyle/>
          <a:p>
            <a:pPr algn="ctr"/>
            <a:r>
              <a:rPr lang="en-US" sz="1200" b="1" dirty="0"/>
              <a:t>Customer</a:t>
            </a:r>
          </a:p>
        </p:txBody>
      </p:sp>
      <p:sp>
        <p:nvSpPr>
          <p:cNvPr id="175" name="Rectangle 174"/>
          <p:cNvSpPr/>
          <p:nvPr/>
        </p:nvSpPr>
        <p:spPr>
          <a:xfrm>
            <a:off x="4326133" y="1159144"/>
            <a:ext cx="5644724" cy="2169825"/>
          </a:xfrm>
          <a:prstGeom prst="rect">
            <a:avLst/>
          </a:prstGeom>
        </p:spPr>
        <p:txBody>
          <a:bodyPr wrap="square">
            <a:spAutoFit/>
          </a:bodyPr>
          <a:lstStyle/>
          <a:p>
            <a:pPr marL="233363" indent="-233363" algn="ctr">
              <a:lnSpc>
                <a:spcPts val="1900"/>
              </a:lnSpc>
              <a:spcBef>
                <a:spcPts val="100"/>
              </a:spcBef>
              <a:spcAft>
                <a:spcPts val="100"/>
              </a:spcAft>
              <a:buClr>
                <a:schemeClr val="tx1"/>
              </a:buClr>
              <a:buFont typeface="Wingdings" panose="05000000000000000000" pitchFamily="2" charset="2"/>
              <a:buChar char="§"/>
              <a:defRPr/>
            </a:pPr>
            <a:endParaRPr lang="en-US" sz="700" b="1" dirty="0"/>
          </a:p>
          <a:p>
            <a:pPr algn="ctr">
              <a:lnSpc>
                <a:spcPts val="1900"/>
              </a:lnSpc>
              <a:spcBef>
                <a:spcPts val="100"/>
              </a:spcBef>
              <a:spcAft>
                <a:spcPts val="100"/>
              </a:spcAft>
              <a:buClr>
                <a:schemeClr val="tx1"/>
              </a:buClr>
              <a:defRPr/>
            </a:pPr>
            <a:r>
              <a:rPr lang="en-US" sz="1600" b="1" dirty="0"/>
              <a:t>Webchat Translation Assistant Solution </a:t>
            </a:r>
          </a:p>
          <a:p>
            <a:pPr algn="just">
              <a:lnSpc>
                <a:spcPts val="1900"/>
              </a:lnSpc>
              <a:spcBef>
                <a:spcPts val="100"/>
              </a:spcBef>
              <a:spcAft>
                <a:spcPts val="100"/>
              </a:spcAft>
              <a:buClr>
                <a:schemeClr val="tx1"/>
              </a:buClr>
              <a:defRPr/>
            </a:pPr>
            <a:r>
              <a:rPr lang="en-US" sz="1400" dirty="0">
                <a:solidFill>
                  <a:schemeClr val="tx2"/>
                </a:solidFill>
              </a:rPr>
              <a:t>Leverage automation to translate native language to English &amp; vice versa. </a:t>
            </a:r>
          </a:p>
          <a:p>
            <a:pPr algn="just">
              <a:lnSpc>
                <a:spcPts val="1900"/>
              </a:lnSpc>
              <a:spcBef>
                <a:spcPts val="100"/>
              </a:spcBef>
              <a:spcAft>
                <a:spcPts val="100"/>
              </a:spcAft>
              <a:buClr>
                <a:schemeClr val="tx1"/>
              </a:buClr>
              <a:defRPr/>
            </a:pPr>
            <a:r>
              <a:rPr lang="en-US" sz="1400" dirty="0">
                <a:solidFill>
                  <a:schemeClr val="tx2"/>
                </a:solidFill>
              </a:rPr>
              <a:t>English speaking agents will be able to support customers from different geographies and languages with this approach, resulting in 50%+ lower cost to serve</a:t>
            </a:r>
          </a:p>
          <a:p>
            <a:pPr algn="just">
              <a:lnSpc>
                <a:spcPts val="1900"/>
              </a:lnSpc>
              <a:spcBef>
                <a:spcPts val="100"/>
              </a:spcBef>
              <a:spcAft>
                <a:spcPts val="100"/>
              </a:spcAft>
              <a:buClr>
                <a:schemeClr val="tx1"/>
              </a:buClr>
              <a:defRPr/>
            </a:pPr>
            <a:endParaRPr lang="en-US" sz="1400" i="1" dirty="0">
              <a:solidFill>
                <a:schemeClr val="tx2"/>
              </a:solidFill>
            </a:endParaRPr>
          </a:p>
          <a:p>
            <a:pPr algn="just">
              <a:lnSpc>
                <a:spcPts val="1900"/>
              </a:lnSpc>
              <a:spcBef>
                <a:spcPts val="100"/>
              </a:spcBef>
              <a:spcAft>
                <a:spcPts val="100"/>
              </a:spcAft>
              <a:buClr>
                <a:schemeClr val="tx1"/>
              </a:buClr>
              <a:defRPr/>
            </a:pPr>
            <a:endParaRPr lang="en-US" sz="1400" b="1" dirty="0">
              <a:solidFill>
                <a:srgbClr val="414141"/>
              </a:solidFill>
            </a:endParaRPr>
          </a:p>
        </p:txBody>
      </p:sp>
      <p:sp>
        <p:nvSpPr>
          <p:cNvPr id="176" name="Striped Right Arrow 175">
            <a:hlinkClick r:id="rId5" action="ppaction://hlinksldjump"/>
          </p:cNvPr>
          <p:cNvSpPr/>
          <p:nvPr/>
        </p:nvSpPr>
        <p:spPr>
          <a:xfrm flipH="1">
            <a:off x="11501830" y="155544"/>
            <a:ext cx="412909" cy="431388"/>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7949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solidFill>
                  <a:schemeClr val="tx2"/>
                </a:solidFill>
              </a:rPr>
              <a:t>Customer Operations- Digital Command Centre</a:t>
            </a:r>
          </a:p>
        </p:txBody>
      </p:sp>
      <p:sp>
        <p:nvSpPr>
          <p:cNvPr id="41" name="Triangle 12">
            <a:extLst>
              <a:ext uri="{FF2B5EF4-FFF2-40B4-BE49-F238E27FC236}">
                <a16:creationId xmlns:a16="http://schemas.microsoft.com/office/drawing/2014/main" id="{004B96F7-1583-4056-8F49-33123B06766B}"/>
              </a:ext>
            </a:extLst>
          </p:cNvPr>
          <p:cNvSpPr/>
          <p:nvPr/>
        </p:nvSpPr>
        <p:spPr>
          <a:xfrm rot="10800000">
            <a:off x="4515754" y="2088634"/>
            <a:ext cx="1895205" cy="138946"/>
          </a:xfrm>
          <a:prstGeom prst="triangle">
            <a:avLst>
              <a:gd name="adj" fmla="val 50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riangle 109">
            <a:extLst>
              <a:ext uri="{FF2B5EF4-FFF2-40B4-BE49-F238E27FC236}">
                <a16:creationId xmlns:a16="http://schemas.microsoft.com/office/drawing/2014/main" id="{38448830-3146-4A3B-AE4E-677D7EAB5158}"/>
              </a:ext>
            </a:extLst>
          </p:cNvPr>
          <p:cNvSpPr/>
          <p:nvPr/>
        </p:nvSpPr>
        <p:spPr>
          <a:xfrm rot="10800000">
            <a:off x="9331594" y="2088634"/>
            <a:ext cx="1895205" cy="138946"/>
          </a:xfrm>
          <a:prstGeom prst="triangle">
            <a:avLst>
              <a:gd name="adj" fmla="val 50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1A4D9E64-54E4-468E-A2B3-4AF84EE21BA6}"/>
              </a:ext>
            </a:extLst>
          </p:cNvPr>
          <p:cNvGrpSpPr/>
          <p:nvPr/>
        </p:nvGrpSpPr>
        <p:grpSpPr>
          <a:xfrm>
            <a:off x="707001" y="1246746"/>
            <a:ext cx="10777999" cy="3611004"/>
            <a:chOff x="457199" y="1246746"/>
            <a:chExt cx="10777999" cy="3611004"/>
          </a:xfrm>
        </p:grpSpPr>
        <p:sp>
          <p:nvSpPr>
            <p:cNvPr id="44" name="Rectangle 43">
              <a:extLst>
                <a:ext uri="{FF2B5EF4-FFF2-40B4-BE49-F238E27FC236}">
                  <a16:creationId xmlns:a16="http://schemas.microsoft.com/office/drawing/2014/main" id="{E7AB90AF-47F9-424B-B2CE-667FFC59514B}"/>
                </a:ext>
              </a:extLst>
            </p:cNvPr>
            <p:cNvSpPr/>
            <p:nvPr/>
          </p:nvSpPr>
          <p:spPr>
            <a:xfrm>
              <a:off x="457199" y="1820523"/>
              <a:ext cx="3838575" cy="3037227"/>
            </a:xfrm>
            <a:prstGeom prst="rect">
              <a:avLst/>
            </a:prstGeom>
            <a:solidFill>
              <a:schemeClr val="bg1">
                <a:lumMod val="95000"/>
              </a:schemeClr>
            </a:solid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fontAlgn="base">
                <a:lnSpc>
                  <a:spcPct val="110000"/>
                </a:lnSpc>
                <a:spcBef>
                  <a:spcPts val="300"/>
                </a:spcBef>
                <a:spcAft>
                  <a:spcPts val="300"/>
                </a:spcAft>
                <a:buClr>
                  <a:schemeClr val="accent1"/>
                </a:buClr>
                <a:buSzTx/>
                <a:buFont typeface="Calibri Light" panose="020F0302020204030204" pitchFamily="34" charset="0"/>
                <a:buChar char="–"/>
                <a:tabLst/>
                <a:defRPr/>
              </a:pPr>
              <a:r>
                <a:rPr lang="en-US" sz="1400" dirty="0">
                  <a:solidFill>
                    <a:schemeClr val="tx2"/>
                  </a:solidFill>
                  <a:latin typeface="+mj-lt"/>
                </a:rPr>
                <a:t>Robust industry-agnostic platform</a:t>
              </a:r>
            </a:p>
            <a:p>
              <a:pPr marL="342900" marR="0" lvl="0" indent="-342900" fontAlgn="base">
                <a:lnSpc>
                  <a:spcPct val="110000"/>
                </a:lnSpc>
                <a:spcBef>
                  <a:spcPts val="300"/>
                </a:spcBef>
                <a:spcAft>
                  <a:spcPts val="300"/>
                </a:spcAft>
                <a:buClr>
                  <a:schemeClr val="accent1"/>
                </a:buClr>
                <a:buSzTx/>
                <a:buFont typeface="Calibri Light" panose="020F0302020204030204" pitchFamily="34" charset="0"/>
                <a:buChar char="–"/>
                <a:tabLst/>
                <a:defRPr/>
              </a:pPr>
              <a:r>
                <a:rPr lang="en-US" sz="1400" dirty="0">
                  <a:solidFill>
                    <a:schemeClr val="tx2"/>
                  </a:solidFill>
                  <a:latin typeface="+mj-lt"/>
                </a:rPr>
                <a:t>Links operational metrics with outcomes</a:t>
              </a:r>
            </a:p>
            <a:p>
              <a:pPr marL="342900" marR="0" lvl="0" indent="-342900" fontAlgn="base">
                <a:lnSpc>
                  <a:spcPct val="110000"/>
                </a:lnSpc>
                <a:spcBef>
                  <a:spcPts val="300"/>
                </a:spcBef>
                <a:spcAft>
                  <a:spcPts val="300"/>
                </a:spcAft>
                <a:buClr>
                  <a:schemeClr val="accent1"/>
                </a:buClr>
                <a:buSzTx/>
                <a:buFont typeface="Calibri Light" panose="020F0302020204030204" pitchFamily="34" charset="0"/>
                <a:buChar char="–"/>
                <a:tabLst/>
                <a:defRPr/>
              </a:pPr>
              <a:r>
                <a:rPr lang="en-US" sz="1400" dirty="0">
                  <a:solidFill>
                    <a:schemeClr val="tx2"/>
                  </a:solidFill>
                  <a:latin typeface="+mj-lt"/>
                </a:rPr>
                <a:t>Manages digital workforce, and drive customer outcomes through embedded intelligence and real time insights</a:t>
              </a:r>
            </a:p>
            <a:p>
              <a:pPr marL="342900" marR="0" lvl="0" indent="-342900" fontAlgn="base">
                <a:lnSpc>
                  <a:spcPct val="110000"/>
                </a:lnSpc>
                <a:spcBef>
                  <a:spcPts val="300"/>
                </a:spcBef>
                <a:spcAft>
                  <a:spcPts val="300"/>
                </a:spcAft>
                <a:buClr>
                  <a:schemeClr val="accent1"/>
                </a:buClr>
                <a:buSzTx/>
                <a:buFont typeface="Calibri Light" panose="020F0302020204030204" pitchFamily="34" charset="0"/>
                <a:buChar char="–"/>
                <a:tabLst/>
                <a:defRPr/>
              </a:pPr>
              <a:r>
                <a:rPr lang="en-US" sz="1400" dirty="0">
                  <a:solidFill>
                    <a:schemeClr val="tx2"/>
                  </a:solidFill>
                  <a:latin typeface="+mj-lt"/>
                </a:rPr>
                <a:t>Unifies data from multiple sources</a:t>
              </a:r>
            </a:p>
            <a:p>
              <a:pPr marL="342900" marR="0" lvl="0" indent="-342900" fontAlgn="base">
                <a:lnSpc>
                  <a:spcPct val="110000"/>
                </a:lnSpc>
                <a:spcBef>
                  <a:spcPts val="300"/>
                </a:spcBef>
                <a:spcAft>
                  <a:spcPts val="300"/>
                </a:spcAft>
                <a:buClr>
                  <a:schemeClr val="accent1"/>
                </a:buClr>
                <a:buSzTx/>
                <a:buFont typeface="Calibri Light" panose="020F0302020204030204" pitchFamily="34" charset="0"/>
                <a:buChar char="–"/>
                <a:tabLst/>
                <a:defRPr/>
              </a:pPr>
              <a:r>
                <a:rPr lang="en-US" sz="1400" dirty="0">
                  <a:solidFill>
                    <a:schemeClr val="tx2"/>
                  </a:solidFill>
                  <a:latin typeface="+mj-lt"/>
                </a:rPr>
                <a:t>Provides powerful representation across KPIs (workforce, quality, process, customer journeys etc.)</a:t>
              </a:r>
            </a:p>
          </p:txBody>
        </p:sp>
        <p:grpSp>
          <p:nvGrpSpPr>
            <p:cNvPr id="45" name="Group 44">
              <a:extLst>
                <a:ext uri="{FF2B5EF4-FFF2-40B4-BE49-F238E27FC236}">
                  <a16:creationId xmlns:a16="http://schemas.microsoft.com/office/drawing/2014/main" id="{ED749890-087A-440C-84BD-F440AAD9EF3B}"/>
                </a:ext>
              </a:extLst>
            </p:cNvPr>
            <p:cNvGrpSpPr/>
            <p:nvPr/>
          </p:nvGrpSpPr>
          <p:grpSpPr>
            <a:xfrm>
              <a:off x="4491228" y="1246746"/>
              <a:ext cx="6743970" cy="3611004"/>
              <a:chOff x="4491228" y="1246746"/>
              <a:chExt cx="6743970" cy="3611004"/>
            </a:xfrm>
          </p:grpSpPr>
          <p:sp>
            <p:nvSpPr>
              <p:cNvPr id="46" name="Rectangle 45">
                <a:extLst>
                  <a:ext uri="{FF2B5EF4-FFF2-40B4-BE49-F238E27FC236}">
                    <a16:creationId xmlns:a16="http://schemas.microsoft.com/office/drawing/2014/main" id="{24434BE2-D400-4771-95BE-88F311C46F26}"/>
                  </a:ext>
                </a:extLst>
              </p:cNvPr>
              <p:cNvSpPr/>
              <p:nvPr/>
            </p:nvSpPr>
            <p:spPr>
              <a:xfrm>
                <a:off x="4711998" y="1246746"/>
                <a:ext cx="6302431" cy="553998"/>
              </a:xfrm>
              <a:prstGeom prst="rect">
                <a:avLst/>
              </a:prstGeom>
            </p:spPr>
            <p:txBody>
              <a:bodyPr wrap="none">
                <a:spAutoFit/>
              </a:bodyPr>
              <a:lstStyle/>
              <a:p>
                <a:pPr marL="111125" marR="0" lvl="0" indent="0" algn="ctr" defTabSz="914400" rtl="0" eaLnBrk="1" fontAlgn="auto" latinLnBrk="0" hangingPunct="1">
                  <a:buClr>
                    <a:srgbClr val="008ED0"/>
                  </a:buClr>
                  <a:buSzTx/>
                  <a:buFontTx/>
                  <a:buNone/>
                  <a:tabLst/>
                  <a:defRPr/>
                </a:pPr>
                <a:r>
                  <a:rPr kumimoji="0" lang="en-US" sz="1600" b="1" u="none" strike="noStrike" kern="1200" cap="none" spc="0" normalizeH="0" baseline="0" noProof="0" dirty="0">
                    <a:ln>
                      <a:noFill/>
                    </a:ln>
                    <a:solidFill>
                      <a:schemeClr val="tx2"/>
                    </a:solidFill>
                    <a:effectLst/>
                    <a:uLnTx/>
                    <a:uFillTx/>
                    <a:ea typeface="+mn-ea"/>
                    <a:cs typeface="+mn-cs"/>
                  </a:rPr>
                  <a:t>EXL digital command </a:t>
                </a:r>
                <a:r>
                  <a:rPr kumimoji="0" lang="en-GB" sz="1600" b="1" u="none" strike="noStrike" kern="1200" cap="none" spc="0" normalizeH="0" baseline="0" dirty="0">
                    <a:ln>
                      <a:noFill/>
                    </a:ln>
                    <a:solidFill>
                      <a:schemeClr val="tx2"/>
                    </a:solidFill>
                    <a:effectLst/>
                    <a:uLnTx/>
                    <a:uFillTx/>
                    <a:ea typeface="+mn-ea"/>
                    <a:cs typeface="+mn-cs"/>
                  </a:rPr>
                  <a:t>centre</a:t>
                </a:r>
                <a:r>
                  <a:rPr kumimoji="0" lang="en-US" sz="1600" b="1" u="none" strike="noStrike" kern="1200" cap="none" spc="0" normalizeH="0" baseline="0" noProof="0" dirty="0">
                    <a:ln>
                      <a:noFill/>
                    </a:ln>
                    <a:solidFill>
                      <a:schemeClr val="tx2"/>
                    </a:solidFill>
                    <a:effectLst/>
                    <a:uLnTx/>
                    <a:uFillTx/>
                    <a:ea typeface="+mn-ea"/>
                    <a:cs typeface="+mn-cs"/>
                  </a:rPr>
                  <a:t> (EXL</a:t>
                </a:r>
                <a:r>
                  <a:rPr kumimoji="0" lang="en-US" sz="1600" b="1" u="none" strike="noStrike" kern="1200" cap="none" spc="0" normalizeH="0" noProof="0" dirty="0">
                    <a:ln>
                      <a:noFill/>
                    </a:ln>
                    <a:solidFill>
                      <a:schemeClr val="tx2"/>
                    </a:solidFill>
                    <a:effectLst/>
                    <a:uLnTx/>
                    <a:uFillTx/>
                    <a:ea typeface="+mn-ea"/>
                    <a:cs typeface="+mn-cs"/>
                  </a:rPr>
                  <a:t> </a:t>
                </a:r>
                <a:r>
                  <a:rPr lang="en-US" sz="1600" b="1" noProof="0" dirty="0">
                    <a:solidFill>
                      <a:schemeClr val="tx2"/>
                    </a:solidFill>
                  </a:rPr>
                  <a:t>N</a:t>
                </a:r>
                <a:r>
                  <a:rPr kumimoji="0" lang="en-US" sz="1600" b="1" u="none" strike="noStrike" kern="1200" cap="none" spc="0" normalizeH="0" baseline="0" noProof="0" dirty="0">
                    <a:ln>
                      <a:noFill/>
                    </a:ln>
                    <a:solidFill>
                      <a:schemeClr val="tx2"/>
                    </a:solidFill>
                    <a:effectLst/>
                    <a:uLnTx/>
                    <a:uFillTx/>
                  </a:rPr>
                  <a:t>ervehub</a:t>
                </a:r>
                <a:r>
                  <a:rPr kumimoji="0" lang="en-US" sz="1600" b="1" u="none" strike="noStrike" kern="1200" cap="none" spc="0" normalizeH="0" baseline="30000" noProof="0" dirty="0">
                    <a:ln>
                      <a:noFill/>
                    </a:ln>
                    <a:solidFill>
                      <a:schemeClr val="tx2"/>
                    </a:solidFill>
                    <a:effectLst/>
                    <a:uLnTx/>
                    <a:uFillTx/>
                  </a:rPr>
                  <a:t>TM</a:t>
                </a:r>
                <a:r>
                  <a:rPr kumimoji="0" lang="en-US" sz="1600" b="1" u="none" strike="noStrike" kern="1200" cap="none" spc="0" normalizeH="0" baseline="0" noProof="0" dirty="0">
                    <a:ln>
                      <a:noFill/>
                    </a:ln>
                    <a:solidFill>
                      <a:schemeClr val="tx2"/>
                    </a:solidFill>
                    <a:effectLst/>
                    <a:uLnTx/>
                    <a:uFillTx/>
                    <a:ea typeface="+mn-ea"/>
                    <a:cs typeface="+mn-cs"/>
                  </a:rPr>
                  <a:t>) solution</a:t>
                </a:r>
              </a:p>
              <a:p>
                <a:pPr marL="111125" marR="0" lvl="0" indent="0" algn="l" defTabSz="914400" rtl="0" eaLnBrk="1" fontAlgn="auto" latinLnBrk="0" hangingPunct="1">
                  <a:buClr>
                    <a:srgbClr val="008ED0"/>
                  </a:buClr>
                  <a:buSzTx/>
                  <a:buFontTx/>
                  <a:buNone/>
                  <a:tabLst/>
                  <a:defRPr/>
                </a:pPr>
                <a:r>
                  <a:rPr kumimoji="0" lang="en-US" sz="1400" b="1" u="none" strike="noStrike" kern="1200" cap="none" spc="0" normalizeH="0" baseline="0" noProof="0" dirty="0">
                    <a:ln>
                      <a:noFill/>
                    </a:ln>
                    <a:solidFill>
                      <a:schemeClr val="accent1"/>
                    </a:solidFill>
                    <a:effectLst/>
                    <a:uLnTx/>
                    <a:uFillTx/>
                    <a:ea typeface="+mn-ea"/>
                    <a:cs typeface="+mn-cs"/>
                  </a:rPr>
                  <a:t>A comprehensive enterprise solution that helps manage all aspects of operations</a:t>
                </a:r>
              </a:p>
            </p:txBody>
          </p:sp>
          <p:pic>
            <p:nvPicPr>
              <p:cNvPr id="47" name="Picture 46">
                <a:extLst>
                  <a:ext uri="{FF2B5EF4-FFF2-40B4-BE49-F238E27FC236}">
                    <a16:creationId xmlns:a16="http://schemas.microsoft.com/office/drawing/2014/main" id="{23753F69-16C3-48A2-848D-E8DF93ED8609}"/>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4541857" y="1920797"/>
                <a:ext cx="6642712" cy="2936953"/>
              </a:xfrm>
              <a:prstGeom prst="rect">
                <a:avLst/>
              </a:prstGeom>
            </p:spPr>
          </p:pic>
          <p:sp>
            <p:nvSpPr>
              <p:cNvPr id="48" name="Rounded Rectangle 186">
                <a:extLst>
                  <a:ext uri="{FF2B5EF4-FFF2-40B4-BE49-F238E27FC236}">
                    <a16:creationId xmlns:a16="http://schemas.microsoft.com/office/drawing/2014/main" id="{0D47F627-B03D-4EFF-B2A8-2FA5A850A1DF}"/>
                  </a:ext>
                </a:extLst>
              </p:cNvPr>
              <p:cNvSpPr/>
              <p:nvPr/>
            </p:nvSpPr>
            <p:spPr>
              <a:xfrm>
                <a:off x="6735453" y="1887687"/>
                <a:ext cx="2255520" cy="674051"/>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Digital command centre</a:t>
                </a:r>
              </a:p>
            </p:txBody>
          </p:sp>
          <p:cxnSp>
            <p:nvCxnSpPr>
              <p:cNvPr id="49" name="Straight Connector 48">
                <a:extLst>
                  <a:ext uri="{FF2B5EF4-FFF2-40B4-BE49-F238E27FC236}">
                    <a16:creationId xmlns:a16="http://schemas.microsoft.com/office/drawing/2014/main" id="{7073F891-47D5-4B6C-AAEE-FB97D82AD3E5}"/>
                  </a:ext>
                </a:extLst>
              </p:cNvPr>
              <p:cNvCxnSpPr/>
              <p:nvPr/>
            </p:nvCxnSpPr>
            <p:spPr>
              <a:xfrm>
                <a:off x="4491228" y="1800744"/>
                <a:ext cx="6743970"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2" name="Rectangle 1"/>
          <p:cNvSpPr/>
          <p:nvPr/>
        </p:nvSpPr>
        <p:spPr>
          <a:xfrm>
            <a:off x="228599" y="609190"/>
            <a:ext cx="11628119" cy="346249"/>
          </a:xfrm>
          <a:prstGeom prst="rect">
            <a:avLst/>
          </a:prstGeom>
        </p:spPr>
        <p:txBody>
          <a:bodyPr wrap="square">
            <a:spAutoFit/>
          </a:bodyPr>
          <a:lstStyle/>
          <a:p>
            <a:pPr lvl="0" defTabSz="914400">
              <a:defRPr/>
            </a:pPr>
            <a:r>
              <a:rPr lang="en-US" sz="1650" dirty="0">
                <a:solidFill>
                  <a:srgbClr val="000000"/>
                </a:solidFill>
                <a:latin typeface="Calibri Light" panose="020F0302020204030204" pitchFamily="34" charset="0"/>
              </a:rPr>
              <a:t>EXL Digital Command Centre (EXL NerveHub</a:t>
            </a:r>
            <a:r>
              <a:rPr lang="en-US" sz="1650" baseline="30000" dirty="0">
                <a:solidFill>
                  <a:srgbClr val="000000"/>
                </a:solidFill>
                <a:latin typeface="Calibri Light" panose="020F0302020204030204" pitchFamily="34" charset="0"/>
              </a:rPr>
              <a:t>TM</a:t>
            </a:r>
            <a:r>
              <a:rPr lang="en-US" sz="1650" dirty="0">
                <a:solidFill>
                  <a:srgbClr val="000000"/>
                </a:solidFill>
                <a:latin typeface="Calibri Light" panose="020F0302020204030204" pitchFamily="34" charset="0"/>
              </a:rPr>
              <a:t>) allows us to embed </a:t>
            </a:r>
            <a:r>
              <a:rPr lang="en-US" sz="1650" dirty="0">
                <a:solidFill>
                  <a:schemeClr val="accent1"/>
                </a:solidFill>
                <a:latin typeface="Calibri Light" panose="020F0302020204030204" pitchFamily="34" charset="0"/>
              </a:rPr>
              <a:t>Digital Intelligence in Operations and deliver improved outcomes</a:t>
            </a:r>
          </a:p>
        </p:txBody>
      </p:sp>
      <p:sp>
        <p:nvSpPr>
          <p:cNvPr id="57" name="Rectangle 56"/>
          <p:cNvSpPr/>
          <p:nvPr/>
        </p:nvSpPr>
        <p:spPr>
          <a:xfrm>
            <a:off x="7730121" y="5338797"/>
            <a:ext cx="1582686" cy="939873"/>
          </a:xfrm>
          <a:prstGeom prst="rect">
            <a:avLst/>
          </a:prstGeom>
        </p:spPr>
        <p:txBody>
          <a:bodyPr wrap="square">
            <a:spAutoFit/>
          </a:bodyPr>
          <a:lstStyle/>
          <a:p>
            <a:pPr algn="ctr" defTabSz="914400">
              <a:spcBef>
                <a:spcPts val="100"/>
              </a:spcBef>
              <a:spcAft>
                <a:spcPts val="100"/>
              </a:spcAft>
              <a:defRPr/>
            </a:pPr>
            <a:r>
              <a:rPr lang="en-GB" sz="2800"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20-30%</a:t>
            </a:r>
          </a:p>
          <a:p>
            <a:pPr algn="ctr" defTabSz="914400">
              <a:spcBef>
                <a:spcPts val="100"/>
              </a:spcBef>
              <a:spcAft>
                <a:spcPts val="100"/>
              </a:spcAft>
              <a:defRPr/>
            </a:pPr>
            <a:r>
              <a:rPr lang="en-GB" sz="1200" b="1" dirty="0">
                <a:solidFill>
                  <a:schemeClr val="tx2"/>
                </a:solidFill>
                <a:latin typeface="Calibri" panose="020F0502020204030204" pitchFamily="34" charset="0"/>
                <a:ea typeface="Calibri" panose="020F0502020204030204" pitchFamily="34" charset="0"/>
                <a:cs typeface="Calibri" panose="020F0502020204030204" pitchFamily="34" charset="0"/>
              </a:rPr>
              <a:t>Reduction in cost of operations</a:t>
            </a:r>
          </a:p>
        </p:txBody>
      </p:sp>
      <p:sp>
        <p:nvSpPr>
          <p:cNvPr id="58" name="Rectangle 57"/>
          <p:cNvSpPr/>
          <p:nvPr/>
        </p:nvSpPr>
        <p:spPr>
          <a:xfrm>
            <a:off x="5865943" y="5338797"/>
            <a:ext cx="1615948" cy="742254"/>
          </a:xfrm>
          <a:prstGeom prst="rect">
            <a:avLst/>
          </a:prstGeom>
        </p:spPr>
        <p:txBody>
          <a:bodyPr wrap="square">
            <a:spAutoFit/>
          </a:bodyPr>
          <a:lstStyle/>
          <a:p>
            <a:pPr algn="ctr" defTabSz="914400">
              <a:spcBef>
                <a:spcPts val="100"/>
              </a:spcBef>
              <a:spcAft>
                <a:spcPts val="100"/>
              </a:spcAft>
              <a:defRPr/>
            </a:pPr>
            <a:r>
              <a:rPr lang="en-GB" sz="2800"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3-5%</a:t>
            </a:r>
          </a:p>
          <a:p>
            <a:pPr algn="ctr" defTabSz="914400">
              <a:spcBef>
                <a:spcPts val="100"/>
              </a:spcBef>
              <a:spcAft>
                <a:spcPts val="100"/>
              </a:spcAft>
              <a:defRPr/>
            </a:pPr>
            <a:r>
              <a:rPr lang="en-GB" sz="1200" b="1" dirty="0">
                <a:solidFill>
                  <a:schemeClr val="tx2"/>
                </a:solidFill>
                <a:latin typeface="Calibri" panose="020F0502020204030204" pitchFamily="34" charset="0"/>
                <a:ea typeface="Calibri" panose="020F0502020204030204" pitchFamily="34" charset="0"/>
                <a:cs typeface="Calibri" panose="020F0502020204030204" pitchFamily="34" charset="0"/>
              </a:rPr>
              <a:t>Improvement in NPS</a:t>
            </a:r>
          </a:p>
        </p:txBody>
      </p:sp>
      <p:sp>
        <p:nvSpPr>
          <p:cNvPr id="59" name="Rectangle 58"/>
          <p:cNvSpPr/>
          <p:nvPr/>
        </p:nvSpPr>
        <p:spPr>
          <a:xfrm>
            <a:off x="1048276" y="5338797"/>
            <a:ext cx="2365910" cy="948593"/>
          </a:xfrm>
          <a:prstGeom prst="rect">
            <a:avLst/>
          </a:prstGeom>
        </p:spPr>
        <p:txBody>
          <a:bodyPr wrap="square">
            <a:spAutoFit/>
          </a:bodyPr>
          <a:lstStyle/>
          <a:p>
            <a:pPr marL="0" marR="0" lvl="0" indent="0" algn="ctr" defTabSz="914400" rtl="0" eaLnBrk="1" fontAlgn="auto" latinLnBrk="0" hangingPunct="1">
              <a:spcBef>
                <a:spcPts val="100"/>
              </a:spcBef>
              <a:spcAft>
                <a:spcPts val="100"/>
              </a:spcAft>
              <a:buClrTx/>
              <a:buSzTx/>
              <a:buFontTx/>
              <a:buNone/>
              <a:tabLst/>
              <a:defRPr/>
            </a:pPr>
            <a:r>
              <a:rPr kumimoji="0" lang="en-GB" sz="2800" u="none" strike="noStrike" kern="1200" cap="none" spc="0" normalizeH="0" baseline="0" noProof="0" dirty="0">
                <a:ln>
                  <a:noFill/>
                </a:ln>
                <a:solidFill>
                  <a:schemeClr val="accent1"/>
                </a:solidFill>
                <a:effectLst/>
                <a:uLnTx/>
                <a:uFillTx/>
                <a:latin typeface="Calibri Light" panose="020F0302020204030204" pitchFamily="34" charset="0"/>
                <a:ea typeface="Calibri" panose="020F0502020204030204" pitchFamily="34" charset="0"/>
                <a:cs typeface="Times New Roman" panose="02020603050405020304" pitchFamily="18" charset="0"/>
              </a:rPr>
              <a:t>10-15%</a:t>
            </a:r>
            <a:endParaRPr kumimoji="0" lang="en-GB" sz="3200" u="none" strike="noStrike" kern="1200" cap="none" spc="0" normalizeH="0" baseline="0" noProof="0" dirty="0">
              <a:ln>
                <a:noFill/>
              </a:ln>
              <a:solidFill>
                <a:schemeClr val="accent1"/>
              </a:solidFill>
              <a:effectLst/>
              <a:uLnTx/>
              <a:uFillTx/>
              <a:latin typeface="Calibri Light" panose="020F03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spcBef>
                <a:spcPts val="100"/>
              </a:spcBef>
              <a:spcAft>
                <a:spcPts val="100"/>
              </a:spcAft>
              <a:buClrTx/>
              <a:buSzTx/>
              <a:buFontTx/>
              <a:buNone/>
              <a:tabLst/>
              <a:defRPr/>
            </a:pPr>
            <a:r>
              <a:rPr kumimoji="0" lang="en-GB" sz="12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Reduction in Failure demand (repeat cases, complaints)</a:t>
            </a:r>
            <a:endParaRPr kumimoji="0" lang="en-GB" sz="1200" b="1"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0" name="Rectangle 59"/>
          <p:cNvSpPr/>
          <p:nvPr/>
        </p:nvSpPr>
        <p:spPr>
          <a:xfrm>
            <a:off x="3662416" y="5338797"/>
            <a:ext cx="1955297" cy="939873"/>
          </a:xfrm>
          <a:prstGeom prst="rect">
            <a:avLst/>
          </a:prstGeom>
        </p:spPr>
        <p:txBody>
          <a:bodyPr wrap="square">
            <a:spAutoFit/>
          </a:bodyPr>
          <a:lstStyle/>
          <a:p>
            <a:pPr algn="ctr" defTabSz="914400">
              <a:spcBef>
                <a:spcPts val="100"/>
              </a:spcBef>
              <a:spcAft>
                <a:spcPts val="100"/>
              </a:spcAft>
              <a:defRPr/>
            </a:pPr>
            <a:r>
              <a:rPr lang="en-GB" sz="2800"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8-10%</a:t>
            </a:r>
          </a:p>
          <a:p>
            <a:pPr algn="ctr" defTabSz="914400">
              <a:spcBef>
                <a:spcPts val="100"/>
              </a:spcBef>
              <a:spcAft>
                <a:spcPts val="100"/>
              </a:spcAft>
              <a:defRPr/>
            </a:pPr>
            <a:r>
              <a:rPr lang="en-GB" sz="1200" b="1" dirty="0">
                <a:solidFill>
                  <a:schemeClr val="tx2"/>
                </a:solidFill>
                <a:latin typeface="Calibri" panose="020F0502020204030204" pitchFamily="34" charset="0"/>
                <a:ea typeface="Calibri" panose="020F0502020204030204" pitchFamily="34" charset="0"/>
                <a:cs typeface="Calibri" panose="020F0502020204030204" pitchFamily="34" charset="0"/>
              </a:rPr>
              <a:t>Improvement in Employee Productivity</a:t>
            </a:r>
          </a:p>
        </p:txBody>
      </p:sp>
      <p:sp>
        <p:nvSpPr>
          <p:cNvPr id="61" name="Rectangle 60"/>
          <p:cNvSpPr/>
          <p:nvPr/>
        </p:nvSpPr>
        <p:spPr>
          <a:xfrm>
            <a:off x="9561038" y="5338797"/>
            <a:ext cx="1582686" cy="939873"/>
          </a:xfrm>
          <a:prstGeom prst="rect">
            <a:avLst/>
          </a:prstGeom>
        </p:spPr>
        <p:txBody>
          <a:bodyPr wrap="square">
            <a:spAutoFit/>
          </a:bodyPr>
          <a:lstStyle/>
          <a:p>
            <a:pPr algn="ctr" defTabSz="914400">
              <a:spcBef>
                <a:spcPts val="100"/>
              </a:spcBef>
              <a:spcAft>
                <a:spcPts val="100"/>
              </a:spcAft>
              <a:defRPr/>
            </a:pPr>
            <a:r>
              <a:rPr lang="en-GB" sz="2800"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10-12%</a:t>
            </a:r>
          </a:p>
          <a:p>
            <a:pPr algn="ctr" defTabSz="914400">
              <a:spcBef>
                <a:spcPts val="100"/>
              </a:spcBef>
              <a:spcAft>
                <a:spcPts val="100"/>
              </a:spcAft>
              <a:defRPr/>
            </a:pPr>
            <a:r>
              <a:rPr lang="en-GB" sz="1200" b="1" dirty="0">
                <a:solidFill>
                  <a:schemeClr val="tx2"/>
                </a:solidFill>
                <a:latin typeface="Calibri" panose="020F0502020204030204" pitchFamily="34" charset="0"/>
                <a:ea typeface="Calibri" panose="020F0502020204030204" pitchFamily="34" charset="0"/>
                <a:cs typeface="Calibri" panose="020F0502020204030204" pitchFamily="34" charset="0"/>
              </a:rPr>
              <a:t>Improvement in Service Levels</a:t>
            </a:r>
          </a:p>
        </p:txBody>
      </p:sp>
    </p:spTree>
    <p:extLst>
      <p:ext uri="{BB962C8B-B14F-4D97-AF65-F5344CB8AC3E}">
        <p14:creationId xmlns:p14="http://schemas.microsoft.com/office/powerpoint/2010/main" val="1869828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679371" cy="1649186"/>
          </a:xfrm>
        </p:spPr>
        <p:txBody>
          <a:bodyPr/>
          <a:lstStyle/>
          <a:p>
            <a:r>
              <a:rPr lang="en-US" dirty="0"/>
              <a:t>Why EXL ?</a:t>
            </a:r>
          </a:p>
        </p:txBody>
      </p:sp>
      <p:sp>
        <p:nvSpPr>
          <p:cNvPr id="6" name="TextBox 5"/>
          <p:cNvSpPr txBox="1"/>
          <p:nvPr/>
        </p:nvSpPr>
        <p:spPr>
          <a:xfrm>
            <a:off x="4695824" y="1485900"/>
            <a:ext cx="7229475" cy="3976473"/>
          </a:xfrm>
          <a:prstGeom prst="rect">
            <a:avLst/>
          </a:prstGeom>
          <a:noFill/>
        </p:spPr>
        <p:txBody>
          <a:bodyPr wrap="square" lIns="0" tIns="0" rIns="0" bIns="0" rtlCol="0">
            <a:spAutoFit/>
          </a:bodyPr>
          <a:lstStyle/>
          <a:p>
            <a:pPr marL="342900" indent="-342900">
              <a:lnSpc>
                <a:spcPct val="110000"/>
              </a:lnSpc>
              <a:spcBef>
                <a:spcPts val="1200"/>
              </a:spcBef>
              <a:spcAft>
                <a:spcPts val="1200"/>
              </a:spcAft>
              <a:buClr>
                <a:schemeClr val="bg1"/>
              </a:buClr>
              <a:buFont typeface="Calibri Light" panose="020F0302020204030204" pitchFamily="34" charset="0"/>
              <a:buChar char="–"/>
            </a:pPr>
            <a:r>
              <a:rPr lang="en-US" dirty="0">
                <a:solidFill>
                  <a:schemeClr val="bg1"/>
                </a:solidFill>
                <a:latin typeface="+mj-lt"/>
              </a:rPr>
              <a:t>Strategically investing in digital solutions that</a:t>
            </a:r>
            <a:r>
              <a:rPr lang="en-US" u="sng" dirty="0">
                <a:solidFill>
                  <a:schemeClr val="bg1"/>
                </a:solidFill>
                <a:latin typeface="+mj-lt"/>
              </a:rPr>
              <a:t> </a:t>
            </a:r>
            <a:r>
              <a:rPr lang="en-US" b="1" dirty="0">
                <a:solidFill>
                  <a:schemeClr val="bg1"/>
                </a:solidFill>
                <a:latin typeface="+mj-lt"/>
              </a:rPr>
              <a:t>enhance customer experience</a:t>
            </a:r>
          </a:p>
          <a:p>
            <a:pPr marL="342900" indent="-342900">
              <a:lnSpc>
                <a:spcPct val="110000"/>
              </a:lnSpc>
              <a:spcBef>
                <a:spcPts val="1200"/>
              </a:spcBef>
              <a:spcAft>
                <a:spcPts val="1200"/>
              </a:spcAft>
              <a:buClr>
                <a:schemeClr val="bg1"/>
              </a:buClr>
              <a:buFont typeface="Calibri Light" panose="020F0302020204030204" pitchFamily="34" charset="0"/>
              <a:buChar char="–"/>
            </a:pPr>
            <a:r>
              <a:rPr lang="en-US" dirty="0">
                <a:solidFill>
                  <a:schemeClr val="bg1"/>
                </a:solidFill>
                <a:latin typeface="+mj-lt"/>
              </a:rPr>
              <a:t>Bringing </a:t>
            </a:r>
            <a:r>
              <a:rPr lang="en-US" b="1" dirty="0">
                <a:solidFill>
                  <a:schemeClr val="bg1"/>
                </a:solidFill>
                <a:latin typeface="+mj-lt"/>
              </a:rPr>
              <a:t>industry best practices </a:t>
            </a:r>
            <a:r>
              <a:rPr lang="en-US" dirty="0">
                <a:solidFill>
                  <a:schemeClr val="bg1"/>
                </a:solidFill>
                <a:latin typeface="+mj-lt"/>
              </a:rPr>
              <a:t>from other Contact Centre Operations and engagements</a:t>
            </a:r>
          </a:p>
          <a:p>
            <a:pPr marL="342900" indent="-342900">
              <a:lnSpc>
                <a:spcPct val="110000"/>
              </a:lnSpc>
              <a:spcBef>
                <a:spcPts val="1200"/>
              </a:spcBef>
              <a:spcAft>
                <a:spcPts val="1200"/>
              </a:spcAft>
              <a:buClr>
                <a:schemeClr val="bg1"/>
              </a:buClr>
              <a:buFont typeface="Calibri Light" panose="020F0302020204030204" pitchFamily="34" charset="0"/>
              <a:buChar char="–"/>
            </a:pPr>
            <a:r>
              <a:rPr lang="en-US" b="1" dirty="0">
                <a:solidFill>
                  <a:schemeClr val="bg1"/>
                </a:solidFill>
                <a:latin typeface="+mj-lt"/>
              </a:rPr>
              <a:t>Increased flexibility </a:t>
            </a:r>
            <a:r>
              <a:rPr lang="en-US" dirty="0">
                <a:solidFill>
                  <a:schemeClr val="bg1"/>
                </a:solidFill>
                <a:latin typeface="+mj-lt"/>
              </a:rPr>
              <a:t>with transaction- and outcome-based pricing models</a:t>
            </a:r>
          </a:p>
          <a:p>
            <a:pPr marL="342900" indent="-342900">
              <a:lnSpc>
                <a:spcPct val="110000"/>
              </a:lnSpc>
              <a:spcBef>
                <a:spcPts val="1200"/>
              </a:spcBef>
              <a:spcAft>
                <a:spcPts val="1200"/>
              </a:spcAft>
              <a:buClr>
                <a:schemeClr val="bg1"/>
              </a:buClr>
              <a:buFont typeface="Calibri Light" panose="020F0302020204030204" pitchFamily="34" charset="0"/>
              <a:buChar char="–"/>
            </a:pPr>
            <a:r>
              <a:rPr lang="en-US" b="1" dirty="0">
                <a:solidFill>
                  <a:schemeClr val="bg1"/>
                </a:solidFill>
                <a:latin typeface="+mj-lt"/>
              </a:rPr>
              <a:t>Skin in the game </a:t>
            </a:r>
            <a:r>
              <a:rPr lang="en-US" dirty="0">
                <a:solidFill>
                  <a:schemeClr val="bg1"/>
                </a:solidFill>
                <a:latin typeface="+mj-lt"/>
              </a:rPr>
              <a:t>partnering to standup green field operations for </a:t>
            </a:r>
            <a:r>
              <a:rPr lang="en-US" b="1" dirty="0">
                <a:solidFill>
                  <a:schemeClr val="bg1"/>
                </a:solidFill>
                <a:latin typeface="+mj-lt"/>
              </a:rPr>
              <a:t>Ekaterra </a:t>
            </a:r>
          </a:p>
          <a:p>
            <a:pPr marL="342900" indent="-342900">
              <a:lnSpc>
                <a:spcPct val="110000"/>
              </a:lnSpc>
              <a:spcBef>
                <a:spcPts val="1200"/>
              </a:spcBef>
              <a:spcAft>
                <a:spcPts val="1200"/>
              </a:spcAft>
              <a:buClr>
                <a:schemeClr val="bg1"/>
              </a:buClr>
              <a:buFont typeface="Calibri Light" panose="020F0302020204030204" pitchFamily="34" charset="0"/>
              <a:buChar char="–"/>
            </a:pPr>
            <a:r>
              <a:rPr lang="en-US" dirty="0">
                <a:solidFill>
                  <a:schemeClr val="bg1"/>
                </a:solidFill>
                <a:latin typeface="+mj-lt"/>
              </a:rPr>
              <a:t>Transparent and flexible </a:t>
            </a:r>
            <a:r>
              <a:rPr lang="en-US" b="1" dirty="0">
                <a:solidFill>
                  <a:schemeClr val="bg1"/>
                </a:solidFill>
                <a:latin typeface="+mj-lt"/>
              </a:rPr>
              <a:t>commercial construct</a:t>
            </a:r>
          </a:p>
          <a:p>
            <a:pPr marL="342900" indent="-342900">
              <a:lnSpc>
                <a:spcPct val="110000"/>
              </a:lnSpc>
              <a:spcBef>
                <a:spcPts val="1200"/>
              </a:spcBef>
              <a:spcAft>
                <a:spcPts val="1200"/>
              </a:spcAft>
              <a:buClr>
                <a:schemeClr val="bg1"/>
              </a:buClr>
              <a:buFont typeface="Calibri Light" panose="020F0302020204030204" pitchFamily="34" charset="0"/>
              <a:buChar char="–"/>
            </a:pPr>
            <a:r>
              <a:rPr lang="en-US" b="1" dirty="0">
                <a:solidFill>
                  <a:schemeClr val="bg1"/>
                </a:solidFill>
                <a:latin typeface="+mj-lt"/>
              </a:rPr>
              <a:t>Industry leading Domain-expertise </a:t>
            </a:r>
            <a:r>
              <a:rPr lang="en-US" dirty="0">
                <a:solidFill>
                  <a:schemeClr val="bg1"/>
                </a:solidFill>
                <a:latin typeface="+mj-lt"/>
              </a:rPr>
              <a:t>best in class -management and delivery teams</a:t>
            </a:r>
          </a:p>
        </p:txBody>
      </p:sp>
    </p:spTree>
    <p:extLst>
      <p:ext uri="{BB962C8B-B14F-4D97-AF65-F5344CB8AC3E}">
        <p14:creationId xmlns:p14="http://schemas.microsoft.com/office/powerpoint/2010/main" val="108837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BAE9CC-E91E-E847-8438-4BB8BBB4A701}"/>
              </a:ext>
            </a:extLst>
          </p:cNvPr>
          <p:cNvSpPr>
            <a:spLocks noGrp="1"/>
          </p:cNvSpPr>
          <p:nvPr>
            <p:ph type="body" sz="quarter" idx="10"/>
          </p:nvPr>
        </p:nvSpPr>
        <p:spPr/>
        <p:txBody>
          <a:bodyPr/>
          <a:lstStyle/>
          <a:p>
            <a:r>
              <a:rPr lang="en-US" dirty="0"/>
              <a:t>Aditya Chaturvedi</a:t>
            </a:r>
          </a:p>
          <a:p>
            <a:endParaRPr lang="en-US" dirty="0"/>
          </a:p>
        </p:txBody>
      </p:sp>
      <p:sp>
        <p:nvSpPr>
          <p:cNvPr id="3" name="Text Placeholder 2">
            <a:extLst>
              <a:ext uri="{FF2B5EF4-FFF2-40B4-BE49-F238E27FC236}">
                <a16:creationId xmlns:a16="http://schemas.microsoft.com/office/drawing/2014/main" id="{8F5AE1A0-1E11-EA41-B583-B7866DD96270}"/>
              </a:ext>
            </a:extLst>
          </p:cNvPr>
          <p:cNvSpPr>
            <a:spLocks noGrp="1"/>
          </p:cNvSpPr>
          <p:nvPr>
            <p:ph type="body" sz="quarter" idx="11"/>
          </p:nvPr>
        </p:nvSpPr>
        <p:spPr/>
        <p:txBody>
          <a:bodyPr/>
          <a:lstStyle/>
          <a:p>
            <a:r>
              <a:rPr lang="en-US" dirty="0"/>
              <a:t>Vice President, Account Management</a:t>
            </a:r>
          </a:p>
        </p:txBody>
      </p:sp>
      <p:sp>
        <p:nvSpPr>
          <p:cNvPr id="4" name="Text Placeholder 3">
            <a:extLst>
              <a:ext uri="{FF2B5EF4-FFF2-40B4-BE49-F238E27FC236}">
                <a16:creationId xmlns:a16="http://schemas.microsoft.com/office/drawing/2014/main" id="{1E2633FC-BC81-AF4C-A371-4C3B6B94017A}"/>
              </a:ext>
            </a:extLst>
          </p:cNvPr>
          <p:cNvSpPr>
            <a:spLocks noGrp="1"/>
          </p:cNvSpPr>
          <p:nvPr>
            <p:ph type="body" sz="quarter" idx="12"/>
          </p:nvPr>
        </p:nvSpPr>
        <p:spPr/>
        <p:txBody>
          <a:bodyPr/>
          <a:lstStyle/>
          <a:p>
            <a:r>
              <a:rPr lang="en-US" dirty="0"/>
              <a:t>Aditya.Chaturvedi@exlservice.com</a:t>
            </a:r>
          </a:p>
          <a:p>
            <a:r>
              <a:rPr lang="en-US" dirty="0"/>
              <a:t>O: +1(408) 524-9200</a:t>
            </a:r>
            <a:br>
              <a:rPr lang="en-US" dirty="0"/>
            </a:br>
            <a:r>
              <a:rPr lang="en-US" dirty="0"/>
              <a:t>M: +1(201) 993-7501</a:t>
            </a:r>
          </a:p>
          <a:p>
            <a:endParaRPr lang="en-US" dirty="0"/>
          </a:p>
        </p:txBody>
      </p:sp>
      <p:sp>
        <p:nvSpPr>
          <p:cNvPr id="8" name="Text Placeholder 7">
            <a:extLst>
              <a:ext uri="{FF2B5EF4-FFF2-40B4-BE49-F238E27FC236}">
                <a16:creationId xmlns:a16="http://schemas.microsoft.com/office/drawing/2014/main" id="{85272534-0774-EE4D-9223-642862275B43}"/>
              </a:ext>
            </a:extLst>
          </p:cNvPr>
          <p:cNvSpPr>
            <a:spLocks noGrp="1"/>
          </p:cNvSpPr>
          <p:nvPr>
            <p:ph type="body" sz="quarter" idx="16"/>
          </p:nvPr>
        </p:nvSpPr>
        <p:spPr/>
        <p:txBody>
          <a:bodyPr/>
          <a:lstStyle/>
          <a:p>
            <a:r>
              <a:rPr lang="en-US" dirty="0">
                <a:latin typeface="+mn-lt"/>
              </a:rPr>
              <a:t>exlservice</a:t>
            </a:r>
            <a:r>
              <a:rPr lang="en-US" dirty="0"/>
              <a:t>.com</a:t>
            </a:r>
          </a:p>
          <a:p>
            <a:endParaRPr lang="en-US" dirty="0"/>
          </a:p>
        </p:txBody>
      </p:sp>
      <p:sp>
        <p:nvSpPr>
          <p:cNvPr id="9" name="Text Placeholder 8">
            <a:extLst>
              <a:ext uri="{FF2B5EF4-FFF2-40B4-BE49-F238E27FC236}">
                <a16:creationId xmlns:a16="http://schemas.microsoft.com/office/drawing/2014/main" id="{F8852D10-2636-4D40-99D4-3C89F460AB40}"/>
              </a:ext>
            </a:extLst>
          </p:cNvPr>
          <p:cNvSpPr>
            <a:spLocks noGrp="1"/>
          </p:cNvSpPr>
          <p:nvPr>
            <p:ph type="body" sz="quarter" idx="17"/>
          </p:nvPr>
        </p:nvSpPr>
        <p:spPr/>
        <p:txBody>
          <a:bodyPr/>
          <a:lstStyle/>
          <a:p>
            <a:r>
              <a:rPr lang="en-US" dirty="0"/>
              <a:t>Global headquarters</a:t>
            </a:r>
          </a:p>
          <a:p>
            <a:endParaRPr lang="en-US" dirty="0"/>
          </a:p>
        </p:txBody>
      </p:sp>
      <p:sp>
        <p:nvSpPr>
          <p:cNvPr id="10" name="Text Placeholder 9">
            <a:extLst>
              <a:ext uri="{FF2B5EF4-FFF2-40B4-BE49-F238E27FC236}">
                <a16:creationId xmlns:a16="http://schemas.microsoft.com/office/drawing/2014/main" id="{586F3D81-412B-DB40-B080-BCD4078213F7}"/>
              </a:ext>
            </a:extLst>
          </p:cNvPr>
          <p:cNvSpPr>
            <a:spLocks noGrp="1"/>
          </p:cNvSpPr>
          <p:nvPr>
            <p:ph type="body" sz="quarter" idx="18"/>
          </p:nvPr>
        </p:nvSpPr>
        <p:spPr/>
        <p:txBody>
          <a:bodyPr/>
          <a:lstStyle/>
          <a:p>
            <a:r>
              <a:rPr lang="en-US" dirty="0"/>
              <a:t>320 Park Ave, 29th floor</a:t>
            </a:r>
            <a:br>
              <a:rPr lang="en-US" dirty="0"/>
            </a:br>
            <a:r>
              <a:rPr lang="en-US" dirty="0"/>
              <a:t>New York, NY 10022</a:t>
            </a:r>
          </a:p>
          <a:p>
            <a:r>
              <a:rPr lang="en-US" dirty="0"/>
              <a:t>T: +1(212) 277-7100</a:t>
            </a:r>
            <a:br>
              <a:rPr lang="en-US" dirty="0"/>
            </a:br>
            <a:r>
              <a:rPr lang="en-US" dirty="0"/>
              <a:t>F: +1(212) 277-7111</a:t>
            </a:r>
          </a:p>
          <a:p>
            <a:endParaRPr lang="en-US" dirty="0"/>
          </a:p>
        </p:txBody>
      </p:sp>
      <p:sp>
        <p:nvSpPr>
          <p:cNvPr id="11" name="Text Placeholder 10">
            <a:extLst>
              <a:ext uri="{FF2B5EF4-FFF2-40B4-BE49-F238E27FC236}">
                <a16:creationId xmlns:a16="http://schemas.microsoft.com/office/drawing/2014/main" id="{253252EC-6B68-5544-A652-DB088F691BAF}"/>
              </a:ext>
            </a:extLst>
          </p:cNvPr>
          <p:cNvSpPr>
            <a:spLocks noGrp="1"/>
          </p:cNvSpPr>
          <p:nvPr>
            <p:ph type="body" sz="quarter" idx="21"/>
          </p:nvPr>
        </p:nvSpPr>
        <p:spPr>
          <a:xfrm>
            <a:off x="4792607" y="4597790"/>
            <a:ext cx="3807869" cy="870124"/>
          </a:xfrm>
        </p:spPr>
        <p:txBody>
          <a:bodyPr/>
          <a:lstStyle/>
          <a:p>
            <a:r>
              <a:rPr lang="en-US" dirty="0"/>
              <a:t>United States  |  United Kingdom  | Australia</a:t>
            </a:r>
            <a:br>
              <a:rPr lang="en-US" dirty="0"/>
            </a:br>
            <a:r>
              <a:rPr lang="en-US" dirty="0"/>
              <a:t>Bulgaria  |  Colombia  |  Czech Republic</a:t>
            </a:r>
            <a:br>
              <a:rPr lang="en-US" dirty="0"/>
            </a:br>
            <a:r>
              <a:rPr lang="en-US" dirty="0"/>
              <a:t>India | Philippines | Romania | South Africa</a:t>
            </a:r>
          </a:p>
        </p:txBody>
      </p:sp>
      <p:sp>
        <p:nvSpPr>
          <p:cNvPr id="13" name="Text Placeholder 7">
            <a:extLst>
              <a:ext uri="{FF2B5EF4-FFF2-40B4-BE49-F238E27FC236}">
                <a16:creationId xmlns:a16="http://schemas.microsoft.com/office/drawing/2014/main" id="{AAA41469-ECF0-4D0A-9A69-79794ADE068A}"/>
              </a:ext>
            </a:extLst>
          </p:cNvPr>
          <p:cNvSpPr txBox="1">
            <a:spLocks/>
          </p:cNvSpPr>
          <p:nvPr/>
        </p:nvSpPr>
        <p:spPr>
          <a:xfrm>
            <a:off x="4792607" y="5726877"/>
            <a:ext cx="5535760" cy="28114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tx1"/>
              </a:buClr>
              <a:buFont typeface="System Font Regular"/>
              <a:buNone/>
              <a:defRPr sz="1500" kern="1200">
                <a:solidFill>
                  <a:schemeClr val="tx1"/>
                </a:solidFill>
                <a:latin typeface="+mj-lt"/>
                <a:ea typeface="+mn-ea"/>
                <a:cs typeface="+mn-cs"/>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dirty="0">
                <a:solidFill>
                  <a:schemeClr val="tx2"/>
                </a:solidFill>
              </a:rPr>
              <a:t>© 2022 ExlService Holdings, Inc.  All rights reserved. For more information go to www.exlservice.com/legal-disclaimer</a:t>
            </a:r>
          </a:p>
        </p:txBody>
      </p:sp>
    </p:spTree>
    <p:extLst>
      <p:ext uri="{BB962C8B-B14F-4D97-AF65-F5344CB8AC3E}">
        <p14:creationId xmlns:p14="http://schemas.microsoft.com/office/powerpoint/2010/main" val="44825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Annexure</a:t>
            </a:r>
          </a:p>
        </p:txBody>
      </p:sp>
    </p:spTree>
    <p:extLst>
      <p:ext uri="{BB962C8B-B14F-4D97-AF65-F5344CB8AC3E}">
        <p14:creationId xmlns:p14="http://schemas.microsoft.com/office/powerpoint/2010/main" val="2710764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Our operating model for Ekaterra</a:t>
            </a:r>
          </a:p>
        </p:txBody>
      </p:sp>
      <p:sp>
        <p:nvSpPr>
          <p:cNvPr id="30" name="TextBox 29"/>
          <p:cNvSpPr txBox="1"/>
          <p:nvPr/>
        </p:nvSpPr>
        <p:spPr>
          <a:xfrm>
            <a:off x="1430631" y="1073236"/>
            <a:ext cx="3354831" cy="1188720"/>
          </a:xfrm>
          <a:prstGeom prst="rect">
            <a:avLst/>
          </a:prstGeom>
          <a:solidFill>
            <a:schemeClr val="accent2"/>
          </a:solidFill>
        </p:spPr>
        <p:txBody>
          <a:bodyPr wrap="square" lIns="91440" tIns="91440" rIns="91440" bIns="91440" rtlCol="0" anchor="ctr" anchorCtr="0">
            <a:noAutofit/>
          </a:bodyPr>
          <a:lstStyle>
            <a:defPPr>
              <a:defRPr lang="en-US"/>
            </a:defPPr>
            <a:lvl1pPr>
              <a:defRPr sz="2400">
                <a:solidFill>
                  <a:schemeClr val="bg1"/>
                </a:solidFill>
                <a:latin typeface="+mj-lt"/>
              </a:defRPr>
            </a:lvl1pPr>
          </a:lstStyle>
          <a:p>
            <a:r>
              <a:rPr lang="en-US" sz="2000" dirty="0"/>
              <a:t>Executive sponsorship</a:t>
            </a:r>
          </a:p>
        </p:txBody>
      </p:sp>
      <p:sp>
        <p:nvSpPr>
          <p:cNvPr id="60" name="TextBox 59"/>
          <p:cNvSpPr txBox="1"/>
          <p:nvPr/>
        </p:nvSpPr>
        <p:spPr>
          <a:xfrm>
            <a:off x="4917144" y="1073236"/>
            <a:ext cx="6804955" cy="1188720"/>
          </a:xfrm>
          <a:prstGeom prst="rect">
            <a:avLst/>
          </a:prstGeom>
          <a:solidFill>
            <a:srgbClr val="F5F5F5"/>
          </a:solidFill>
          <a:ln w="6350">
            <a:solidFill>
              <a:schemeClr val="accent5"/>
            </a:solidFill>
          </a:ln>
        </p:spPr>
        <p:txBody>
          <a:bodyPr wrap="square" rtlCol="0" anchor="ctr" anchorCtr="0">
            <a:noAutofit/>
          </a:bodyPr>
          <a:lstStyle>
            <a:defPPr>
              <a:defRPr lang="en-US"/>
            </a:defPPr>
            <a:lvl1pPr marL="285750" indent="-285750">
              <a:lnSpc>
                <a:spcPct val="110000"/>
              </a:lnSpc>
              <a:spcBef>
                <a:spcPts val="400"/>
              </a:spcBef>
              <a:spcAft>
                <a:spcPts val="400"/>
              </a:spcAft>
              <a:buClr>
                <a:schemeClr val="accent1"/>
              </a:buClr>
              <a:buFont typeface="Calibri" panose="020F0502020204030204" pitchFamily="34" charset="0"/>
              <a:buChar char="–"/>
              <a:defRPr sz="1600">
                <a:solidFill>
                  <a:schemeClr val="tx2"/>
                </a:solidFill>
                <a:latin typeface="+mj-lt"/>
              </a:defRPr>
            </a:lvl1pPr>
          </a:lstStyle>
          <a:p>
            <a:pPr>
              <a:spcBef>
                <a:spcPts val="200"/>
              </a:spcBef>
              <a:spcAft>
                <a:spcPts val="200"/>
              </a:spcAft>
            </a:pPr>
            <a:r>
              <a:rPr lang="en-US" sz="1400" dirty="0"/>
              <a:t>Program “Ekaterra” will have executive sponsorship from our Senior Executive office</a:t>
            </a:r>
          </a:p>
          <a:p>
            <a:pPr>
              <a:spcBef>
                <a:spcPts val="200"/>
              </a:spcBef>
              <a:spcAft>
                <a:spcPts val="200"/>
              </a:spcAft>
            </a:pPr>
            <a:r>
              <a:rPr lang="en-US" sz="1400" dirty="0"/>
              <a:t>Senior Operating Leadership and dedicated Client management</a:t>
            </a:r>
          </a:p>
          <a:p>
            <a:pPr>
              <a:spcBef>
                <a:spcPts val="200"/>
              </a:spcBef>
              <a:spcAft>
                <a:spcPts val="200"/>
              </a:spcAft>
            </a:pPr>
            <a:r>
              <a:rPr lang="en-US" sz="1400" dirty="0"/>
              <a:t>Tiered Governance structure for seamless communication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50" y="1301836"/>
            <a:ext cx="740664" cy="731520"/>
          </a:xfrm>
          <a:prstGeom prst="rect">
            <a:avLst/>
          </a:prstGeom>
        </p:spPr>
      </p:pic>
      <p:grpSp>
        <p:nvGrpSpPr>
          <p:cNvPr id="9" name="Group 8"/>
          <p:cNvGrpSpPr/>
          <p:nvPr/>
        </p:nvGrpSpPr>
        <p:grpSpPr>
          <a:xfrm>
            <a:off x="515708" y="2383876"/>
            <a:ext cx="11206391" cy="1188720"/>
            <a:chOff x="515708" y="2383876"/>
            <a:chExt cx="11206391" cy="1188720"/>
          </a:xfrm>
        </p:grpSpPr>
        <p:sp>
          <p:nvSpPr>
            <p:cNvPr id="36" name="TextBox 35"/>
            <p:cNvSpPr txBox="1"/>
            <p:nvPr/>
          </p:nvSpPr>
          <p:spPr>
            <a:xfrm>
              <a:off x="1430631" y="2383876"/>
              <a:ext cx="3354831" cy="1188720"/>
            </a:xfrm>
            <a:prstGeom prst="rect">
              <a:avLst/>
            </a:prstGeom>
            <a:solidFill>
              <a:schemeClr val="accent2"/>
            </a:solidFill>
          </p:spPr>
          <p:txBody>
            <a:bodyPr wrap="square" lIns="91440" tIns="91440" rIns="91440" bIns="91440" rtlCol="0" anchor="ctr" anchorCtr="0">
              <a:noAutofit/>
            </a:bodyPr>
            <a:lstStyle>
              <a:defPPr>
                <a:defRPr lang="en-US"/>
              </a:defPPr>
              <a:lvl1pPr>
                <a:defRPr sz="2400">
                  <a:solidFill>
                    <a:schemeClr val="bg1"/>
                  </a:solidFill>
                  <a:latin typeface="+mj-lt"/>
                </a:defRPr>
              </a:lvl1pPr>
            </a:lstStyle>
            <a:p>
              <a:r>
                <a:rPr lang="en-US" sz="2000" dirty="0"/>
                <a:t>Right talent – right location</a:t>
              </a:r>
            </a:p>
          </p:txBody>
        </p:sp>
        <p:sp>
          <p:nvSpPr>
            <p:cNvPr id="61" name="TextBox 60"/>
            <p:cNvSpPr txBox="1"/>
            <p:nvPr/>
          </p:nvSpPr>
          <p:spPr>
            <a:xfrm>
              <a:off x="4917144" y="2383876"/>
              <a:ext cx="6804955" cy="1188720"/>
            </a:xfrm>
            <a:prstGeom prst="rect">
              <a:avLst/>
            </a:prstGeom>
            <a:solidFill>
              <a:srgbClr val="F5F5F5"/>
            </a:solidFill>
            <a:ln w="6350">
              <a:solidFill>
                <a:schemeClr val="accent5"/>
              </a:solidFill>
            </a:ln>
          </p:spPr>
          <p:txBody>
            <a:bodyPr wrap="square" rtlCol="0" anchor="ctr" anchorCtr="0">
              <a:noAutofit/>
            </a:bodyPr>
            <a:lstStyle>
              <a:defPPr>
                <a:defRPr lang="en-US"/>
              </a:defPPr>
              <a:lvl1pPr marL="285750" indent="-285750">
                <a:lnSpc>
                  <a:spcPct val="110000"/>
                </a:lnSpc>
                <a:spcBef>
                  <a:spcPts val="400"/>
                </a:spcBef>
                <a:spcAft>
                  <a:spcPts val="400"/>
                </a:spcAft>
                <a:buClr>
                  <a:schemeClr val="accent1"/>
                </a:buClr>
                <a:buFont typeface="Calibri" panose="020F0502020204030204" pitchFamily="34" charset="0"/>
                <a:buChar char="–"/>
                <a:defRPr sz="1600">
                  <a:solidFill>
                    <a:schemeClr val="tx2"/>
                  </a:solidFill>
                  <a:latin typeface="+mj-lt"/>
                </a:defRPr>
              </a:lvl1pPr>
            </a:lstStyle>
            <a:p>
              <a:pPr>
                <a:spcBef>
                  <a:spcPts val="200"/>
                </a:spcBef>
                <a:spcAft>
                  <a:spcPts val="200"/>
                </a:spcAft>
              </a:pPr>
              <a:r>
                <a:rPr lang="en-US" sz="1400" dirty="0"/>
                <a:t>External validation on choice of location</a:t>
              </a:r>
            </a:p>
            <a:p>
              <a:pPr>
                <a:spcBef>
                  <a:spcPts val="200"/>
                </a:spcBef>
                <a:spcAft>
                  <a:spcPts val="200"/>
                </a:spcAft>
              </a:pPr>
              <a:r>
                <a:rPr lang="en-US" sz="1400" dirty="0"/>
                <a:t>Availability of right skill set </a:t>
              </a:r>
            </a:p>
            <a:p>
              <a:pPr>
                <a:spcBef>
                  <a:spcPts val="200"/>
                </a:spcBef>
                <a:spcAft>
                  <a:spcPts val="200"/>
                </a:spcAft>
              </a:pPr>
              <a:r>
                <a:rPr lang="en-US" sz="1400" dirty="0"/>
                <a:t>Established partner model to hire - scale at shorter intervals</a:t>
              </a:r>
            </a:p>
            <a:p>
              <a:pPr>
                <a:spcBef>
                  <a:spcPts val="200"/>
                </a:spcBef>
                <a:spcAft>
                  <a:spcPts val="200"/>
                </a:spcAft>
              </a:pPr>
              <a:r>
                <a:rPr lang="en-US" sz="1400" dirty="0"/>
                <a:t>Dedicated Technology team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08" y="2612476"/>
              <a:ext cx="733349" cy="731520"/>
            </a:xfrm>
            <a:prstGeom prst="rect">
              <a:avLst/>
            </a:prstGeom>
          </p:spPr>
        </p:pic>
      </p:grpSp>
      <p:grpSp>
        <p:nvGrpSpPr>
          <p:cNvPr id="8" name="Group 7"/>
          <p:cNvGrpSpPr/>
          <p:nvPr/>
        </p:nvGrpSpPr>
        <p:grpSpPr>
          <a:xfrm>
            <a:off x="508393" y="3694516"/>
            <a:ext cx="11213706" cy="1188720"/>
            <a:chOff x="508393" y="3694516"/>
            <a:chExt cx="11213706" cy="1188720"/>
          </a:xfrm>
        </p:grpSpPr>
        <p:sp>
          <p:nvSpPr>
            <p:cNvPr id="43" name="TextBox 42"/>
            <p:cNvSpPr txBox="1"/>
            <p:nvPr/>
          </p:nvSpPr>
          <p:spPr>
            <a:xfrm>
              <a:off x="1430631" y="3694516"/>
              <a:ext cx="3354831" cy="1188720"/>
            </a:xfrm>
            <a:prstGeom prst="rect">
              <a:avLst/>
            </a:prstGeom>
            <a:solidFill>
              <a:schemeClr val="accent2"/>
            </a:solidFill>
          </p:spPr>
          <p:txBody>
            <a:bodyPr wrap="square" lIns="91440" tIns="91440" rIns="91440" bIns="91440" rtlCol="0" anchor="ctr" anchorCtr="0">
              <a:noAutofit/>
            </a:bodyPr>
            <a:lstStyle>
              <a:defPPr>
                <a:defRPr lang="en-US"/>
              </a:defPPr>
              <a:lvl1pPr>
                <a:defRPr sz="2400">
                  <a:solidFill>
                    <a:schemeClr val="bg1"/>
                  </a:solidFill>
                  <a:latin typeface="+mj-lt"/>
                </a:defRPr>
              </a:lvl1pPr>
            </a:lstStyle>
            <a:p>
              <a:r>
                <a:rPr lang="en-US" sz="2000" dirty="0"/>
                <a:t>Strong operating practices </a:t>
              </a:r>
            </a:p>
          </p:txBody>
        </p:sp>
        <p:sp>
          <p:nvSpPr>
            <p:cNvPr id="63" name="TextBox 62"/>
            <p:cNvSpPr txBox="1"/>
            <p:nvPr/>
          </p:nvSpPr>
          <p:spPr>
            <a:xfrm>
              <a:off x="4917144" y="3694516"/>
              <a:ext cx="6804955" cy="1188720"/>
            </a:xfrm>
            <a:prstGeom prst="rect">
              <a:avLst/>
            </a:prstGeom>
            <a:solidFill>
              <a:srgbClr val="F5F5F5"/>
            </a:solidFill>
            <a:ln w="6350">
              <a:solidFill>
                <a:schemeClr val="accent5"/>
              </a:solidFill>
            </a:ln>
          </p:spPr>
          <p:txBody>
            <a:bodyPr wrap="square" rtlCol="0" anchor="ctr" anchorCtr="0">
              <a:noAutofit/>
            </a:bodyPr>
            <a:lstStyle>
              <a:defPPr>
                <a:defRPr lang="en-US"/>
              </a:defPPr>
              <a:lvl1pPr marL="285750" indent="-285750">
                <a:lnSpc>
                  <a:spcPct val="110000"/>
                </a:lnSpc>
                <a:spcBef>
                  <a:spcPts val="400"/>
                </a:spcBef>
                <a:spcAft>
                  <a:spcPts val="400"/>
                </a:spcAft>
                <a:buClr>
                  <a:schemeClr val="accent1"/>
                </a:buClr>
                <a:buFont typeface="Calibri" panose="020F0502020204030204" pitchFamily="34" charset="0"/>
                <a:buChar char="–"/>
                <a:defRPr sz="1600">
                  <a:solidFill>
                    <a:schemeClr val="tx2"/>
                  </a:solidFill>
                  <a:latin typeface="+mj-lt"/>
                </a:defRPr>
              </a:lvl1pPr>
            </a:lstStyle>
            <a:p>
              <a:pPr>
                <a:spcBef>
                  <a:spcPts val="200"/>
                </a:spcBef>
                <a:spcAft>
                  <a:spcPts val="200"/>
                </a:spcAft>
              </a:pPr>
              <a:r>
                <a:rPr lang="en-US" sz="1400" dirty="0"/>
                <a:t>Leverage our SMART methodology for process transition – dedicated program office</a:t>
              </a:r>
            </a:p>
            <a:p>
              <a:pPr>
                <a:spcBef>
                  <a:spcPts val="200"/>
                </a:spcBef>
                <a:spcAft>
                  <a:spcPts val="200"/>
                </a:spcAft>
              </a:pPr>
              <a:r>
                <a:rPr lang="en-US" sz="1400" dirty="0"/>
                <a:t>Leverage our CX academy for pre process / process and refresher trainings</a:t>
              </a:r>
            </a:p>
            <a:p>
              <a:pPr>
                <a:spcBef>
                  <a:spcPts val="200"/>
                </a:spcBef>
                <a:spcAft>
                  <a:spcPts val="200"/>
                </a:spcAft>
              </a:pPr>
              <a:r>
                <a:rPr lang="en-US" sz="1400" dirty="0"/>
                <a:t>Relevant Market experience to be hired for Ekaterra programs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93" y="3923116"/>
              <a:ext cx="747979" cy="731520"/>
            </a:xfrm>
            <a:prstGeom prst="rect">
              <a:avLst/>
            </a:prstGeom>
          </p:spPr>
        </p:pic>
      </p:grpSp>
      <p:grpSp>
        <p:nvGrpSpPr>
          <p:cNvPr id="7" name="Group 6"/>
          <p:cNvGrpSpPr/>
          <p:nvPr/>
        </p:nvGrpSpPr>
        <p:grpSpPr>
          <a:xfrm>
            <a:off x="514794" y="5005156"/>
            <a:ext cx="11207305" cy="1188720"/>
            <a:chOff x="514794" y="5005156"/>
            <a:chExt cx="11207305" cy="1188720"/>
          </a:xfrm>
        </p:grpSpPr>
        <p:sp>
          <p:nvSpPr>
            <p:cNvPr id="57" name="TextBox 56"/>
            <p:cNvSpPr txBox="1"/>
            <p:nvPr/>
          </p:nvSpPr>
          <p:spPr>
            <a:xfrm>
              <a:off x="1430631" y="5005156"/>
              <a:ext cx="3354831" cy="1188720"/>
            </a:xfrm>
            <a:prstGeom prst="rect">
              <a:avLst/>
            </a:prstGeom>
            <a:solidFill>
              <a:schemeClr val="accent2"/>
            </a:solidFill>
          </p:spPr>
          <p:txBody>
            <a:bodyPr wrap="square" lIns="91440" tIns="91440" rIns="91440" bIns="91440" rtlCol="0" anchor="ctr" anchorCtr="0">
              <a:noAutofit/>
            </a:bodyPr>
            <a:lstStyle>
              <a:defPPr>
                <a:defRPr lang="en-US"/>
              </a:defPPr>
              <a:lvl1pPr>
                <a:defRPr sz="2400">
                  <a:solidFill>
                    <a:schemeClr val="bg1"/>
                  </a:solidFill>
                  <a:latin typeface="+mj-lt"/>
                </a:defRPr>
              </a:lvl1pPr>
            </a:lstStyle>
            <a:p>
              <a:r>
                <a:rPr lang="en-US" sz="2000" dirty="0"/>
                <a:t>Digital and Data enabled operations</a:t>
              </a:r>
            </a:p>
          </p:txBody>
        </p:sp>
        <p:sp>
          <p:nvSpPr>
            <p:cNvPr id="72" name="TextBox 71"/>
            <p:cNvSpPr txBox="1"/>
            <p:nvPr/>
          </p:nvSpPr>
          <p:spPr>
            <a:xfrm>
              <a:off x="4917144" y="5005156"/>
              <a:ext cx="6804955" cy="1188720"/>
            </a:xfrm>
            <a:prstGeom prst="rect">
              <a:avLst/>
            </a:prstGeom>
            <a:solidFill>
              <a:srgbClr val="F5F5F5"/>
            </a:solidFill>
            <a:ln w="6350">
              <a:solidFill>
                <a:schemeClr val="accent5"/>
              </a:solidFill>
            </a:ln>
          </p:spPr>
          <p:txBody>
            <a:bodyPr wrap="square" rtlCol="0" anchor="ctr" anchorCtr="0">
              <a:noAutofit/>
            </a:bodyPr>
            <a:lstStyle>
              <a:defPPr>
                <a:defRPr lang="en-US"/>
              </a:defPPr>
              <a:lvl1pPr marL="285750" indent="-285750">
                <a:lnSpc>
                  <a:spcPct val="110000"/>
                </a:lnSpc>
                <a:spcBef>
                  <a:spcPts val="400"/>
                </a:spcBef>
                <a:spcAft>
                  <a:spcPts val="400"/>
                </a:spcAft>
                <a:buClr>
                  <a:schemeClr val="accent1"/>
                </a:buClr>
                <a:buFont typeface="Calibri" panose="020F0502020204030204" pitchFamily="34" charset="0"/>
                <a:buChar char="–"/>
                <a:defRPr sz="1600">
                  <a:solidFill>
                    <a:schemeClr val="tx2"/>
                  </a:solidFill>
                  <a:latin typeface="+mj-lt"/>
                </a:defRPr>
              </a:lvl1pPr>
            </a:lstStyle>
            <a:p>
              <a:pPr>
                <a:spcBef>
                  <a:spcPts val="200"/>
                </a:spcBef>
                <a:spcAft>
                  <a:spcPts val="200"/>
                </a:spcAft>
              </a:pPr>
              <a:r>
                <a:rPr lang="en-US" sz="1400" dirty="0"/>
                <a:t>Dedicated Transformation office for program roadmap and planned interventions </a:t>
              </a:r>
            </a:p>
            <a:p>
              <a:pPr>
                <a:spcBef>
                  <a:spcPts val="200"/>
                </a:spcBef>
                <a:spcAft>
                  <a:spcPts val="200"/>
                </a:spcAft>
              </a:pPr>
              <a:r>
                <a:rPr lang="en-US" sz="1400" dirty="0"/>
                <a:t>Timely review and version updates on various transformation levers – map to the “best in class”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794" y="5233756"/>
              <a:ext cx="735177" cy="731520"/>
            </a:xfrm>
            <a:prstGeom prst="rect">
              <a:avLst/>
            </a:prstGeom>
          </p:spPr>
        </p:pic>
      </p:grpSp>
    </p:spTree>
    <p:extLst>
      <p:ext uri="{BB962C8B-B14F-4D97-AF65-F5344CB8AC3E}">
        <p14:creationId xmlns:p14="http://schemas.microsoft.com/office/powerpoint/2010/main" val="1438616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Our commitment to Ekaterra…</a:t>
            </a:r>
          </a:p>
        </p:txBody>
      </p:sp>
      <p:sp>
        <p:nvSpPr>
          <p:cNvPr id="5" name="Rectangle 4"/>
          <p:cNvSpPr/>
          <p:nvPr/>
        </p:nvSpPr>
        <p:spPr>
          <a:xfrm>
            <a:off x="458724" y="1023636"/>
            <a:ext cx="11274552" cy="276999"/>
          </a:xfrm>
          <a:prstGeom prst="rect">
            <a:avLst/>
          </a:prstGeom>
        </p:spPr>
        <p:txBody>
          <a:bodyPr wrap="square" lIns="0" tIns="0" rIns="0" bIns="0">
            <a:noAutofit/>
          </a:bodyPr>
          <a:lstStyle/>
          <a:p>
            <a:r>
              <a:rPr lang="en-US" dirty="0">
                <a:solidFill>
                  <a:schemeClr val="accent1"/>
                </a:solidFill>
                <a:latin typeface="+mj-lt"/>
              </a:rPr>
              <a:t>EXL will provide digital first and scalable customer support services that delivers “best in class” customer experience</a:t>
            </a:r>
          </a:p>
        </p:txBody>
      </p:sp>
      <p:cxnSp>
        <p:nvCxnSpPr>
          <p:cNvPr id="13" name="Straight Connector 12"/>
          <p:cNvCxnSpPr/>
          <p:nvPr/>
        </p:nvCxnSpPr>
        <p:spPr>
          <a:xfrm flipH="1">
            <a:off x="437034" y="3090453"/>
            <a:ext cx="11297766" cy="39041"/>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3130" y="4674182"/>
            <a:ext cx="11291670" cy="16221"/>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78812" y="1722404"/>
            <a:ext cx="0" cy="442305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01686" y="1655671"/>
            <a:ext cx="12678" cy="4489788"/>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76448" y="3859954"/>
            <a:ext cx="2807510" cy="660181"/>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To connected front and back office orchestrated to deliver right customer/ business outcomes increase in efficiency</a:t>
            </a:r>
            <a:endParaRPr lang="en-GB" sz="1300" dirty="0">
              <a:solidFill>
                <a:schemeClr val="tx2"/>
              </a:solidFill>
              <a:latin typeface="+mj-lt"/>
            </a:endParaRPr>
          </a:p>
        </p:txBody>
      </p:sp>
      <p:grpSp>
        <p:nvGrpSpPr>
          <p:cNvPr id="41" name="Group 40"/>
          <p:cNvGrpSpPr/>
          <p:nvPr/>
        </p:nvGrpSpPr>
        <p:grpSpPr>
          <a:xfrm>
            <a:off x="625025" y="3271603"/>
            <a:ext cx="10941951" cy="1260470"/>
            <a:chOff x="922411" y="3259665"/>
            <a:chExt cx="10941951" cy="1260470"/>
          </a:xfrm>
        </p:grpSpPr>
        <p:sp>
          <p:nvSpPr>
            <p:cNvPr id="17" name="TextBox 16"/>
            <p:cNvSpPr txBox="1"/>
            <p:nvPr/>
          </p:nvSpPr>
          <p:spPr>
            <a:xfrm>
              <a:off x="8938282" y="3259665"/>
              <a:ext cx="2926080" cy="548640"/>
            </a:xfrm>
            <a:prstGeom prst="rect">
              <a:avLst/>
            </a:prstGeom>
            <a:noFill/>
          </p:spPr>
          <p:txBody>
            <a:bodyPr wrap="square" lIns="0" tIns="0" rIns="0" bIns="0" rtlCol="0">
              <a:noAutofit/>
            </a:bodyPr>
            <a:lstStyle/>
            <a:p>
              <a:r>
                <a:rPr lang="en-US" dirty="0">
                  <a:latin typeface="+mj-lt"/>
                </a:rPr>
                <a:t>Improved outcomes </a:t>
              </a:r>
              <a:br>
                <a:rPr lang="en-US" dirty="0">
                  <a:latin typeface="+mj-lt"/>
                </a:rPr>
              </a:br>
              <a:r>
                <a:rPr lang="en-US" dirty="0">
                  <a:latin typeface="+mj-lt"/>
                </a:rPr>
                <a:t>with EXL CONNECx</a:t>
              </a:r>
            </a:p>
          </p:txBody>
        </p:sp>
        <p:sp>
          <p:nvSpPr>
            <p:cNvPr id="18" name="TextBox 17"/>
            <p:cNvSpPr txBox="1"/>
            <p:nvPr/>
          </p:nvSpPr>
          <p:spPr>
            <a:xfrm>
              <a:off x="8938282" y="3859954"/>
              <a:ext cx="2807510" cy="440120"/>
            </a:xfrm>
            <a:prstGeom prst="rect">
              <a:avLst/>
            </a:prstGeom>
            <a:noFill/>
          </p:spPr>
          <p:txBody>
            <a:bodyPr wrap="square" lIns="0" tIns="0" rIns="0" bIns="0" rtlCol="0">
              <a:spAutoFit/>
            </a:bodyPr>
            <a:lstStyle/>
            <a:p>
              <a:pPr>
                <a:lnSpc>
                  <a:spcPct val="110000"/>
                </a:lnSpc>
                <a:spcBef>
                  <a:spcPts val="200"/>
                </a:spcBef>
                <a:spcAft>
                  <a:spcPts val="200"/>
                </a:spcAft>
                <a:buClr>
                  <a:schemeClr val="accent3"/>
                </a:buClr>
              </a:pPr>
              <a:r>
                <a:rPr lang="en-US" sz="1300" dirty="0">
                  <a:solidFill>
                    <a:schemeClr val="tx2"/>
                  </a:solidFill>
                  <a:latin typeface="+mj-lt"/>
                </a:rPr>
                <a:t>AI-assistance for accuracy and speed in customer service</a:t>
              </a:r>
            </a:p>
          </p:txBody>
        </p:sp>
        <p:sp>
          <p:nvSpPr>
            <p:cNvPr id="6" name="TextBox 5"/>
            <p:cNvSpPr txBox="1"/>
            <p:nvPr/>
          </p:nvSpPr>
          <p:spPr>
            <a:xfrm>
              <a:off x="1396708" y="3259665"/>
              <a:ext cx="2926080" cy="548640"/>
            </a:xfrm>
            <a:prstGeom prst="rect">
              <a:avLst/>
            </a:prstGeom>
            <a:noFill/>
          </p:spPr>
          <p:txBody>
            <a:bodyPr wrap="square" lIns="0" tIns="0" rIns="0" bIns="0" rtlCol="0">
              <a:noAutofit/>
            </a:bodyPr>
            <a:lstStyle/>
            <a:p>
              <a:r>
                <a:rPr lang="en-US" dirty="0">
                  <a:latin typeface="+mj-lt"/>
                </a:rPr>
                <a:t>Business Resilience </a:t>
              </a:r>
              <a:br>
                <a:rPr lang="en-US" dirty="0">
                  <a:latin typeface="+mj-lt"/>
                </a:rPr>
              </a:br>
              <a:r>
                <a:rPr lang="en-US" dirty="0">
                  <a:latin typeface="+mj-lt"/>
                </a:rPr>
                <a:t>and Scalability </a:t>
              </a:r>
            </a:p>
          </p:txBody>
        </p:sp>
        <p:sp>
          <p:nvSpPr>
            <p:cNvPr id="7" name="TextBox 6"/>
            <p:cNvSpPr txBox="1"/>
            <p:nvPr/>
          </p:nvSpPr>
          <p:spPr>
            <a:xfrm>
              <a:off x="1396708" y="3859954"/>
              <a:ext cx="2926080" cy="660181"/>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Invest in infrastructure </a:t>
              </a:r>
              <a:r>
                <a:rPr lang="en-US" sz="1300" b="1" dirty="0">
                  <a:solidFill>
                    <a:schemeClr val="tx2"/>
                  </a:solidFill>
                  <a:latin typeface="+mj-lt"/>
                </a:rPr>
                <a:t>dedicated CRM </a:t>
              </a:r>
              <a:r>
                <a:rPr lang="en-US" sz="1300" dirty="0">
                  <a:solidFill>
                    <a:schemeClr val="tx2"/>
                  </a:solidFill>
                  <a:latin typeface="+mj-lt"/>
                </a:rPr>
                <a:t>to Ekaterra along with flexible work models to deliver best in class CX</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3965" y="3344471"/>
              <a:ext cx="365760" cy="379028"/>
            </a:xfrm>
            <a:prstGeom prst="rect">
              <a:avLst/>
            </a:prstGeom>
          </p:spPr>
        </p:pic>
        <p:sp>
          <p:nvSpPr>
            <p:cNvPr id="30" name="TextBox 29"/>
            <p:cNvSpPr txBox="1"/>
            <p:nvPr/>
          </p:nvSpPr>
          <p:spPr>
            <a:xfrm>
              <a:off x="5173834" y="3259665"/>
              <a:ext cx="2926080" cy="548640"/>
            </a:xfrm>
            <a:prstGeom prst="rect">
              <a:avLst/>
            </a:prstGeom>
            <a:noFill/>
          </p:spPr>
          <p:txBody>
            <a:bodyPr wrap="square" lIns="0" tIns="0" rIns="0" bIns="0" rtlCol="0">
              <a:noAutofit/>
            </a:bodyPr>
            <a:lstStyle/>
            <a:p>
              <a:pPr lvl="0">
                <a:lnSpc>
                  <a:spcPct val="120000"/>
                </a:lnSpc>
                <a:spcBef>
                  <a:spcPts val="200"/>
                </a:spcBef>
                <a:spcAft>
                  <a:spcPts val="200"/>
                </a:spcAft>
                <a:defRPr/>
              </a:pPr>
              <a:r>
                <a:rPr lang="en-US" sz="1600" dirty="0">
                  <a:latin typeface="+mj-lt"/>
                </a:rPr>
                <a:t>Digital Operations &amp; Continuous Improvement MIA</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11" y="3352015"/>
              <a:ext cx="365760" cy="36394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6743" y="3368483"/>
              <a:ext cx="365760" cy="331004"/>
            </a:xfrm>
            <a:prstGeom prst="rect">
              <a:avLst/>
            </a:prstGeom>
          </p:spPr>
        </p:pic>
      </p:grpSp>
      <p:grpSp>
        <p:nvGrpSpPr>
          <p:cNvPr id="40" name="Group 39"/>
          <p:cNvGrpSpPr/>
          <p:nvPr/>
        </p:nvGrpSpPr>
        <p:grpSpPr>
          <a:xfrm>
            <a:off x="625025" y="4832511"/>
            <a:ext cx="10941951" cy="1038731"/>
            <a:chOff x="922411" y="4832511"/>
            <a:chExt cx="10941951" cy="1038731"/>
          </a:xfrm>
        </p:grpSpPr>
        <p:sp>
          <p:nvSpPr>
            <p:cNvPr id="14" name="TextBox 13"/>
            <p:cNvSpPr txBox="1"/>
            <p:nvPr/>
          </p:nvSpPr>
          <p:spPr>
            <a:xfrm>
              <a:off x="8938282" y="4832511"/>
              <a:ext cx="2926080" cy="548640"/>
            </a:xfrm>
            <a:prstGeom prst="rect">
              <a:avLst/>
            </a:prstGeom>
            <a:noFill/>
          </p:spPr>
          <p:txBody>
            <a:bodyPr wrap="none" lIns="0" tIns="0" rIns="0" bIns="0" rtlCol="0">
              <a:noAutofit/>
            </a:bodyPr>
            <a:lstStyle/>
            <a:p>
              <a:r>
                <a:rPr lang="en-US" dirty="0">
                  <a:latin typeface="+mj-lt"/>
                </a:rPr>
                <a:t>Platinum </a:t>
              </a:r>
              <a:br>
                <a:rPr lang="en-US" dirty="0">
                  <a:latin typeface="+mj-lt"/>
                </a:rPr>
              </a:br>
              <a:r>
                <a:rPr lang="en-US" dirty="0">
                  <a:latin typeface="+mj-lt"/>
                </a:rPr>
                <a:t>Status </a:t>
              </a:r>
            </a:p>
          </p:txBody>
        </p:sp>
        <p:sp>
          <p:nvSpPr>
            <p:cNvPr id="15" name="TextBox 14"/>
            <p:cNvSpPr txBox="1"/>
            <p:nvPr/>
          </p:nvSpPr>
          <p:spPr>
            <a:xfrm>
              <a:off x="8938282" y="5431122"/>
              <a:ext cx="2807510" cy="440120"/>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Access to EXL senior leadership and dedicated client partner</a:t>
              </a:r>
            </a:p>
          </p:txBody>
        </p:sp>
        <p:sp>
          <p:nvSpPr>
            <p:cNvPr id="24" name="TextBox 23"/>
            <p:cNvSpPr txBox="1"/>
            <p:nvPr/>
          </p:nvSpPr>
          <p:spPr>
            <a:xfrm>
              <a:off x="1396708" y="4832511"/>
              <a:ext cx="2926080" cy="548640"/>
            </a:xfrm>
            <a:prstGeom prst="rect">
              <a:avLst/>
            </a:prstGeom>
            <a:noFill/>
          </p:spPr>
          <p:txBody>
            <a:bodyPr wrap="square" lIns="0" tIns="0" rIns="0" bIns="0" rtlCol="0">
              <a:noAutofit/>
            </a:bodyPr>
            <a:lstStyle/>
            <a:p>
              <a:r>
                <a:rPr lang="en-US" dirty="0">
                  <a:latin typeface="+mj-lt"/>
                </a:rPr>
                <a:t>Employee </a:t>
              </a:r>
              <a:br>
                <a:rPr lang="en-US" dirty="0">
                  <a:latin typeface="+mj-lt"/>
                </a:rPr>
              </a:br>
              <a:r>
                <a:rPr lang="en-US" dirty="0">
                  <a:latin typeface="+mj-lt"/>
                </a:rPr>
                <a:t>Engagement</a:t>
              </a:r>
            </a:p>
          </p:txBody>
        </p:sp>
        <p:sp>
          <p:nvSpPr>
            <p:cNvPr id="25" name="TextBox 24"/>
            <p:cNvSpPr txBox="1"/>
            <p:nvPr/>
          </p:nvSpPr>
          <p:spPr>
            <a:xfrm>
              <a:off x="1396708" y="5431122"/>
              <a:ext cx="2831655" cy="440120"/>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Best in class employee benefits and investing in learning continuum and R&amp;R</a:t>
              </a: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3965" y="4918779"/>
              <a:ext cx="365760" cy="376104"/>
            </a:xfrm>
            <a:prstGeom prst="rect">
              <a:avLst/>
            </a:prstGeom>
          </p:spPr>
        </p:pic>
        <p:sp>
          <p:nvSpPr>
            <p:cNvPr id="26" name="TextBox 25"/>
            <p:cNvSpPr txBox="1"/>
            <p:nvPr/>
          </p:nvSpPr>
          <p:spPr>
            <a:xfrm>
              <a:off x="5173834" y="4832511"/>
              <a:ext cx="2926080" cy="548640"/>
            </a:xfrm>
            <a:prstGeom prst="rect">
              <a:avLst/>
            </a:prstGeom>
            <a:noFill/>
          </p:spPr>
          <p:txBody>
            <a:bodyPr wrap="square" lIns="0" tIns="0" rIns="0" bIns="0" rtlCol="0">
              <a:noAutofit/>
            </a:bodyPr>
            <a:lstStyle/>
            <a:p>
              <a:r>
                <a:rPr lang="en-US" dirty="0">
                  <a:latin typeface="+mj-lt"/>
                </a:rPr>
                <a:t>Richer data Analysis and Insights</a:t>
              </a:r>
            </a:p>
          </p:txBody>
        </p:sp>
        <p:sp>
          <p:nvSpPr>
            <p:cNvPr id="27" name="TextBox 26"/>
            <p:cNvSpPr txBox="1"/>
            <p:nvPr/>
          </p:nvSpPr>
          <p:spPr>
            <a:xfrm>
              <a:off x="5173834" y="5431122"/>
              <a:ext cx="2926080" cy="429092"/>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Capturing information at a granular and actionable level</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11" y="4972113"/>
              <a:ext cx="365760" cy="269436"/>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6743" y="4878231"/>
              <a:ext cx="365760" cy="457200"/>
            </a:xfrm>
            <a:prstGeom prst="rect">
              <a:avLst/>
            </a:prstGeom>
          </p:spPr>
        </p:pic>
      </p:grpSp>
      <p:grpSp>
        <p:nvGrpSpPr>
          <p:cNvPr id="42" name="Group 41"/>
          <p:cNvGrpSpPr/>
          <p:nvPr/>
        </p:nvGrpSpPr>
        <p:grpSpPr>
          <a:xfrm>
            <a:off x="625025" y="1655671"/>
            <a:ext cx="10941951" cy="1292673"/>
            <a:chOff x="922411" y="1655671"/>
            <a:chExt cx="10941951" cy="1292673"/>
          </a:xfrm>
        </p:grpSpPr>
        <p:pic>
          <p:nvPicPr>
            <p:cNvPr id="10" name="Picture 9"/>
            <p:cNvPicPr>
              <a:picLocks noChangeAspect="1"/>
            </p:cNvPicPr>
            <p:nvPr/>
          </p:nvPicPr>
          <p:blipFill>
            <a:blip r:embed="rId8">
              <a:biLevel thresh="50000"/>
            </a:blip>
            <a:stretch>
              <a:fillRect/>
            </a:stretch>
          </p:blipFill>
          <p:spPr>
            <a:xfrm>
              <a:off x="8446743" y="1739997"/>
              <a:ext cx="365760" cy="379988"/>
            </a:xfrm>
            <a:prstGeom prst="rect">
              <a:avLst/>
            </a:prstGeom>
          </p:spPr>
        </p:pic>
        <p:sp>
          <p:nvSpPr>
            <p:cNvPr id="8" name="TextBox 7"/>
            <p:cNvSpPr txBox="1"/>
            <p:nvPr/>
          </p:nvSpPr>
          <p:spPr>
            <a:xfrm>
              <a:off x="8938282" y="1655671"/>
              <a:ext cx="2926080" cy="548640"/>
            </a:xfrm>
            <a:prstGeom prst="rect">
              <a:avLst/>
            </a:prstGeom>
            <a:noFill/>
          </p:spPr>
          <p:txBody>
            <a:bodyPr wrap="none" lIns="0" tIns="0" rIns="0" bIns="0" rtlCol="0">
              <a:noAutofit/>
            </a:bodyPr>
            <a:lstStyle/>
            <a:p>
              <a:r>
                <a:rPr lang="en-US" dirty="0">
                  <a:latin typeface="+mj-lt"/>
                </a:rPr>
                <a:t>Financial </a:t>
              </a:r>
              <a:br>
                <a:rPr lang="en-US" dirty="0">
                  <a:latin typeface="+mj-lt"/>
                </a:rPr>
              </a:br>
              <a:r>
                <a:rPr lang="en-US" dirty="0">
                  <a:latin typeface="+mj-lt"/>
                </a:rPr>
                <a:t>savings</a:t>
              </a:r>
            </a:p>
          </p:txBody>
        </p:sp>
        <p:sp>
          <p:nvSpPr>
            <p:cNvPr id="9" name="TextBox 8"/>
            <p:cNvSpPr txBox="1"/>
            <p:nvPr/>
          </p:nvSpPr>
          <p:spPr>
            <a:xfrm>
              <a:off x="8938282" y="2288163"/>
              <a:ext cx="2926080" cy="660181"/>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In Operating spend across the enterprise through </a:t>
              </a:r>
              <a:r>
                <a:rPr lang="en-US" sz="1300" b="1" dirty="0">
                  <a:solidFill>
                    <a:schemeClr val="tx2"/>
                  </a:solidFill>
                  <a:latin typeface="+mj-lt"/>
                </a:rPr>
                <a:t>Hyperautomation and digital transformation</a:t>
              </a:r>
            </a:p>
          </p:txBody>
        </p:sp>
        <p:pic>
          <p:nvPicPr>
            <p:cNvPr id="21" name="Picture 20"/>
            <p:cNvPicPr>
              <a:picLocks noChangeAspect="1"/>
            </p:cNvPicPr>
            <p:nvPr/>
          </p:nvPicPr>
          <p:blipFill>
            <a:blip r:embed="rId9">
              <a:biLevel thresh="50000"/>
            </a:blip>
            <a:stretch>
              <a:fillRect/>
            </a:stretch>
          </p:blipFill>
          <p:spPr>
            <a:xfrm>
              <a:off x="4762471" y="1736725"/>
              <a:ext cx="267254" cy="386532"/>
            </a:xfrm>
            <a:prstGeom prst="rect">
              <a:avLst/>
            </a:prstGeom>
          </p:spPr>
        </p:pic>
        <p:sp>
          <p:nvSpPr>
            <p:cNvPr id="22" name="TextBox 21"/>
            <p:cNvSpPr txBox="1"/>
            <p:nvPr/>
          </p:nvSpPr>
          <p:spPr>
            <a:xfrm>
              <a:off x="1396708" y="1655671"/>
              <a:ext cx="2926080" cy="548640"/>
            </a:xfrm>
            <a:prstGeom prst="rect">
              <a:avLst/>
            </a:prstGeom>
            <a:noFill/>
          </p:spPr>
          <p:txBody>
            <a:bodyPr wrap="square" lIns="0" tIns="0" rIns="0" bIns="0" rtlCol="0">
              <a:noAutofit/>
            </a:bodyPr>
            <a:lstStyle/>
            <a:p>
              <a:r>
                <a:rPr lang="en-US" dirty="0">
                  <a:latin typeface="+mj-lt"/>
                </a:rPr>
                <a:t>Operation </a:t>
              </a:r>
              <a:br>
                <a:rPr lang="en-US" dirty="0">
                  <a:latin typeface="+mj-lt"/>
                </a:rPr>
              </a:br>
              <a:r>
                <a:rPr lang="en-US" dirty="0">
                  <a:latin typeface="+mj-lt"/>
                </a:rPr>
                <a:t>Excellence </a:t>
              </a:r>
            </a:p>
          </p:txBody>
        </p:sp>
        <p:sp>
          <p:nvSpPr>
            <p:cNvPr id="23" name="TextBox 22"/>
            <p:cNvSpPr txBox="1"/>
            <p:nvPr/>
          </p:nvSpPr>
          <p:spPr>
            <a:xfrm>
              <a:off x="1396708" y="2288163"/>
              <a:ext cx="2926080" cy="440120"/>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Exceeding service levels across the network and setting best in class benchmarks</a:t>
              </a:r>
            </a:p>
          </p:txBody>
        </p:sp>
        <p:sp>
          <p:nvSpPr>
            <p:cNvPr id="19" name="TextBox 18"/>
            <p:cNvSpPr txBox="1"/>
            <p:nvPr/>
          </p:nvSpPr>
          <p:spPr>
            <a:xfrm>
              <a:off x="5173834" y="1655671"/>
              <a:ext cx="2926080" cy="548640"/>
            </a:xfrm>
            <a:prstGeom prst="rect">
              <a:avLst/>
            </a:prstGeom>
            <a:noFill/>
          </p:spPr>
          <p:txBody>
            <a:bodyPr wrap="none" lIns="0" tIns="0" rIns="0" bIns="0" rtlCol="0">
              <a:noAutofit/>
            </a:bodyPr>
            <a:lstStyle/>
            <a:p>
              <a:r>
                <a:rPr lang="en-US" dirty="0">
                  <a:latin typeface="+mj-lt"/>
                </a:rPr>
                <a:t>Innovation </a:t>
              </a:r>
              <a:br>
                <a:rPr lang="en-US" dirty="0">
                  <a:latin typeface="+mj-lt"/>
                </a:rPr>
              </a:br>
              <a:r>
                <a:rPr lang="en-US" dirty="0">
                  <a:latin typeface="+mj-lt"/>
                </a:rPr>
                <a:t>culture</a:t>
              </a:r>
            </a:p>
          </p:txBody>
        </p:sp>
        <p:sp>
          <p:nvSpPr>
            <p:cNvPr id="20" name="TextBox 19"/>
            <p:cNvSpPr txBox="1"/>
            <p:nvPr/>
          </p:nvSpPr>
          <p:spPr>
            <a:xfrm>
              <a:off x="5173834" y="2288163"/>
              <a:ext cx="2926080" cy="660181"/>
            </a:xfrm>
            <a:prstGeom prst="rect">
              <a:avLst/>
            </a:prstGeom>
            <a:noFill/>
          </p:spPr>
          <p:txBody>
            <a:bodyPr wrap="square" lIns="0" tIns="0" rIns="0" bIns="0" rtlCol="0">
              <a:spAutoFit/>
            </a:bodyPr>
            <a:lstStyle/>
            <a:p>
              <a:pPr>
                <a:lnSpc>
                  <a:spcPct val="110000"/>
                </a:lnSpc>
              </a:pPr>
              <a:r>
                <a:rPr lang="en-US" sz="1300" dirty="0">
                  <a:solidFill>
                    <a:schemeClr val="tx2"/>
                  </a:solidFill>
                  <a:latin typeface="+mj-lt"/>
                </a:rPr>
                <a:t>Driven </a:t>
              </a:r>
              <a:r>
                <a:rPr lang="en-US" sz="1300" b="1" dirty="0">
                  <a:solidFill>
                    <a:schemeClr val="tx2"/>
                  </a:solidFill>
                  <a:latin typeface="+mj-lt"/>
                </a:rPr>
                <a:t>through All Idea Matter (AIM) process </a:t>
              </a:r>
              <a:r>
                <a:rPr lang="en-US" sz="1300" dirty="0">
                  <a:solidFill>
                    <a:schemeClr val="tx2"/>
                  </a:solidFill>
                  <a:latin typeface="+mj-lt"/>
                </a:rPr>
                <a:t>for rewarding staff for generating improvement ideas</a:t>
              </a:r>
            </a:p>
          </p:txBody>
        </p:sp>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411" y="1693251"/>
              <a:ext cx="365760" cy="473480"/>
            </a:xfrm>
            <a:prstGeom prst="rect">
              <a:avLst/>
            </a:prstGeom>
          </p:spPr>
        </p:pic>
      </p:grpSp>
    </p:spTree>
    <p:extLst>
      <p:ext uri="{BB962C8B-B14F-4D97-AF65-F5344CB8AC3E}">
        <p14:creationId xmlns:p14="http://schemas.microsoft.com/office/powerpoint/2010/main" val="861424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Arrow Connector 155"/>
          <p:cNvCxnSpPr/>
          <p:nvPr/>
        </p:nvCxnSpPr>
        <p:spPr>
          <a:xfrm>
            <a:off x="7140025" y="1684179"/>
            <a:ext cx="142099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7829503" y="3269082"/>
            <a:ext cx="731520"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7140025" y="4736748"/>
            <a:ext cx="142099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9" name="Freeform 5">
            <a:extLst>
              <a:ext uri="{FF2B5EF4-FFF2-40B4-BE49-F238E27FC236}">
                <a16:creationId xmlns:a16="http://schemas.microsoft.com/office/drawing/2014/main" id="{EFCCD98D-AEBB-4774-8ABE-450039451F66}"/>
              </a:ext>
            </a:extLst>
          </p:cNvPr>
          <p:cNvSpPr>
            <a:spLocks/>
          </p:cNvSpPr>
          <p:nvPr/>
        </p:nvSpPr>
        <p:spPr bwMode="auto">
          <a:xfrm>
            <a:off x="4891100" y="1319690"/>
            <a:ext cx="1263057" cy="1494095"/>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marL="0" marR="0" lvl="0" indent="0" algn="l" defTabSz="1031110" rtl="0" eaLnBrk="1" fontAlgn="auto" latinLnBrk="0" hangingPunct="1">
              <a:lnSpc>
                <a:spcPct val="113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62626"/>
              </a:solidFill>
              <a:effectLst/>
              <a:uLnTx/>
              <a:uFillTx/>
              <a:latin typeface="Arial"/>
              <a:ea typeface="+mn-ea"/>
              <a:cs typeface="+mn-cs"/>
            </a:endParaRPr>
          </a:p>
        </p:txBody>
      </p:sp>
      <p:sp>
        <p:nvSpPr>
          <p:cNvPr id="160" name="Freeform 8">
            <a:extLst>
              <a:ext uri="{FF2B5EF4-FFF2-40B4-BE49-F238E27FC236}">
                <a16:creationId xmlns:a16="http://schemas.microsoft.com/office/drawing/2014/main" id="{F0829082-6263-40F5-9430-451F4220FB56}"/>
              </a:ext>
            </a:extLst>
          </p:cNvPr>
          <p:cNvSpPr>
            <a:spLocks/>
          </p:cNvSpPr>
          <p:nvPr/>
        </p:nvSpPr>
        <p:spPr bwMode="auto">
          <a:xfrm>
            <a:off x="6243109" y="1307345"/>
            <a:ext cx="1263057" cy="1494095"/>
          </a:xfrm>
          <a:custGeom>
            <a:avLst/>
            <a:gdLst/>
            <a:ahLst/>
            <a:cxnLst>
              <a:cxn ang="0">
                <a:pos x="428" y="0"/>
              </a:cxn>
              <a:cxn ang="0">
                <a:pos x="0" y="249"/>
              </a:cxn>
              <a:cxn ang="0">
                <a:pos x="0" y="744"/>
              </a:cxn>
              <a:cxn ang="0">
                <a:pos x="428" y="993"/>
              </a:cxn>
              <a:cxn ang="0">
                <a:pos x="857" y="744"/>
              </a:cxn>
              <a:cxn ang="0">
                <a:pos x="857" y="249"/>
              </a:cxn>
              <a:cxn ang="0">
                <a:pos x="428" y="0"/>
              </a:cxn>
            </a:cxnLst>
            <a:rect l="0" t="0" r="r" b="b"/>
            <a:pathLst>
              <a:path w="857" h="993">
                <a:moveTo>
                  <a:pt x="428" y="0"/>
                </a:moveTo>
                <a:lnTo>
                  <a:pt x="0" y="249"/>
                </a:lnTo>
                <a:lnTo>
                  <a:pt x="0" y="744"/>
                </a:lnTo>
                <a:lnTo>
                  <a:pt x="428" y="993"/>
                </a:lnTo>
                <a:lnTo>
                  <a:pt x="857" y="744"/>
                </a:lnTo>
                <a:lnTo>
                  <a:pt x="857" y="249"/>
                </a:lnTo>
                <a:lnTo>
                  <a:pt x="428" y="0"/>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defTabSz="1031110">
              <a:lnSpc>
                <a:spcPct val="113000"/>
              </a:lnSpc>
            </a:pPr>
            <a:endParaRPr lang="en-US" sz="1400" kern="0" dirty="0">
              <a:solidFill>
                <a:srgbClr val="262626"/>
              </a:solidFill>
              <a:latin typeface="Arial"/>
            </a:endParaRPr>
          </a:p>
        </p:txBody>
      </p:sp>
      <p:sp>
        <p:nvSpPr>
          <p:cNvPr id="161" name="Freeform 10">
            <a:extLst>
              <a:ext uri="{FF2B5EF4-FFF2-40B4-BE49-F238E27FC236}">
                <a16:creationId xmlns:a16="http://schemas.microsoft.com/office/drawing/2014/main" id="{77F6524F-36AF-437E-9855-F47FF8C31D9F}"/>
              </a:ext>
            </a:extLst>
          </p:cNvPr>
          <p:cNvSpPr>
            <a:spLocks/>
          </p:cNvSpPr>
          <p:nvPr/>
        </p:nvSpPr>
        <p:spPr bwMode="auto">
          <a:xfrm>
            <a:off x="4925119" y="3745170"/>
            <a:ext cx="1263057" cy="1494095"/>
          </a:xfrm>
          <a:custGeom>
            <a:avLst/>
            <a:gdLst/>
            <a:ahLst/>
            <a:cxnLst>
              <a:cxn ang="0">
                <a:pos x="431" y="990"/>
              </a:cxn>
              <a:cxn ang="0">
                <a:pos x="860" y="744"/>
              </a:cxn>
              <a:cxn ang="0">
                <a:pos x="860" y="248"/>
              </a:cxn>
              <a:cxn ang="0">
                <a:pos x="429" y="0"/>
              </a:cxn>
              <a:cxn ang="0">
                <a:pos x="0" y="246"/>
              </a:cxn>
              <a:cxn ang="0">
                <a:pos x="0" y="744"/>
              </a:cxn>
              <a:cxn ang="0">
                <a:pos x="431" y="990"/>
              </a:cxn>
            </a:cxnLst>
            <a:rect l="0" t="0" r="r" b="b"/>
            <a:pathLst>
              <a:path w="860" h="990">
                <a:moveTo>
                  <a:pt x="431" y="990"/>
                </a:moveTo>
                <a:lnTo>
                  <a:pt x="860" y="744"/>
                </a:lnTo>
                <a:lnTo>
                  <a:pt x="860" y="248"/>
                </a:lnTo>
                <a:lnTo>
                  <a:pt x="429" y="0"/>
                </a:lnTo>
                <a:lnTo>
                  <a:pt x="0" y="246"/>
                </a:lnTo>
                <a:lnTo>
                  <a:pt x="0" y="744"/>
                </a:lnTo>
                <a:lnTo>
                  <a:pt x="431" y="990"/>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defTabSz="1031110">
              <a:lnSpc>
                <a:spcPct val="113000"/>
              </a:lnSpc>
            </a:pPr>
            <a:endParaRPr lang="en-US" sz="1400" kern="0" dirty="0">
              <a:solidFill>
                <a:srgbClr val="262626"/>
              </a:solidFill>
              <a:latin typeface="Arial"/>
            </a:endParaRPr>
          </a:p>
        </p:txBody>
      </p:sp>
      <p:sp>
        <p:nvSpPr>
          <p:cNvPr id="162" name="Freeform 12">
            <a:extLst>
              <a:ext uri="{FF2B5EF4-FFF2-40B4-BE49-F238E27FC236}">
                <a16:creationId xmlns:a16="http://schemas.microsoft.com/office/drawing/2014/main" id="{40AD9387-B70C-46F4-9AF1-B087C845DB67}"/>
              </a:ext>
            </a:extLst>
          </p:cNvPr>
          <p:cNvSpPr>
            <a:spLocks/>
          </p:cNvSpPr>
          <p:nvPr/>
        </p:nvSpPr>
        <p:spPr bwMode="auto">
          <a:xfrm>
            <a:off x="6266281" y="3731527"/>
            <a:ext cx="1263057" cy="1494095"/>
          </a:xfrm>
          <a:custGeom>
            <a:avLst/>
            <a:gdLst/>
            <a:ahLst/>
            <a:cxnLst>
              <a:cxn ang="0">
                <a:pos x="857" y="744"/>
              </a:cxn>
              <a:cxn ang="0">
                <a:pos x="857" y="246"/>
              </a:cxn>
              <a:cxn ang="0">
                <a:pos x="428" y="0"/>
              </a:cxn>
              <a:cxn ang="0">
                <a:pos x="0" y="248"/>
              </a:cxn>
              <a:cxn ang="0">
                <a:pos x="0" y="744"/>
              </a:cxn>
              <a:cxn ang="0">
                <a:pos x="428" y="990"/>
              </a:cxn>
              <a:cxn ang="0">
                <a:pos x="857" y="744"/>
              </a:cxn>
            </a:cxnLst>
            <a:rect l="0" t="0" r="r" b="b"/>
            <a:pathLst>
              <a:path w="857" h="990">
                <a:moveTo>
                  <a:pt x="857" y="744"/>
                </a:moveTo>
                <a:lnTo>
                  <a:pt x="857" y="246"/>
                </a:lnTo>
                <a:lnTo>
                  <a:pt x="428" y="0"/>
                </a:lnTo>
                <a:lnTo>
                  <a:pt x="0" y="248"/>
                </a:lnTo>
                <a:lnTo>
                  <a:pt x="0" y="744"/>
                </a:lnTo>
                <a:lnTo>
                  <a:pt x="428" y="990"/>
                </a:lnTo>
                <a:lnTo>
                  <a:pt x="857" y="744"/>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defTabSz="1031110">
              <a:lnSpc>
                <a:spcPct val="113000"/>
              </a:lnSpc>
            </a:pPr>
            <a:endParaRPr lang="en-US" sz="1400" kern="0" dirty="0">
              <a:solidFill>
                <a:srgbClr val="262626"/>
              </a:solidFill>
              <a:latin typeface="Arial"/>
            </a:endParaRPr>
          </a:p>
        </p:txBody>
      </p:sp>
      <p:sp>
        <p:nvSpPr>
          <p:cNvPr id="163" name="Freeform 14">
            <a:extLst>
              <a:ext uri="{FF2B5EF4-FFF2-40B4-BE49-F238E27FC236}">
                <a16:creationId xmlns:a16="http://schemas.microsoft.com/office/drawing/2014/main" id="{0C00C732-36C7-4997-86CE-90B75569C7EA}"/>
              </a:ext>
            </a:extLst>
          </p:cNvPr>
          <p:cNvSpPr>
            <a:spLocks/>
          </p:cNvSpPr>
          <p:nvPr/>
        </p:nvSpPr>
        <p:spPr bwMode="auto">
          <a:xfrm>
            <a:off x="6920344" y="2518360"/>
            <a:ext cx="1263057" cy="1494095"/>
          </a:xfrm>
          <a:custGeom>
            <a:avLst/>
            <a:gdLst/>
            <a:ahLst/>
            <a:cxnLst>
              <a:cxn ang="0">
                <a:pos x="857" y="741"/>
              </a:cxn>
              <a:cxn ang="0">
                <a:pos x="429" y="988"/>
              </a:cxn>
              <a:cxn ang="0">
                <a:pos x="0" y="741"/>
              </a:cxn>
              <a:cxn ang="0">
                <a:pos x="0" y="246"/>
              </a:cxn>
              <a:cxn ang="0">
                <a:pos x="429" y="0"/>
              </a:cxn>
              <a:cxn ang="0">
                <a:pos x="857" y="246"/>
              </a:cxn>
              <a:cxn ang="0">
                <a:pos x="857" y="741"/>
              </a:cxn>
            </a:cxnLst>
            <a:rect l="0" t="0" r="r" b="b"/>
            <a:pathLst>
              <a:path w="857" h="988">
                <a:moveTo>
                  <a:pt x="857" y="741"/>
                </a:moveTo>
                <a:lnTo>
                  <a:pt x="429" y="988"/>
                </a:lnTo>
                <a:lnTo>
                  <a:pt x="0" y="741"/>
                </a:lnTo>
                <a:lnTo>
                  <a:pt x="0" y="246"/>
                </a:lnTo>
                <a:lnTo>
                  <a:pt x="429" y="0"/>
                </a:lnTo>
                <a:lnTo>
                  <a:pt x="857" y="246"/>
                </a:lnTo>
                <a:lnTo>
                  <a:pt x="857" y="741"/>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defTabSz="1031110">
              <a:lnSpc>
                <a:spcPct val="113000"/>
              </a:lnSpc>
            </a:pPr>
            <a:endParaRPr lang="en-US" sz="1400" kern="0" dirty="0">
              <a:solidFill>
                <a:srgbClr val="262626"/>
              </a:solidFill>
              <a:latin typeface="Arial"/>
            </a:endParaRPr>
          </a:p>
        </p:txBody>
      </p:sp>
      <p:sp>
        <p:nvSpPr>
          <p:cNvPr id="164" name="Freeform 16">
            <a:extLst>
              <a:ext uri="{FF2B5EF4-FFF2-40B4-BE49-F238E27FC236}">
                <a16:creationId xmlns:a16="http://schemas.microsoft.com/office/drawing/2014/main" id="{A7797EA7-7927-4D54-8871-E2460F7AC1CB}"/>
              </a:ext>
            </a:extLst>
          </p:cNvPr>
          <p:cNvSpPr>
            <a:spLocks/>
          </p:cNvSpPr>
          <p:nvPr/>
        </p:nvSpPr>
        <p:spPr bwMode="auto">
          <a:xfrm>
            <a:off x="4210347" y="2546671"/>
            <a:ext cx="1263057" cy="1494095"/>
          </a:xfrm>
          <a:custGeom>
            <a:avLst/>
            <a:gdLst/>
            <a:ahLst/>
            <a:cxnLst>
              <a:cxn ang="0">
                <a:pos x="429" y="0"/>
              </a:cxn>
              <a:cxn ang="0">
                <a:pos x="0" y="246"/>
              </a:cxn>
              <a:cxn ang="0">
                <a:pos x="0" y="741"/>
              </a:cxn>
              <a:cxn ang="0">
                <a:pos x="429" y="990"/>
              </a:cxn>
              <a:cxn ang="0">
                <a:pos x="855" y="741"/>
              </a:cxn>
              <a:cxn ang="0">
                <a:pos x="855" y="246"/>
              </a:cxn>
              <a:cxn ang="0">
                <a:pos x="429" y="0"/>
              </a:cxn>
            </a:cxnLst>
            <a:rect l="0" t="0" r="r" b="b"/>
            <a:pathLst>
              <a:path w="855" h="990">
                <a:moveTo>
                  <a:pt x="429" y="0"/>
                </a:moveTo>
                <a:lnTo>
                  <a:pt x="0" y="246"/>
                </a:lnTo>
                <a:lnTo>
                  <a:pt x="0" y="741"/>
                </a:lnTo>
                <a:lnTo>
                  <a:pt x="429" y="990"/>
                </a:lnTo>
                <a:lnTo>
                  <a:pt x="855" y="741"/>
                </a:lnTo>
                <a:lnTo>
                  <a:pt x="855" y="246"/>
                </a:lnTo>
                <a:lnTo>
                  <a:pt x="429" y="0"/>
                </a:lnTo>
                <a:close/>
              </a:path>
            </a:pathLst>
          </a:custGeom>
          <a:solidFill>
            <a:schemeClr val="bg1"/>
          </a:solidFill>
          <a:ln w="28575">
            <a:solidFill>
              <a:schemeClr val="tx2"/>
            </a:solidFill>
            <a:round/>
            <a:headEnd/>
            <a:tailEnd/>
          </a:ln>
        </p:spPr>
        <p:txBody>
          <a:bodyPr vert="horz" wrap="square" lIns="91392" tIns="45696" rIns="91392" bIns="45696" numCol="1" anchor="t" anchorCtr="0" compatLnSpc="1">
            <a:prstTxWarp prst="textNoShape">
              <a:avLst/>
            </a:prstTxWarp>
          </a:bodyPr>
          <a:lstStyle/>
          <a:p>
            <a:pPr defTabSz="1031110">
              <a:lnSpc>
                <a:spcPct val="113000"/>
              </a:lnSpc>
            </a:pPr>
            <a:endParaRPr lang="en-US" sz="1400" kern="0" dirty="0">
              <a:solidFill>
                <a:srgbClr val="262626"/>
              </a:solidFill>
              <a:latin typeface="Arial"/>
            </a:endParaRPr>
          </a:p>
        </p:txBody>
      </p:sp>
      <p:cxnSp>
        <p:nvCxnSpPr>
          <p:cNvPr id="168" name="Straight Arrow Connector 167"/>
          <p:cNvCxnSpPr/>
          <p:nvPr/>
        </p:nvCxnSpPr>
        <p:spPr>
          <a:xfrm flipH="1">
            <a:off x="3586319" y="1691611"/>
            <a:ext cx="1248056"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3586319" y="3269082"/>
            <a:ext cx="62402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586319" y="4736748"/>
            <a:ext cx="1338800"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71" name="Picture 170"/>
          <p:cNvPicPr>
            <a:picLocks noChangeAspect="1"/>
          </p:cNvPicPr>
          <p:nvPr/>
        </p:nvPicPr>
        <p:blipFill>
          <a:blip r:embed="rId2">
            <a:duotone>
              <a:prstClr val="black"/>
              <a:schemeClr val="accent3">
                <a:tint val="45000"/>
                <a:satMod val="400000"/>
              </a:schemeClr>
            </a:duotone>
          </a:blip>
          <a:stretch>
            <a:fillRect/>
          </a:stretch>
        </p:blipFill>
        <p:spPr>
          <a:xfrm>
            <a:off x="6639676" y="4222139"/>
            <a:ext cx="599568" cy="548640"/>
          </a:xfrm>
          <a:prstGeom prst="rect">
            <a:avLst/>
          </a:prstGeom>
        </p:spPr>
      </p:pic>
      <p:sp>
        <p:nvSpPr>
          <p:cNvPr id="172" name="Rectangle 171"/>
          <p:cNvSpPr/>
          <p:nvPr/>
        </p:nvSpPr>
        <p:spPr>
          <a:xfrm>
            <a:off x="137253" y="1338000"/>
            <a:ext cx="3353326" cy="87584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3" name="Rectangle 172"/>
          <p:cNvSpPr/>
          <p:nvPr/>
        </p:nvSpPr>
        <p:spPr>
          <a:xfrm>
            <a:off x="173137" y="4454120"/>
            <a:ext cx="3353326" cy="111210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4" name="Rectangle 173">
            <a:extLst>
              <a:ext uri="{FF2B5EF4-FFF2-40B4-BE49-F238E27FC236}">
                <a16:creationId xmlns:a16="http://schemas.microsoft.com/office/drawing/2014/main" id="{E526D7A9-FA2B-478C-980F-3CBA90837EB2}"/>
              </a:ext>
            </a:extLst>
          </p:cNvPr>
          <p:cNvSpPr/>
          <p:nvPr/>
        </p:nvSpPr>
        <p:spPr>
          <a:xfrm>
            <a:off x="261761" y="1055863"/>
            <a:ext cx="3058404" cy="215444"/>
          </a:xfrm>
          <a:prstGeom prst="rect">
            <a:avLst/>
          </a:prstGeom>
        </p:spPr>
        <p:txBody>
          <a:bodyPr wrap="square" lIns="0" tIns="0" rIns="0" bIns="0">
            <a:spAutoFit/>
          </a:bodyPr>
          <a:lstStyle/>
          <a:p>
            <a:pPr algn="ctr"/>
            <a:r>
              <a:rPr lang="en-US" sz="1400" b="1" dirty="0">
                <a:solidFill>
                  <a:schemeClr val="tx2"/>
                </a:solidFill>
              </a:rPr>
              <a:t>Talent Acquisition</a:t>
            </a:r>
          </a:p>
        </p:txBody>
      </p:sp>
      <p:sp>
        <p:nvSpPr>
          <p:cNvPr id="175" name="TextBox 174">
            <a:extLst>
              <a:ext uri="{FF2B5EF4-FFF2-40B4-BE49-F238E27FC236}">
                <a16:creationId xmlns:a16="http://schemas.microsoft.com/office/drawing/2014/main" id="{48CFB22C-472B-4EEC-BE52-827998EC4869}"/>
              </a:ext>
            </a:extLst>
          </p:cNvPr>
          <p:cNvSpPr txBox="1"/>
          <p:nvPr/>
        </p:nvSpPr>
        <p:spPr>
          <a:xfrm>
            <a:off x="268083" y="1473483"/>
            <a:ext cx="1448560" cy="183181"/>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Talent-first mindset </a:t>
            </a:r>
            <a:endParaRPr kumimoji="0" lang="en-US" sz="1100" b="0" i="0" u="none" strike="noStrike" kern="1200" cap="none" spc="0" normalizeH="0" baseline="0" noProof="0" dirty="0">
              <a:ln>
                <a:noFill/>
              </a:ln>
              <a:effectLst/>
              <a:uLnTx/>
              <a:uFillTx/>
              <a:latin typeface="Arial"/>
            </a:endParaRPr>
          </a:p>
        </p:txBody>
      </p:sp>
      <p:sp>
        <p:nvSpPr>
          <p:cNvPr id="176" name="Rectangle 175"/>
          <p:cNvSpPr/>
          <p:nvPr/>
        </p:nvSpPr>
        <p:spPr>
          <a:xfrm>
            <a:off x="137253" y="1288294"/>
            <a:ext cx="3359907" cy="650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p:cNvSpPr/>
          <p:nvPr/>
        </p:nvSpPr>
        <p:spPr>
          <a:xfrm>
            <a:off x="170615" y="4454120"/>
            <a:ext cx="3355848" cy="51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48CFB22C-472B-4EEC-BE52-827998EC4869}"/>
              </a:ext>
            </a:extLst>
          </p:cNvPr>
          <p:cNvSpPr txBox="1"/>
          <p:nvPr/>
        </p:nvSpPr>
        <p:spPr>
          <a:xfrm>
            <a:off x="2106942" y="1492784"/>
            <a:ext cx="1139391" cy="183181"/>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Culture fitment </a:t>
            </a:r>
            <a:endParaRPr kumimoji="0" lang="en-US" sz="1100" b="0" i="0" u="none" strike="noStrike" kern="1200" cap="none" spc="0" normalizeH="0" baseline="0" noProof="0" dirty="0">
              <a:ln>
                <a:noFill/>
              </a:ln>
              <a:effectLst/>
              <a:uLnTx/>
              <a:uFillTx/>
              <a:latin typeface="Arial"/>
            </a:endParaRPr>
          </a:p>
        </p:txBody>
      </p:sp>
      <p:sp>
        <p:nvSpPr>
          <p:cNvPr id="179" name="Rectangle 178"/>
          <p:cNvSpPr/>
          <p:nvPr/>
        </p:nvSpPr>
        <p:spPr>
          <a:xfrm>
            <a:off x="976027" y="2184647"/>
            <a:ext cx="1907972" cy="307777"/>
          </a:xfrm>
          <a:prstGeom prst="rect">
            <a:avLst/>
          </a:prstGeom>
        </p:spPr>
        <p:txBody>
          <a:bodyPr wrap="square">
            <a:spAutoFit/>
          </a:bodyPr>
          <a:lstStyle/>
          <a:p>
            <a:pPr algn="ctr"/>
            <a:r>
              <a:rPr lang="en-US" sz="1400" b="1" dirty="0">
                <a:solidFill>
                  <a:schemeClr val="tx2"/>
                </a:solidFill>
              </a:rPr>
              <a:t>45% </a:t>
            </a:r>
            <a:r>
              <a:rPr lang="en-US" sz="1100" dirty="0"/>
              <a:t>referrals in hiring</a:t>
            </a:r>
            <a:endParaRPr lang="en-US" sz="900" dirty="0"/>
          </a:p>
        </p:txBody>
      </p:sp>
      <p:sp>
        <p:nvSpPr>
          <p:cNvPr id="180" name="TextBox 179">
            <a:extLst>
              <a:ext uri="{FF2B5EF4-FFF2-40B4-BE49-F238E27FC236}">
                <a16:creationId xmlns:a16="http://schemas.microsoft.com/office/drawing/2014/main" id="{48CFB22C-472B-4EEC-BE52-827998EC4869}"/>
              </a:ext>
            </a:extLst>
          </p:cNvPr>
          <p:cNvSpPr txBox="1"/>
          <p:nvPr/>
        </p:nvSpPr>
        <p:spPr>
          <a:xfrm>
            <a:off x="295780" y="1883714"/>
            <a:ext cx="3023749" cy="183181"/>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Real life experience during Pre-hire orientation</a:t>
            </a:r>
          </a:p>
        </p:txBody>
      </p:sp>
      <p:cxnSp>
        <p:nvCxnSpPr>
          <p:cNvPr id="181" name="Straight Connector 180"/>
          <p:cNvCxnSpPr/>
          <p:nvPr/>
        </p:nvCxnSpPr>
        <p:spPr>
          <a:xfrm>
            <a:off x="257542" y="1789073"/>
            <a:ext cx="31619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E526D7A9-FA2B-478C-980F-3CBA90837EB2}"/>
              </a:ext>
            </a:extLst>
          </p:cNvPr>
          <p:cNvSpPr/>
          <p:nvPr/>
        </p:nvSpPr>
        <p:spPr>
          <a:xfrm>
            <a:off x="203895" y="4216186"/>
            <a:ext cx="3293265" cy="215444"/>
          </a:xfrm>
          <a:prstGeom prst="rect">
            <a:avLst/>
          </a:prstGeom>
        </p:spPr>
        <p:txBody>
          <a:bodyPr wrap="square" lIns="0" tIns="0" rIns="0" bIns="0">
            <a:spAutoFit/>
          </a:bodyPr>
          <a:lstStyle/>
          <a:p>
            <a:pPr algn="ctr"/>
            <a:r>
              <a:rPr lang="en-US" sz="1400" b="1" dirty="0">
                <a:solidFill>
                  <a:schemeClr val="tx2"/>
                </a:solidFill>
              </a:rPr>
              <a:t>Open and Transparent Communication</a:t>
            </a:r>
          </a:p>
        </p:txBody>
      </p:sp>
      <p:cxnSp>
        <p:nvCxnSpPr>
          <p:cNvPr id="183" name="Straight Connector 182"/>
          <p:cNvCxnSpPr/>
          <p:nvPr/>
        </p:nvCxnSpPr>
        <p:spPr>
          <a:xfrm>
            <a:off x="257215" y="5032076"/>
            <a:ext cx="31619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115284" y="4601772"/>
            <a:ext cx="1820844" cy="271608"/>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US" sz="1100" dirty="0"/>
              <a:t>Approachable Leadership </a:t>
            </a:r>
            <a:endParaRPr lang="en-GB" sz="1100" dirty="0"/>
          </a:p>
        </p:txBody>
      </p:sp>
      <p:sp>
        <p:nvSpPr>
          <p:cNvPr id="185" name="Rectangle 184"/>
          <p:cNvSpPr/>
          <p:nvPr/>
        </p:nvSpPr>
        <p:spPr>
          <a:xfrm>
            <a:off x="1914629" y="4534327"/>
            <a:ext cx="1579537" cy="471736"/>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US" sz="1100" dirty="0"/>
              <a:t>High impact touch points </a:t>
            </a:r>
            <a:endParaRPr lang="en-GB" sz="1100" dirty="0"/>
          </a:p>
        </p:txBody>
      </p:sp>
      <p:sp>
        <p:nvSpPr>
          <p:cNvPr id="186" name="Rectangle 185"/>
          <p:cNvSpPr/>
          <p:nvPr/>
        </p:nvSpPr>
        <p:spPr>
          <a:xfrm>
            <a:off x="257215" y="5074300"/>
            <a:ext cx="1371000" cy="454788"/>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US" sz="1100" dirty="0"/>
              <a:t>Regular Pulse Checks</a:t>
            </a:r>
            <a:endParaRPr lang="en-GB" sz="1100" dirty="0"/>
          </a:p>
        </p:txBody>
      </p:sp>
      <p:sp>
        <p:nvSpPr>
          <p:cNvPr id="187" name="Rectangle 186"/>
          <p:cNvSpPr/>
          <p:nvPr/>
        </p:nvSpPr>
        <p:spPr>
          <a:xfrm>
            <a:off x="1894487" y="5082468"/>
            <a:ext cx="1579537" cy="454788"/>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US" sz="1100" dirty="0"/>
              <a:t>Processes to drive right behaviour</a:t>
            </a:r>
            <a:endParaRPr lang="en-GB" sz="1100" dirty="0"/>
          </a:p>
        </p:txBody>
      </p:sp>
      <p:sp>
        <p:nvSpPr>
          <p:cNvPr id="188" name="Rectangle 187"/>
          <p:cNvSpPr/>
          <p:nvPr/>
        </p:nvSpPr>
        <p:spPr>
          <a:xfrm>
            <a:off x="137253" y="2896293"/>
            <a:ext cx="3353326" cy="6929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9" name="Rectangle 188">
            <a:extLst>
              <a:ext uri="{FF2B5EF4-FFF2-40B4-BE49-F238E27FC236}">
                <a16:creationId xmlns:a16="http://schemas.microsoft.com/office/drawing/2014/main" id="{E526D7A9-FA2B-478C-980F-3CBA90837EB2}"/>
              </a:ext>
            </a:extLst>
          </p:cNvPr>
          <p:cNvSpPr/>
          <p:nvPr/>
        </p:nvSpPr>
        <p:spPr>
          <a:xfrm>
            <a:off x="267820" y="2627169"/>
            <a:ext cx="3058404" cy="215444"/>
          </a:xfrm>
          <a:prstGeom prst="rect">
            <a:avLst/>
          </a:prstGeom>
        </p:spPr>
        <p:txBody>
          <a:bodyPr wrap="square" lIns="0" tIns="0" rIns="0" bIns="0">
            <a:spAutoFit/>
          </a:bodyPr>
          <a:lstStyle/>
          <a:p>
            <a:pPr algn="ctr"/>
            <a:r>
              <a:rPr lang="en-US" sz="1400" b="1" dirty="0">
                <a:solidFill>
                  <a:schemeClr val="tx2"/>
                </a:solidFill>
              </a:rPr>
              <a:t>Onboarding</a:t>
            </a:r>
          </a:p>
        </p:txBody>
      </p:sp>
      <p:sp>
        <p:nvSpPr>
          <p:cNvPr id="190" name="Rectangle 189"/>
          <p:cNvSpPr/>
          <p:nvPr/>
        </p:nvSpPr>
        <p:spPr>
          <a:xfrm>
            <a:off x="138553" y="2865269"/>
            <a:ext cx="3355848" cy="51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p:cNvSpPr/>
          <p:nvPr/>
        </p:nvSpPr>
        <p:spPr>
          <a:xfrm>
            <a:off x="1117130" y="3609939"/>
            <a:ext cx="1701107" cy="307777"/>
          </a:xfrm>
          <a:prstGeom prst="rect">
            <a:avLst/>
          </a:prstGeom>
        </p:spPr>
        <p:txBody>
          <a:bodyPr wrap="none">
            <a:spAutoFit/>
          </a:bodyPr>
          <a:lstStyle/>
          <a:p>
            <a:r>
              <a:rPr lang="en-US" sz="1400" b="1" dirty="0">
                <a:solidFill>
                  <a:schemeClr val="tx2"/>
                </a:solidFill>
              </a:rPr>
              <a:t>100% </a:t>
            </a:r>
            <a:r>
              <a:rPr lang="en-US" sz="1050" dirty="0"/>
              <a:t>Digital On-Boarding</a:t>
            </a:r>
            <a:endParaRPr lang="en-US" sz="900" dirty="0"/>
          </a:p>
        </p:txBody>
      </p:sp>
      <p:sp>
        <p:nvSpPr>
          <p:cNvPr id="192" name="TextBox 191">
            <a:extLst>
              <a:ext uri="{FF2B5EF4-FFF2-40B4-BE49-F238E27FC236}">
                <a16:creationId xmlns:a16="http://schemas.microsoft.com/office/drawing/2014/main" id="{48CFB22C-472B-4EEC-BE52-827998EC4869}"/>
              </a:ext>
            </a:extLst>
          </p:cNvPr>
          <p:cNvSpPr txBox="1"/>
          <p:nvPr/>
        </p:nvSpPr>
        <p:spPr>
          <a:xfrm>
            <a:off x="295780" y="3020605"/>
            <a:ext cx="3148479" cy="372025"/>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Culture, Value, Regulatory training and certifications during onboarding to drive right behaviour from Day 1</a:t>
            </a:r>
          </a:p>
        </p:txBody>
      </p:sp>
      <p:sp>
        <p:nvSpPr>
          <p:cNvPr id="193" name="Rectangle 192"/>
          <p:cNvSpPr/>
          <p:nvPr/>
        </p:nvSpPr>
        <p:spPr>
          <a:xfrm>
            <a:off x="291459" y="5554041"/>
            <a:ext cx="2079415" cy="307777"/>
          </a:xfrm>
          <a:prstGeom prst="rect">
            <a:avLst/>
          </a:prstGeom>
        </p:spPr>
        <p:txBody>
          <a:bodyPr wrap="none">
            <a:spAutoFit/>
          </a:bodyPr>
          <a:lstStyle/>
          <a:p>
            <a:r>
              <a:rPr lang="en-US" sz="1400" b="1" dirty="0">
                <a:solidFill>
                  <a:schemeClr val="tx2"/>
                </a:solidFill>
              </a:rPr>
              <a:t>95% </a:t>
            </a:r>
            <a:r>
              <a:rPr lang="en-US" sz="1050" dirty="0"/>
              <a:t>Employee Satisfaction Score</a:t>
            </a:r>
          </a:p>
        </p:txBody>
      </p:sp>
      <p:sp>
        <p:nvSpPr>
          <p:cNvPr id="194" name="Rectangle 193"/>
          <p:cNvSpPr/>
          <p:nvPr/>
        </p:nvSpPr>
        <p:spPr>
          <a:xfrm>
            <a:off x="2389861" y="5563014"/>
            <a:ext cx="1555234" cy="307777"/>
          </a:xfrm>
          <a:prstGeom prst="rect">
            <a:avLst/>
          </a:prstGeom>
        </p:spPr>
        <p:txBody>
          <a:bodyPr wrap="none">
            <a:spAutoFit/>
          </a:bodyPr>
          <a:lstStyle/>
          <a:p>
            <a:r>
              <a:rPr lang="en-US" sz="1400" b="1" dirty="0">
                <a:solidFill>
                  <a:schemeClr val="tx2"/>
                </a:solidFill>
              </a:rPr>
              <a:t>19% </a:t>
            </a:r>
            <a:r>
              <a:rPr lang="en-US" sz="1050" dirty="0"/>
              <a:t>Staff turnover rate</a:t>
            </a:r>
          </a:p>
        </p:txBody>
      </p:sp>
      <p:grpSp>
        <p:nvGrpSpPr>
          <p:cNvPr id="195" name="Group 194"/>
          <p:cNvGrpSpPr/>
          <p:nvPr/>
        </p:nvGrpSpPr>
        <p:grpSpPr>
          <a:xfrm>
            <a:off x="8686613" y="1051476"/>
            <a:ext cx="3530631" cy="4787897"/>
            <a:chOff x="8752885" y="1500320"/>
            <a:chExt cx="3530631" cy="4999109"/>
          </a:xfrm>
        </p:grpSpPr>
        <p:sp>
          <p:nvSpPr>
            <p:cNvPr id="196" name="Rectangle 195"/>
            <p:cNvSpPr/>
            <p:nvPr/>
          </p:nvSpPr>
          <p:spPr>
            <a:xfrm>
              <a:off x="8768084" y="1799499"/>
              <a:ext cx="3353326" cy="97094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97" name="Rectangle 196"/>
            <p:cNvSpPr/>
            <p:nvPr/>
          </p:nvSpPr>
          <p:spPr>
            <a:xfrm>
              <a:off x="8774917" y="5048650"/>
              <a:ext cx="3353326" cy="95415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defTabSz="913943">
                <a:lnSpc>
                  <a:spcPct val="113000"/>
                </a:lnSpc>
                <a:spcBef>
                  <a:spcPts val="200"/>
                </a:spcBef>
                <a:spcAft>
                  <a:spcPts val="200"/>
                </a:spcAft>
                <a:buClr>
                  <a:schemeClr val="accent3"/>
                </a:buClr>
                <a:defRPr/>
              </a:pPr>
              <a:endParaRPr lang="en-GB" sz="1200" dirty="0">
                <a:solidFill>
                  <a:schemeClr val="tx1"/>
                </a:solidFill>
              </a:endParaRPr>
            </a:p>
          </p:txBody>
        </p:sp>
        <p:sp>
          <p:nvSpPr>
            <p:cNvPr id="198" name="Rectangle 197">
              <a:extLst>
                <a:ext uri="{FF2B5EF4-FFF2-40B4-BE49-F238E27FC236}">
                  <a16:creationId xmlns:a16="http://schemas.microsoft.com/office/drawing/2014/main" id="{E526D7A9-FA2B-478C-980F-3CBA90837EB2}"/>
                </a:ext>
              </a:extLst>
            </p:cNvPr>
            <p:cNvSpPr/>
            <p:nvPr/>
          </p:nvSpPr>
          <p:spPr>
            <a:xfrm>
              <a:off x="8819170" y="1500320"/>
              <a:ext cx="3269248" cy="224948"/>
            </a:xfrm>
            <a:prstGeom prst="rect">
              <a:avLst/>
            </a:prstGeom>
          </p:spPr>
          <p:txBody>
            <a:bodyPr wrap="square" lIns="0" tIns="0" rIns="0" bIns="0">
              <a:spAutoFit/>
            </a:bodyPr>
            <a:lstStyle/>
            <a:p>
              <a:pPr algn="ctr"/>
              <a:r>
                <a:rPr lang="en-US" sz="1400" b="1" dirty="0">
                  <a:solidFill>
                    <a:schemeClr val="tx2"/>
                  </a:solidFill>
                </a:rPr>
                <a:t>Wellness, Development and Retention </a:t>
              </a:r>
            </a:p>
          </p:txBody>
        </p:sp>
        <p:sp>
          <p:nvSpPr>
            <p:cNvPr id="199" name="TextBox 198">
              <a:extLst>
                <a:ext uri="{FF2B5EF4-FFF2-40B4-BE49-F238E27FC236}">
                  <a16:creationId xmlns:a16="http://schemas.microsoft.com/office/drawing/2014/main" id="{48CFB22C-472B-4EEC-BE52-827998EC4869}"/>
                </a:ext>
              </a:extLst>
            </p:cNvPr>
            <p:cNvSpPr txBox="1"/>
            <p:nvPr/>
          </p:nvSpPr>
          <p:spPr>
            <a:xfrm>
              <a:off x="8752885" y="1894230"/>
              <a:ext cx="1448560" cy="382541"/>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Talent inventory succession</a:t>
              </a:r>
              <a:endParaRPr kumimoji="0" lang="en-US" sz="1100" b="0" i="0" u="none" strike="noStrike" kern="1200" cap="none" spc="0" normalizeH="0" baseline="0" noProof="0" dirty="0">
                <a:ln>
                  <a:noFill/>
                </a:ln>
                <a:effectLst/>
                <a:uLnTx/>
                <a:uFillTx/>
                <a:latin typeface="Arial"/>
              </a:endParaRPr>
            </a:p>
          </p:txBody>
        </p:sp>
        <p:sp>
          <p:nvSpPr>
            <p:cNvPr id="200" name="Rectangle 199"/>
            <p:cNvSpPr/>
            <p:nvPr/>
          </p:nvSpPr>
          <p:spPr>
            <a:xfrm>
              <a:off x="8761503" y="1755569"/>
              <a:ext cx="3366739" cy="4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p:cNvSpPr/>
            <p:nvPr/>
          </p:nvSpPr>
          <p:spPr>
            <a:xfrm>
              <a:off x="8772395" y="5048650"/>
              <a:ext cx="3355848" cy="53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TextBox 201">
              <a:extLst>
                <a:ext uri="{FF2B5EF4-FFF2-40B4-BE49-F238E27FC236}">
                  <a16:creationId xmlns:a16="http://schemas.microsoft.com/office/drawing/2014/main" id="{48CFB22C-472B-4EEC-BE52-827998EC4869}"/>
                </a:ext>
              </a:extLst>
            </p:cNvPr>
            <p:cNvSpPr txBox="1"/>
            <p:nvPr/>
          </p:nvSpPr>
          <p:spPr>
            <a:xfrm>
              <a:off x="10218538" y="1894230"/>
              <a:ext cx="1877694" cy="387298"/>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Physical &amp; mental wellness campaigns; work life balance</a:t>
              </a:r>
            </a:p>
          </p:txBody>
        </p:sp>
        <p:sp>
          <p:nvSpPr>
            <p:cNvPr id="203" name="TextBox 202">
              <a:extLst>
                <a:ext uri="{FF2B5EF4-FFF2-40B4-BE49-F238E27FC236}">
                  <a16:creationId xmlns:a16="http://schemas.microsoft.com/office/drawing/2014/main" id="{48CFB22C-472B-4EEC-BE52-827998EC4869}"/>
                </a:ext>
              </a:extLst>
            </p:cNvPr>
            <p:cNvSpPr txBox="1"/>
            <p:nvPr/>
          </p:nvSpPr>
          <p:spPr>
            <a:xfrm>
              <a:off x="8982028" y="2336033"/>
              <a:ext cx="3023749" cy="388436"/>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Competitive compensation packages &amp; differentiated rewards</a:t>
              </a:r>
            </a:p>
          </p:txBody>
        </p:sp>
        <p:cxnSp>
          <p:nvCxnSpPr>
            <p:cNvPr id="204" name="Straight Connector 203"/>
            <p:cNvCxnSpPr/>
            <p:nvPr/>
          </p:nvCxnSpPr>
          <p:spPr>
            <a:xfrm>
              <a:off x="8877776" y="2318566"/>
              <a:ext cx="31619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E526D7A9-FA2B-478C-980F-3CBA90837EB2}"/>
                </a:ext>
              </a:extLst>
            </p:cNvPr>
            <p:cNvSpPr/>
            <p:nvPr/>
          </p:nvSpPr>
          <p:spPr>
            <a:xfrm>
              <a:off x="8802984" y="4799440"/>
              <a:ext cx="3293265" cy="224948"/>
            </a:xfrm>
            <a:prstGeom prst="rect">
              <a:avLst/>
            </a:prstGeom>
          </p:spPr>
          <p:txBody>
            <a:bodyPr wrap="square" lIns="0" tIns="0" rIns="0" bIns="0">
              <a:spAutoFit/>
            </a:bodyPr>
            <a:lstStyle/>
            <a:p>
              <a:pPr algn="ctr"/>
              <a:r>
                <a:rPr lang="en-US" sz="1400" b="1" dirty="0">
                  <a:solidFill>
                    <a:schemeClr val="tx2"/>
                  </a:solidFill>
                </a:rPr>
                <a:t>Corporate Social Responsibility</a:t>
              </a:r>
            </a:p>
          </p:txBody>
        </p:sp>
        <p:sp>
          <p:nvSpPr>
            <p:cNvPr id="206" name="Rectangle 205"/>
            <p:cNvSpPr/>
            <p:nvPr/>
          </p:nvSpPr>
          <p:spPr>
            <a:xfrm>
              <a:off x="8764025" y="3381135"/>
              <a:ext cx="3353326" cy="91746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Rectangle 206">
              <a:extLst>
                <a:ext uri="{FF2B5EF4-FFF2-40B4-BE49-F238E27FC236}">
                  <a16:creationId xmlns:a16="http://schemas.microsoft.com/office/drawing/2014/main" id="{E526D7A9-FA2B-478C-980F-3CBA90837EB2}"/>
                </a:ext>
              </a:extLst>
            </p:cNvPr>
            <p:cNvSpPr/>
            <p:nvPr/>
          </p:nvSpPr>
          <p:spPr>
            <a:xfrm>
              <a:off x="8777147" y="3099552"/>
              <a:ext cx="3284214" cy="224948"/>
            </a:xfrm>
            <a:prstGeom prst="rect">
              <a:avLst/>
            </a:prstGeom>
          </p:spPr>
          <p:txBody>
            <a:bodyPr wrap="square" lIns="0" tIns="0" rIns="0" bIns="0">
              <a:spAutoFit/>
            </a:bodyPr>
            <a:lstStyle/>
            <a:p>
              <a:pPr algn="ctr"/>
              <a:r>
                <a:rPr lang="en-US" sz="1400" b="1" dirty="0">
                  <a:solidFill>
                    <a:schemeClr val="tx2"/>
                  </a:solidFill>
                </a:rPr>
                <a:t>Diversity and Inclusion </a:t>
              </a:r>
            </a:p>
          </p:txBody>
        </p:sp>
        <p:sp>
          <p:nvSpPr>
            <p:cNvPr id="208" name="Rectangle 207"/>
            <p:cNvSpPr/>
            <p:nvPr/>
          </p:nvSpPr>
          <p:spPr>
            <a:xfrm>
              <a:off x="8761503" y="3324500"/>
              <a:ext cx="3355848" cy="53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p:cNvSpPr/>
            <p:nvPr/>
          </p:nvSpPr>
          <p:spPr>
            <a:xfrm>
              <a:off x="9120577" y="4319586"/>
              <a:ext cx="1479685" cy="482031"/>
            </a:xfrm>
            <a:prstGeom prst="rect">
              <a:avLst/>
            </a:prstGeom>
          </p:spPr>
          <p:txBody>
            <a:bodyPr wrap="square">
              <a:spAutoFit/>
            </a:bodyPr>
            <a:lstStyle/>
            <a:p>
              <a:r>
                <a:rPr lang="en-US" sz="1400" b="1" dirty="0">
                  <a:solidFill>
                    <a:schemeClr val="tx2"/>
                  </a:solidFill>
                </a:rPr>
                <a:t>38% </a:t>
              </a:r>
              <a:r>
                <a:rPr lang="en-US" sz="1000" dirty="0"/>
                <a:t>Gender Diversity </a:t>
              </a:r>
            </a:p>
            <a:p>
              <a:r>
                <a:rPr lang="en-US" sz="1000" dirty="0"/>
                <a:t>at a company level</a:t>
              </a:r>
            </a:p>
          </p:txBody>
        </p:sp>
        <p:sp>
          <p:nvSpPr>
            <p:cNvPr id="210" name="TextBox 209">
              <a:extLst>
                <a:ext uri="{FF2B5EF4-FFF2-40B4-BE49-F238E27FC236}">
                  <a16:creationId xmlns:a16="http://schemas.microsoft.com/office/drawing/2014/main" id="{48CFB22C-472B-4EEC-BE52-827998EC4869}"/>
                </a:ext>
              </a:extLst>
            </p:cNvPr>
            <p:cNvSpPr txBox="1"/>
            <p:nvPr/>
          </p:nvSpPr>
          <p:spPr>
            <a:xfrm>
              <a:off x="9037158" y="3439025"/>
              <a:ext cx="2843547" cy="816377"/>
            </a:xfrm>
            <a:prstGeom prst="rect">
              <a:avLst/>
            </a:prstGeom>
            <a:noFill/>
          </p:spPr>
          <p:txBody>
            <a:bodyPr wrap="square" lIns="0" tIns="0" rIns="0" bIns="0" rtlCol="0">
              <a:spAutoFit/>
            </a:bodyPr>
            <a:lstStyle/>
            <a:p>
              <a:pPr marL="0" lvl="3" algn="ctr" defTabSz="913943">
                <a:lnSpc>
                  <a:spcPct val="113000"/>
                </a:lnSpc>
                <a:spcBef>
                  <a:spcPts val="200"/>
                </a:spcBef>
                <a:spcAft>
                  <a:spcPts val="200"/>
                </a:spcAft>
                <a:buClr>
                  <a:schemeClr val="accent3"/>
                </a:buClr>
                <a:defRPr/>
              </a:pPr>
              <a:r>
                <a:rPr lang="en-US" sz="1100" dirty="0"/>
                <a:t>Company-wide initiatives aimed at promoting diversity and inclusion </a:t>
              </a:r>
            </a:p>
            <a:p>
              <a:pPr marL="0" lvl="3" algn="ctr" defTabSz="913943">
                <a:lnSpc>
                  <a:spcPct val="113000"/>
                </a:lnSpc>
                <a:spcBef>
                  <a:spcPts val="200"/>
                </a:spcBef>
                <a:spcAft>
                  <a:spcPts val="200"/>
                </a:spcAft>
                <a:buClr>
                  <a:schemeClr val="accent3"/>
                </a:buClr>
                <a:defRPr/>
              </a:pPr>
              <a:r>
                <a:rPr lang="en-US" sz="1100" dirty="0"/>
                <a:t>(Super Mom, WE, Managing Unconscious Bias, etc.) </a:t>
              </a:r>
            </a:p>
          </p:txBody>
        </p:sp>
        <p:sp>
          <p:nvSpPr>
            <p:cNvPr id="211" name="Rectangle 210"/>
            <p:cNvSpPr/>
            <p:nvPr/>
          </p:nvSpPr>
          <p:spPr>
            <a:xfrm>
              <a:off x="8819170" y="6017398"/>
              <a:ext cx="3464346" cy="482031"/>
            </a:xfrm>
            <a:prstGeom prst="rect">
              <a:avLst/>
            </a:prstGeom>
          </p:spPr>
          <p:txBody>
            <a:bodyPr wrap="square">
              <a:spAutoFit/>
            </a:bodyPr>
            <a:lstStyle/>
            <a:p>
              <a:r>
                <a:rPr lang="en-US" sz="1400" b="1" dirty="0">
                  <a:solidFill>
                    <a:schemeClr val="tx2"/>
                  </a:solidFill>
                </a:rPr>
                <a:t>26000+ contributed </a:t>
              </a:r>
              <a:r>
                <a:rPr lang="en-US" sz="1000" dirty="0"/>
                <a:t>time and money to charitable and community initiatives in 2021</a:t>
              </a:r>
            </a:p>
          </p:txBody>
        </p:sp>
        <p:sp>
          <p:nvSpPr>
            <p:cNvPr id="212" name="Rectangle 211"/>
            <p:cNvSpPr/>
            <p:nvPr/>
          </p:nvSpPr>
          <p:spPr>
            <a:xfrm>
              <a:off x="10650348" y="4319810"/>
              <a:ext cx="1380230" cy="482031"/>
            </a:xfrm>
            <a:prstGeom prst="rect">
              <a:avLst/>
            </a:prstGeom>
          </p:spPr>
          <p:txBody>
            <a:bodyPr wrap="square">
              <a:spAutoFit/>
            </a:bodyPr>
            <a:lstStyle/>
            <a:p>
              <a:r>
                <a:rPr lang="en-US" sz="1400" b="1" dirty="0">
                  <a:solidFill>
                    <a:schemeClr val="tx2"/>
                  </a:solidFill>
                </a:rPr>
                <a:t>67% </a:t>
              </a:r>
              <a:r>
                <a:rPr lang="en-US" sz="1000" dirty="0"/>
                <a:t>diversity on our operating committee</a:t>
              </a:r>
              <a:endParaRPr lang="en-US" sz="800" dirty="0"/>
            </a:p>
          </p:txBody>
        </p:sp>
        <p:sp>
          <p:nvSpPr>
            <p:cNvPr id="213" name="Rectangle 212"/>
            <p:cNvSpPr/>
            <p:nvPr/>
          </p:nvSpPr>
          <p:spPr>
            <a:xfrm>
              <a:off x="8860368" y="5121538"/>
              <a:ext cx="3281575" cy="495823"/>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GB" sz="1100" dirty="0"/>
                <a:t>Om Foundation and Deep Griha School supported by clients and EXL</a:t>
              </a:r>
            </a:p>
          </p:txBody>
        </p:sp>
        <p:cxnSp>
          <p:nvCxnSpPr>
            <p:cNvPr id="214" name="Straight Connector 213"/>
            <p:cNvCxnSpPr/>
            <p:nvPr/>
          </p:nvCxnSpPr>
          <p:spPr>
            <a:xfrm>
              <a:off x="8868654" y="5656520"/>
              <a:ext cx="31619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8815385" y="5675210"/>
              <a:ext cx="3371539" cy="283924"/>
            </a:xfrm>
            <a:prstGeom prst="rect">
              <a:avLst/>
            </a:prstGeom>
          </p:spPr>
          <p:txBody>
            <a:bodyPr wrap="square">
              <a:spAutoFit/>
            </a:bodyPr>
            <a:lstStyle/>
            <a:p>
              <a:pPr marL="0" lvl="3" algn="ctr" defTabSz="913943">
                <a:lnSpc>
                  <a:spcPct val="113000"/>
                </a:lnSpc>
                <a:spcBef>
                  <a:spcPts val="200"/>
                </a:spcBef>
                <a:spcAft>
                  <a:spcPts val="200"/>
                </a:spcAft>
                <a:buClr>
                  <a:schemeClr val="accent3"/>
                </a:buClr>
                <a:defRPr/>
              </a:pPr>
              <a:r>
                <a:rPr lang="en-US" sz="1100" dirty="0"/>
                <a:t>Impact Sourcing</a:t>
              </a:r>
            </a:p>
          </p:txBody>
        </p:sp>
      </p:grpSp>
      <p:pic>
        <p:nvPicPr>
          <p:cNvPr id="216" name="Picture 215"/>
          <p:cNvPicPr>
            <a:picLocks noChangeAspect="1"/>
          </p:cNvPicPr>
          <p:nvPr/>
        </p:nvPicPr>
        <p:blipFill>
          <a:blip r:embed="rId3">
            <a:grayscl/>
          </a:blip>
          <a:stretch>
            <a:fillRect/>
          </a:stretch>
        </p:blipFill>
        <p:spPr>
          <a:xfrm>
            <a:off x="7213698" y="2961077"/>
            <a:ext cx="716164" cy="548640"/>
          </a:xfrm>
          <a:prstGeom prst="rect">
            <a:avLst/>
          </a:prstGeom>
        </p:spPr>
      </p:pic>
      <p:pic>
        <p:nvPicPr>
          <p:cNvPr id="217" name="Picture 216"/>
          <p:cNvPicPr>
            <a:picLocks noChangeAspect="1"/>
          </p:cNvPicPr>
          <p:nvPr/>
        </p:nvPicPr>
        <p:blipFill rotWithShape="1">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t="15552" b="15791"/>
          <a:stretch/>
        </p:blipFill>
        <p:spPr>
          <a:xfrm>
            <a:off x="5199204" y="4211208"/>
            <a:ext cx="799105" cy="548640"/>
          </a:xfrm>
          <a:prstGeom prst="rect">
            <a:avLst/>
          </a:prstGeom>
        </p:spPr>
      </p:pic>
      <p:sp>
        <p:nvSpPr>
          <p:cNvPr id="414" name="Rectangle 413"/>
          <p:cNvSpPr/>
          <p:nvPr/>
        </p:nvSpPr>
        <p:spPr>
          <a:xfrm>
            <a:off x="170615" y="5903645"/>
            <a:ext cx="11905056" cy="3474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#Equal Opportunity &amp; Diversity                    #Corporate Social Responsibility                 #Digital HR &amp; Engagement</a:t>
            </a:r>
          </a:p>
        </p:txBody>
      </p:sp>
      <p:sp>
        <p:nvSpPr>
          <p:cNvPr id="68" name="Title 1"/>
          <p:cNvSpPr>
            <a:spLocks noGrp="1"/>
          </p:cNvSpPr>
          <p:nvPr>
            <p:ph type="ctrTitle"/>
          </p:nvPr>
        </p:nvSpPr>
        <p:spPr>
          <a:xfrm>
            <a:off x="457200" y="99365"/>
            <a:ext cx="11277600" cy="407780"/>
          </a:xfrm>
        </p:spPr>
        <p:txBody>
          <a:bodyPr/>
          <a:lstStyle/>
          <a:p>
            <a:pPr>
              <a:lnSpc>
                <a:spcPct val="90000"/>
              </a:lnSpc>
              <a:spcBef>
                <a:spcPts val="1000"/>
              </a:spcBef>
              <a:buClr>
                <a:schemeClr val="tx1"/>
              </a:buClr>
            </a:pPr>
            <a:r>
              <a:rPr lang="en-US" sz="2400" dirty="0"/>
              <a:t>How are we aligned to the culture?</a:t>
            </a:r>
            <a:br>
              <a:rPr lang="en-US" sz="2400" dirty="0"/>
            </a:br>
            <a:r>
              <a:rPr lang="en-US" sz="2000" dirty="0"/>
              <a:t>Its based on the shared values between Ekaterra and EXL</a:t>
            </a:r>
            <a:br>
              <a:rPr lang="en-US" sz="2000" dirty="0"/>
            </a:br>
            <a:endParaRPr lang="en-US" sz="2400" b="1" dirty="0">
              <a:latin typeface="Calibri Light" panose="020F0302020204030204" pitchFamily="34" charset="0"/>
              <a:ea typeface="+mn-ea"/>
              <a:cs typeface="Calibri Light" panose="020F0302020204030204" pitchFamily="34" charset="0"/>
            </a:endParaRPr>
          </a:p>
        </p:txBody>
      </p:sp>
      <p:sp>
        <p:nvSpPr>
          <p:cNvPr id="5" name="Freeform 5"/>
          <p:cNvSpPr>
            <a:spLocks noEditPoints="1"/>
          </p:cNvSpPr>
          <p:nvPr/>
        </p:nvSpPr>
        <p:spPr bwMode="auto">
          <a:xfrm>
            <a:off x="5267325" y="1700212"/>
            <a:ext cx="500063" cy="641351"/>
          </a:xfrm>
          <a:custGeom>
            <a:avLst/>
            <a:gdLst>
              <a:gd name="T0" fmla="*/ 1539 w 1599"/>
              <a:gd name="T1" fmla="*/ 1992 h 2052"/>
              <a:gd name="T2" fmla="*/ 1205 w 1599"/>
              <a:gd name="T3" fmla="*/ 1207 h 2052"/>
              <a:gd name="T4" fmla="*/ 1373 w 1599"/>
              <a:gd name="T5" fmla="*/ 974 h 2052"/>
              <a:gd name="T6" fmla="*/ 1243 w 1599"/>
              <a:gd name="T7" fmla="*/ 475 h 2052"/>
              <a:gd name="T8" fmla="*/ 300 w 1599"/>
              <a:gd name="T9" fmla="*/ 481 h 2052"/>
              <a:gd name="T10" fmla="*/ 189 w 1599"/>
              <a:gd name="T11" fmla="*/ 1078 h 2052"/>
              <a:gd name="T12" fmla="*/ 181 w 1599"/>
              <a:gd name="T13" fmla="*/ 1276 h 2052"/>
              <a:gd name="T14" fmla="*/ 29 w 1599"/>
              <a:gd name="T15" fmla="*/ 1932 h 2052"/>
              <a:gd name="T16" fmla="*/ 205 w 1599"/>
              <a:gd name="T17" fmla="*/ 1331 h 2052"/>
              <a:gd name="T18" fmla="*/ 401 w 1599"/>
              <a:gd name="T19" fmla="*/ 1426 h 2052"/>
              <a:gd name="T20" fmla="*/ 244 w 1599"/>
              <a:gd name="T21" fmla="*/ 1456 h 2052"/>
              <a:gd name="T22" fmla="*/ 271 w 1599"/>
              <a:gd name="T23" fmla="*/ 1992 h 2052"/>
              <a:gd name="T24" fmla="*/ 23 w 1599"/>
              <a:gd name="T25" fmla="*/ 2052 h 2052"/>
              <a:gd name="T26" fmla="*/ 1569 w 1599"/>
              <a:gd name="T27" fmla="*/ 1992 h 2052"/>
              <a:gd name="T28" fmla="*/ 1262 w 1599"/>
              <a:gd name="T29" fmla="*/ 1102 h 2052"/>
              <a:gd name="T30" fmla="*/ 1039 w 1599"/>
              <a:gd name="T31" fmla="*/ 1136 h 2052"/>
              <a:gd name="T32" fmla="*/ 1113 w 1599"/>
              <a:gd name="T33" fmla="*/ 542 h 2052"/>
              <a:gd name="T34" fmla="*/ 1183 w 1599"/>
              <a:gd name="T35" fmla="*/ 619 h 2052"/>
              <a:gd name="T36" fmla="*/ 461 w 1599"/>
              <a:gd name="T37" fmla="*/ 1291 h 2052"/>
              <a:gd name="T38" fmla="*/ 470 w 1599"/>
              <a:gd name="T39" fmla="*/ 1215 h 2052"/>
              <a:gd name="T40" fmla="*/ 720 w 1599"/>
              <a:gd name="T41" fmla="*/ 1063 h 2052"/>
              <a:gd name="T42" fmla="*/ 1016 w 1599"/>
              <a:gd name="T43" fmla="*/ 1191 h 2052"/>
              <a:gd name="T44" fmla="*/ 1077 w 1599"/>
              <a:gd name="T45" fmla="*/ 1217 h 2052"/>
              <a:gd name="T46" fmla="*/ 1077 w 1599"/>
              <a:gd name="T47" fmla="*/ 1347 h 2052"/>
              <a:gd name="T48" fmla="*/ 461 w 1599"/>
              <a:gd name="T49" fmla="*/ 1353 h 2052"/>
              <a:gd name="T50" fmla="*/ 1077 w 1599"/>
              <a:gd name="T51" fmla="*/ 1347 h 2052"/>
              <a:gd name="T52" fmla="*/ 901 w 1599"/>
              <a:gd name="T53" fmla="*/ 425 h 2052"/>
              <a:gd name="T54" fmla="*/ 1053 w 1599"/>
              <a:gd name="T55" fmla="*/ 697 h 2052"/>
              <a:gd name="T56" fmla="*/ 859 w 1599"/>
              <a:gd name="T57" fmla="*/ 771 h 2052"/>
              <a:gd name="T58" fmla="*/ 788 w 1599"/>
              <a:gd name="T59" fmla="*/ 947 h 2052"/>
              <a:gd name="T60" fmla="*/ 1049 w 1599"/>
              <a:gd name="T61" fmla="*/ 811 h 2052"/>
              <a:gd name="T62" fmla="*/ 485 w 1599"/>
              <a:gd name="T63" fmla="*/ 768 h 2052"/>
              <a:gd name="T64" fmla="*/ 1045 w 1599"/>
              <a:gd name="T65" fmla="*/ 168 h 2052"/>
              <a:gd name="T66" fmla="*/ 859 w 1599"/>
              <a:gd name="T67" fmla="*/ 887 h 2052"/>
              <a:gd name="T68" fmla="*/ 788 w 1599"/>
              <a:gd name="T69" fmla="*/ 831 h 2052"/>
              <a:gd name="T70" fmla="*/ 360 w 1599"/>
              <a:gd name="T71" fmla="*/ 475 h 2052"/>
              <a:gd name="T72" fmla="*/ 741 w 1599"/>
              <a:gd name="T73" fmla="*/ 382 h 2052"/>
              <a:gd name="T74" fmla="*/ 455 w 1599"/>
              <a:gd name="T75" fmla="*/ 480 h 2052"/>
              <a:gd name="T76" fmla="*/ 360 w 1599"/>
              <a:gd name="T77" fmla="*/ 475 h 2052"/>
              <a:gd name="T78" fmla="*/ 360 w 1599"/>
              <a:gd name="T79" fmla="*/ 614 h 2052"/>
              <a:gd name="T80" fmla="*/ 425 w 1599"/>
              <a:gd name="T81" fmla="*/ 768 h 2052"/>
              <a:gd name="T82" fmla="*/ 452 w 1599"/>
              <a:gd name="T83" fmla="*/ 1158 h 2052"/>
              <a:gd name="T84" fmla="*/ 1288 w 1599"/>
              <a:gd name="T85" fmla="*/ 1519 h 2052"/>
              <a:gd name="T86" fmla="*/ 281 w 1599"/>
              <a:gd name="T87" fmla="*/ 1519 h 2052"/>
              <a:gd name="T88" fmla="*/ 1258 w 1599"/>
              <a:gd name="T89" fmla="*/ 1486 h 2052"/>
              <a:gd name="T90" fmla="*/ 1479 w 1599"/>
              <a:gd name="T91" fmla="*/ 1992 h 2052"/>
              <a:gd name="T92" fmla="*/ 1325 w 1599"/>
              <a:gd name="T93" fmla="*/ 1456 h 2052"/>
              <a:gd name="T94" fmla="*/ 1137 w 1599"/>
              <a:gd name="T95" fmla="*/ 1243 h 2052"/>
              <a:gd name="T96" fmla="*/ 1479 w 1599"/>
              <a:gd name="T97" fmla="*/ 1992 h 2052"/>
              <a:gd name="T98" fmla="*/ 784 w 1599"/>
              <a:gd name="T99" fmla="*/ 1853 h 2052"/>
              <a:gd name="T100" fmla="*/ 784 w 1599"/>
              <a:gd name="T101" fmla="*/ 1793 h 2052"/>
              <a:gd name="T102" fmla="*/ 838 w 1599"/>
              <a:gd name="T103" fmla="*/ 1739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9" h="2052">
                <a:moveTo>
                  <a:pt x="1569" y="1992"/>
                </a:moveTo>
                <a:cubicBezTo>
                  <a:pt x="1539" y="1992"/>
                  <a:pt x="1539" y="1992"/>
                  <a:pt x="1539" y="1992"/>
                </a:cubicBezTo>
                <a:cubicBezTo>
                  <a:pt x="1539" y="1992"/>
                  <a:pt x="1539" y="1992"/>
                  <a:pt x="1539" y="1992"/>
                </a:cubicBezTo>
                <a:cubicBezTo>
                  <a:pt x="1539" y="1545"/>
                  <a:pt x="1539" y="1545"/>
                  <a:pt x="1539" y="1545"/>
                </a:cubicBezTo>
                <a:cubicBezTo>
                  <a:pt x="1539" y="1428"/>
                  <a:pt x="1470" y="1322"/>
                  <a:pt x="1362" y="1274"/>
                </a:cubicBezTo>
                <a:cubicBezTo>
                  <a:pt x="1205" y="1207"/>
                  <a:pt x="1205" y="1207"/>
                  <a:pt x="1205" y="1207"/>
                </a:cubicBezTo>
                <a:cubicBezTo>
                  <a:pt x="1205" y="1207"/>
                  <a:pt x="1205" y="1206"/>
                  <a:pt x="1205" y="1206"/>
                </a:cubicBezTo>
                <a:cubicBezTo>
                  <a:pt x="1243" y="1194"/>
                  <a:pt x="1278" y="1173"/>
                  <a:pt x="1306" y="1143"/>
                </a:cubicBezTo>
                <a:cubicBezTo>
                  <a:pt x="1349" y="1097"/>
                  <a:pt x="1373" y="1036"/>
                  <a:pt x="1373" y="974"/>
                </a:cubicBezTo>
                <a:cubicBezTo>
                  <a:pt x="1373" y="917"/>
                  <a:pt x="1353" y="864"/>
                  <a:pt x="1316" y="819"/>
                </a:cubicBezTo>
                <a:cubicBezTo>
                  <a:pt x="1269" y="763"/>
                  <a:pt x="1243" y="692"/>
                  <a:pt x="1243" y="619"/>
                </a:cubicBezTo>
                <a:cubicBezTo>
                  <a:pt x="1243" y="475"/>
                  <a:pt x="1243" y="475"/>
                  <a:pt x="1243" y="475"/>
                </a:cubicBezTo>
                <a:cubicBezTo>
                  <a:pt x="1243" y="349"/>
                  <a:pt x="1194" y="231"/>
                  <a:pt x="1105" y="142"/>
                </a:cubicBezTo>
                <a:cubicBezTo>
                  <a:pt x="1012" y="49"/>
                  <a:pt x="888" y="0"/>
                  <a:pt x="756" y="4"/>
                </a:cubicBezTo>
                <a:cubicBezTo>
                  <a:pt x="501" y="12"/>
                  <a:pt x="300" y="225"/>
                  <a:pt x="300" y="481"/>
                </a:cubicBezTo>
                <a:cubicBezTo>
                  <a:pt x="300" y="614"/>
                  <a:pt x="300" y="614"/>
                  <a:pt x="300" y="614"/>
                </a:cubicBezTo>
                <a:cubicBezTo>
                  <a:pt x="300" y="690"/>
                  <a:pt x="270" y="762"/>
                  <a:pt x="222" y="820"/>
                </a:cubicBezTo>
                <a:cubicBezTo>
                  <a:pt x="161" y="893"/>
                  <a:pt x="149" y="992"/>
                  <a:pt x="189" y="1078"/>
                </a:cubicBezTo>
                <a:cubicBezTo>
                  <a:pt x="219" y="1142"/>
                  <a:pt x="273" y="1188"/>
                  <a:pt x="338" y="1207"/>
                </a:cubicBezTo>
                <a:cubicBezTo>
                  <a:pt x="338" y="1207"/>
                  <a:pt x="338" y="1208"/>
                  <a:pt x="338" y="1208"/>
                </a:cubicBezTo>
                <a:cubicBezTo>
                  <a:pt x="181" y="1276"/>
                  <a:pt x="181" y="1276"/>
                  <a:pt x="181" y="1276"/>
                </a:cubicBezTo>
                <a:cubicBezTo>
                  <a:pt x="71" y="1322"/>
                  <a:pt x="0" y="1429"/>
                  <a:pt x="0" y="1549"/>
                </a:cubicBezTo>
                <a:cubicBezTo>
                  <a:pt x="0" y="1901"/>
                  <a:pt x="0" y="1901"/>
                  <a:pt x="0" y="1901"/>
                </a:cubicBezTo>
                <a:cubicBezTo>
                  <a:pt x="0" y="1917"/>
                  <a:pt x="12" y="1932"/>
                  <a:pt x="29" y="1932"/>
                </a:cubicBezTo>
                <a:cubicBezTo>
                  <a:pt x="46" y="1932"/>
                  <a:pt x="60" y="1919"/>
                  <a:pt x="60" y="1902"/>
                </a:cubicBezTo>
                <a:cubicBezTo>
                  <a:pt x="60" y="1549"/>
                  <a:pt x="60" y="1549"/>
                  <a:pt x="60" y="1549"/>
                </a:cubicBezTo>
                <a:cubicBezTo>
                  <a:pt x="60" y="1454"/>
                  <a:pt x="116" y="1368"/>
                  <a:pt x="205" y="1331"/>
                </a:cubicBezTo>
                <a:cubicBezTo>
                  <a:pt x="401" y="1246"/>
                  <a:pt x="401" y="1246"/>
                  <a:pt x="401" y="1246"/>
                </a:cubicBezTo>
                <a:cubicBezTo>
                  <a:pt x="401" y="1245"/>
                  <a:pt x="401" y="1246"/>
                  <a:pt x="401" y="1246"/>
                </a:cubicBezTo>
                <a:cubicBezTo>
                  <a:pt x="401" y="1426"/>
                  <a:pt x="401" y="1426"/>
                  <a:pt x="401" y="1426"/>
                </a:cubicBezTo>
                <a:cubicBezTo>
                  <a:pt x="401" y="1426"/>
                  <a:pt x="401" y="1426"/>
                  <a:pt x="401" y="1426"/>
                </a:cubicBezTo>
                <a:cubicBezTo>
                  <a:pt x="311" y="1426"/>
                  <a:pt x="311" y="1426"/>
                  <a:pt x="311" y="1426"/>
                </a:cubicBezTo>
                <a:cubicBezTo>
                  <a:pt x="286" y="1426"/>
                  <a:pt x="261" y="1437"/>
                  <a:pt x="244" y="1456"/>
                </a:cubicBezTo>
                <a:cubicBezTo>
                  <a:pt x="227" y="1475"/>
                  <a:pt x="219" y="1500"/>
                  <a:pt x="221" y="1525"/>
                </a:cubicBezTo>
                <a:cubicBezTo>
                  <a:pt x="271" y="1992"/>
                  <a:pt x="271" y="1992"/>
                  <a:pt x="271" y="1992"/>
                </a:cubicBezTo>
                <a:cubicBezTo>
                  <a:pt x="271" y="1992"/>
                  <a:pt x="271" y="1992"/>
                  <a:pt x="271" y="1992"/>
                </a:cubicBezTo>
                <a:cubicBezTo>
                  <a:pt x="31" y="1992"/>
                  <a:pt x="31" y="1992"/>
                  <a:pt x="31" y="1992"/>
                </a:cubicBezTo>
                <a:cubicBezTo>
                  <a:pt x="14" y="1992"/>
                  <a:pt x="15" y="2008"/>
                  <a:pt x="14" y="2024"/>
                </a:cubicBezTo>
                <a:cubicBezTo>
                  <a:pt x="14" y="2041"/>
                  <a:pt x="6" y="2052"/>
                  <a:pt x="23" y="2052"/>
                </a:cubicBezTo>
                <a:cubicBezTo>
                  <a:pt x="1568" y="2052"/>
                  <a:pt x="1568" y="2052"/>
                  <a:pt x="1568" y="2052"/>
                </a:cubicBezTo>
                <a:cubicBezTo>
                  <a:pt x="1584" y="2052"/>
                  <a:pt x="1599" y="2039"/>
                  <a:pt x="1599" y="2023"/>
                </a:cubicBezTo>
                <a:cubicBezTo>
                  <a:pt x="1599" y="2006"/>
                  <a:pt x="1586" y="1992"/>
                  <a:pt x="1569" y="1992"/>
                </a:cubicBezTo>
                <a:close/>
                <a:moveTo>
                  <a:pt x="1270" y="858"/>
                </a:moveTo>
                <a:cubicBezTo>
                  <a:pt x="1298" y="891"/>
                  <a:pt x="1313" y="932"/>
                  <a:pt x="1313" y="974"/>
                </a:cubicBezTo>
                <a:cubicBezTo>
                  <a:pt x="1313" y="1021"/>
                  <a:pt x="1294" y="1067"/>
                  <a:pt x="1262" y="1102"/>
                </a:cubicBezTo>
                <a:cubicBezTo>
                  <a:pt x="1228" y="1138"/>
                  <a:pt x="1181" y="1158"/>
                  <a:pt x="1130" y="1158"/>
                </a:cubicBezTo>
                <a:cubicBezTo>
                  <a:pt x="1091" y="1158"/>
                  <a:pt x="1091" y="1158"/>
                  <a:pt x="1091" y="1158"/>
                </a:cubicBezTo>
                <a:cubicBezTo>
                  <a:pt x="1039" y="1136"/>
                  <a:pt x="1039" y="1136"/>
                  <a:pt x="1039" y="1136"/>
                </a:cubicBezTo>
                <a:cubicBezTo>
                  <a:pt x="995" y="1117"/>
                  <a:pt x="964" y="1075"/>
                  <a:pt x="958" y="1028"/>
                </a:cubicBezTo>
                <a:cubicBezTo>
                  <a:pt x="1050" y="978"/>
                  <a:pt x="1113" y="880"/>
                  <a:pt x="1113" y="768"/>
                </a:cubicBezTo>
                <a:cubicBezTo>
                  <a:pt x="1113" y="542"/>
                  <a:pt x="1113" y="542"/>
                  <a:pt x="1113" y="542"/>
                </a:cubicBezTo>
                <a:cubicBezTo>
                  <a:pt x="1122" y="543"/>
                  <a:pt x="1131" y="543"/>
                  <a:pt x="1140" y="543"/>
                </a:cubicBezTo>
                <a:cubicBezTo>
                  <a:pt x="1154" y="543"/>
                  <a:pt x="1168" y="543"/>
                  <a:pt x="1183" y="541"/>
                </a:cubicBezTo>
                <a:cubicBezTo>
                  <a:pt x="1183" y="619"/>
                  <a:pt x="1183" y="619"/>
                  <a:pt x="1183" y="619"/>
                </a:cubicBezTo>
                <a:cubicBezTo>
                  <a:pt x="1183" y="706"/>
                  <a:pt x="1214" y="791"/>
                  <a:pt x="1270" y="858"/>
                </a:cubicBezTo>
                <a:close/>
                <a:moveTo>
                  <a:pt x="779" y="1331"/>
                </a:moveTo>
                <a:cubicBezTo>
                  <a:pt x="671" y="1333"/>
                  <a:pt x="565" y="1319"/>
                  <a:pt x="461" y="1291"/>
                </a:cubicBezTo>
                <a:cubicBezTo>
                  <a:pt x="461" y="1219"/>
                  <a:pt x="461" y="1219"/>
                  <a:pt x="461" y="1219"/>
                </a:cubicBezTo>
                <a:cubicBezTo>
                  <a:pt x="470" y="1216"/>
                  <a:pt x="470" y="1216"/>
                  <a:pt x="470" y="1216"/>
                </a:cubicBezTo>
                <a:cubicBezTo>
                  <a:pt x="470" y="1216"/>
                  <a:pt x="470" y="1215"/>
                  <a:pt x="470" y="1215"/>
                </a:cubicBezTo>
                <a:cubicBezTo>
                  <a:pt x="524" y="1192"/>
                  <a:pt x="524" y="1192"/>
                  <a:pt x="524" y="1192"/>
                </a:cubicBezTo>
                <a:cubicBezTo>
                  <a:pt x="583" y="1166"/>
                  <a:pt x="625" y="1113"/>
                  <a:pt x="638" y="1051"/>
                </a:cubicBezTo>
                <a:cubicBezTo>
                  <a:pt x="664" y="1059"/>
                  <a:pt x="692" y="1063"/>
                  <a:pt x="720" y="1063"/>
                </a:cubicBezTo>
                <a:cubicBezTo>
                  <a:pt x="818" y="1063"/>
                  <a:pt x="818" y="1063"/>
                  <a:pt x="818" y="1063"/>
                </a:cubicBezTo>
                <a:cubicBezTo>
                  <a:pt x="847" y="1063"/>
                  <a:pt x="875" y="1059"/>
                  <a:pt x="901" y="1051"/>
                </a:cubicBezTo>
                <a:cubicBezTo>
                  <a:pt x="914" y="1113"/>
                  <a:pt x="956" y="1165"/>
                  <a:pt x="1016" y="1191"/>
                </a:cubicBezTo>
                <a:cubicBezTo>
                  <a:pt x="1073" y="1215"/>
                  <a:pt x="1073" y="1215"/>
                  <a:pt x="1073" y="1215"/>
                </a:cubicBezTo>
                <a:cubicBezTo>
                  <a:pt x="1073" y="1216"/>
                  <a:pt x="1073" y="1216"/>
                  <a:pt x="1073" y="1216"/>
                </a:cubicBezTo>
                <a:cubicBezTo>
                  <a:pt x="1077" y="1217"/>
                  <a:pt x="1077" y="1217"/>
                  <a:pt x="1077" y="1217"/>
                </a:cubicBezTo>
                <a:cubicBezTo>
                  <a:pt x="1077" y="1285"/>
                  <a:pt x="1077" y="1285"/>
                  <a:pt x="1077" y="1285"/>
                </a:cubicBezTo>
                <a:cubicBezTo>
                  <a:pt x="980" y="1314"/>
                  <a:pt x="880" y="1329"/>
                  <a:pt x="779" y="1331"/>
                </a:cubicBezTo>
                <a:close/>
                <a:moveTo>
                  <a:pt x="1077" y="1347"/>
                </a:moveTo>
                <a:cubicBezTo>
                  <a:pt x="1077" y="1426"/>
                  <a:pt x="1077" y="1426"/>
                  <a:pt x="1077" y="1426"/>
                </a:cubicBezTo>
                <a:cubicBezTo>
                  <a:pt x="461" y="1426"/>
                  <a:pt x="461" y="1426"/>
                  <a:pt x="461" y="1426"/>
                </a:cubicBezTo>
                <a:cubicBezTo>
                  <a:pt x="461" y="1353"/>
                  <a:pt x="461" y="1353"/>
                  <a:pt x="461" y="1353"/>
                </a:cubicBezTo>
                <a:cubicBezTo>
                  <a:pt x="559" y="1378"/>
                  <a:pt x="659" y="1391"/>
                  <a:pt x="759" y="1391"/>
                </a:cubicBezTo>
                <a:cubicBezTo>
                  <a:pt x="766" y="1391"/>
                  <a:pt x="773" y="1391"/>
                  <a:pt x="780" y="1391"/>
                </a:cubicBezTo>
                <a:cubicBezTo>
                  <a:pt x="880" y="1389"/>
                  <a:pt x="980" y="1375"/>
                  <a:pt x="1077" y="1347"/>
                </a:cubicBezTo>
                <a:close/>
                <a:moveTo>
                  <a:pt x="1183" y="480"/>
                </a:moveTo>
                <a:cubicBezTo>
                  <a:pt x="1100" y="492"/>
                  <a:pt x="1007" y="469"/>
                  <a:pt x="943" y="420"/>
                </a:cubicBezTo>
                <a:cubicBezTo>
                  <a:pt x="930" y="410"/>
                  <a:pt x="911" y="412"/>
                  <a:pt x="901" y="425"/>
                </a:cubicBezTo>
                <a:cubicBezTo>
                  <a:pt x="890" y="438"/>
                  <a:pt x="893" y="457"/>
                  <a:pt x="906" y="467"/>
                </a:cubicBezTo>
                <a:cubicBezTo>
                  <a:pt x="948" y="500"/>
                  <a:pt x="998" y="523"/>
                  <a:pt x="1053" y="534"/>
                </a:cubicBezTo>
                <a:cubicBezTo>
                  <a:pt x="1053" y="697"/>
                  <a:pt x="1053" y="697"/>
                  <a:pt x="1053" y="697"/>
                </a:cubicBezTo>
                <a:cubicBezTo>
                  <a:pt x="1039" y="730"/>
                  <a:pt x="1023" y="758"/>
                  <a:pt x="987" y="787"/>
                </a:cubicBezTo>
                <a:cubicBezTo>
                  <a:pt x="971" y="800"/>
                  <a:pt x="955" y="810"/>
                  <a:pt x="937" y="819"/>
                </a:cubicBezTo>
                <a:cubicBezTo>
                  <a:pt x="922" y="790"/>
                  <a:pt x="893" y="771"/>
                  <a:pt x="859" y="771"/>
                </a:cubicBezTo>
                <a:cubicBezTo>
                  <a:pt x="788" y="771"/>
                  <a:pt x="788" y="771"/>
                  <a:pt x="788" y="771"/>
                </a:cubicBezTo>
                <a:cubicBezTo>
                  <a:pt x="740" y="771"/>
                  <a:pt x="700" y="810"/>
                  <a:pt x="700" y="859"/>
                </a:cubicBezTo>
                <a:cubicBezTo>
                  <a:pt x="700" y="907"/>
                  <a:pt x="740" y="947"/>
                  <a:pt x="788" y="947"/>
                </a:cubicBezTo>
                <a:cubicBezTo>
                  <a:pt x="859" y="947"/>
                  <a:pt x="859" y="947"/>
                  <a:pt x="859" y="947"/>
                </a:cubicBezTo>
                <a:cubicBezTo>
                  <a:pt x="899" y="947"/>
                  <a:pt x="934" y="919"/>
                  <a:pt x="944" y="881"/>
                </a:cubicBezTo>
                <a:cubicBezTo>
                  <a:pt x="984" y="866"/>
                  <a:pt x="1049" y="811"/>
                  <a:pt x="1049" y="811"/>
                </a:cubicBezTo>
                <a:cubicBezTo>
                  <a:pt x="1029" y="920"/>
                  <a:pt x="933" y="1003"/>
                  <a:pt x="818" y="1003"/>
                </a:cubicBezTo>
                <a:cubicBezTo>
                  <a:pt x="720" y="1003"/>
                  <a:pt x="720" y="1003"/>
                  <a:pt x="720" y="1003"/>
                </a:cubicBezTo>
                <a:cubicBezTo>
                  <a:pt x="591" y="1003"/>
                  <a:pt x="485" y="898"/>
                  <a:pt x="485" y="768"/>
                </a:cubicBezTo>
                <a:cubicBezTo>
                  <a:pt x="485" y="536"/>
                  <a:pt x="485" y="536"/>
                  <a:pt x="485" y="536"/>
                </a:cubicBezTo>
                <a:cubicBezTo>
                  <a:pt x="587" y="520"/>
                  <a:pt x="684" y="486"/>
                  <a:pt x="772" y="433"/>
                </a:cubicBezTo>
                <a:cubicBezTo>
                  <a:pt x="906" y="354"/>
                  <a:pt x="993" y="250"/>
                  <a:pt x="1045" y="168"/>
                </a:cubicBezTo>
                <a:cubicBezTo>
                  <a:pt x="1134" y="247"/>
                  <a:pt x="1184" y="361"/>
                  <a:pt x="1183" y="480"/>
                </a:cubicBezTo>
                <a:close/>
                <a:moveTo>
                  <a:pt x="887" y="859"/>
                </a:moveTo>
                <a:cubicBezTo>
                  <a:pt x="886" y="874"/>
                  <a:pt x="874" y="887"/>
                  <a:pt x="859" y="887"/>
                </a:cubicBezTo>
                <a:cubicBezTo>
                  <a:pt x="788" y="887"/>
                  <a:pt x="788" y="887"/>
                  <a:pt x="788" y="887"/>
                </a:cubicBezTo>
                <a:cubicBezTo>
                  <a:pt x="773" y="887"/>
                  <a:pt x="760" y="874"/>
                  <a:pt x="760" y="859"/>
                </a:cubicBezTo>
                <a:cubicBezTo>
                  <a:pt x="760" y="843"/>
                  <a:pt x="773" y="831"/>
                  <a:pt x="788" y="831"/>
                </a:cubicBezTo>
                <a:cubicBezTo>
                  <a:pt x="859" y="831"/>
                  <a:pt x="859" y="831"/>
                  <a:pt x="859" y="831"/>
                </a:cubicBezTo>
                <a:cubicBezTo>
                  <a:pt x="874" y="831"/>
                  <a:pt x="886" y="843"/>
                  <a:pt x="887" y="859"/>
                </a:cubicBezTo>
                <a:close/>
                <a:moveTo>
                  <a:pt x="360" y="475"/>
                </a:moveTo>
                <a:cubicBezTo>
                  <a:pt x="360" y="249"/>
                  <a:pt x="544" y="64"/>
                  <a:pt x="771" y="64"/>
                </a:cubicBezTo>
                <a:cubicBezTo>
                  <a:pt x="853" y="64"/>
                  <a:pt x="930" y="87"/>
                  <a:pt x="997" y="131"/>
                </a:cubicBezTo>
                <a:cubicBezTo>
                  <a:pt x="949" y="208"/>
                  <a:pt x="868" y="307"/>
                  <a:pt x="741" y="382"/>
                </a:cubicBezTo>
                <a:cubicBezTo>
                  <a:pt x="654" y="433"/>
                  <a:pt x="559" y="466"/>
                  <a:pt x="457" y="480"/>
                </a:cubicBezTo>
                <a:cubicBezTo>
                  <a:pt x="455" y="480"/>
                  <a:pt x="455" y="480"/>
                  <a:pt x="455" y="480"/>
                </a:cubicBezTo>
                <a:cubicBezTo>
                  <a:pt x="455" y="480"/>
                  <a:pt x="455" y="480"/>
                  <a:pt x="455" y="480"/>
                </a:cubicBezTo>
                <a:cubicBezTo>
                  <a:pt x="455" y="480"/>
                  <a:pt x="455" y="480"/>
                  <a:pt x="455" y="480"/>
                </a:cubicBezTo>
                <a:cubicBezTo>
                  <a:pt x="360" y="480"/>
                  <a:pt x="360" y="480"/>
                  <a:pt x="360" y="480"/>
                </a:cubicBezTo>
                <a:cubicBezTo>
                  <a:pt x="360" y="475"/>
                  <a:pt x="360" y="475"/>
                  <a:pt x="360" y="475"/>
                </a:cubicBezTo>
                <a:close/>
                <a:moveTo>
                  <a:pt x="243" y="1053"/>
                </a:moveTo>
                <a:cubicBezTo>
                  <a:pt x="213" y="988"/>
                  <a:pt x="222" y="914"/>
                  <a:pt x="268" y="859"/>
                </a:cubicBezTo>
                <a:cubicBezTo>
                  <a:pt x="325" y="790"/>
                  <a:pt x="360" y="704"/>
                  <a:pt x="360" y="614"/>
                </a:cubicBezTo>
                <a:cubicBezTo>
                  <a:pt x="360" y="540"/>
                  <a:pt x="360" y="540"/>
                  <a:pt x="360" y="540"/>
                </a:cubicBezTo>
                <a:cubicBezTo>
                  <a:pt x="425" y="540"/>
                  <a:pt x="425" y="540"/>
                  <a:pt x="425" y="540"/>
                </a:cubicBezTo>
                <a:cubicBezTo>
                  <a:pt x="425" y="768"/>
                  <a:pt x="425" y="768"/>
                  <a:pt x="425" y="768"/>
                </a:cubicBezTo>
                <a:cubicBezTo>
                  <a:pt x="425" y="880"/>
                  <a:pt x="489" y="978"/>
                  <a:pt x="581" y="1028"/>
                </a:cubicBezTo>
                <a:cubicBezTo>
                  <a:pt x="575" y="1076"/>
                  <a:pt x="545" y="1118"/>
                  <a:pt x="500" y="1137"/>
                </a:cubicBezTo>
                <a:cubicBezTo>
                  <a:pt x="452" y="1158"/>
                  <a:pt x="452" y="1158"/>
                  <a:pt x="452" y="1158"/>
                </a:cubicBezTo>
                <a:cubicBezTo>
                  <a:pt x="409" y="1158"/>
                  <a:pt x="409" y="1158"/>
                  <a:pt x="409" y="1158"/>
                </a:cubicBezTo>
                <a:cubicBezTo>
                  <a:pt x="337" y="1158"/>
                  <a:pt x="274" y="1118"/>
                  <a:pt x="243" y="1053"/>
                </a:cubicBezTo>
                <a:close/>
                <a:moveTo>
                  <a:pt x="1288" y="1519"/>
                </a:moveTo>
                <a:cubicBezTo>
                  <a:pt x="1238" y="1992"/>
                  <a:pt x="1238" y="1992"/>
                  <a:pt x="1238" y="1992"/>
                </a:cubicBezTo>
                <a:cubicBezTo>
                  <a:pt x="331" y="1992"/>
                  <a:pt x="331" y="1992"/>
                  <a:pt x="331" y="1992"/>
                </a:cubicBezTo>
                <a:cubicBezTo>
                  <a:pt x="281" y="1519"/>
                  <a:pt x="281" y="1519"/>
                  <a:pt x="281" y="1519"/>
                </a:cubicBezTo>
                <a:cubicBezTo>
                  <a:pt x="280" y="1511"/>
                  <a:pt x="283" y="1502"/>
                  <a:pt x="289" y="1496"/>
                </a:cubicBezTo>
                <a:cubicBezTo>
                  <a:pt x="294" y="1490"/>
                  <a:pt x="302" y="1486"/>
                  <a:pt x="311" y="1486"/>
                </a:cubicBezTo>
                <a:cubicBezTo>
                  <a:pt x="1258" y="1486"/>
                  <a:pt x="1258" y="1486"/>
                  <a:pt x="1258" y="1486"/>
                </a:cubicBezTo>
                <a:cubicBezTo>
                  <a:pt x="1267" y="1486"/>
                  <a:pt x="1274" y="1490"/>
                  <a:pt x="1280" y="1496"/>
                </a:cubicBezTo>
                <a:cubicBezTo>
                  <a:pt x="1286" y="1502"/>
                  <a:pt x="1289" y="1511"/>
                  <a:pt x="1288" y="1519"/>
                </a:cubicBezTo>
                <a:close/>
                <a:moveTo>
                  <a:pt x="1479" y="1992"/>
                </a:moveTo>
                <a:cubicBezTo>
                  <a:pt x="1298" y="1992"/>
                  <a:pt x="1298" y="1992"/>
                  <a:pt x="1298" y="1992"/>
                </a:cubicBezTo>
                <a:cubicBezTo>
                  <a:pt x="1347" y="1525"/>
                  <a:pt x="1347" y="1525"/>
                  <a:pt x="1347" y="1525"/>
                </a:cubicBezTo>
                <a:cubicBezTo>
                  <a:pt x="1350" y="1500"/>
                  <a:pt x="1342" y="1475"/>
                  <a:pt x="1325" y="1456"/>
                </a:cubicBezTo>
                <a:cubicBezTo>
                  <a:pt x="1308" y="1437"/>
                  <a:pt x="1283" y="1426"/>
                  <a:pt x="1258" y="1426"/>
                </a:cubicBezTo>
                <a:cubicBezTo>
                  <a:pt x="1137" y="1426"/>
                  <a:pt x="1137" y="1426"/>
                  <a:pt x="1137" y="1426"/>
                </a:cubicBezTo>
                <a:cubicBezTo>
                  <a:pt x="1137" y="1243"/>
                  <a:pt x="1137" y="1243"/>
                  <a:pt x="1137" y="1243"/>
                </a:cubicBezTo>
                <a:cubicBezTo>
                  <a:pt x="1338" y="1329"/>
                  <a:pt x="1338" y="1329"/>
                  <a:pt x="1338" y="1329"/>
                </a:cubicBezTo>
                <a:cubicBezTo>
                  <a:pt x="1424" y="1367"/>
                  <a:pt x="1479" y="1452"/>
                  <a:pt x="1479" y="1545"/>
                </a:cubicBezTo>
                <a:lnTo>
                  <a:pt x="1479" y="1992"/>
                </a:lnTo>
                <a:close/>
                <a:moveTo>
                  <a:pt x="784" y="1625"/>
                </a:moveTo>
                <a:cubicBezTo>
                  <a:pt x="722" y="1625"/>
                  <a:pt x="670" y="1676"/>
                  <a:pt x="670" y="1739"/>
                </a:cubicBezTo>
                <a:cubicBezTo>
                  <a:pt x="670" y="1802"/>
                  <a:pt x="722" y="1853"/>
                  <a:pt x="784" y="1853"/>
                </a:cubicBezTo>
                <a:cubicBezTo>
                  <a:pt x="847" y="1853"/>
                  <a:pt x="898" y="1802"/>
                  <a:pt x="898" y="1739"/>
                </a:cubicBezTo>
                <a:cubicBezTo>
                  <a:pt x="898" y="1676"/>
                  <a:pt x="847" y="1625"/>
                  <a:pt x="784" y="1625"/>
                </a:cubicBezTo>
                <a:close/>
                <a:moveTo>
                  <a:pt x="784" y="1793"/>
                </a:moveTo>
                <a:cubicBezTo>
                  <a:pt x="755" y="1793"/>
                  <a:pt x="730" y="1769"/>
                  <a:pt x="730" y="1739"/>
                </a:cubicBezTo>
                <a:cubicBezTo>
                  <a:pt x="730" y="1709"/>
                  <a:pt x="755" y="1685"/>
                  <a:pt x="784" y="1685"/>
                </a:cubicBezTo>
                <a:cubicBezTo>
                  <a:pt x="814" y="1685"/>
                  <a:pt x="838" y="1709"/>
                  <a:pt x="838" y="1739"/>
                </a:cubicBezTo>
                <a:cubicBezTo>
                  <a:pt x="838" y="1769"/>
                  <a:pt x="814" y="1793"/>
                  <a:pt x="784" y="17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Rectangle 9"/>
          <p:cNvSpPr>
            <a:spLocks noChangeArrowheads="1"/>
          </p:cNvSpPr>
          <p:nvPr/>
        </p:nvSpPr>
        <p:spPr bwMode="auto">
          <a:xfrm>
            <a:off x="7026275" y="1717675"/>
            <a:ext cx="17463" cy="38100"/>
          </a:xfrm>
          <a:prstGeom prst="rect">
            <a:avLst/>
          </a:prstGeom>
          <a:solidFill>
            <a:srgbClr val="102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0"/>
          <p:cNvSpPr>
            <a:spLocks/>
          </p:cNvSpPr>
          <p:nvPr/>
        </p:nvSpPr>
        <p:spPr bwMode="auto">
          <a:xfrm>
            <a:off x="6919913" y="1755775"/>
            <a:ext cx="39688" cy="39688"/>
          </a:xfrm>
          <a:custGeom>
            <a:avLst/>
            <a:gdLst>
              <a:gd name="T0" fmla="*/ 25 w 25"/>
              <a:gd name="T1" fmla="*/ 17 h 25"/>
              <a:gd name="T2" fmla="*/ 8 w 25"/>
              <a:gd name="T3" fmla="*/ 0 h 25"/>
              <a:gd name="T4" fmla="*/ 0 w 25"/>
              <a:gd name="T5" fmla="*/ 8 h 25"/>
              <a:gd name="T6" fmla="*/ 17 w 25"/>
              <a:gd name="T7" fmla="*/ 25 h 25"/>
              <a:gd name="T8" fmla="*/ 25 w 25"/>
              <a:gd name="T9" fmla="*/ 17 h 25"/>
            </a:gdLst>
            <a:ahLst/>
            <a:cxnLst>
              <a:cxn ang="0">
                <a:pos x="T0" y="T1"/>
              </a:cxn>
              <a:cxn ang="0">
                <a:pos x="T2" y="T3"/>
              </a:cxn>
              <a:cxn ang="0">
                <a:pos x="T4" y="T5"/>
              </a:cxn>
              <a:cxn ang="0">
                <a:pos x="T6" y="T7"/>
              </a:cxn>
              <a:cxn ang="0">
                <a:pos x="T8" y="T9"/>
              </a:cxn>
            </a:cxnLst>
            <a:rect l="0" t="0" r="r" b="b"/>
            <a:pathLst>
              <a:path w="25" h="25">
                <a:moveTo>
                  <a:pt x="25" y="17"/>
                </a:moveTo>
                <a:lnTo>
                  <a:pt x="8" y="0"/>
                </a:lnTo>
                <a:lnTo>
                  <a:pt x="0" y="8"/>
                </a:lnTo>
                <a:lnTo>
                  <a:pt x="17" y="25"/>
                </a:lnTo>
                <a:lnTo>
                  <a:pt x="25" y="17"/>
                </a:lnTo>
                <a:close/>
              </a:path>
            </a:pathLst>
          </a:custGeom>
          <a:solidFill>
            <a:srgbClr val="102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
          <p:cNvSpPr>
            <a:spLocks/>
          </p:cNvSpPr>
          <p:nvPr/>
        </p:nvSpPr>
        <p:spPr bwMode="auto">
          <a:xfrm>
            <a:off x="7113588" y="1755775"/>
            <a:ext cx="38100" cy="39688"/>
          </a:xfrm>
          <a:custGeom>
            <a:avLst/>
            <a:gdLst>
              <a:gd name="T0" fmla="*/ 24 w 24"/>
              <a:gd name="T1" fmla="*/ 8 h 25"/>
              <a:gd name="T2" fmla="*/ 17 w 24"/>
              <a:gd name="T3" fmla="*/ 0 h 25"/>
              <a:gd name="T4" fmla="*/ 0 w 24"/>
              <a:gd name="T5" fmla="*/ 17 h 25"/>
              <a:gd name="T6" fmla="*/ 8 w 24"/>
              <a:gd name="T7" fmla="*/ 25 h 25"/>
              <a:gd name="T8" fmla="*/ 24 w 24"/>
              <a:gd name="T9" fmla="*/ 8 h 25"/>
            </a:gdLst>
            <a:ahLst/>
            <a:cxnLst>
              <a:cxn ang="0">
                <a:pos x="T0" y="T1"/>
              </a:cxn>
              <a:cxn ang="0">
                <a:pos x="T2" y="T3"/>
              </a:cxn>
              <a:cxn ang="0">
                <a:pos x="T4" y="T5"/>
              </a:cxn>
              <a:cxn ang="0">
                <a:pos x="T6" y="T7"/>
              </a:cxn>
              <a:cxn ang="0">
                <a:pos x="T8" y="T9"/>
              </a:cxn>
            </a:cxnLst>
            <a:rect l="0" t="0" r="r" b="b"/>
            <a:pathLst>
              <a:path w="24" h="25">
                <a:moveTo>
                  <a:pt x="24" y="8"/>
                </a:moveTo>
                <a:lnTo>
                  <a:pt x="17" y="0"/>
                </a:lnTo>
                <a:lnTo>
                  <a:pt x="0" y="17"/>
                </a:lnTo>
                <a:lnTo>
                  <a:pt x="8" y="25"/>
                </a:lnTo>
                <a:lnTo>
                  <a:pt x="24" y="8"/>
                </a:lnTo>
                <a:close/>
              </a:path>
            </a:pathLst>
          </a:custGeom>
          <a:solidFill>
            <a:srgbClr val="102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2"/>
          <p:cNvSpPr>
            <a:spLocks noEditPoints="1"/>
          </p:cNvSpPr>
          <p:nvPr/>
        </p:nvSpPr>
        <p:spPr bwMode="auto">
          <a:xfrm>
            <a:off x="6600825" y="1778000"/>
            <a:ext cx="639763" cy="579438"/>
          </a:xfrm>
          <a:custGeom>
            <a:avLst/>
            <a:gdLst>
              <a:gd name="T0" fmla="*/ 1972 w 1972"/>
              <a:gd name="T1" fmla="*/ 909 h 1787"/>
              <a:gd name="T2" fmla="*/ 1714 w 1972"/>
              <a:gd name="T3" fmla="*/ 517 h 1787"/>
              <a:gd name="T4" fmla="*/ 1529 w 1972"/>
              <a:gd name="T5" fmla="*/ 513 h 1787"/>
              <a:gd name="T6" fmla="*/ 1306 w 1972"/>
              <a:gd name="T7" fmla="*/ 9 h 1787"/>
              <a:gd name="T8" fmla="*/ 847 w 1972"/>
              <a:gd name="T9" fmla="*/ 144 h 1787"/>
              <a:gd name="T10" fmla="*/ 381 w 1972"/>
              <a:gd name="T11" fmla="*/ 152 h 1787"/>
              <a:gd name="T12" fmla="*/ 140 w 1972"/>
              <a:gd name="T13" fmla="*/ 552 h 1787"/>
              <a:gd name="T14" fmla="*/ 149 w 1972"/>
              <a:gd name="T15" fmla="*/ 1018 h 1787"/>
              <a:gd name="T16" fmla="*/ 384 w 1972"/>
              <a:gd name="T17" fmla="*/ 1252 h 1787"/>
              <a:gd name="T18" fmla="*/ 1396 w 1972"/>
              <a:gd name="T19" fmla="*/ 1627 h 1787"/>
              <a:gd name="T20" fmla="*/ 1714 w 1972"/>
              <a:gd name="T21" fmla="*/ 1533 h 1787"/>
              <a:gd name="T22" fmla="*/ 1491 w 1972"/>
              <a:gd name="T23" fmla="*/ 118 h 1787"/>
              <a:gd name="T24" fmla="*/ 1470 w 1972"/>
              <a:gd name="T25" fmla="*/ 487 h 1787"/>
              <a:gd name="T26" fmla="*/ 1338 w 1972"/>
              <a:gd name="T27" fmla="*/ 199 h 1787"/>
              <a:gd name="T28" fmla="*/ 1205 w 1972"/>
              <a:gd name="T29" fmla="*/ 487 h 1787"/>
              <a:gd name="T30" fmla="*/ 1210 w 1972"/>
              <a:gd name="T31" fmla="*/ 615 h 1787"/>
              <a:gd name="T32" fmla="*/ 1210 w 1972"/>
              <a:gd name="T33" fmla="*/ 615 h 1787"/>
              <a:gd name="T34" fmla="*/ 1437 w 1972"/>
              <a:gd name="T35" fmla="*/ 667 h 1787"/>
              <a:gd name="T36" fmla="*/ 341 w 1972"/>
              <a:gd name="T37" fmla="*/ 1085 h 1787"/>
              <a:gd name="T38" fmla="*/ 211 w 1972"/>
              <a:gd name="T39" fmla="*/ 832 h 1787"/>
              <a:gd name="T40" fmla="*/ 194 w 1972"/>
              <a:gd name="T41" fmla="*/ 410 h 1787"/>
              <a:gd name="T42" fmla="*/ 568 w 1972"/>
              <a:gd name="T43" fmla="*/ 214 h 1787"/>
              <a:gd name="T44" fmla="*/ 989 w 1972"/>
              <a:gd name="T45" fmla="*/ 197 h 1787"/>
              <a:gd name="T46" fmla="*/ 1151 w 1972"/>
              <a:gd name="T47" fmla="*/ 509 h 1787"/>
              <a:gd name="T48" fmla="*/ 1253 w 1972"/>
              <a:gd name="T49" fmla="*/ 769 h 1787"/>
              <a:gd name="T50" fmla="*/ 1202 w 1972"/>
              <a:gd name="T51" fmla="*/ 992 h 1787"/>
              <a:gd name="T52" fmla="*/ 922 w 1972"/>
              <a:gd name="T53" fmla="*/ 1223 h 1787"/>
              <a:gd name="T54" fmla="*/ 1036 w 1972"/>
              <a:gd name="T55" fmla="*/ 953 h 1787"/>
              <a:gd name="T56" fmla="*/ 1044 w 1972"/>
              <a:gd name="T57" fmla="*/ 649 h 1787"/>
              <a:gd name="T58" fmla="*/ 410 w 1972"/>
              <a:gd name="T59" fmla="*/ 551 h 1787"/>
              <a:gd name="T60" fmla="*/ 228 w 1972"/>
              <a:gd name="T61" fmla="*/ 827 h 1787"/>
              <a:gd name="T62" fmla="*/ 480 w 1972"/>
              <a:gd name="T63" fmla="*/ 1133 h 1787"/>
              <a:gd name="T64" fmla="*/ 375 w 1972"/>
              <a:gd name="T65" fmla="*/ 821 h 1787"/>
              <a:gd name="T66" fmla="*/ 656 w 1972"/>
              <a:gd name="T67" fmla="*/ 763 h 1787"/>
              <a:gd name="T68" fmla="*/ 992 w 1972"/>
              <a:gd name="T69" fmla="*/ 819 h 1787"/>
              <a:gd name="T70" fmla="*/ 736 w 1972"/>
              <a:gd name="T71" fmla="*/ 647 h 1787"/>
              <a:gd name="T72" fmla="*/ 410 w 1972"/>
              <a:gd name="T73" fmla="*/ 603 h 1787"/>
              <a:gd name="T74" fmla="*/ 992 w 1972"/>
              <a:gd name="T75" fmla="*/ 647 h 1787"/>
              <a:gd name="T76" fmla="*/ 788 w 1972"/>
              <a:gd name="T77" fmla="*/ 737 h 1787"/>
              <a:gd name="T78" fmla="*/ 442 w 1972"/>
              <a:gd name="T79" fmla="*/ 775 h 1787"/>
              <a:gd name="T80" fmla="*/ 517 w 1972"/>
              <a:gd name="T81" fmla="*/ 1530 h 1787"/>
              <a:gd name="T82" fmla="*/ 698 w 1972"/>
              <a:gd name="T83" fmla="*/ 1211 h 1787"/>
              <a:gd name="T84" fmla="*/ 897 w 1972"/>
              <a:gd name="T85" fmla="*/ 1279 h 1787"/>
              <a:gd name="T86" fmla="*/ 1043 w 1972"/>
              <a:gd name="T87" fmla="*/ 891 h 1787"/>
              <a:gd name="T88" fmla="*/ 1042 w 1972"/>
              <a:gd name="T89" fmla="*/ 900 h 1787"/>
              <a:gd name="T90" fmla="*/ 352 w 1972"/>
              <a:gd name="T91" fmla="*/ 702 h 1787"/>
              <a:gd name="T92" fmla="*/ 1088 w 1972"/>
              <a:gd name="T93" fmla="*/ 1511 h 1787"/>
              <a:gd name="T94" fmla="*/ 52 w 1972"/>
              <a:gd name="T95" fmla="*/ 1735 h 1787"/>
              <a:gd name="T96" fmla="*/ 901 w 1972"/>
              <a:gd name="T97" fmla="*/ 1608 h 1787"/>
              <a:gd name="T98" fmla="*/ 1609 w 1972"/>
              <a:gd name="T99" fmla="*/ 1411 h 1787"/>
              <a:gd name="T100" fmla="*/ 1396 w 1972"/>
              <a:gd name="T101" fmla="*/ 1547 h 1787"/>
              <a:gd name="T102" fmla="*/ 1106 w 1972"/>
              <a:gd name="T103" fmla="*/ 1114 h 1787"/>
              <a:gd name="T104" fmla="*/ 1259 w 1972"/>
              <a:gd name="T105" fmla="*/ 848 h 1787"/>
              <a:gd name="T106" fmla="*/ 1490 w 1972"/>
              <a:gd name="T107" fmla="*/ 663 h 1787"/>
              <a:gd name="T108" fmla="*/ 1609 w 1972"/>
              <a:gd name="T109" fmla="*/ 639 h 1787"/>
              <a:gd name="T110" fmla="*/ 1812 w 1972"/>
              <a:gd name="T111" fmla="*/ 921 h 1787"/>
              <a:gd name="T112" fmla="*/ 1756 w 1972"/>
              <a:gd name="T113" fmla="*/ 1264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2" h="1787">
                <a:moveTo>
                  <a:pt x="1816" y="1264"/>
                </a:moveTo>
                <a:cubicBezTo>
                  <a:pt x="1817" y="1261"/>
                  <a:pt x="1817" y="1261"/>
                  <a:pt x="1817" y="1261"/>
                </a:cubicBezTo>
                <a:cubicBezTo>
                  <a:pt x="1832" y="1234"/>
                  <a:pt x="1844" y="1205"/>
                  <a:pt x="1853" y="1175"/>
                </a:cubicBezTo>
                <a:cubicBezTo>
                  <a:pt x="1854" y="1171"/>
                  <a:pt x="1854" y="1171"/>
                  <a:pt x="1854" y="1171"/>
                </a:cubicBezTo>
                <a:cubicBezTo>
                  <a:pt x="1972" y="1141"/>
                  <a:pt x="1972" y="1141"/>
                  <a:pt x="1972" y="1141"/>
                </a:cubicBezTo>
                <a:cubicBezTo>
                  <a:pt x="1972" y="909"/>
                  <a:pt x="1972" y="909"/>
                  <a:pt x="1972" y="909"/>
                </a:cubicBezTo>
                <a:cubicBezTo>
                  <a:pt x="1854" y="879"/>
                  <a:pt x="1854" y="879"/>
                  <a:pt x="1854" y="879"/>
                </a:cubicBezTo>
                <a:cubicBezTo>
                  <a:pt x="1853" y="875"/>
                  <a:pt x="1853" y="875"/>
                  <a:pt x="1853" y="875"/>
                </a:cubicBezTo>
                <a:cubicBezTo>
                  <a:pt x="1844" y="846"/>
                  <a:pt x="1832" y="817"/>
                  <a:pt x="1817" y="789"/>
                </a:cubicBezTo>
                <a:cubicBezTo>
                  <a:pt x="1816" y="786"/>
                  <a:pt x="1816" y="786"/>
                  <a:pt x="1816" y="786"/>
                </a:cubicBezTo>
                <a:cubicBezTo>
                  <a:pt x="1878" y="681"/>
                  <a:pt x="1878" y="681"/>
                  <a:pt x="1878" y="681"/>
                </a:cubicBezTo>
                <a:cubicBezTo>
                  <a:pt x="1714" y="517"/>
                  <a:pt x="1714" y="517"/>
                  <a:pt x="1714" y="517"/>
                </a:cubicBezTo>
                <a:cubicBezTo>
                  <a:pt x="1609" y="579"/>
                  <a:pt x="1609" y="579"/>
                  <a:pt x="1609" y="579"/>
                </a:cubicBezTo>
                <a:cubicBezTo>
                  <a:pt x="1606" y="578"/>
                  <a:pt x="1606" y="578"/>
                  <a:pt x="1606" y="578"/>
                </a:cubicBezTo>
                <a:cubicBezTo>
                  <a:pt x="1591" y="570"/>
                  <a:pt x="1575" y="562"/>
                  <a:pt x="1555" y="555"/>
                </a:cubicBezTo>
                <a:cubicBezTo>
                  <a:pt x="1553" y="554"/>
                  <a:pt x="1553" y="554"/>
                  <a:pt x="1553" y="554"/>
                </a:cubicBezTo>
                <a:cubicBezTo>
                  <a:pt x="1552" y="551"/>
                  <a:pt x="1552" y="551"/>
                  <a:pt x="1552" y="551"/>
                </a:cubicBezTo>
                <a:cubicBezTo>
                  <a:pt x="1547" y="536"/>
                  <a:pt x="1539" y="523"/>
                  <a:pt x="1529" y="513"/>
                </a:cubicBezTo>
                <a:cubicBezTo>
                  <a:pt x="1525" y="509"/>
                  <a:pt x="1525" y="509"/>
                  <a:pt x="1525" y="509"/>
                </a:cubicBezTo>
                <a:cubicBezTo>
                  <a:pt x="1528" y="505"/>
                  <a:pt x="1528" y="505"/>
                  <a:pt x="1528" y="505"/>
                </a:cubicBezTo>
                <a:cubicBezTo>
                  <a:pt x="1535" y="493"/>
                  <a:pt x="1543" y="483"/>
                  <a:pt x="1551" y="474"/>
                </a:cubicBezTo>
                <a:cubicBezTo>
                  <a:pt x="1595" y="423"/>
                  <a:pt x="1620" y="357"/>
                  <a:pt x="1620" y="289"/>
                </a:cubicBezTo>
                <a:cubicBezTo>
                  <a:pt x="1620" y="209"/>
                  <a:pt x="1586" y="132"/>
                  <a:pt x="1526" y="79"/>
                </a:cubicBezTo>
                <a:cubicBezTo>
                  <a:pt x="1466" y="25"/>
                  <a:pt x="1386" y="0"/>
                  <a:pt x="1306" y="9"/>
                </a:cubicBezTo>
                <a:cubicBezTo>
                  <a:pt x="1202" y="20"/>
                  <a:pt x="1111" y="92"/>
                  <a:pt x="1074" y="190"/>
                </a:cubicBezTo>
                <a:cubicBezTo>
                  <a:pt x="1070" y="200"/>
                  <a:pt x="1070" y="200"/>
                  <a:pt x="1070" y="200"/>
                </a:cubicBezTo>
                <a:cubicBezTo>
                  <a:pt x="1064" y="192"/>
                  <a:pt x="1064" y="192"/>
                  <a:pt x="1064" y="192"/>
                </a:cubicBezTo>
                <a:cubicBezTo>
                  <a:pt x="1050" y="176"/>
                  <a:pt x="1033" y="163"/>
                  <a:pt x="1015" y="152"/>
                </a:cubicBezTo>
                <a:cubicBezTo>
                  <a:pt x="965" y="123"/>
                  <a:pt x="906" y="120"/>
                  <a:pt x="852" y="142"/>
                </a:cubicBezTo>
                <a:cubicBezTo>
                  <a:pt x="847" y="144"/>
                  <a:pt x="847" y="144"/>
                  <a:pt x="847" y="144"/>
                </a:cubicBezTo>
                <a:cubicBezTo>
                  <a:pt x="845" y="140"/>
                  <a:pt x="845" y="140"/>
                  <a:pt x="845" y="140"/>
                </a:cubicBezTo>
                <a:cubicBezTo>
                  <a:pt x="809" y="94"/>
                  <a:pt x="756" y="67"/>
                  <a:pt x="698" y="67"/>
                </a:cubicBezTo>
                <a:cubicBezTo>
                  <a:pt x="640" y="67"/>
                  <a:pt x="587" y="94"/>
                  <a:pt x="551" y="140"/>
                </a:cubicBezTo>
                <a:cubicBezTo>
                  <a:pt x="549" y="144"/>
                  <a:pt x="549" y="144"/>
                  <a:pt x="549" y="144"/>
                </a:cubicBezTo>
                <a:cubicBezTo>
                  <a:pt x="544" y="142"/>
                  <a:pt x="544" y="142"/>
                  <a:pt x="544" y="142"/>
                </a:cubicBezTo>
                <a:cubicBezTo>
                  <a:pt x="490" y="120"/>
                  <a:pt x="431" y="123"/>
                  <a:pt x="381" y="152"/>
                </a:cubicBezTo>
                <a:cubicBezTo>
                  <a:pt x="331" y="181"/>
                  <a:pt x="298" y="231"/>
                  <a:pt x="290" y="289"/>
                </a:cubicBezTo>
                <a:cubicBezTo>
                  <a:pt x="290" y="293"/>
                  <a:pt x="290" y="293"/>
                  <a:pt x="290" y="293"/>
                </a:cubicBezTo>
                <a:cubicBezTo>
                  <a:pt x="285" y="294"/>
                  <a:pt x="285" y="294"/>
                  <a:pt x="285" y="294"/>
                </a:cubicBezTo>
                <a:cubicBezTo>
                  <a:pt x="227" y="301"/>
                  <a:pt x="178" y="334"/>
                  <a:pt x="149" y="384"/>
                </a:cubicBezTo>
                <a:cubicBezTo>
                  <a:pt x="120" y="434"/>
                  <a:pt x="116" y="494"/>
                  <a:pt x="139" y="548"/>
                </a:cubicBezTo>
                <a:cubicBezTo>
                  <a:pt x="140" y="552"/>
                  <a:pt x="140" y="552"/>
                  <a:pt x="140" y="552"/>
                </a:cubicBezTo>
                <a:cubicBezTo>
                  <a:pt x="137" y="555"/>
                  <a:pt x="137" y="555"/>
                  <a:pt x="137" y="555"/>
                </a:cubicBezTo>
                <a:cubicBezTo>
                  <a:pt x="90" y="590"/>
                  <a:pt x="64" y="644"/>
                  <a:pt x="64" y="701"/>
                </a:cubicBezTo>
                <a:cubicBezTo>
                  <a:pt x="64" y="759"/>
                  <a:pt x="90" y="812"/>
                  <a:pt x="137" y="848"/>
                </a:cubicBezTo>
                <a:cubicBezTo>
                  <a:pt x="140" y="851"/>
                  <a:pt x="140" y="851"/>
                  <a:pt x="140" y="851"/>
                </a:cubicBezTo>
                <a:cubicBezTo>
                  <a:pt x="139" y="855"/>
                  <a:pt x="139" y="855"/>
                  <a:pt x="139" y="855"/>
                </a:cubicBezTo>
                <a:cubicBezTo>
                  <a:pt x="116" y="909"/>
                  <a:pt x="120" y="968"/>
                  <a:pt x="149" y="1018"/>
                </a:cubicBezTo>
                <a:cubicBezTo>
                  <a:pt x="178" y="1068"/>
                  <a:pt x="227" y="1101"/>
                  <a:pt x="285" y="1109"/>
                </a:cubicBezTo>
                <a:cubicBezTo>
                  <a:pt x="290" y="1110"/>
                  <a:pt x="290" y="1110"/>
                  <a:pt x="290" y="1110"/>
                </a:cubicBezTo>
                <a:cubicBezTo>
                  <a:pt x="290" y="1114"/>
                  <a:pt x="290" y="1114"/>
                  <a:pt x="290" y="1114"/>
                </a:cubicBezTo>
                <a:cubicBezTo>
                  <a:pt x="298" y="1172"/>
                  <a:pt x="331" y="1221"/>
                  <a:pt x="381" y="1250"/>
                </a:cubicBezTo>
                <a:cubicBezTo>
                  <a:pt x="381" y="1251"/>
                  <a:pt x="382" y="1251"/>
                  <a:pt x="382" y="1251"/>
                </a:cubicBezTo>
                <a:cubicBezTo>
                  <a:pt x="383" y="1251"/>
                  <a:pt x="383" y="1251"/>
                  <a:pt x="384" y="1252"/>
                </a:cubicBezTo>
                <a:cubicBezTo>
                  <a:pt x="396" y="1258"/>
                  <a:pt x="396" y="1258"/>
                  <a:pt x="396" y="1258"/>
                </a:cubicBezTo>
                <a:cubicBezTo>
                  <a:pt x="149" y="1341"/>
                  <a:pt x="149" y="1341"/>
                  <a:pt x="149" y="1341"/>
                </a:cubicBezTo>
                <a:cubicBezTo>
                  <a:pt x="60" y="1370"/>
                  <a:pt x="0" y="1453"/>
                  <a:pt x="0" y="1547"/>
                </a:cubicBezTo>
                <a:cubicBezTo>
                  <a:pt x="0" y="1787"/>
                  <a:pt x="0" y="1787"/>
                  <a:pt x="0" y="1787"/>
                </a:cubicBezTo>
                <a:cubicBezTo>
                  <a:pt x="1396" y="1787"/>
                  <a:pt x="1396" y="1787"/>
                  <a:pt x="1396" y="1787"/>
                </a:cubicBezTo>
                <a:cubicBezTo>
                  <a:pt x="1396" y="1627"/>
                  <a:pt x="1396" y="1627"/>
                  <a:pt x="1396" y="1627"/>
                </a:cubicBezTo>
                <a:cubicBezTo>
                  <a:pt x="1486" y="1627"/>
                  <a:pt x="1486" y="1627"/>
                  <a:pt x="1486" y="1627"/>
                </a:cubicBezTo>
                <a:cubicBezTo>
                  <a:pt x="1516" y="1509"/>
                  <a:pt x="1516" y="1509"/>
                  <a:pt x="1516" y="1509"/>
                </a:cubicBezTo>
                <a:cubicBezTo>
                  <a:pt x="1520" y="1508"/>
                  <a:pt x="1520" y="1508"/>
                  <a:pt x="1520" y="1508"/>
                </a:cubicBezTo>
                <a:cubicBezTo>
                  <a:pt x="1550" y="1499"/>
                  <a:pt x="1578" y="1487"/>
                  <a:pt x="1606" y="1472"/>
                </a:cubicBezTo>
                <a:cubicBezTo>
                  <a:pt x="1609" y="1471"/>
                  <a:pt x="1609" y="1471"/>
                  <a:pt x="1609" y="1471"/>
                </a:cubicBezTo>
                <a:cubicBezTo>
                  <a:pt x="1714" y="1533"/>
                  <a:pt x="1714" y="1533"/>
                  <a:pt x="1714" y="1533"/>
                </a:cubicBezTo>
                <a:cubicBezTo>
                  <a:pt x="1878" y="1369"/>
                  <a:pt x="1878" y="1369"/>
                  <a:pt x="1878" y="1369"/>
                </a:cubicBezTo>
                <a:lnTo>
                  <a:pt x="1816" y="1264"/>
                </a:lnTo>
                <a:close/>
                <a:moveTo>
                  <a:pt x="1111" y="252"/>
                </a:moveTo>
                <a:cubicBezTo>
                  <a:pt x="1111" y="252"/>
                  <a:pt x="1111" y="252"/>
                  <a:pt x="1111" y="252"/>
                </a:cubicBezTo>
                <a:cubicBezTo>
                  <a:pt x="1126" y="152"/>
                  <a:pt x="1211" y="72"/>
                  <a:pt x="1312" y="60"/>
                </a:cubicBezTo>
                <a:cubicBezTo>
                  <a:pt x="1378" y="53"/>
                  <a:pt x="1442" y="73"/>
                  <a:pt x="1491" y="118"/>
                </a:cubicBezTo>
                <a:cubicBezTo>
                  <a:pt x="1540" y="161"/>
                  <a:pt x="1568" y="224"/>
                  <a:pt x="1568" y="289"/>
                </a:cubicBezTo>
                <a:cubicBezTo>
                  <a:pt x="1568" y="344"/>
                  <a:pt x="1548" y="398"/>
                  <a:pt x="1511" y="440"/>
                </a:cubicBezTo>
                <a:cubicBezTo>
                  <a:pt x="1501" y="452"/>
                  <a:pt x="1490" y="467"/>
                  <a:pt x="1480" y="485"/>
                </a:cubicBezTo>
                <a:cubicBezTo>
                  <a:pt x="1478" y="488"/>
                  <a:pt x="1478" y="488"/>
                  <a:pt x="1478" y="488"/>
                </a:cubicBezTo>
                <a:cubicBezTo>
                  <a:pt x="1474" y="488"/>
                  <a:pt x="1474" y="488"/>
                  <a:pt x="1474" y="488"/>
                </a:cubicBezTo>
                <a:cubicBezTo>
                  <a:pt x="1473" y="488"/>
                  <a:pt x="1472" y="488"/>
                  <a:pt x="1470" y="487"/>
                </a:cubicBezTo>
                <a:cubicBezTo>
                  <a:pt x="1469" y="487"/>
                  <a:pt x="1467" y="487"/>
                  <a:pt x="1466" y="487"/>
                </a:cubicBezTo>
                <a:cubicBezTo>
                  <a:pt x="1364" y="487"/>
                  <a:pt x="1364" y="487"/>
                  <a:pt x="1364" y="487"/>
                </a:cubicBezTo>
                <a:cubicBezTo>
                  <a:pt x="1364" y="375"/>
                  <a:pt x="1364" y="375"/>
                  <a:pt x="1364" y="375"/>
                </a:cubicBezTo>
                <a:cubicBezTo>
                  <a:pt x="1368" y="373"/>
                  <a:pt x="1368" y="373"/>
                  <a:pt x="1368" y="373"/>
                </a:cubicBezTo>
                <a:cubicBezTo>
                  <a:pt x="1404" y="361"/>
                  <a:pt x="1428" y="327"/>
                  <a:pt x="1428" y="289"/>
                </a:cubicBezTo>
                <a:cubicBezTo>
                  <a:pt x="1428" y="239"/>
                  <a:pt x="1388" y="199"/>
                  <a:pt x="1338" y="199"/>
                </a:cubicBezTo>
                <a:cubicBezTo>
                  <a:pt x="1288" y="199"/>
                  <a:pt x="1248" y="239"/>
                  <a:pt x="1248" y="289"/>
                </a:cubicBezTo>
                <a:cubicBezTo>
                  <a:pt x="1248" y="327"/>
                  <a:pt x="1272" y="361"/>
                  <a:pt x="1308" y="373"/>
                </a:cubicBezTo>
                <a:cubicBezTo>
                  <a:pt x="1312" y="375"/>
                  <a:pt x="1312" y="375"/>
                  <a:pt x="1312" y="375"/>
                </a:cubicBezTo>
                <a:cubicBezTo>
                  <a:pt x="1312" y="487"/>
                  <a:pt x="1312" y="487"/>
                  <a:pt x="1312" y="487"/>
                </a:cubicBezTo>
                <a:cubicBezTo>
                  <a:pt x="1210" y="487"/>
                  <a:pt x="1210" y="487"/>
                  <a:pt x="1210" y="487"/>
                </a:cubicBezTo>
                <a:cubicBezTo>
                  <a:pt x="1208" y="487"/>
                  <a:pt x="1207" y="487"/>
                  <a:pt x="1205" y="487"/>
                </a:cubicBezTo>
                <a:cubicBezTo>
                  <a:pt x="1204" y="488"/>
                  <a:pt x="1203" y="488"/>
                  <a:pt x="1202" y="488"/>
                </a:cubicBezTo>
                <a:cubicBezTo>
                  <a:pt x="1198" y="488"/>
                  <a:pt x="1198" y="488"/>
                  <a:pt x="1198" y="488"/>
                </a:cubicBezTo>
                <a:cubicBezTo>
                  <a:pt x="1196" y="485"/>
                  <a:pt x="1196" y="485"/>
                  <a:pt x="1196" y="485"/>
                </a:cubicBezTo>
                <a:cubicBezTo>
                  <a:pt x="1185" y="466"/>
                  <a:pt x="1175" y="452"/>
                  <a:pt x="1164" y="439"/>
                </a:cubicBezTo>
                <a:cubicBezTo>
                  <a:pt x="1119" y="387"/>
                  <a:pt x="1100" y="321"/>
                  <a:pt x="1111" y="252"/>
                </a:cubicBezTo>
                <a:close/>
                <a:moveTo>
                  <a:pt x="1210" y="615"/>
                </a:moveTo>
                <a:cubicBezTo>
                  <a:pt x="1189" y="615"/>
                  <a:pt x="1172" y="598"/>
                  <a:pt x="1172" y="577"/>
                </a:cubicBezTo>
                <a:cubicBezTo>
                  <a:pt x="1172" y="556"/>
                  <a:pt x="1189" y="539"/>
                  <a:pt x="1210" y="539"/>
                </a:cubicBezTo>
                <a:cubicBezTo>
                  <a:pt x="1466" y="539"/>
                  <a:pt x="1466" y="539"/>
                  <a:pt x="1466" y="539"/>
                </a:cubicBezTo>
                <a:cubicBezTo>
                  <a:pt x="1487" y="539"/>
                  <a:pt x="1504" y="556"/>
                  <a:pt x="1504" y="577"/>
                </a:cubicBezTo>
                <a:cubicBezTo>
                  <a:pt x="1504" y="598"/>
                  <a:pt x="1487" y="615"/>
                  <a:pt x="1466" y="615"/>
                </a:cubicBezTo>
                <a:lnTo>
                  <a:pt x="1210" y="615"/>
                </a:lnTo>
                <a:close/>
                <a:moveTo>
                  <a:pt x="1437" y="667"/>
                </a:moveTo>
                <a:cubicBezTo>
                  <a:pt x="1434" y="675"/>
                  <a:pt x="1434" y="675"/>
                  <a:pt x="1434" y="675"/>
                </a:cubicBezTo>
                <a:cubicBezTo>
                  <a:pt x="1419" y="716"/>
                  <a:pt x="1381" y="743"/>
                  <a:pt x="1338" y="743"/>
                </a:cubicBezTo>
                <a:cubicBezTo>
                  <a:pt x="1295" y="743"/>
                  <a:pt x="1257" y="716"/>
                  <a:pt x="1242" y="675"/>
                </a:cubicBezTo>
                <a:cubicBezTo>
                  <a:pt x="1239" y="667"/>
                  <a:pt x="1239" y="667"/>
                  <a:pt x="1239" y="667"/>
                </a:cubicBezTo>
                <a:lnTo>
                  <a:pt x="1437" y="667"/>
                </a:lnTo>
                <a:close/>
                <a:moveTo>
                  <a:pt x="1338" y="327"/>
                </a:moveTo>
                <a:cubicBezTo>
                  <a:pt x="1317" y="327"/>
                  <a:pt x="1300" y="310"/>
                  <a:pt x="1300" y="289"/>
                </a:cubicBezTo>
                <a:cubicBezTo>
                  <a:pt x="1300" y="268"/>
                  <a:pt x="1317" y="251"/>
                  <a:pt x="1338" y="251"/>
                </a:cubicBezTo>
                <a:cubicBezTo>
                  <a:pt x="1359" y="251"/>
                  <a:pt x="1376" y="268"/>
                  <a:pt x="1376" y="289"/>
                </a:cubicBezTo>
                <a:cubicBezTo>
                  <a:pt x="1376" y="310"/>
                  <a:pt x="1359" y="327"/>
                  <a:pt x="1338" y="327"/>
                </a:cubicBezTo>
                <a:close/>
                <a:moveTo>
                  <a:pt x="341" y="1085"/>
                </a:moveTo>
                <a:cubicBezTo>
                  <a:pt x="341" y="1085"/>
                  <a:pt x="341" y="1085"/>
                  <a:pt x="341" y="1085"/>
                </a:cubicBezTo>
                <a:cubicBezTo>
                  <a:pt x="342" y="1058"/>
                  <a:pt x="342" y="1058"/>
                  <a:pt x="342" y="1058"/>
                </a:cubicBezTo>
                <a:cubicBezTo>
                  <a:pt x="314" y="1058"/>
                  <a:pt x="314" y="1058"/>
                  <a:pt x="314" y="1058"/>
                </a:cubicBezTo>
                <a:cubicBezTo>
                  <a:pt x="265" y="1061"/>
                  <a:pt x="219" y="1035"/>
                  <a:pt x="194" y="992"/>
                </a:cubicBezTo>
                <a:cubicBezTo>
                  <a:pt x="170" y="950"/>
                  <a:pt x="171" y="897"/>
                  <a:pt x="197" y="855"/>
                </a:cubicBezTo>
                <a:cubicBezTo>
                  <a:pt x="211" y="832"/>
                  <a:pt x="211" y="832"/>
                  <a:pt x="211" y="832"/>
                </a:cubicBezTo>
                <a:cubicBezTo>
                  <a:pt x="187" y="819"/>
                  <a:pt x="187" y="819"/>
                  <a:pt x="187" y="819"/>
                </a:cubicBezTo>
                <a:cubicBezTo>
                  <a:pt x="143" y="795"/>
                  <a:pt x="116" y="750"/>
                  <a:pt x="116" y="701"/>
                </a:cubicBezTo>
                <a:cubicBezTo>
                  <a:pt x="116" y="653"/>
                  <a:pt x="143" y="608"/>
                  <a:pt x="187" y="584"/>
                </a:cubicBezTo>
                <a:cubicBezTo>
                  <a:pt x="211" y="571"/>
                  <a:pt x="211" y="571"/>
                  <a:pt x="211" y="571"/>
                </a:cubicBezTo>
                <a:cubicBezTo>
                  <a:pt x="197" y="547"/>
                  <a:pt x="197" y="547"/>
                  <a:pt x="197" y="547"/>
                </a:cubicBezTo>
                <a:cubicBezTo>
                  <a:pt x="171" y="505"/>
                  <a:pt x="170" y="453"/>
                  <a:pt x="194" y="410"/>
                </a:cubicBezTo>
                <a:cubicBezTo>
                  <a:pt x="219" y="367"/>
                  <a:pt x="265" y="342"/>
                  <a:pt x="314" y="344"/>
                </a:cubicBezTo>
                <a:cubicBezTo>
                  <a:pt x="342" y="345"/>
                  <a:pt x="342" y="345"/>
                  <a:pt x="342" y="345"/>
                </a:cubicBezTo>
                <a:cubicBezTo>
                  <a:pt x="341" y="317"/>
                  <a:pt x="341" y="317"/>
                  <a:pt x="341" y="317"/>
                </a:cubicBezTo>
                <a:cubicBezTo>
                  <a:pt x="339" y="268"/>
                  <a:pt x="365" y="222"/>
                  <a:pt x="407" y="197"/>
                </a:cubicBezTo>
                <a:cubicBezTo>
                  <a:pt x="449" y="173"/>
                  <a:pt x="502" y="174"/>
                  <a:pt x="544" y="200"/>
                </a:cubicBezTo>
                <a:cubicBezTo>
                  <a:pt x="568" y="214"/>
                  <a:pt x="568" y="214"/>
                  <a:pt x="568" y="214"/>
                </a:cubicBezTo>
                <a:cubicBezTo>
                  <a:pt x="581" y="190"/>
                  <a:pt x="581" y="190"/>
                  <a:pt x="581" y="190"/>
                </a:cubicBezTo>
                <a:cubicBezTo>
                  <a:pt x="604" y="146"/>
                  <a:pt x="649" y="119"/>
                  <a:pt x="698" y="119"/>
                </a:cubicBezTo>
                <a:cubicBezTo>
                  <a:pt x="747" y="119"/>
                  <a:pt x="792" y="146"/>
                  <a:pt x="815" y="190"/>
                </a:cubicBezTo>
                <a:cubicBezTo>
                  <a:pt x="828" y="214"/>
                  <a:pt x="828" y="214"/>
                  <a:pt x="828" y="214"/>
                </a:cubicBezTo>
                <a:cubicBezTo>
                  <a:pt x="852" y="200"/>
                  <a:pt x="852" y="200"/>
                  <a:pt x="852" y="200"/>
                </a:cubicBezTo>
                <a:cubicBezTo>
                  <a:pt x="894" y="174"/>
                  <a:pt x="947" y="173"/>
                  <a:pt x="989" y="197"/>
                </a:cubicBezTo>
                <a:cubicBezTo>
                  <a:pt x="1023" y="217"/>
                  <a:pt x="1048" y="250"/>
                  <a:pt x="1055" y="287"/>
                </a:cubicBezTo>
                <a:cubicBezTo>
                  <a:pt x="1056" y="287"/>
                  <a:pt x="1056" y="287"/>
                  <a:pt x="1056" y="287"/>
                </a:cubicBezTo>
                <a:cubicBezTo>
                  <a:pt x="1056" y="294"/>
                  <a:pt x="1056" y="294"/>
                  <a:pt x="1056" y="294"/>
                </a:cubicBezTo>
                <a:cubicBezTo>
                  <a:pt x="1058" y="360"/>
                  <a:pt x="1082" y="424"/>
                  <a:pt x="1124" y="473"/>
                </a:cubicBezTo>
                <a:cubicBezTo>
                  <a:pt x="1132" y="482"/>
                  <a:pt x="1140" y="493"/>
                  <a:pt x="1148" y="505"/>
                </a:cubicBezTo>
                <a:cubicBezTo>
                  <a:pt x="1151" y="509"/>
                  <a:pt x="1151" y="509"/>
                  <a:pt x="1151" y="509"/>
                </a:cubicBezTo>
                <a:cubicBezTo>
                  <a:pt x="1147" y="513"/>
                  <a:pt x="1147" y="513"/>
                  <a:pt x="1147" y="513"/>
                </a:cubicBezTo>
                <a:cubicBezTo>
                  <a:pt x="1130" y="530"/>
                  <a:pt x="1120" y="553"/>
                  <a:pt x="1120" y="577"/>
                </a:cubicBezTo>
                <a:cubicBezTo>
                  <a:pt x="1120" y="616"/>
                  <a:pt x="1145" y="650"/>
                  <a:pt x="1183" y="662"/>
                </a:cubicBezTo>
                <a:cubicBezTo>
                  <a:pt x="1186" y="663"/>
                  <a:pt x="1186" y="663"/>
                  <a:pt x="1186" y="663"/>
                </a:cubicBezTo>
                <a:cubicBezTo>
                  <a:pt x="1187" y="667"/>
                  <a:pt x="1187" y="667"/>
                  <a:pt x="1187" y="667"/>
                </a:cubicBezTo>
                <a:cubicBezTo>
                  <a:pt x="1194" y="709"/>
                  <a:pt x="1218" y="746"/>
                  <a:pt x="1253" y="769"/>
                </a:cubicBezTo>
                <a:cubicBezTo>
                  <a:pt x="1259" y="773"/>
                  <a:pt x="1259" y="773"/>
                  <a:pt x="1259" y="773"/>
                </a:cubicBezTo>
                <a:cubicBezTo>
                  <a:pt x="1255" y="778"/>
                  <a:pt x="1255" y="778"/>
                  <a:pt x="1255" y="778"/>
                </a:cubicBezTo>
                <a:cubicBezTo>
                  <a:pt x="1242" y="795"/>
                  <a:pt x="1227" y="809"/>
                  <a:pt x="1209" y="819"/>
                </a:cubicBezTo>
                <a:cubicBezTo>
                  <a:pt x="1185" y="832"/>
                  <a:pt x="1185" y="832"/>
                  <a:pt x="1185" y="832"/>
                </a:cubicBezTo>
                <a:cubicBezTo>
                  <a:pt x="1199" y="855"/>
                  <a:pt x="1199" y="855"/>
                  <a:pt x="1199" y="855"/>
                </a:cubicBezTo>
                <a:cubicBezTo>
                  <a:pt x="1225" y="897"/>
                  <a:pt x="1226" y="950"/>
                  <a:pt x="1202" y="992"/>
                </a:cubicBezTo>
                <a:cubicBezTo>
                  <a:pt x="1177" y="1035"/>
                  <a:pt x="1130" y="1061"/>
                  <a:pt x="1082" y="1058"/>
                </a:cubicBezTo>
                <a:cubicBezTo>
                  <a:pt x="1054" y="1058"/>
                  <a:pt x="1054" y="1058"/>
                  <a:pt x="1054" y="1058"/>
                </a:cubicBezTo>
                <a:cubicBezTo>
                  <a:pt x="1055" y="1085"/>
                  <a:pt x="1055" y="1085"/>
                  <a:pt x="1055" y="1085"/>
                </a:cubicBezTo>
                <a:cubicBezTo>
                  <a:pt x="1057" y="1135"/>
                  <a:pt x="1031" y="1181"/>
                  <a:pt x="989" y="1205"/>
                </a:cubicBezTo>
                <a:cubicBezTo>
                  <a:pt x="969" y="1217"/>
                  <a:pt x="946" y="1223"/>
                  <a:pt x="923" y="1223"/>
                </a:cubicBezTo>
                <a:cubicBezTo>
                  <a:pt x="923" y="1223"/>
                  <a:pt x="922" y="1223"/>
                  <a:pt x="922" y="1223"/>
                </a:cubicBezTo>
                <a:cubicBezTo>
                  <a:pt x="916" y="1223"/>
                  <a:pt x="916" y="1223"/>
                  <a:pt x="916" y="1223"/>
                </a:cubicBezTo>
                <a:cubicBezTo>
                  <a:pt x="916" y="1134"/>
                  <a:pt x="916" y="1134"/>
                  <a:pt x="916" y="1134"/>
                </a:cubicBezTo>
                <a:cubicBezTo>
                  <a:pt x="918" y="1132"/>
                  <a:pt x="918" y="1132"/>
                  <a:pt x="918" y="1132"/>
                </a:cubicBezTo>
                <a:cubicBezTo>
                  <a:pt x="973" y="1086"/>
                  <a:pt x="1012" y="1026"/>
                  <a:pt x="1031" y="958"/>
                </a:cubicBezTo>
                <a:cubicBezTo>
                  <a:pt x="1032" y="954"/>
                  <a:pt x="1032" y="954"/>
                  <a:pt x="1032" y="954"/>
                </a:cubicBezTo>
                <a:cubicBezTo>
                  <a:pt x="1036" y="953"/>
                  <a:pt x="1036" y="953"/>
                  <a:pt x="1036" y="953"/>
                </a:cubicBezTo>
                <a:cubicBezTo>
                  <a:pt x="1104" y="945"/>
                  <a:pt x="1157" y="894"/>
                  <a:pt x="1169" y="829"/>
                </a:cubicBezTo>
                <a:cubicBezTo>
                  <a:pt x="1168" y="827"/>
                  <a:pt x="1168" y="827"/>
                  <a:pt x="1168" y="827"/>
                </a:cubicBezTo>
                <a:cubicBezTo>
                  <a:pt x="1170" y="826"/>
                  <a:pt x="1170" y="826"/>
                  <a:pt x="1170" y="826"/>
                </a:cubicBezTo>
                <a:cubicBezTo>
                  <a:pt x="1171" y="818"/>
                  <a:pt x="1172" y="810"/>
                  <a:pt x="1172" y="801"/>
                </a:cubicBezTo>
                <a:cubicBezTo>
                  <a:pt x="1172" y="728"/>
                  <a:pt x="1120" y="665"/>
                  <a:pt x="1049" y="650"/>
                </a:cubicBezTo>
                <a:cubicBezTo>
                  <a:pt x="1044" y="649"/>
                  <a:pt x="1044" y="649"/>
                  <a:pt x="1044" y="649"/>
                </a:cubicBezTo>
                <a:cubicBezTo>
                  <a:pt x="1044" y="551"/>
                  <a:pt x="1044" y="551"/>
                  <a:pt x="1044" y="551"/>
                </a:cubicBezTo>
                <a:cubicBezTo>
                  <a:pt x="986" y="551"/>
                  <a:pt x="986" y="551"/>
                  <a:pt x="986" y="551"/>
                </a:cubicBezTo>
                <a:cubicBezTo>
                  <a:pt x="888" y="551"/>
                  <a:pt x="792" y="519"/>
                  <a:pt x="714" y="460"/>
                </a:cubicBezTo>
                <a:cubicBezTo>
                  <a:pt x="698" y="448"/>
                  <a:pt x="698" y="448"/>
                  <a:pt x="698" y="448"/>
                </a:cubicBezTo>
                <a:cubicBezTo>
                  <a:pt x="682" y="460"/>
                  <a:pt x="682" y="460"/>
                  <a:pt x="682" y="460"/>
                </a:cubicBezTo>
                <a:cubicBezTo>
                  <a:pt x="604" y="519"/>
                  <a:pt x="508" y="551"/>
                  <a:pt x="410" y="551"/>
                </a:cubicBezTo>
                <a:cubicBezTo>
                  <a:pt x="352" y="551"/>
                  <a:pt x="352" y="551"/>
                  <a:pt x="352" y="551"/>
                </a:cubicBezTo>
                <a:cubicBezTo>
                  <a:pt x="352" y="649"/>
                  <a:pt x="352" y="649"/>
                  <a:pt x="352" y="649"/>
                </a:cubicBezTo>
                <a:cubicBezTo>
                  <a:pt x="347" y="650"/>
                  <a:pt x="347" y="650"/>
                  <a:pt x="347" y="650"/>
                </a:cubicBezTo>
                <a:cubicBezTo>
                  <a:pt x="276" y="665"/>
                  <a:pt x="224" y="728"/>
                  <a:pt x="224" y="801"/>
                </a:cubicBezTo>
                <a:cubicBezTo>
                  <a:pt x="224" y="810"/>
                  <a:pt x="225" y="818"/>
                  <a:pt x="226" y="826"/>
                </a:cubicBezTo>
                <a:cubicBezTo>
                  <a:pt x="228" y="827"/>
                  <a:pt x="228" y="827"/>
                  <a:pt x="228" y="827"/>
                </a:cubicBezTo>
                <a:cubicBezTo>
                  <a:pt x="227" y="829"/>
                  <a:pt x="227" y="829"/>
                  <a:pt x="227" y="829"/>
                </a:cubicBezTo>
                <a:cubicBezTo>
                  <a:pt x="239" y="894"/>
                  <a:pt x="292" y="945"/>
                  <a:pt x="360" y="953"/>
                </a:cubicBezTo>
                <a:cubicBezTo>
                  <a:pt x="364" y="954"/>
                  <a:pt x="364" y="954"/>
                  <a:pt x="364" y="954"/>
                </a:cubicBezTo>
                <a:cubicBezTo>
                  <a:pt x="365" y="957"/>
                  <a:pt x="365" y="957"/>
                  <a:pt x="365" y="957"/>
                </a:cubicBezTo>
                <a:cubicBezTo>
                  <a:pt x="384" y="1026"/>
                  <a:pt x="423" y="1086"/>
                  <a:pt x="478" y="1132"/>
                </a:cubicBezTo>
                <a:cubicBezTo>
                  <a:pt x="480" y="1133"/>
                  <a:pt x="480" y="1133"/>
                  <a:pt x="480" y="1133"/>
                </a:cubicBezTo>
                <a:cubicBezTo>
                  <a:pt x="480" y="1223"/>
                  <a:pt x="480" y="1223"/>
                  <a:pt x="480" y="1223"/>
                </a:cubicBezTo>
                <a:cubicBezTo>
                  <a:pt x="474" y="1223"/>
                  <a:pt x="474" y="1223"/>
                  <a:pt x="474" y="1223"/>
                </a:cubicBezTo>
                <a:cubicBezTo>
                  <a:pt x="474" y="1223"/>
                  <a:pt x="473" y="1223"/>
                  <a:pt x="473" y="1223"/>
                </a:cubicBezTo>
                <a:cubicBezTo>
                  <a:pt x="450" y="1223"/>
                  <a:pt x="427" y="1217"/>
                  <a:pt x="407" y="1205"/>
                </a:cubicBezTo>
                <a:cubicBezTo>
                  <a:pt x="365" y="1181"/>
                  <a:pt x="339" y="1135"/>
                  <a:pt x="341" y="1085"/>
                </a:cubicBezTo>
                <a:close/>
                <a:moveTo>
                  <a:pt x="375" y="821"/>
                </a:moveTo>
                <a:cubicBezTo>
                  <a:pt x="416" y="821"/>
                  <a:pt x="416" y="821"/>
                  <a:pt x="416" y="821"/>
                </a:cubicBezTo>
                <a:cubicBezTo>
                  <a:pt x="416" y="823"/>
                  <a:pt x="416" y="823"/>
                  <a:pt x="416" y="823"/>
                </a:cubicBezTo>
                <a:cubicBezTo>
                  <a:pt x="425" y="826"/>
                  <a:pt x="434" y="827"/>
                  <a:pt x="442" y="827"/>
                </a:cubicBezTo>
                <a:cubicBezTo>
                  <a:pt x="570" y="827"/>
                  <a:pt x="570" y="827"/>
                  <a:pt x="570" y="827"/>
                </a:cubicBezTo>
                <a:cubicBezTo>
                  <a:pt x="608" y="827"/>
                  <a:pt x="642" y="803"/>
                  <a:pt x="654" y="767"/>
                </a:cubicBezTo>
                <a:cubicBezTo>
                  <a:pt x="656" y="763"/>
                  <a:pt x="656" y="763"/>
                  <a:pt x="656" y="763"/>
                </a:cubicBezTo>
                <a:cubicBezTo>
                  <a:pt x="740" y="763"/>
                  <a:pt x="740" y="763"/>
                  <a:pt x="740" y="763"/>
                </a:cubicBezTo>
                <a:cubicBezTo>
                  <a:pt x="742" y="767"/>
                  <a:pt x="742" y="767"/>
                  <a:pt x="742" y="767"/>
                </a:cubicBezTo>
                <a:cubicBezTo>
                  <a:pt x="754" y="803"/>
                  <a:pt x="788" y="827"/>
                  <a:pt x="826" y="827"/>
                </a:cubicBezTo>
                <a:cubicBezTo>
                  <a:pt x="954" y="827"/>
                  <a:pt x="954" y="827"/>
                  <a:pt x="954" y="827"/>
                </a:cubicBezTo>
                <a:cubicBezTo>
                  <a:pt x="964" y="827"/>
                  <a:pt x="974" y="825"/>
                  <a:pt x="984" y="821"/>
                </a:cubicBezTo>
                <a:cubicBezTo>
                  <a:pt x="992" y="819"/>
                  <a:pt x="992" y="819"/>
                  <a:pt x="992" y="819"/>
                </a:cubicBezTo>
                <a:cubicBezTo>
                  <a:pt x="992" y="865"/>
                  <a:pt x="992" y="865"/>
                  <a:pt x="992" y="865"/>
                </a:cubicBezTo>
                <a:cubicBezTo>
                  <a:pt x="992" y="1027"/>
                  <a:pt x="860" y="1159"/>
                  <a:pt x="698" y="1159"/>
                </a:cubicBezTo>
                <a:cubicBezTo>
                  <a:pt x="536" y="1159"/>
                  <a:pt x="404" y="1027"/>
                  <a:pt x="404" y="865"/>
                </a:cubicBezTo>
                <a:cubicBezTo>
                  <a:pt x="404" y="831"/>
                  <a:pt x="404" y="831"/>
                  <a:pt x="404" y="831"/>
                </a:cubicBezTo>
                <a:lnTo>
                  <a:pt x="375" y="821"/>
                </a:lnTo>
                <a:close/>
                <a:moveTo>
                  <a:pt x="736" y="647"/>
                </a:moveTo>
                <a:cubicBezTo>
                  <a:pt x="736" y="711"/>
                  <a:pt x="736" y="711"/>
                  <a:pt x="736" y="711"/>
                </a:cubicBezTo>
                <a:cubicBezTo>
                  <a:pt x="660" y="711"/>
                  <a:pt x="660" y="711"/>
                  <a:pt x="660" y="711"/>
                </a:cubicBezTo>
                <a:cubicBezTo>
                  <a:pt x="660" y="647"/>
                  <a:pt x="660" y="647"/>
                  <a:pt x="660" y="647"/>
                </a:cubicBezTo>
                <a:cubicBezTo>
                  <a:pt x="404" y="647"/>
                  <a:pt x="404" y="647"/>
                  <a:pt x="404" y="647"/>
                </a:cubicBezTo>
                <a:cubicBezTo>
                  <a:pt x="404" y="603"/>
                  <a:pt x="404" y="603"/>
                  <a:pt x="404" y="603"/>
                </a:cubicBezTo>
                <a:cubicBezTo>
                  <a:pt x="410" y="603"/>
                  <a:pt x="410" y="603"/>
                  <a:pt x="410" y="603"/>
                </a:cubicBezTo>
                <a:cubicBezTo>
                  <a:pt x="510" y="603"/>
                  <a:pt x="611" y="572"/>
                  <a:pt x="695" y="515"/>
                </a:cubicBezTo>
                <a:cubicBezTo>
                  <a:pt x="698" y="513"/>
                  <a:pt x="698" y="513"/>
                  <a:pt x="698" y="513"/>
                </a:cubicBezTo>
                <a:cubicBezTo>
                  <a:pt x="701" y="515"/>
                  <a:pt x="701" y="515"/>
                  <a:pt x="701" y="515"/>
                </a:cubicBezTo>
                <a:cubicBezTo>
                  <a:pt x="785" y="572"/>
                  <a:pt x="886" y="603"/>
                  <a:pt x="986" y="603"/>
                </a:cubicBezTo>
                <a:cubicBezTo>
                  <a:pt x="992" y="603"/>
                  <a:pt x="992" y="603"/>
                  <a:pt x="992" y="603"/>
                </a:cubicBezTo>
                <a:cubicBezTo>
                  <a:pt x="992" y="647"/>
                  <a:pt x="992" y="647"/>
                  <a:pt x="992" y="647"/>
                </a:cubicBezTo>
                <a:lnTo>
                  <a:pt x="736" y="647"/>
                </a:lnTo>
                <a:close/>
                <a:moveTo>
                  <a:pt x="992" y="699"/>
                </a:moveTo>
                <a:cubicBezTo>
                  <a:pt x="992" y="737"/>
                  <a:pt x="992" y="737"/>
                  <a:pt x="992" y="737"/>
                </a:cubicBezTo>
                <a:cubicBezTo>
                  <a:pt x="992" y="758"/>
                  <a:pt x="975" y="775"/>
                  <a:pt x="954" y="775"/>
                </a:cubicBezTo>
                <a:cubicBezTo>
                  <a:pt x="826" y="775"/>
                  <a:pt x="826" y="775"/>
                  <a:pt x="826" y="775"/>
                </a:cubicBezTo>
                <a:cubicBezTo>
                  <a:pt x="805" y="775"/>
                  <a:pt x="788" y="758"/>
                  <a:pt x="788" y="737"/>
                </a:cubicBezTo>
                <a:cubicBezTo>
                  <a:pt x="788" y="699"/>
                  <a:pt x="788" y="699"/>
                  <a:pt x="788" y="699"/>
                </a:cubicBezTo>
                <a:lnTo>
                  <a:pt x="992" y="699"/>
                </a:lnTo>
                <a:close/>
                <a:moveTo>
                  <a:pt x="608" y="699"/>
                </a:moveTo>
                <a:cubicBezTo>
                  <a:pt x="608" y="737"/>
                  <a:pt x="608" y="737"/>
                  <a:pt x="608" y="737"/>
                </a:cubicBezTo>
                <a:cubicBezTo>
                  <a:pt x="608" y="758"/>
                  <a:pt x="591" y="775"/>
                  <a:pt x="570" y="775"/>
                </a:cubicBezTo>
                <a:cubicBezTo>
                  <a:pt x="442" y="775"/>
                  <a:pt x="442" y="775"/>
                  <a:pt x="442" y="775"/>
                </a:cubicBezTo>
                <a:cubicBezTo>
                  <a:pt x="421" y="775"/>
                  <a:pt x="404" y="758"/>
                  <a:pt x="404" y="737"/>
                </a:cubicBezTo>
                <a:cubicBezTo>
                  <a:pt x="404" y="699"/>
                  <a:pt x="404" y="699"/>
                  <a:pt x="404" y="699"/>
                </a:cubicBezTo>
                <a:lnTo>
                  <a:pt x="608" y="699"/>
                </a:lnTo>
                <a:close/>
                <a:moveTo>
                  <a:pt x="499" y="1279"/>
                </a:moveTo>
                <a:cubicBezTo>
                  <a:pt x="657" y="1437"/>
                  <a:pt x="657" y="1437"/>
                  <a:pt x="657" y="1437"/>
                </a:cubicBezTo>
                <a:cubicBezTo>
                  <a:pt x="517" y="1530"/>
                  <a:pt x="517" y="1530"/>
                  <a:pt x="517" y="1530"/>
                </a:cubicBezTo>
                <a:cubicBezTo>
                  <a:pt x="417" y="1306"/>
                  <a:pt x="417" y="1306"/>
                  <a:pt x="417" y="1306"/>
                </a:cubicBezTo>
                <a:lnTo>
                  <a:pt x="499" y="1279"/>
                </a:lnTo>
                <a:close/>
                <a:moveTo>
                  <a:pt x="532" y="1238"/>
                </a:moveTo>
                <a:cubicBezTo>
                  <a:pt x="532" y="1168"/>
                  <a:pt x="532" y="1168"/>
                  <a:pt x="532" y="1168"/>
                </a:cubicBezTo>
                <a:cubicBezTo>
                  <a:pt x="541" y="1173"/>
                  <a:pt x="541" y="1173"/>
                  <a:pt x="541" y="1173"/>
                </a:cubicBezTo>
                <a:cubicBezTo>
                  <a:pt x="590" y="1198"/>
                  <a:pt x="643" y="1211"/>
                  <a:pt x="698" y="1211"/>
                </a:cubicBezTo>
                <a:cubicBezTo>
                  <a:pt x="753" y="1211"/>
                  <a:pt x="806" y="1198"/>
                  <a:pt x="855" y="1173"/>
                </a:cubicBezTo>
                <a:cubicBezTo>
                  <a:pt x="864" y="1168"/>
                  <a:pt x="864" y="1168"/>
                  <a:pt x="864" y="1168"/>
                </a:cubicBezTo>
                <a:cubicBezTo>
                  <a:pt x="864" y="1238"/>
                  <a:pt x="864" y="1238"/>
                  <a:pt x="864" y="1238"/>
                </a:cubicBezTo>
                <a:cubicBezTo>
                  <a:pt x="698" y="1404"/>
                  <a:pt x="698" y="1404"/>
                  <a:pt x="698" y="1404"/>
                </a:cubicBezTo>
                <a:lnTo>
                  <a:pt x="532" y="1238"/>
                </a:lnTo>
                <a:close/>
                <a:moveTo>
                  <a:pt x="897" y="1279"/>
                </a:moveTo>
                <a:cubicBezTo>
                  <a:pt x="979" y="1306"/>
                  <a:pt x="979" y="1306"/>
                  <a:pt x="979" y="1306"/>
                </a:cubicBezTo>
                <a:cubicBezTo>
                  <a:pt x="879" y="1530"/>
                  <a:pt x="879" y="1530"/>
                  <a:pt x="879" y="1530"/>
                </a:cubicBezTo>
                <a:cubicBezTo>
                  <a:pt x="739" y="1437"/>
                  <a:pt x="739" y="1437"/>
                  <a:pt x="739" y="1437"/>
                </a:cubicBezTo>
                <a:lnTo>
                  <a:pt x="897" y="1279"/>
                </a:lnTo>
                <a:close/>
                <a:moveTo>
                  <a:pt x="1042" y="900"/>
                </a:moveTo>
                <a:cubicBezTo>
                  <a:pt x="1043" y="891"/>
                  <a:pt x="1043" y="891"/>
                  <a:pt x="1043" y="891"/>
                </a:cubicBezTo>
                <a:cubicBezTo>
                  <a:pt x="1043" y="883"/>
                  <a:pt x="1044" y="874"/>
                  <a:pt x="1044" y="865"/>
                </a:cubicBezTo>
                <a:cubicBezTo>
                  <a:pt x="1044" y="702"/>
                  <a:pt x="1044" y="702"/>
                  <a:pt x="1044" y="702"/>
                </a:cubicBezTo>
                <a:cubicBezTo>
                  <a:pt x="1052" y="705"/>
                  <a:pt x="1052" y="705"/>
                  <a:pt x="1052" y="705"/>
                </a:cubicBezTo>
                <a:cubicBezTo>
                  <a:pt x="1093" y="720"/>
                  <a:pt x="1120" y="758"/>
                  <a:pt x="1120" y="801"/>
                </a:cubicBezTo>
                <a:cubicBezTo>
                  <a:pt x="1120" y="844"/>
                  <a:pt x="1092" y="883"/>
                  <a:pt x="1051" y="897"/>
                </a:cubicBezTo>
                <a:lnTo>
                  <a:pt x="1042" y="900"/>
                </a:lnTo>
                <a:close/>
                <a:moveTo>
                  <a:pt x="353" y="891"/>
                </a:moveTo>
                <a:cubicBezTo>
                  <a:pt x="354" y="900"/>
                  <a:pt x="354" y="900"/>
                  <a:pt x="354" y="900"/>
                </a:cubicBezTo>
                <a:cubicBezTo>
                  <a:pt x="345" y="897"/>
                  <a:pt x="345" y="897"/>
                  <a:pt x="345" y="897"/>
                </a:cubicBezTo>
                <a:cubicBezTo>
                  <a:pt x="304" y="883"/>
                  <a:pt x="276" y="844"/>
                  <a:pt x="276" y="801"/>
                </a:cubicBezTo>
                <a:cubicBezTo>
                  <a:pt x="276" y="758"/>
                  <a:pt x="303" y="720"/>
                  <a:pt x="344" y="705"/>
                </a:cubicBezTo>
                <a:cubicBezTo>
                  <a:pt x="352" y="702"/>
                  <a:pt x="352" y="702"/>
                  <a:pt x="352" y="702"/>
                </a:cubicBezTo>
                <a:cubicBezTo>
                  <a:pt x="352" y="865"/>
                  <a:pt x="352" y="865"/>
                  <a:pt x="352" y="865"/>
                </a:cubicBezTo>
                <a:cubicBezTo>
                  <a:pt x="352" y="874"/>
                  <a:pt x="353" y="883"/>
                  <a:pt x="353" y="891"/>
                </a:cubicBezTo>
                <a:close/>
                <a:moveTo>
                  <a:pt x="1344" y="1735"/>
                </a:moveTo>
                <a:cubicBezTo>
                  <a:pt x="1140" y="1735"/>
                  <a:pt x="1140" y="1735"/>
                  <a:pt x="1140" y="1735"/>
                </a:cubicBezTo>
                <a:cubicBezTo>
                  <a:pt x="1140" y="1511"/>
                  <a:pt x="1140" y="1511"/>
                  <a:pt x="1140" y="1511"/>
                </a:cubicBezTo>
                <a:cubicBezTo>
                  <a:pt x="1088" y="1511"/>
                  <a:pt x="1088" y="1511"/>
                  <a:pt x="1088" y="1511"/>
                </a:cubicBezTo>
                <a:cubicBezTo>
                  <a:pt x="1088" y="1735"/>
                  <a:pt x="1088" y="1735"/>
                  <a:pt x="1088" y="1735"/>
                </a:cubicBezTo>
                <a:cubicBezTo>
                  <a:pt x="308" y="1735"/>
                  <a:pt x="308" y="1735"/>
                  <a:pt x="308" y="1735"/>
                </a:cubicBezTo>
                <a:cubicBezTo>
                  <a:pt x="308" y="1511"/>
                  <a:pt x="308" y="1511"/>
                  <a:pt x="308" y="1511"/>
                </a:cubicBezTo>
                <a:cubicBezTo>
                  <a:pt x="256" y="1511"/>
                  <a:pt x="256" y="1511"/>
                  <a:pt x="256" y="1511"/>
                </a:cubicBezTo>
                <a:cubicBezTo>
                  <a:pt x="256" y="1735"/>
                  <a:pt x="256" y="1735"/>
                  <a:pt x="256" y="1735"/>
                </a:cubicBezTo>
                <a:cubicBezTo>
                  <a:pt x="52" y="1735"/>
                  <a:pt x="52" y="1735"/>
                  <a:pt x="52" y="1735"/>
                </a:cubicBezTo>
                <a:cubicBezTo>
                  <a:pt x="52" y="1547"/>
                  <a:pt x="52" y="1547"/>
                  <a:pt x="52" y="1547"/>
                </a:cubicBezTo>
                <a:cubicBezTo>
                  <a:pt x="52" y="1476"/>
                  <a:pt x="98" y="1413"/>
                  <a:pt x="166" y="1390"/>
                </a:cubicBezTo>
                <a:cubicBezTo>
                  <a:pt x="367" y="1323"/>
                  <a:pt x="367" y="1323"/>
                  <a:pt x="367" y="1323"/>
                </a:cubicBezTo>
                <a:cubicBezTo>
                  <a:pt x="495" y="1608"/>
                  <a:pt x="495" y="1608"/>
                  <a:pt x="495" y="1608"/>
                </a:cubicBezTo>
                <a:cubicBezTo>
                  <a:pt x="698" y="1472"/>
                  <a:pt x="698" y="1472"/>
                  <a:pt x="698" y="1472"/>
                </a:cubicBezTo>
                <a:cubicBezTo>
                  <a:pt x="901" y="1608"/>
                  <a:pt x="901" y="1608"/>
                  <a:pt x="901" y="1608"/>
                </a:cubicBezTo>
                <a:cubicBezTo>
                  <a:pt x="1029" y="1323"/>
                  <a:pt x="1029" y="1323"/>
                  <a:pt x="1029" y="1323"/>
                </a:cubicBezTo>
                <a:cubicBezTo>
                  <a:pt x="1230" y="1390"/>
                  <a:pt x="1230" y="1390"/>
                  <a:pt x="1230" y="1390"/>
                </a:cubicBezTo>
                <a:cubicBezTo>
                  <a:pt x="1298" y="1413"/>
                  <a:pt x="1344" y="1476"/>
                  <a:pt x="1344" y="1547"/>
                </a:cubicBezTo>
                <a:lnTo>
                  <a:pt x="1344" y="1735"/>
                </a:lnTo>
                <a:close/>
                <a:moveTo>
                  <a:pt x="1705" y="1468"/>
                </a:moveTo>
                <a:cubicBezTo>
                  <a:pt x="1609" y="1411"/>
                  <a:pt x="1609" y="1411"/>
                  <a:pt x="1609" y="1411"/>
                </a:cubicBezTo>
                <a:cubicBezTo>
                  <a:pt x="1596" y="1418"/>
                  <a:pt x="1596" y="1418"/>
                  <a:pt x="1596" y="1418"/>
                </a:cubicBezTo>
                <a:cubicBezTo>
                  <a:pt x="1563" y="1438"/>
                  <a:pt x="1526" y="1453"/>
                  <a:pt x="1488" y="1463"/>
                </a:cubicBezTo>
                <a:cubicBezTo>
                  <a:pt x="1473" y="1467"/>
                  <a:pt x="1473" y="1467"/>
                  <a:pt x="1473" y="1467"/>
                </a:cubicBezTo>
                <a:cubicBezTo>
                  <a:pt x="1446" y="1575"/>
                  <a:pt x="1446" y="1575"/>
                  <a:pt x="1446" y="1575"/>
                </a:cubicBezTo>
                <a:cubicBezTo>
                  <a:pt x="1396" y="1575"/>
                  <a:pt x="1396" y="1575"/>
                  <a:pt x="1396" y="1575"/>
                </a:cubicBezTo>
                <a:cubicBezTo>
                  <a:pt x="1396" y="1547"/>
                  <a:pt x="1396" y="1547"/>
                  <a:pt x="1396" y="1547"/>
                </a:cubicBezTo>
                <a:cubicBezTo>
                  <a:pt x="1396" y="1453"/>
                  <a:pt x="1336" y="1370"/>
                  <a:pt x="1247" y="1341"/>
                </a:cubicBezTo>
                <a:cubicBezTo>
                  <a:pt x="1000" y="1258"/>
                  <a:pt x="1000" y="1258"/>
                  <a:pt x="1000" y="1258"/>
                </a:cubicBezTo>
                <a:cubicBezTo>
                  <a:pt x="1012" y="1252"/>
                  <a:pt x="1012" y="1252"/>
                  <a:pt x="1012" y="1252"/>
                </a:cubicBezTo>
                <a:cubicBezTo>
                  <a:pt x="1013" y="1251"/>
                  <a:pt x="1013" y="1251"/>
                  <a:pt x="1014" y="1251"/>
                </a:cubicBezTo>
                <a:cubicBezTo>
                  <a:pt x="1014" y="1251"/>
                  <a:pt x="1015" y="1251"/>
                  <a:pt x="1015" y="1250"/>
                </a:cubicBezTo>
                <a:cubicBezTo>
                  <a:pt x="1065" y="1221"/>
                  <a:pt x="1098" y="1172"/>
                  <a:pt x="1106" y="1114"/>
                </a:cubicBezTo>
                <a:cubicBezTo>
                  <a:pt x="1106" y="1110"/>
                  <a:pt x="1106" y="1110"/>
                  <a:pt x="1106" y="1110"/>
                </a:cubicBezTo>
                <a:cubicBezTo>
                  <a:pt x="1111" y="1109"/>
                  <a:pt x="1111" y="1109"/>
                  <a:pt x="1111" y="1109"/>
                </a:cubicBezTo>
                <a:cubicBezTo>
                  <a:pt x="1169" y="1101"/>
                  <a:pt x="1218" y="1068"/>
                  <a:pt x="1247" y="1018"/>
                </a:cubicBezTo>
                <a:cubicBezTo>
                  <a:pt x="1276" y="968"/>
                  <a:pt x="1280" y="909"/>
                  <a:pt x="1257" y="855"/>
                </a:cubicBezTo>
                <a:cubicBezTo>
                  <a:pt x="1256" y="851"/>
                  <a:pt x="1256" y="851"/>
                  <a:pt x="1256" y="851"/>
                </a:cubicBezTo>
                <a:cubicBezTo>
                  <a:pt x="1259" y="848"/>
                  <a:pt x="1259" y="848"/>
                  <a:pt x="1259" y="848"/>
                </a:cubicBezTo>
                <a:cubicBezTo>
                  <a:pt x="1278" y="834"/>
                  <a:pt x="1294" y="816"/>
                  <a:pt x="1306" y="795"/>
                </a:cubicBezTo>
                <a:cubicBezTo>
                  <a:pt x="1308" y="792"/>
                  <a:pt x="1308" y="792"/>
                  <a:pt x="1308" y="792"/>
                </a:cubicBezTo>
                <a:cubicBezTo>
                  <a:pt x="1312" y="792"/>
                  <a:pt x="1312" y="792"/>
                  <a:pt x="1312" y="792"/>
                </a:cubicBezTo>
                <a:cubicBezTo>
                  <a:pt x="1320" y="794"/>
                  <a:pt x="1329" y="795"/>
                  <a:pt x="1338" y="795"/>
                </a:cubicBezTo>
                <a:cubicBezTo>
                  <a:pt x="1413" y="795"/>
                  <a:pt x="1477" y="741"/>
                  <a:pt x="1489" y="667"/>
                </a:cubicBezTo>
                <a:cubicBezTo>
                  <a:pt x="1490" y="663"/>
                  <a:pt x="1490" y="663"/>
                  <a:pt x="1490" y="663"/>
                </a:cubicBezTo>
                <a:cubicBezTo>
                  <a:pt x="1493" y="662"/>
                  <a:pt x="1493" y="662"/>
                  <a:pt x="1493" y="662"/>
                </a:cubicBezTo>
                <a:cubicBezTo>
                  <a:pt x="1518" y="654"/>
                  <a:pt x="1537" y="637"/>
                  <a:pt x="1548" y="614"/>
                </a:cubicBezTo>
                <a:cubicBezTo>
                  <a:pt x="1550" y="609"/>
                  <a:pt x="1550" y="609"/>
                  <a:pt x="1550" y="609"/>
                </a:cubicBezTo>
                <a:cubicBezTo>
                  <a:pt x="1556" y="611"/>
                  <a:pt x="1556" y="611"/>
                  <a:pt x="1556" y="611"/>
                </a:cubicBezTo>
                <a:cubicBezTo>
                  <a:pt x="1571" y="618"/>
                  <a:pt x="1584" y="625"/>
                  <a:pt x="1596" y="632"/>
                </a:cubicBezTo>
                <a:cubicBezTo>
                  <a:pt x="1609" y="639"/>
                  <a:pt x="1609" y="639"/>
                  <a:pt x="1609" y="639"/>
                </a:cubicBezTo>
                <a:cubicBezTo>
                  <a:pt x="1705" y="582"/>
                  <a:pt x="1705" y="582"/>
                  <a:pt x="1705" y="582"/>
                </a:cubicBezTo>
                <a:cubicBezTo>
                  <a:pt x="1813" y="690"/>
                  <a:pt x="1813" y="690"/>
                  <a:pt x="1813" y="690"/>
                </a:cubicBezTo>
                <a:cubicBezTo>
                  <a:pt x="1756" y="786"/>
                  <a:pt x="1756" y="786"/>
                  <a:pt x="1756" y="786"/>
                </a:cubicBezTo>
                <a:cubicBezTo>
                  <a:pt x="1763" y="799"/>
                  <a:pt x="1763" y="799"/>
                  <a:pt x="1763" y="799"/>
                </a:cubicBezTo>
                <a:cubicBezTo>
                  <a:pt x="1783" y="832"/>
                  <a:pt x="1798" y="869"/>
                  <a:pt x="1808" y="907"/>
                </a:cubicBezTo>
                <a:cubicBezTo>
                  <a:pt x="1812" y="921"/>
                  <a:pt x="1812" y="921"/>
                  <a:pt x="1812" y="921"/>
                </a:cubicBezTo>
                <a:cubicBezTo>
                  <a:pt x="1920" y="949"/>
                  <a:pt x="1920" y="949"/>
                  <a:pt x="1920" y="949"/>
                </a:cubicBezTo>
                <a:cubicBezTo>
                  <a:pt x="1920" y="1101"/>
                  <a:pt x="1920" y="1101"/>
                  <a:pt x="1920" y="1101"/>
                </a:cubicBezTo>
                <a:cubicBezTo>
                  <a:pt x="1812" y="1129"/>
                  <a:pt x="1812" y="1129"/>
                  <a:pt x="1812" y="1129"/>
                </a:cubicBezTo>
                <a:cubicBezTo>
                  <a:pt x="1808" y="1143"/>
                  <a:pt x="1808" y="1143"/>
                  <a:pt x="1808" y="1143"/>
                </a:cubicBezTo>
                <a:cubicBezTo>
                  <a:pt x="1798" y="1181"/>
                  <a:pt x="1783" y="1218"/>
                  <a:pt x="1763" y="1251"/>
                </a:cubicBezTo>
                <a:cubicBezTo>
                  <a:pt x="1756" y="1264"/>
                  <a:pt x="1756" y="1264"/>
                  <a:pt x="1756" y="1264"/>
                </a:cubicBezTo>
                <a:cubicBezTo>
                  <a:pt x="1813" y="1360"/>
                  <a:pt x="1813" y="1360"/>
                  <a:pt x="1813" y="1360"/>
                </a:cubicBezTo>
                <a:lnTo>
                  <a:pt x="1705" y="146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3"/>
          <p:cNvSpPr>
            <a:spLocks/>
          </p:cNvSpPr>
          <p:nvPr/>
        </p:nvSpPr>
        <p:spPr bwMode="auto">
          <a:xfrm>
            <a:off x="7069138" y="2009775"/>
            <a:ext cx="98425" cy="220663"/>
          </a:xfrm>
          <a:custGeom>
            <a:avLst/>
            <a:gdLst>
              <a:gd name="T0" fmla="*/ 306 w 306"/>
              <a:gd name="T1" fmla="*/ 310 h 679"/>
              <a:gd name="T2" fmla="*/ 144 w 306"/>
              <a:gd name="T3" fmla="*/ 0 h 679"/>
              <a:gd name="T4" fmla="*/ 115 w 306"/>
              <a:gd name="T5" fmla="*/ 43 h 679"/>
              <a:gd name="T6" fmla="*/ 254 w 306"/>
              <a:gd name="T7" fmla="*/ 310 h 679"/>
              <a:gd name="T8" fmla="*/ 0 w 306"/>
              <a:gd name="T9" fmla="*/ 628 h 679"/>
              <a:gd name="T10" fmla="*/ 10 w 306"/>
              <a:gd name="T11" fmla="*/ 679 h 679"/>
              <a:gd name="T12" fmla="*/ 306 w 306"/>
              <a:gd name="T13" fmla="*/ 310 h 679"/>
            </a:gdLst>
            <a:ahLst/>
            <a:cxnLst>
              <a:cxn ang="0">
                <a:pos x="T0" y="T1"/>
              </a:cxn>
              <a:cxn ang="0">
                <a:pos x="T2" y="T3"/>
              </a:cxn>
              <a:cxn ang="0">
                <a:pos x="T4" y="T5"/>
              </a:cxn>
              <a:cxn ang="0">
                <a:pos x="T6" y="T7"/>
              </a:cxn>
              <a:cxn ang="0">
                <a:pos x="T8" y="T9"/>
              </a:cxn>
              <a:cxn ang="0">
                <a:pos x="T10" y="T11"/>
              </a:cxn>
              <a:cxn ang="0">
                <a:pos x="T12" y="T13"/>
              </a:cxn>
            </a:cxnLst>
            <a:rect l="0" t="0" r="r" b="b"/>
            <a:pathLst>
              <a:path w="306" h="679">
                <a:moveTo>
                  <a:pt x="306" y="310"/>
                </a:moveTo>
                <a:cubicBezTo>
                  <a:pt x="306" y="186"/>
                  <a:pt x="246" y="71"/>
                  <a:pt x="144" y="0"/>
                </a:cubicBezTo>
                <a:cubicBezTo>
                  <a:pt x="115" y="43"/>
                  <a:pt x="115" y="43"/>
                  <a:pt x="115" y="43"/>
                </a:cubicBezTo>
                <a:cubicBezTo>
                  <a:pt x="202" y="104"/>
                  <a:pt x="254" y="204"/>
                  <a:pt x="254" y="310"/>
                </a:cubicBezTo>
                <a:cubicBezTo>
                  <a:pt x="254" y="462"/>
                  <a:pt x="147" y="595"/>
                  <a:pt x="0" y="628"/>
                </a:cubicBezTo>
                <a:cubicBezTo>
                  <a:pt x="10" y="679"/>
                  <a:pt x="10" y="679"/>
                  <a:pt x="10" y="679"/>
                </a:cubicBezTo>
                <a:cubicBezTo>
                  <a:pt x="182" y="641"/>
                  <a:pt x="306" y="487"/>
                  <a:pt x="306" y="310"/>
                </a:cubicBezTo>
                <a:close/>
              </a:path>
            </a:pathLst>
          </a:custGeom>
          <a:solidFill>
            <a:srgbClr val="102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4"/>
          <p:cNvSpPr>
            <a:spLocks/>
          </p:cNvSpPr>
          <p:nvPr/>
        </p:nvSpPr>
        <p:spPr bwMode="auto">
          <a:xfrm>
            <a:off x="6980238" y="2044700"/>
            <a:ext cx="146050" cy="146050"/>
          </a:xfrm>
          <a:custGeom>
            <a:avLst/>
            <a:gdLst>
              <a:gd name="T0" fmla="*/ 346 w 451"/>
              <a:gd name="T1" fmla="*/ 0 h 454"/>
              <a:gd name="T2" fmla="*/ 317 w 451"/>
              <a:gd name="T3" fmla="*/ 43 h 454"/>
              <a:gd name="T4" fmla="*/ 399 w 451"/>
              <a:gd name="T5" fmla="*/ 204 h 454"/>
              <a:gd name="T6" fmla="*/ 201 w 451"/>
              <a:gd name="T7" fmla="*/ 402 h 454"/>
              <a:gd name="T8" fmla="*/ 42 w 451"/>
              <a:gd name="T9" fmla="*/ 322 h 454"/>
              <a:gd name="T10" fmla="*/ 0 w 451"/>
              <a:gd name="T11" fmla="*/ 352 h 454"/>
              <a:gd name="T12" fmla="*/ 201 w 451"/>
              <a:gd name="T13" fmla="*/ 454 h 454"/>
              <a:gd name="T14" fmla="*/ 451 w 451"/>
              <a:gd name="T15" fmla="*/ 204 h 454"/>
              <a:gd name="T16" fmla="*/ 346 w 451"/>
              <a:gd name="T1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454">
                <a:moveTo>
                  <a:pt x="346" y="0"/>
                </a:moveTo>
                <a:cubicBezTo>
                  <a:pt x="317" y="43"/>
                  <a:pt x="317" y="43"/>
                  <a:pt x="317" y="43"/>
                </a:cubicBezTo>
                <a:cubicBezTo>
                  <a:pt x="368" y="80"/>
                  <a:pt x="399" y="140"/>
                  <a:pt x="399" y="204"/>
                </a:cubicBezTo>
                <a:cubicBezTo>
                  <a:pt x="399" y="313"/>
                  <a:pt x="310" y="402"/>
                  <a:pt x="201" y="402"/>
                </a:cubicBezTo>
                <a:cubicBezTo>
                  <a:pt x="138" y="402"/>
                  <a:pt x="80" y="372"/>
                  <a:pt x="42" y="322"/>
                </a:cubicBezTo>
                <a:cubicBezTo>
                  <a:pt x="0" y="352"/>
                  <a:pt x="0" y="352"/>
                  <a:pt x="0" y="352"/>
                </a:cubicBezTo>
                <a:cubicBezTo>
                  <a:pt x="47" y="416"/>
                  <a:pt x="121" y="454"/>
                  <a:pt x="201" y="454"/>
                </a:cubicBezTo>
                <a:cubicBezTo>
                  <a:pt x="339" y="454"/>
                  <a:pt x="451" y="342"/>
                  <a:pt x="451" y="204"/>
                </a:cubicBezTo>
                <a:cubicBezTo>
                  <a:pt x="451" y="123"/>
                  <a:pt x="412" y="47"/>
                  <a:pt x="346" y="0"/>
                </a:cubicBezTo>
                <a:close/>
              </a:path>
            </a:pathLst>
          </a:custGeom>
          <a:solidFill>
            <a:srgbClr val="102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2" name="Group 21"/>
          <p:cNvGrpSpPr/>
          <p:nvPr/>
        </p:nvGrpSpPr>
        <p:grpSpPr>
          <a:xfrm>
            <a:off x="4635501" y="2968625"/>
            <a:ext cx="550863" cy="547688"/>
            <a:chOff x="4635501" y="2968625"/>
            <a:chExt cx="550863" cy="547688"/>
          </a:xfrm>
        </p:grpSpPr>
        <p:sp>
          <p:nvSpPr>
            <p:cNvPr id="16" name="Freeform 18"/>
            <p:cNvSpPr>
              <a:spLocks/>
            </p:cNvSpPr>
            <p:nvPr/>
          </p:nvSpPr>
          <p:spPr bwMode="auto">
            <a:xfrm>
              <a:off x="4635501" y="2968625"/>
              <a:ext cx="493713" cy="547688"/>
            </a:xfrm>
            <a:custGeom>
              <a:avLst/>
              <a:gdLst>
                <a:gd name="T0" fmla="*/ 91 w 1843"/>
                <a:gd name="T1" fmla="*/ 1298 h 2049"/>
                <a:gd name="T2" fmla="*/ 128 w 1843"/>
                <a:gd name="T3" fmla="*/ 1361 h 2049"/>
                <a:gd name="T4" fmla="*/ 111 w 1843"/>
                <a:gd name="T5" fmla="*/ 1475 h 2049"/>
                <a:gd name="T6" fmla="*/ 132 w 1843"/>
                <a:gd name="T7" fmla="*/ 1549 h 2049"/>
                <a:gd name="T8" fmla="*/ 176 w 1843"/>
                <a:gd name="T9" fmla="*/ 1598 h 2049"/>
                <a:gd name="T10" fmla="*/ 202 w 1843"/>
                <a:gd name="T11" fmla="*/ 1666 h 2049"/>
                <a:gd name="T12" fmla="*/ 209 w 1843"/>
                <a:gd name="T13" fmla="*/ 1785 h 2049"/>
                <a:gd name="T14" fmla="*/ 358 w 1843"/>
                <a:gd name="T15" fmla="*/ 1875 h 2049"/>
                <a:gd name="T16" fmla="*/ 784 w 1843"/>
                <a:gd name="T17" fmla="*/ 2023 h 2049"/>
                <a:gd name="T18" fmla="*/ 1673 w 1843"/>
                <a:gd name="T19" fmla="*/ 2047 h 2049"/>
                <a:gd name="T20" fmla="*/ 1706 w 1843"/>
                <a:gd name="T21" fmla="*/ 2002 h 2049"/>
                <a:gd name="T22" fmla="*/ 1649 w 1843"/>
                <a:gd name="T23" fmla="*/ 1901 h 2049"/>
                <a:gd name="T24" fmla="*/ 1570 w 1843"/>
                <a:gd name="T25" fmla="*/ 1601 h 2049"/>
                <a:gd name="T26" fmla="*/ 1708 w 1843"/>
                <a:gd name="T27" fmla="*/ 1155 h 2049"/>
                <a:gd name="T28" fmla="*/ 1839 w 1843"/>
                <a:gd name="T29" fmla="*/ 903 h 2049"/>
                <a:gd name="T30" fmla="*/ 1773 w 1843"/>
                <a:gd name="T31" fmla="*/ 887 h 2049"/>
                <a:gd name="T32" fmla="*/ 1653 w 1843"/>
                <a:gd name="T33" fmla="*/ 1114 h 2049"/>
                <a:gd name="T34" fmla="*/ 1503 w 1843"/>
                <a:gd name="T35" fmla="*/ 1610 h 2049"/>
                <a:gd name="T36" fmla="*/ 1588 w 1843"/>
                <a:gd name="T37" fmla="*/ 1931 h 2049"/>
                <a:gd name="T38" fmla="*/ 1617 w 1843"/>
                <a:gd name="T39" fmla="*/ 1978 h 2049"/>
                <a:gd name="T40" fmla="*/ 722 w 1843"/>
                <a:gd name="T41" fmla="*/ 1763 h 2049"/>
                <a:gd name="T42" fmla="*/ 802 w 1843"/>
                <a:gd name="T43" fmla="*/ 1735 h 2049"/>
                <a:gd name="T44" fmla="*/ 1009 w 1843"/>
                <a:gd name="T45" fmla="*/ 1513 h 2049"/>
                <a:gd name="T46" fmla="*/ 951 w 1843"/>
                <a:gd name="T47" fmla="*/ 1539 h 2049"/>
                <a:gd name="T48" fmla="*/ 731 w 1843"/>
                <a:gd name="T49" fmla="*/ 1688 h 2049"/>
                <a:gd name="T50" fmla="*/ 637 w 1843"/>
                <a:gd name="T51" fmla="*/ 1720 h 2049"/>
                <a:gd name="T52" fmla="*/ 274 w 1843"/>
                <a:gd name="T53" fmla="*/ 1763 h 2049"/>
                <a:gd name="T54" fmla="*/ 269 w 1843"/>
                <a:gd name="T55" fmla="*/ 1682 h 2049"/>
                <a:gd name="T56" fmla="*/ 210 w 1843"/>
                <a:gd name="T57" fmla="*/ 1538 h 2049"/>
                <a:gd name="T58" fmla="*/ 216 w 1843"/>
                <a:gd name="T59" fmla="*/ 1513 h 2049"/>
                <a:gd name="T60" fmla="*/ 209 w 1843"/>
                <a:gd name="T61" fmla="*/ 1464 h 2049"/>
                <a:gd name="T62" fmla="*/ 173 w 1843"/>
                <a:gd name="T63" fmla="*/ 1423 h 2049"/>
                <a:gd name="T64" fmla="*/ 199 w 1843"/>
                <a:gd name="T65" fmla="*/ 1314 h 2049"/>
                <a:gd name="T66" fmla="*/ 94 w 1843"/>
                <a:gd name="T67" fmla="*/ 1221 h 2049"/>
                <a:gd name="T68" fmla="*/ 105 w 1843"/>
                <a:gd name="T69" fmla="*/ 1155 h 2049"/>
                <a:gd name="T70" fmla="*/ 274 w 1843"/>
                <a:gd name="T71" fmla="*/ 855 h 2049"/>
                <a:gd name="T72" fmla="*/ 196 w 1843"/>
                <a:gd name="T73" fmla="*/ 735 h 2049"/>
                <a:gd name="T74" fmla="*/ 220 w 1843"/>
                <a:gd name="T75" fmla="*/ 667 h 2049"/>
                <a:gd name="T76" fmla="*/ 285 w 1843"/>
                <a:gd name="T77" fmla="*/ 462 h 2049"/>
                <a:gd name="T78" fmla="*/ 713 w 1843"/>
                <a:gd name="T79" fmla="*/ 116 h 2049"/>
                <a:gd name="T80" fmla="*/ 1142 w 1843"/>
                <a:gd name="T81" fmla="*/ 73 h 2049"/>
                <a:gd name="T82" fmla="*/ 1176 w 1843"/>
                <a:gd name="T83" fmla="*/ 24 h 2049"/>
                <a:gd name="T84" fmla="*/ 1030 w 1843"/>
                <a:gd name="T85" fmla="*/ 2 h 2049"/>
                <a:gd name="T86" fmla="*/ 357 w 1843"/>
                <a:gd name="T87" fmla="*/ 215 h 2049"/>
                <a:gd name="T88" fmla="*/ 187 w 1843"/>
                <a:gd name="T89" fmla="*/ 562 h 2049"/>
                <a:gd name="T90" fmla="*/ 138 w 1843"/>
                <a:gd name="T91" fmla="*/ 687 h 2049"/>
                <a:gd name="T92" fmla="*/ 178 w 1843"/>
                <a:gd name="T93" fmla="*/ 820 h 2049"/>
                <a:gd name="T94" fmla="*/ 200 w 1843"/>
                <a:gd name="T95" fmla="*/ 870 h 2049"/>
                <a:gd name="T96" fmla="*/ 6 w 1843"/>
                <a:gd name="T97" fmla="*/ 1213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3" h="2049">
                  <a:moveTo>
                    <a:pt x="55" y="1277"/>
                  </a:moveTo>
                  <a:cubicBezTo>
                    <a:pt x="66" y="1285"/>
                    <a:pt x="78" y="1292"/>
                    <a:pt x="91" y="1298"/>
                  </a:cubicBezTo>
                  <a:cubicBezTo>
                    <a:pt x="105" y="1305"/>
                    <a:pt x="130" y="1318"/>
                    <a:pt x="132" y="1327"/>
                  </a:cubicBezTo>
                  <a:cubicBezTo>
                    <a:pt x="134" y="1338"/>
                    <a:pt x="133" y="1350"/>
                    <a:pt x="128" y="1361"/>
                  </a:cubicBezTo>
                  <a:cubicBezTo>
                    <a:pt x="123" y="1372"/>
                    <a:pt x="117" y="1382"/>
                    <a:pt x="113" y="1390"/>
                  </a:cubicBezTo>
                  <a:cubicBezTo>
                    <a:pt x="100" y="1412"/>
                    <a:pt x="79" y="1449"/>
                    <a:pt x="111" y="1475"/>
                  </a:cubicBezTo>
                  <a:cubicBezTo>
                    <a:pt x="118" y="1481"/>
                    <a:pt x="131" y="1491"/>
                    <a:pt x="143" y="1500"/>
                  </a:cubicBezTo>
                  <a:cubicBezTo>
                    <a:pt x="134" y="1515"/>
                    <a:pt x="130" y="1532"/>
                    <a:pt x="132" y="1549"/>
                  </a:cubicBezTo>
                  <a:cubicBezTo>
                    <a:pt x="133" y="1563"/>
                    <a:pt x="141" y="1575"/>
                    <a:pt x="152" y="1583"/>
                  </a:cubicBezTo>
                  <a:cubicBezTo>
                    <a:pt x="159" y="1588"/>
                    <a:pt x="168" y="1593"/>
                    <a:pt x="176" y="1598"/>
                  </a:cubicBezTo>
                  <a:cubicBezTo>
                    <a:pt x="196" y="1609"/>
                    <a:pt x="203" y="1615"/>
                    <a:pt x="206" y="1625"/>
                  </a:cubicBezTo>
                  <a:cubicBezTo>
                    <a:pt x="208" y="1639"/>
                    <a:pt x="207" y="1653"/>
                    <a:pt x="202" y="1666"/>
                  </a:cubicBezTo>
                  <a:cubicBezTo>
                    <a:pt x="200" y="1675"/>
                    <a:pt x="199" y="1684"/>
                    <a:pt x="197" y="1693"/>
                  </a:cubicBezTo>
                  <a:cubicBezTo>
                    <a:pt x="194" y="1724"/>
                    <a:pt x="198" y="1756"/>
                    <a:pt x="209" y="1785"/>
                  </a:cubicBezTo>
                  <a:cubicBezTo>
                    <a:pt x="224" y="1840"/>
                    <a:pt x="273" y="1877"/>
                    <a:pt x="330" y="1878"/>
                  </a:cubicBezTo>
                  <a:cubicBezTo>
                    <a:pt x="339" y="1878"/>
                    <a:pt x="348" y="1877"/>
                    <a:pt x="358" y="1875"/>
                  </a:cubicBezTo>
                  <a:cubicBezTo>
                    <a:pt x="455" y="1852"/>
                    <a:pt x="551" y="1824"/>
                    <a:pt x="645" y="1789"/>
                  </a:cubicBezTo>
                  <a:cubicBezTo>
                    <a:pt x="722" y="1834"/>
                    <a:pt x="771" y="1972"/>
                    <a:pt x="784" y="2023"/>
                  </a:cubicBezTo>
                  <a:cubicBezTo>
                    <a:pt x="787" y="2038"/>
                    <a:pt x="801" y="2049"/>
                    <a:pt x="817" y="2049"/>
                  </a:cubicBezTo>
                  <a:cubicBezTo>
                    <a:pt x="1673" y="2047"/>
                    <a:pt x="1673" y="2047"/>
                    <a:pt x="1673" y="2047"/>
                  </a:cubicBezTo>
                  <a:cubicBezTo>
                    <a:pt x="1684" y="2047"/>
                    <a:pt x="1694" y="2041"/>
                    <a:pt x="1701" y="2033"/>
                  </a:cubicBezTo>
                  <a:cubicBezTo>
                    <a:pt x="1707" y="2024"/>
                    <a:pt x="1709" y="2013"/>
                    <a:pt x="1706" y="2002"/>
                  </a:cubicBezTo>
                  <a:cubicBezTo>
                    <a:pt x="1697" y="1979"/>
                    <a:pt x="1686" y="1957"/>
                    <a:pt x="1671" y="1937"/>
                  </a:cubicBezTo>
                  <a:cubicBezTo>
                    <a:pt x="1663" y="1926"/>
                    <a:pt x="1656" y="1913"/>
                    <a:pt x="1649" y="1901"/>
                  </a:cubicBezTo>
                  <a:cubicBezTo>
                    <a:pt x="1634" y="1869"/>
                    <a:pt x="1621" y="1837"/>
                    <a:pt x="1611" y="1803"/>
                  </a:cubicBezTo>
                  <a:cubicBezTo>
                    <a:pt x="1591" y="1737"/>
                    <a:pt x="1578" y="1670"/>
                    <a:pt x="1570" y="1601"/>
                  </a:cubicBezTo>
                  <a:cubicBezTo>
                    <a:pt x="1558" y="1499"/>
                    <a:pt x="1574" y="1396"/>
                    <a:pt x="1615" y="1302"/>
                  </a:cubicBezTo>
                  <a:cubicBezTo>
                    <a:pt x="1640" y="1249"/>
                    <a:pt x="1672" y="1200"/>
                    <a:pt x="1708" y="1155"/>
                  </a:cubicBezTo>
                  <a:cubicBezTo>
                    <a:pt x="1728" y="1128"/>
                    <a:pt x="1750" y="1099"/>
                    <a:pt x="1769" y="1069"/>
                  </a:cubicBezTo>
                  <a:cubicBezTo>
                    <a:pt x="1802" y="1018"/>
                    <a:pt x="1825" y="962"/>
                    <a:pt x="1839" y="903"/>
                  </a:cubicBezTo>
                  <a:cubicBezTo>
                    <a:pt x="1843" y="884"/>
                    <a:pt x="1832" y="866"/>
                    <a:pt x="1813" y="862"/>
                  </a:cubicBezTo>
                  <a:cubicBezTo>
                    <a:pt x="1795" y="858"/>
                    <a:pt x="1777" y="869"/>
                    <a:pt x="1773" y="887"/>
                  </a:cubicBezTo>
                  <a:cubicBezTo>
                    <a:pt x="1761" y="939"/>
                    <a:pt x="1740" y="988"/>
                    <a:pt x="1711" y="1032"/>
                  </a:cubicBezTo>
                  <a:cubicBezTo>
                    <a:pt x="1693" y="1060"/>
                    <a:pt x="1673" y="1088"/>
                    <a:pt x="1653" y="1114"/>
                  </a:cubicBezTo>
                  <a:cubicBezTo>
                    <a:pt x="1614" y="1164"/>
                    <a:pt x="1580" y="1217"/>
                    <a:pt x="1553" y="1274"/>
                  </a:cubicBezTo>
                  <a:cubicBezTo>
                    <a:pt x="1506" y="1380"/>
                    <a:pt x="1489" y="1495"/>
                    <a:pt x="1503" y="1610"/>
                  </a:cubicBezTo>
                  <a:cubicBezTo>
                    <a:pt x="1510" y="1682"/>
                    <a:pt x="1525" y="1754"/>
                    <a:pt x="1546" y="1824"/>
                  </a:cubicBezTo>
                  <a:cubicBezTo>
                    <a:pt x="1557" y="1860"/>
                    <a:pt x="1571" y="1896"/>
                    <a:pt x="1588" y="1931"/>
                  </a:cubicBezTo>
                  <a:cubicBezTo>
                    <a:pt x="1596" y="1946"/>
                    <a:pt x="1605" y="1961"/>
                    <a:pt x="1614" y="1975"/>
                  </a:cubicBezTo>
                  <a:cubicBezTo>
                    <a:pt x="1617" y="1978"/>
                    <a:pt x="1617" y="1978"/>
                    <a:pt x="1617" y="1978"/>
                  </a:cubicBezTo>
                  <a:cubicBezTo>
                    <a:pt x="842" y="1981"/>
                    <a:pt x="842" y="1981"/>
                    <a:pt x="842" y="1981"/>
                  </a:cubicBezTo>
                  <a:cubicBezTo>
                    <a:pt x="820" y="1900"/>
                    <a:pt x="779" y="1825"/>
                    <a:pt x="722" y="1763"/>
                  </a:cubicBezTo>
                  <a:cubicBezTo>
                    <a:pt x="753" y="1752"/>
                    <a:pt x="753" y="1752"/>
                    <a:pt x="753" y="1752"/>
                  </a:cubicBezTo>
                  <a:cubicBezTo>
                    <a:pt x="776" y="1744"/>
                    <a:pt x="793" y="1738"/>
                    <a:pt x="802" y="1735"/>
                  </a:cubicBezTo>
                  <a:cubicBezTo>
                    <a:pt x="948" y="1688"/>
                    <a:pt x="1021" y="1622"/>
                    <a:pt x="1019" y="1537"/>
                  </a:cubicBezTo>
                  <a:cubicBezTo>
                    <a:pt x="1019" y="1528"/>
                    <a:pt x="1016" y="1519"/>
                    <a:pt x="1009" y="1513"/>
                  </a:cubicBezTo>
                  <a:cubicBezTo>
                    <a:pt x="1002" y="1507"/>
                    <a:pt x="994" y="1504"/>
                    <a:pt x="985" y="1504"/>
                  </a:cubicBezTo>
                  <a:cubicBezTo>
                    <a:pt x="966" y="1504"/>
                    <a:pt x="951" y="1520"/>
                    <a:pt x="951" y="1539"/>
                  </a:cubicBezTo>
                  <a:cubicBezTo>
                    <a:pt x="952" y="1574"/>
                    <a:pt x="923" y="1625"/>
                    <a:pt x="781" y="1670"/>
                  </a:cubicBezTo>
                  <a:cubicBezTo>
                    <a:pt x="772" y="1673"/>
                    <a:pt x="754" y="1679"/>
                    <a:pt x="731" y="1688"/>
                  </a:cubicBezTo>
                  <a:cubicBezTo>
                    <a:pt x="705" y="1696"/>
                    <a:pt x="673" y="1708"/>
                    <a:pt x="638" y="1720"/>
                  </a:cubicBezTo>
                  <a:cubicBezTo>
                    <a:pt x="637" y="1720"/>
                    <a:pt x="637" y="1720"/>
                    <a:pt x="637" y="1720"/>
                  </a:cubicBezTo>
                  <a:cubicBezTo>
                    <a:pt x="541" y="1755"/>
                    <a:pt x="443" y="1785"/>
                    <a:pt x="344" y="1808"/>
                  </a:cubicBezTo>
                  <a:cubicBezTo>
                    <a:pt x="312" y="1814"/>
                    <a:pt x="281" y="1794"/>
                    <a:pt x="274" y="1763"/>
                  </a:cubicBezTo>
                  <a:cubicBezTo>
                    <a:pt x="266" y="1744"/>
                    <a:pt x="263" y="1723"/>
                    <a:pt x="265" y="1703"/>
                  </a:cubicBezTo>
                  <a:cubicBezTo>
                    <a:pt x="266" y="1696"/>
                    <a:pt x="268" y="1689"/>
                    <a:pt x="269" y="1682"/>
                  </a:cubicBezTo>
                  <a:cubicBezTo>
                    <a:pt x="277" y="1658"/>
                    <a:pt x="278" y="1632"/>
                    <a:pt x="273" y="1608"/>
                  </a:cubicBezTo>
                  <a:cubicBezTo>
                    <a:pt x="263" y="1577"/>
                    <a:pt x="240" y="1551"/>
                    <a:pt x="210" y="1538"/>
                  </a:cubicBezTo>
                  <a:cubicBezTo>
                    <a:pt x="202" y="1534"/>
                    <a:pt x="202" y="1534"/>
                    <a:pt x="202" y="1534"/>
                  </a:cubicBezTo>
                  <a:cubicBezTo>
                    <a:pt x="206" y="1527"/>
                    <a:pt x="211" y="1520"/>
                    <a:pt x="216" y="1513"/>
                  </a:cubicBezTo>
                  <a:cubicBezTo>
                    <a:pt x="221" y="1506"/>
                    <a:pt x="224" y="1497"/>
                    <a:pt x="223" y="1487"/>
                  </a:cubicBezTo>
                  <a:cubicBezTo>
                    <a:pt x="221" y="1478"/>
                    <a:pt x="216" y="1470"/>
                    <a:pt x="209" y="1464"/>
                  </a:cubicBezTo>
                  <a:cubicBezTo>
                    <a:pt x="201" y="1458"/>
                    <a:pt x="182" y="1444"/>
                    <a:pt x="167" y="1433"/>
                  </a:cubicBezTo>
                  <a:cubicBezTo>
                    <a:pt x="169" y="1430"/>
                    <a:pt x="171" y="1426"/>
                    <a:pt x="173" y="1423"/>
                  </a:cubicBezTo>
                  <a:cubicBezTo>
                    <a:pt x="178" y="1414"/>
                    <a:pt x="184" y="1403"/>
                    <a:pt x="190" y="1390"/>
                  </a:cubicBezTo>
                  <a:cubicBezTo>
                    <a:pt x="201" y="1366"/>
                    <a:pt x="204" y="1340"/>
                    <a:pt x="199" y="1314"/>
                  </a:cubicBezTo>
                  <a:cubicBezTo>
                    <a:pt x="191" y="1272"/>
                    <a:pt x="151" y="1252"/>
                    <a:pt x="122" y="1237"/>
                  </a:cubicBezTo>
                  <a:cubicBezTo>
                    <a:pt x="112" y="1232"/>
                    <a:pt x="103" y="1227"/>
                    <a:pt x="94" y="1221"/>
                  </a:cubicBezTo>
                  <a:cubicBezTo>
                    <a:pt x="86" y="1216"/>
                    <a:pt x="80" y="1210"/>
                    <a:pt x="73" y="1204"/>
                  </a:cubicBezTo>
                  <a:cubicBezTo>
                    <a:pt x="73" y="1199"/>
                    <a:pt x="79" y="1186"/>
                    <a:pt x="105" y="1155"/>
                  </a:cubicBezTo>
                  <a:cubicBezTo>
                    <a:pt x="166" y="1076"/>
                    <a:pt x="218" y="991"/>
                    <a:pt x="261" y="901"/>
                  </a:cubicBezTo>
                  <a:cubicBezTo>
                    <a:pt x="269" y="887"/>
                    <a:pt x="274" y="871"/>
                    <a:pt x="274" y="855"/>
                  </a:cubicBezTo>
                  <a:cubicBezTo>
                    <a:pt x="271" y="821"/>
                    <a:pt x="252" y="789"/>
                    <a:pt x="224" y="770"/>
                  </a:cubicBezTo>
                  <a:cubicBezTo>
                    <a:pt x="210" y="757"/>
                    <a:pt x="197" y="745"/>
                    <a:pt x="196" y="735"/>
                  </a:cubicBezTo>
                  <a:cubicBezTo>
                    <a:pt x="196" y="726"/>
                    <a:pt x="198" y="718"/>
                    <a:pt x="201" y="711"/>
                  </a:cubicBezTo>
                  <a:cubicBezTo>
                    <a:pt x="207" y="696"/>
                    <a:pt x="213" y="682"/>
                    <a:pt x="220" y="667"/>
                  </a:cubicBezTo>
                  <a:cubicBezTo>
                    <a:pt x="234" y="638"/>
                    <a:pt x="246" y="607"/>
                    <a:pt x="254" y="575"/>
                  </a:cubicBezTo>
                  <a:cubicBezTo>
                    <a:pt x="262" y="536"/>
                    <a:pt x="272" y="499"/>
                    <a:pt x="285" y="462"/>
                  </a:cubicBezTo>
                  <a:cubicBezTo>
                    <a:pt x="311" y="388"/>
                    <a:pt x="353" y="319"/>
                    <a:pt x="407" y="262"/>
                  </a:cubicBezTo>
                  <a:cubicBezTo>
                    <a:pt x="472" y="193"/>
                    <a:pt x="575" y="144"/>
                    <a:pt x="713" y="116"/>
                  </a:cubicBezTo>
                  <a:cubicBezTo>
                    <a:pt x="818" y="93"/>
                    <a:pt x="925" y="78"/>
                    <a:pt x="1033" y="70"/>
                  </a:cubicBezTo>
                  <a:cubicBezTo>
                    <a:pt x="1069" y="68"/>
                    <a:pt x="1106" y="69"/>
                    <a:pt x="1142" y="73"/>
                  </a:cubicBezTo>
                  <a:cubicBezTo>
                    <a:pt x="1154" y="74"/>
                    <a:pt x="1166" y="68"/>
                    <a:pt x="1173" y="58"/>
                  </a:cubicBezTo>
                  <a:cubicBezTo>
                    <a:pt x="1180" y="48"/>
                    <a:pt x="1181" y="35"/>
                    <a:pt x="1176" y="24"/>
                  </a:cubicBezTo>
                  <a:cubicBezTo>
                    <a:pt x="1171" y="13"/>
                    <a:pt x="1160" y="6"/>
                    <a:pt x="1148" y="4"/>
                  </a:cubicBezTo>
                  <a:cubicBezTo>
                    <a:pt x="1109" y="1"/>
                    <a:pt x="1069" y="0"/>
                    <a:pt x="1030" y="2"/>
                  </a:cubicBezTo>
                  <a:cubicBezTo>
                    <a:pt x="919" y="10"/>
                    <a:pt x="808" y="26"/>
                    <a:pt x="699" y="49"/>
                  </a:cubicBezTo>
                  <a:cubicBezTo>
                    <a:pt x="546" y="80"/>
                    <a:pt x="434" y="134"/>
                    <a:pt x="357" y="215"/>
                  </a:cubicBezTo>
                  <a:cubicBezTo>
                    <a:pt x="297" y="279"/>
                    <a:pt x="251" y="355"/>
                    <a:pt x="220" y="438"/>
                  </a:cubicBezTo>
                  <a:cubicBezTo>
                    <a:pt x="207" y="479"/>
                    <a:pt x="195" y="520"/>
                    <a:pt x="187" y="562"/>
                  </a:cubicBezTo>
                  <a:cubicBezTo>
                    <a:pt x="179" y="588"/>
                    <a:pt x="170" y="614"/>
                    <a:pt x="158" y="639"/>
                  </a:cubicBezTo>
                  <a:cubicBezTo>
                    <a:pt x="151" y="655"/>
                    <a:pt x="144" y="670"/>
                    <a:pt x="138" y="687"/>
                  </a:cubicBezTo>
                  <a:cubicBezTo>
                    <a:pt x="130" y="705"/>
                    <a:pt x="127" y="724"/>
                    <a:pt x="128" y="744"/>
                  </a:cubicBezTo>
                  <a:cubicBezTo>
                    <a:pt x="135" y="774"/>
                    <a:pt x="153" y="801"/>
                    <a:pt x="178" y="820"/>
                  </a:cubicBezTo>
                  <a:cubicBezTo>
                    <a:pt x="195" y="835"/>
                    <a:pt x="206" y="846"/>
                    <a:pt x="206" y="855"/>
                  </a:cubicBezTo>
                  <a:cubicBezTo>
                    <a:pt x="205" y="861"/>
                    <a:pt x="203" y="866"/>
                    <a:pt x="200" y="870"/>
                  </a:cubicBezTo>
                  <a:cubicBezTo>
                    <a:pt x="159" y="956"/>
                    <a:pt x="109" y="1038"/>
                    <a:pt x="51" y="1113"/>
                  </a:cubicBezTo>
                  <a:cubicBezTo>
                    <a:pt x="26" y="1143"/>
                    <a:pt x="0" y="1178"/>
                    <a:pt x="6" y="1213"/>
                  </a:cubicBezTo>
                  <a:cubicBezTo>
                    <a:pt x="13" y="1240"/>
                    <a:pt x="31" y="1263"/>
                    <a:pt x="55" y="12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9"/>
            <p:cNvSpPr>
              <a:spLocks/>
            </p:cNvSpPr>
            <p:nvPr/>
          </p:nvSpPr>
          <p:spPr bwMode="auto">
            <a:xfrm>
              <a:off x="4721226" y="3016250"/>
              <a:ext cx="120650" cy="114300"/>
            </a:xfrm>
            <a:custGeom>
              <a:avLst/>
              <a:gdLst>
                <a:gd name="T0" fmla="*/ 92 w 451"/>
                <a:gd name="T1" fmla="*/ 329 h 425"/>
                <a:gd name="T2" fmla="*/ 186 w 451"/>
                <a:gd name="T3" fmla="*/ 176 h 425"/>
                <a:gd name="T4" fmla="*/ 420 w 451"/>
                <a:gd name="T5" fmla="*/ 70 h 425"/>
                <a:gd name="T6" fmla="*/ 447 w 451"/>
                <a:gd name="T7" fmla="*/ 30 h 425"/>
                <a:gd name="T8" fmla="*/ 407 w 451"/>
                <a:gd name="T9" fmla="*/ 3 h 425"/>
                <a:gd name="T10" fmla="*/ 137 w 451"/>
                <a:gd name="T11" fmla="*/ 129 h 425"/>
                <a:gd name="T12" fmla="*/ 28 w 451"/>
                <a:gd name="T13" fmla="*/ 306 h 425"/>
                <a:gd name="T14" fmla="*/ 0 w 451"/>
                <a:gd name="T15" fmla="*/ 410 h 425"/>
                <a:gd name="T16" fmla="*/ 67 w 451"/>
                <a:gd name="T17" fmla="*/ 425 h 425"/>
                <a:gd name="T18" fmla="*/ 92 w 451"/>
                <a:gd name="T19" fmla="*/ 32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425">
                  <a:moveTo>
                    <a:pt x="92" y="329"/>
                  </a:moveTo>
                  <a:cubicBezTo>
                    <a:pt x="113" y="272"/>
                    <a:pt x="145" y="220"/>
                    <a:pt x="186" y="176"/>
                  </a:cubicBezTo>
                  <a:cubicBezTo>
                    <a:pt x="232" y="127"/>
                    <a:pt x="310" y="92"/>
                    <a:pt x="420" y="70"/>
                  </a:cubicBezTo>
                  <a:cubicBezTo>
                    <a:pt x="439" y="67"/>
                    <a:pt x="451" y="49"/>
                    <a:pt x="447" y="30"/>
                  </a:cubicBezTo>
                  <a:cubicBezTo>
                    <a:pt x="443" y="12"/>
                    <a:pt x="425" y="0"/>
                    <a:pt x="407" y="3"/>
                  </a:cubicBezTo>
                  <a:cubicBezTo>
                    <a:pt x="283" y="28"/>
                    <a:pt x="192" y="70"/>
                    <a:pt x="137" y="129"/>
                  </a:cubicBezTo>
                  <a:cubicBezTo>
                    <a:pt x="89" y="180"/>
                    <a:pt x="52" y="240"/>
                    <a:pt x="28" y="306"/>
                  </a:cubicBezTo>
                  <a:cubicBezTo>
                    <a:pt x="17" y="340"/>
                    <a:pt x="8" y="375"/>
                    <a:pt x="0" y="410"/>
                  </a:cubicBezTo>
                  <a:cubicBezTo>
                    <a:pt x="67" y="425"/>
                    <a:pt x="67" y="425"/>
                    <a:pt x="67" y="425"/>
                  </a:cubicBezTo>
                  <a:cubicBezTo>
                    <a:pt x="74" y="392"/>
                    <a:pt x="82" y="360"/>
                    <a:pt x="92" y="3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0"/>
            <p:cNvSpPr>
              <a:spLocks noEditPoints="1"/>
            </p:cNvSpPr>
            <p:nvPr/>
          </p:nvSpPr>
          <p:spPr bwMode="auto">
            <a:xfrm>
              <a:off x="4819651" y="2968625"/>
              <a:ext cx="366713" cy="328613"/>
            </a:xfrm>
            <a:custGeom>
              <a:avLst/>
              <a:gdLst>
                <a:gd name="T0" fmla="*/ 361 w 1365"/>
                <a:gd name="T1" fmla="*/ 317 h 1229"/>
                <a:gd name="T2" fmla="*/ 132 w 1365"/>
                <a:gd name="T3" fmla="*/ 325 h 1229"/>
                <a:gd name="T4" fmla="*/ 156 w 1365"/>
                <a:gd name="T5" fmla="*/ 555 h 1229"/>
                <a:gd name="T6" fmla="*/ 0 w 1365"/>
                <a:gd name="T7" fmla="*/ 723 h 1229"/>
                <a:gd name="T8" fmla="*/ 180 w 1365"/>
                <a:gd name="T9" fmla="*/ 868 h 1229"/>
                <a:gd name="T10" fmla="*/ 188 w 1365"/>
                <a:gd name="T11" fmla="*/ 1097 h 1229"/>
                <a:gd name="T12" fmla="*/ 418 w 1365"/>
                <a:gd name="T13" fmla="*/ 1072 h 1229"/>
                <a:gd name="T14" fmla="*/ 586 w 1365"/>
                <a:gd name="T15" fmla="*/ 1229 h 1229"/>
                <a:gd name="T16" fmla="*/ 731 w 1365"/>
                <a:gd name="T17" fmla="*/ 1048 h 1229"/>
                <a:gd name="T18" fmla="*/ 960 w 1365"/>
                <a:gd name="T19" fmla="*/ 1041 h 1229"/>
                <a:gd name="T20" fmla="*/ 935 w 1365"/>
                <a:gd name="T21" fmla="*/ 810 h 1229"/>
                <a:gd name="T22" fmla="*/ 1136 w 1365"/>
                <a:gd name="T23" fmla="*/ 789 h 1229"/>
                <a:gd name="T24" fmla="*/ 1258 w 1365"/>
                <a:gd name="T25" fmla="*/ 735 h 1229"/>
                <a:gd name="T26" fmla="*/ 1238 w 1365"/>
                <a:gd name="T27" fmla="*/ 552 h 1229"/>
                <a:gd name="T28" fmla="*/ 1365 w 1365"/>
                <a:gd name="T29" fmla="*/ 412 h 1229"/>
                <a:gd name="T30" fmla="*/ 1222 w 1365"/>
                <a:gd name="T31" fmla="*/ 296 h 1229"/>
                <a:gd name="T32" fmla="*/ 1212 w 1365"/>
                <a:gd name="T33" fmla="*/ 107 h 1229"/>
                <a:gd name="T34" fmla="*/ 1029 w 1365"/>
                <a:gd name="T35" fmla="*/ 127 h 1229"/>
                <a:gd name="T36" fmla="*/ 889 w 1365"/>
                <a:gd name="T37" fmla="*/ 0 h 1229"/>
                <a:gd name="T38" fmla="*/ 774 w 1365"/>
                <a:gd name="T39" fmla="*/ 143 h 1229"/>
                <a:gd name="T40" fmla="*/ 599 w 1365"/>
                <a:gd name="T41" fmla="*/ 138 h 1229"/>
                <a:gd name="T42" fmla="*/ 439 w 1365"/>
                <a:gd name="T43" fmla="*/ 191 h 1229"/>
                <a:gd name="T44" fmla="*/ 1060 w 1365"/>
                <a:gd name="T45" fmla="*/ 421 h 1229"/>
                <a:gd name="T46" fmla="*/ 911 w 1365"/>
                <a:gd name="T47" fmla="*/ 498 h 1229"/>
                <a:gd name="T48" fmla="*/ 675 w 1365"/>
                <a:gd name="T49" fmla="*/ 159 h 1229"/>
                <a:gd name="T50" fmla="*/ 852 w 1365"/>
                <a:gd name="T51" fmla="*/ 187 h 1229"/>
                <a:gd name="T52" fmla="*/ 948 w 1365"/>
                <a:gd name="T53" fmla="*/ 68 h 1229"/>
                <a:gd name="T54" fmla="*/ 1053 w 1365"/>
                <a:gd name="T55" fmla="*/ 213 h 1229"/>
                <a:gd name="T56" fmla="*/ 1206 w 1365"/>
                <a:gd name="T57" fmla="*/ 197 h 1229"/>
                <a:gd name="T58" fmla="*/ 1178 w 1365"/>
                <a:gd name="T59" fmla="*/ 374 h 1229"/>
                <a:gd name="T60" fmla="*/ 1297 w 1365"/>
                <a:gd name="T61" fmla="*/ 470 h 1229"/>
                <a:gd name="T62" fmla="*/ 1153 w 1365"/>
                <a:gd name="T63" fmla="*/ 576 h 1229"/>
                <a:gd name="T64" fmla="*/ 1168 w 1365"/>
                <a:gd name="T65" fmla="*/ 728 h 1229"/>
                <a:gd name="T66" fmla="*/ 1068 w 1365"/>
                <a:gd name="T67" fmla="*/ 590 h 1229"/>
                <a:gd name="T68" fmla="*/ 865 w 1365"/>
                <a:gd name="T69" fmla="*/ 249 h 1229"/>
                <a:gd name="T70" fmla="*/ 674 w 1365"/>
                <a:gd name="T71" fmla="*/ 293 h 1229"/>
                <a:gd name="T72" fmla="*/ 675 w 1365"/>
                <a:gd name="T73" fmla="*/ 159 h 1229"/>
                <a:gd name="T74" fmla="*/ 586 w 1365"/>
                <a:gd name="T75" fmla="*/ 205 h 1229"/>
                <a:gd name="T76" fmla="*/ 716 w 1365"/>
                <a:gd name="T77" fmla="*/ 387 h 1229"/>
                <a:gd name="T78" fmla="*/ 912 w 1365"/>
                <a:gd name="T79" fmla="*/ 373 h 1229"/>
                <a:gd name="T80" fmla="*/ 875 w 1365"/>
                <a:gd name="T81" fmla="*/ 593 h 1229"/>
                <a:gd name="T82" fmla="*/ 1024 w 1365"/>
                <a:gd name="T83" fmla="*/ 723 h 1229"/>
                <a:gd name="T84" fmla="*/ 842 w 1365"/>
                <a:gd name="T85" fmla="*/ 853 h 1229"/>
                <a:gd name="T86" fmla="*/ 855 w 1365"/>
                <a:gd name="T87" fmla="*/ 1049 h 1229"/>
                <a:gd name="T88" fmla="*/ 635 w 1365"/>
                <a:gd name="T89" fmla="*/ 1012 h 1229"/>
                <a:gd name="T90" fmla="*/ 506 w 1365"/>
                <a:gd name="T91" fmla="*/ 1161 h 1229"/>
                <a:gd name="T92" fmla="*/ 376 w 1365"/>
                <a:gd name="T93" fmla="*/ 979 h 1229"/>
                <a:gd name="T94" fmla="*/ 179 w 1365"/>
                <a:gd name="T95" fmla="*/ 992 h 1229"/>
                <a:gd name="T96" fmla="*/ 216 w 1365"/>
                <a:gd name="T97" fmla="*/ 772 h 1229"/>
                <a:gd name="T98" fmla="*/ 68 w 1365"/>
                <a:gd name="T99" fmla="*/ 642 h 1229"/>
                <a:gd name="T100" fmla="*/ 250 w 1365"/>
                <a:gd name="T101" fmla="*/ 513 h 1229"/>
                <a:gd name="T102" fmla="*/ 236 w 1365"/>
                <a:gd name="T103" fmla="*/ 316 h 1229"/>
                <a:gd name="T104" fmla="*/ 457 w 1365"/>
                <a:gd name="T105" fmla="*/ 353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5" h="1229">
                  <a:moveTo>
                    <a:pt x="439" y="191"/>
                  </a:moveTo>
                  <a:cubicBezTo>
                    <a:pt x="418" y="293"/>
                    <a:pt x="418" y="293"/>
                    <a:pt x="418" y="293"/>
                  </a:cubicBezTo>
                  <a:cubicBezTo>
                    <a:pt x="398" y="300"/>
                    <a:pt x="379" y="308"/>
                    <a:pt x="361" y="317"/>
                  </a:cubicBezTo>
                  <a:cubicBezTo>
                    <a:pt x="274" y="259"/>
                    <a:pt x="274" y="259"/>
                    <a:pt x="274" y="259"/>
                  </a:cubicBezTo>
                  <a:cubicBezTo>
                    <a:pt x="247" y="241"/>
                    <a:pt x="211" y="245"/>
                    <a:pt x="188" y="268"/>
                  </a:cubicBezTo>
                  <a:cubicBezTo>
                    <a:pt x="132" y="325"/>
                    <a:pt x="132" y="325"/>
                    <a:pt x="132" y="325"/>
                  </a:cubicBezTo>
                  <a:cubicBezTo>
                    <a:pt x="108" y="348"/>
                    <a:pt x="104" y="384"/>
                    <a:pt x="123" y="411"/>
                  </a:cubicBezTo>
                  <a:cubicBezTo>
                    <a:pt x="180" y="497"/>
                    <a:pt x="180" y="497"/>
                    <a:pt x="180" y="497"/>
                  </a:cubicBezTo>
                  <a:cubicBezTo>
                    <a:pt x="171" y="516"/>
                    <a:pt x="163" y="535"/>
                    <a:pt x="156" y="555"/>
                  </a:cubicBezTo>
                  <a:cubicBezTo>
                    <a:pt x="54" y="575"/>
                    <a:pt x="54" y="575"/>
                    <a:pt x="54" y="575"/>
                  </a:cubicBezTo>
                  <a:cubicBezTo>
                    <a:pt x="23" y="582"/>
                    <a:pt x="0" y="610"/>
                    <a:pt x="0" y="642"/>
                  </a:cubicBezTo>
                  <a:cubicBezTo>
                    <a:pt x="0" y="723"/>
                    <a:pt x="0" y="723"/>
                    <a:pt x="0" y="723"/>
                  </a:cubicBezTo>
                  <a:cubicBezTo>
                    <a:pt x="0" y="755"/>
                    <a:pt x="22" y="783"/>
                    <a:pt x="54" y="790"/>
                  </a:cubicBezTo>
                  <a:cubicBezTo>
                    <a:pt x="156" y="810"/>
                    <a:pt x="156" y="810"/>
                    <a:pt x="156" y="810"/>
                  </a:cubicBezTo>
                  <a:cubicBezTo>
                    <a:pt x="163" y="830"/>
                    <a:pt x="171" y="849"/>
                    <a:pt x="180" y="868"/>
                  </a:cubicBezTo>
                  <a:cubicBezTo>
                    <a:pt x="122" y="955"/>
                    <a:pt x="122" y="955"/>
                    <a:pt x="122" y="955"/>
                  </a:cubicBezTo>
                  <a:cubicBezTo>
                    <a:pt x="105" y="982"/>
                    <a:pt x="108" y="1017"/>
                    <a:pt x="131" y="1040"/>
                  </a:cubicBezTo>
                  <a:cubicBezTo>
                    <a:pt x="188" y="1097"/>
                    <a:pt x="188" y="1097"/>
                    <a:pt x="188" y="1097"/>
                  </a:cubicBezTo>
                  <a:cubicBezTo>
                    <a:pt x="211" y="1120"/>
                    <a:pt x="247" y="1124"/>
                    <a:pt x="274" y="1106"/>
                  </a:cubicBezTo>
                  <a:cubicBezTo>
                    <a:pt x="361" y="1048"/>
                    <a:pt x="361" y="1048"/>
                    <a:pt x="361" y="1048"/>
                  </a:cubicBezTo>
                  <a:cubicBezTo>
                    <a:pt x="379" y="1058"/>
                    <a:pt x="398" y="1066"/>
                    <a:pt x="418" y="1072"/>
                  </a:cubicBezTo>
                  <a:cubicBezTo>
                    <a:pt x="439" y="1174"/>
                    <a:pt x="439" y="1174"/>
                    <a:pt x="439" y="1174"/>
                  </a:cubicBezTo>
                  <a:cubicBezTo>
                    <a:pt x="445" y="1206"/>
                    <a:pt x="473" y="1229"/>
                    <a:pt x="506" y="1229"/>
                  </a:cubicBezTo>
                  <a:cubicBezTo>
                    <a:pt x="586" y="1229"/>
                    <a:pt x="586" y="1229"/>
                    <a:pt x="586" y="1229"/>
                  </a:cubicBezTo>
                  <a:cubicBezTo>
                    <a:pt x="619" y="1229"/>
                    <a:pt x="647" y="1206"/>
                    <a:pt x="653" y="1174"/>
                  </a:cubicBezTo>
                  <a:cubicBezTo>
                    <a:pt x="673" y="1072"/>
                    <a:pt x="673" y="1072"/>
                    <a:pt x="673" y="1072"/>
                  </a:cubicBezTo>
                  <a:cubicBezTo>
                    <a:pt x="693" y="1066"/>
                    <a:pt x="712" y="1058"/>
                    <a:pt x="731" y="1048"/>
                  </a:cubicBezTo>
                  <a:cubicBezTo>
                    <a:pt x="818" y="1106"/>
                    <a:pt x="818" y="1106"/>
                    <a:pt x="818" y="1106"/>
                  </a:cubicBezTo>
                  <a:cubicBezTo>
                    <a:pt x="845" y="1124"/>
                    <a:pt x="881" y="1120"/>
                    <a:pt x="903" y="1097"/>
                  </a:cubicBezTo>
                  <a:cubicBezTo>
                    <a:pt x="960" y="1041"/>
                    <a:pt x="960" y="1041"/>
                    <a:pt x="960" y="1041"/>
                  </a:cubicBezTo>
                  <a:cubicBezTo>
                    <a:pt x="983" y="1018"/>
                    <a:pt x="987" y="981"/>
                    <a:pt x="969" y="954"/>
                  </a:cubicBezTo>
                  <a:cubicBezTo>
                    <a:pt x="911" y="868"/>
                    <a:pt x="911" y="868"/>
                    <a:pt x="911" y="868"/>
                  </a:cubicBezTo>
                  <a:cubicBezTo>
                    <a:pt x="921" y="849"/>
                    <a:pt x="929" y="830"/>
                    <a:pt x="935" y="810"/>
                  </a:cubicBezTo>
                  <a:cubicBezTo>
                    <a:pt x="1037" y="790"/>
                    <a:pt x="1037" y="790"/>
                    <a:pt x="1037" y="790"/>
                  </a:cubicBezTo>
                  <a:cubicBezTo>
                    <a:pt x="1057" y="786"/>
                    <a:pt x="1075" y="773"/>
                    <a:pt x="1084" y="754"/>
                  </a:cubicBezTo>
                  <a:cubicBezTo>
                    <a:pt x="1136" y="789"/>
                    <a:pt x="1136" y="789"/>
                    <a:pt x="1136" y="789"/>
                  </a:cubicBezTo>
                  <a:cubicBezTo>
                    <a:pt x="1146" y="795"/>
                    <a:pt x="1157" y="798"/>
                    <a:pt x="1169" y="798"/>
                  </a:cubicBezTo>
                  <a:cubicBezTo>
                    <a:pt x="1185" y="798"/>
                    <a:pt x="1201" y="792"/>
                    <a:pt x="1212" y="780"/>
                  </a:cubicBezTo>
                  <a:cubicBezTo>
                    <a:pt x="1258" y="735"/>
                    <a:pt x="1258" y="735"/>
                    <a:pt x="1258" y="735"/>
                  </a:cubicBezTo>
                  <a:cubicBezTo>
                    <a:pt x="1278" y="714"/>
                    <a:pt x="1282" y="682"/>
                    <a:pt x="1266" y="657"/>
                  </a:cubicBezTo>
                  <a:cubicBezTo>
                    <a:pt x="1222" y="591"/>
                    <a:pt x="1222" y="591"/>
                    <a:pt x="1222" y="591"/>
                  </a:cubicBezTo>
                  <a:cubicBezTo>
                    <a:pt x="1228" y="579"/>
                    <a:pt x="1234" y="565"/>
                    <a:pt x="1238" y="552"/>
                  </a:cubicBezTo>
                  <a:cubicBezTo>
                    <a:pt x="1315" y="536"/>
                    <a:pt x="1315" y="536"/>
                    <a:pt x="1315" y="536"/>
                  </a:cubicBezTo>
                  <a:cubicBezTo>
                    <a:pt x="1344" y="531"/>
                    <a:pt x="1365" y="505"/>
                    <a:pt x="1365" y="476"/>
                  </a:cubicBezTo>
                  <a:cubicBezTo>
                    <a:pt x="1365" y="412"/>
                    <a:pt x="1365" y="412"/>
                    <a:pt x="1365" y="412"/>
                  </a:cubicBezTo>
                  <a:cubicBezTo>
                    <a:pt x="1365" y="382"/>
                    <a:pt x="1344" y="357"/>
                    <a:pt x="1316" y="351"/>
                  </a:cubicBezTo>
                  <a:cubicBezTo>
                    <a:pt x="1238" y="336"/>
                    <a:pt x="1238" y="336"/>
                    <a:pt x="1238" y="336"/>
                  </a:cubicBezTo>
                  <a:cubicBezTo>
                    <a:pt x="1234" y="322"/>
                    <a:pt x="1228" y="309"/>
                    <a:pt x="1222" y="296"/>
                  </a:cubicBezTo>
                  <a:cubicBezTo>
                    <a:pt x="1266" y="229"/>
                    <a:pt x="1266" y="229"/>
                    <a:pt x="1266" y="229"/>
                  </a:cubicBezTo>
                  <a:cubicBezTo>
                    <a:pt x="1282" y="205"/>
                    <a:pt x="1278" y="173"/>
                    <a:pt x="1258" y="153"/>
                  </a:cubicBezTo>
                  <a:cubicBezTo>
                    <a:pt x="1212" y="107"/>
                    <a:pt x="1212" y="107"/>
                    <a:pt x="1212" y="107"/>
                  </a:cubicBezTo>
                  <a:cubicBezTo>
                    <a:pt x="1192" y="87"/>
                    <a:pt x="1159" y="83"/>
                    <a:pt x="1135" y="99"/>
                  </a:cubicBezTo>
                  <a:cubicBezTo>
                    <a:pt x="1069" y="143"/>
                    <a:pt x="1069" y="143"/>
                    <a:pt x="1069" y="143"/>
                  </a:cubicBezTo>
                  <a:cubicBezTo>
                    <a:pt x="1056" y="137"/>
                    <a:pt x="1043" y="131"/>
                    <a:pt x="1029" y="127"/>
                  </a:cubicBezTo>
                  <a:cubicBezTo>
                    <a:pt x="1014" y="50"/>
                    <a:pt x="1014" y="50"/>
                    <a:pt x="1014" y="50"/>
                  </a:cubicBezTo>
                  <a:cubicBezTo>
                    <a:pt x="1008" y="21"/>
                    <a:pt x="983" y="0"/>
                    <a:pt x="953" y="0"/>
                  </a:cubicBezTo>
                  <a:cubicBezTo>
                    <a:pt x="889" y="0"/>
                    <a:pt x="889" y="0"/>
                    <a:pt x="889" y="0"/>
                  </a:cubicBezTo>
                  <a:cubicBezTo>
                    <a:pt x="860" y="0"/>
                    <a:pt x="835" y="21"/>
                    <a:pt x="829" y="49"/>
                  </a:cubicBezTo>
                  <a:cubicBezTo>
                    <a:pt x="813" y="127"/>
                    <a:pt x="813" y="127"/>
                    <a:pt x="813" y="127"/>
                  </a:cubicBezTo>
                  <a:cubicBezTo>
                    <a:pt x="800" y="132"/>
                    <a:pt x="786" y="137"/>
                    <a:pt x="774" y="143"/>
                  </a:cubicBezTo>
                  <a:cubicBezTo>
                    <a:pt x="707" y="99"/>
                    <a:pt x="707" y="99"/>
                    <a:pt x="707" y="99"/>
                  </a:cubicBezTo>
                  <a:cubicBezTo>
                    <a:pt x="683" y="83"/>
                    <a:pt x="651" y="87"/>
                    <a:pt x="630" y="107"/>
                  </a:cubicBezTo>
                  <a:cubicBezTo>
                    <a:pt x="599" y="138"/>
                    <a:pt x="599" y="138"/>
                    <a:pt x="599" y="138"/>
                  </a:cubicBezTo>
                  <a:cubicBezTo>
                    <a:pt x="595" y="137"/>
                    <a:pt x="591" y="137"/>
                    <a:pt x="586" y="137"/>
                  </a:cubicBezTo>
                  <a:cubicBezTo>
                    <a:pt x="506" y="137"/>
                    <a:pt x="506" y="137"/>
                    <a:pt x="506" y="137"/>
                  </a:cubicBezTo>
                  <a:cubicBezTo>
                    <a:pt x="473" y="137"/>
                    <a:pt x="445" y="159"/>
                    <a:pt x="439" y="191"/>
                  </a:cubicBezTo>
                  <a:close/>
                  <a:moveTo>
                    <a:pt x="960" y="325"/>
                  </a:moveTo>
                  <a:cubicBezTo>
                    <a:pt x="944" y="309"/>
                    <a:pt x="944" y="309"/>
                    <a:pt x="944" y="309"/>
                  </a:cubicBezTo>
                  <a:cubicBezTo>
                    <a:pt x="1004" y="317"/>
                    <a:pt x="1051" y="363"/>
                    <a:pt x="1060" y="421"/>
                  </a:cubicBezTo>
                  <a:cubicBezTo>
                    <a:pt x="1070" y="480"/>
                    <a:pt x="1040" y="539"/>
                    <a:pt x="987" y="565"/>
                  </a:cubicBezTo>
                  <a:cubicBezTo>
                    <a:pt x="935" y="555"/>
                    <a:pt x="935" y="555"/>
                    <a:pt x="935" y="555"/>
                  </a:cubicBezTo>
                  <a:cubicBezTo>
                    <a:pt x="929" y="535"/>
                    <a:pt x="921" y="516"/>
                    <a:pt x="911" y="498"/>
                  </a:cubicBezTo>
                  <a:cubicBezTo>
                    <a:pt x="969" y="411"/>
                    <a:pt x="969" y="411"/>
                    <a:pt x="969" y="411"/>
                  </a:cubicBezTo>
                  <a:cubicBezTo>
                    <a:pt x="987" y="384"/>
                    <a:pt x="983" y="348"/>
                    <a:pt x="960" y="325"/>
                  </a:cubicBezTo>
                  <a:close/>
                  <a:moveTo>
                    <a:pt x="675" y="159"/>
                  </a:moveTo>
                  <a:cubicBezTo>
                    <a:pt x="753" y="212"/>
                    <a:pt x="753" y="212"/>
                    <a:pt x="753" y="212"/>
                  </a:cubicBezTo>
                  <a:cubicBezTo>
                    <a:pt x="764" y="219"/>
                    <a:pt x="778" y="219"/>
                    <a:pt x="789" y="213"/>
                  </a:cubicBezTo>
                  <a:cubicBezTo>
                    <a:pt x="809" y="201"/>
                    <a:pt x="830" y="192"/>
                    <a:pt x="852" y="187"/>
                  </a:cubicBezTo>
                  <a:cubicBezTo>
                    <a:pt x="864" y="183"/>
                    <a:pt x="874" y="173"/>
                    <a:pt x="876" y="160"/>
                  </a:cubicBezTo>
                  <a:cubicBezTo>
                    <a:pt x="895" y="68"/>
                    <a:pt x="895" y="68"/>
                    <a:pt x="895" y="68"/>
                  </a:cubicBezTo>
                  <a:cubicBezTo>
                    <a:pt x="948" y="68"/>
                    <a:pt x="948" y="68"/>
                    <a:pt x="948" y="68"/>
                  </a:cubicBezTo>
                  <a:cubicBezTo>
                    <a:pt x="966" y="160"/>
                    <a:pt x="966" y="160"/>
                    <a:pt x="966" y="160"/>
                  </a:cubicBezTo>
                  <a:cubicBezTo>
                    <a:pt x="969" y="173"/>
                    <a:pt x="978" y="183"/>
                    <a:pt x="991" y="187"/>
                  </a:cubicBezTo>
                  <a:cubicBezTo>
                    <a:pt x="1013" y="193"/>
                    <a:pt x="1034" y="201"/>
                    <a:pt x="1053" y="213"/>
                  </a:cubicBezTo>
                  <a:cubicBezTo>
                    <a:pt x="1065" y="219"/>
                    <a:pt x="1079" y="219"/>
                    <a:pt x="1090" y="212"/>
                  </a:cubicBezTo>
                  <a:cubicBezTo>
                    <a:pt x="1168" y="159"/>
                    <a:pt x="1168" y="159"/>
                    <a:pt x="1168" y="159"/>
                  </a:cubicBezTo>
                  <a:cubicBezTo>
                    <a:pt x="1206" y="197"/>
                    <a:pt x="1206" y="197"/>
                    <a:pt x="1206" y="197"/>
                  </a:cubicBezTo>
                  <a:cubicBezTo>
                    <a:pt x="1153" y="275"/>
                    <a:pt x="1153" y="275"/>
                    <a:pt x="1153" y="275"/>
                  </a:cubicBezTo>
                  <a:cubicBezTo>
                    <a:pt x="1146" y="286"/>
                    <a:pt x="1146" y="300"/>
                    <a:pt x="1152" y="312"/>
                  </a:cubicBezTo>
                  <a:cubicBezTo>
                    <a:pt x="1164" y="331"/>
                    <a:pt x="1173" y="352"/>
                    <a:pt x="1178" y="374"/>
                  </a:cubicBezTo>
                  <a:cubicBezTo>
                    <a:pt x="1182" y="387"/>
                    <a:pt x="1192" y="396"/>
                    <a:pt x="1205" y="399"/>
                  </a:cubicBezTo>
                  <a:cubicBezTo>
                    <a:pt x="1297" y="417"/>
                    <a:pt x="1297" y="417"/>
                    <a:pt x="1297" y="417"/>
                  </a:cubicBezTo>
                  <a:cubicBezTo>
                    <a:pt x="1297" y="470"/>
                    <a:pt x="1297" y="470"/>
                    <a:pt x="1297" y="470"/>
                  </a:cubicBezTo>
                  <a:cubicBezTo>
                    <a:pt x="1205" y="489"/>
                    <a:pt x="1205" y="489"/>
                    <a:pt x="1205" y="489"/>
                  </a:cubicBezTo>
                  <a:cubicBezTo>
                    <a:pt x="1192" y="491"/>
                    <a:pt x="1182" y="501"/>
                    <a:pt x="1179" y="513"/>
                  </a:cubicBezTo>
                  <a:cubicBezTo>
                    <a:pt x="1173" y="535"/>
                    <a:pt x="1164" y="556"/>
                    <a:pt x="1153" y="576"/>
                  </a:cubicBezTo>
                  <a:cubicBezTo>
                    <a:pt x="1146" y="587"/>
                    <a:pt x="1146" y="601"/>
                    <a:pt x="1154" y="612"/>
                  </a:cubicBezTo>
                  <a:cubicBezTo>
                    <a:pt x="1206" y="690"/>
                    <a:pt x="1206" y="690"/>
                    <a:pt x="1206" y="690"/>
                  </a:cubicBezTo>
                  <a:cubicBezTo>
                    <a:pt x="1168" y="728"/>
                    <a:pt x="1168" y="728"/>
                    <a:pt x="1168" y="728"/>
                  </a:cubicBezTo>
                  <a:cubicBezTo>
                    <a:pt x="1092" y="677"/>
                    <a:pt x="1092" y="677"/>
                    <a:pt x="1092" y="677"/>
                  </a:cubicBezTo>
                  <a:cubicBezTo>
                    <a:pt x="1092" y="642"/>
                    <a:pt x="1092" y="642"/>
                    <a:pt x="1092" y="642"/>
                  </a:cubicBezTo>
                  <a:cubicBezTo>
                    <a:pt x="1092" y="622"/>
                    <a:pt x="1083" y="603"/>
                    <a:pt x="1068" y="590"/>
                  </a:cubicBezTo>
                  <a:cubicBezTo>
                    <a:pt x="1128" y="533"/>
                    <a:pt x="1147" y="444"/>
                    <a:pt x="1116" y="367"/>
                  </a:cubicBezTo>
                  <a:cubicBezTo>
                    <a:pt x="1084" y="289"/>
                    <a:pt x="1009" y="239"/>
                    <a:pt x="926" y="239"/>
                  </a:cubicBezTo>
                  <a:cubicBezTo>
                    <a:pt x="905" y="239"/>
                    <a:pt x="885" y="242"/>
                    <a:pt x="865" y="249"/>
                  </a:cubicBezTo>
                  <a:cubicBezTo>
                    <a:pt x="848" y="246"/>
                    <a:pt x="831" y="250"/>
                    <a:pt x="817" y="259"/>
                  </a:cubicBezTo>
                  <a:cubicBezTo>
                    <a:pt x="731" y="317"/>
                    <a:pt x="731" y="317"/>
                    <a:pt x="731" y="317"/>
                  </a:cubicBezTo>
                  <a:cubicBezTo>
                    <a:pt x="712" y="308"/>
                    <a:pt x="693" y="300"/>
                    <a:pt x="674" y="293"/>
                  </a:cubicBezTo>
                  <a:cubicBezTo>
                    <a:pt x="653" y="191"/>
                    <a:pt x="653" y="191"/>
                    <a:pt x="653" y="191"/>
                  </a:cubicBezTo>
                  <a:cubicBezTo>
                    <a:pt x="652" y="189"/>
                    <a:pt x="652" y="186"/>
                    <a:pt x="651" y="183"/>
                  </a:cubicBezTo>
                  <a:lnTo>
                    <a:pt x="675" y="159"/>
                  </a:lnTo>
                  <a:close/>
                  <a:moveTo>
                    <a:pt x="481" y="327"/>
                  </a:moveTo>
                  <a:cubicBezTo>
                    <a:pt x="506" y="205"/>
                    <a:pt x="506" y="205"/>
                    <a:pt x="506" y="205"/>
                  </a:cubicBezTo>
                  <a:cubicBezTo>
                    <a:pt x="586" y="205"/>
                    <a:pt x="586" y="205"/>
                    <a:pt x="586" y="205"/>
                  </a:cubicBezTo>
                  <a:cubicBezTo>
                    <a:pt x="611" y="327"/>
                    <a:pt x="611" y="327"/>
                    <a:pt x="611" y="327"/>
                  </a:cubicBezTo>
                  <a:cubicBezTo>
                    <a:pt x="613" y="340"/>
                    <a:pt x="623" y="350"/>
                    <a:pt x="635" y="353"/>
                  </a:cubicBezTo>
                  <a:cubicBezTo>
                    <a:pt x="663" y="361"/>
                    <a:pt x="690" y="372"/>
                    <a:pt x="716" y="387"/>
                  </a:cubicBezTo>
                  <a:cubicBezTo>
                    <a:pt x="727" y="393"/>
                    <a:pt x="741" y="393"/>
                    <a:pt x="752" y="386"/>
                  </a:cubicBezTo>
                  <a:cubicBezTo>
                    <a:pt x="855" y="316"/>
                    <a:pt x="855" y="316"/>
                    <a:pt x="855" y="316"/>
                  </a:cubicBezTo>
                  <a:cubicBezTo>
                    <a:pt x="912" y="373"/>
                    <a:pt x="912" y="373"/>
                    <a:pt x="912" y="373"/>
                  </a:cubicBezTo>
                  <a:cubicBezTo>
                    <a:pt x="843" y="477"/>
                    <a:pt x="843" y="477"/>
                    <a:pt x="843" y="477"/>
                  </a:cubicBezTo>
                  <a:cubicBezTo>
                    <a:pt x="836" y="488"/>
                    <a:pt x="835" y="502"/>
                    <a:pt x="842" y="513"/>
                  </a:cubicBezTo>
                  <a:cubicBezTo>
                    <a:pt x="857" y="538"/>
                    <a:pt x="868" y="565"/>
                    <a:pt x="875" y="593"/>
                  </a:cubicBezTo>
                  <a:cubicBezTo>
                    <a:pt x="879" y="606"/>
                    <a:pt x="889" y="615"/>
                    <a:pt x="902" y="618"/>
                  </a:cubicBezTo>
                  <a:cubicBezTo>
                    <a:pt x="1024" y="642"/>
                    <a:pt x="1024" y="642"/>
                    <a:pt x="1024" y="642"/>
                  </a:cubicBezTo>
                  <a:cubicBezTo>
                    <a:pt x="1024" y="723"/>
                    <a:pt x="1024" y="723"/>
                    <a:pt x="1024" y="723"/>
                  </a:cubicBezTo>
                  <a:cubicBezTo>
                    <a:pt x="901" y="747"/>
                    <a:pt x="901" y="747"/>
                    <a:pt x="901" y="747"/>
                  </a:cubicBezTo>
                  <a:cubicBezTo>
                    <a:pt x="889" y="750"/>
                    <a:pt x="879" y="760"/>
                    <a:pt x="875" y="772"/>
                  </a:cubicBezTo>
                  <a:cubicBezTo>
                    <a:pt x="868" y="800"/>
                    <a:pt x="856" y="827"/>
                    <a:pt x="842" y="853"/>
                  </a:cubicBezTo>
                  <a:cubicBezTo>
                    <a:pt x="835" y="864"/>
                    <a:pt x="836" y="878"/>
                    <a:pt x="843" y="889"/>
                  </a:cubicBezTo>
                  <a:cubicBezTo>
                    <a:pt x="912" y="992"/>
                    <a:pt x="912" y="992"/>
                    <a:pt x="912" y="992"/>
                  </a:cubicBezTo>
                  <a:cubicBezTo>
                    <a:pt x="855" y="1049"/>
                    <a:pt x="855" y="1049"/>
                    <a:pt x="855" y="1049"/>
                  </a:cubicBezTo>
                  <a:cubicBezTo>
                    <a:pt x="752" y="980"/>
                    <a:pt x="752" y="980"/>
                    <a:pt x="752" y="980"/>
                  </a:cubicBezTo>
                  <a:cubicBezTo>
                    <a:pt x="741" y="973"/>
                    <a:pt x="727" y="972"/>
                    <a:pt x="716" y="979"/>
                  </a:cubicBezTo>
                  <a:cubicBezTo>
                    <a:pt x="690" y="993"/>
                    <a:pt x="663" y="1005"/>
                    <a:pt x="635" y="1012"/>
                  </a:cubicBezTo>
                  <a:cubicBezTo>
                    <a:pt x="623" y="1016"/>
                    <a:pt x="613" y="1026"/>
                    <a:pt x="611" y="1038"/>
                  </a:cubicBezTo>
                  <a:cubicBezTo>
                    <a:pt x="586" y="1161"/>
                    <a:pt x="586" y="1161"/>
                    <a:pt x="586" y="1161"/>
                  </a:cubicBezTo>
                  <a:cubicBezTo>
                    <a:pt x="506" y="1161"/>
                    <a:pt x="506" y="1161"/>
                    <a:pt x="506" y="1161"/>
                  </a:cubicBezTo>
                  <a:cubicBezTo>
                    <a:pt x="481" y="1038"/>
                    <a:pt x="481" y="1038"/>
                    <a:pt x="481" y="1038"/>
                  </a:cubicBezTo>
                  <a:cubicBezTo>
                    <a:pt x="478" y="1026"/>
                    <a:pt x="469" y="1016"/>
                    <a:pt x="456" y="1012"/>
                  </a:cubicBezTo>
                  <a:cubicBezTo>
                    <a:pt x="428" y="1005"/>
                    <a:pt x="401" y="993"/>
                    <a:pt x="376" y="979"/>
                  </a:cubicBezTo>
                  <a:cubicBezTo>
                    <a:pt x="365" y="972"/>
                    <a:pt x="351" y="973"/>
                    <a:pt x="340" y="980"/>
                  </a:cubicBezTo>
                  <a:cubicBezTo>
                    <a:pt x="236" y="1049"/>
                    <a:pt x="236" y="1049"/>
                    <a:pt x="236" y="1049"/>
                  </a:cubicBezTo>
                  <a:cubicBezTo>
                    <a:pt x="179" y="992"/>
                    <a:pt x="179" y="992"/>
                    <a:pt x="179" y="992"/>
                  </a:cubicBezTo>
                  <a:cubicBezTo>
                    <a:pt x="249" y="889"/>
                    <a:pt x="249" y="889"/>
                    <a:pt x="249" y="889"/>
                  </a:cubicBezTo>
                  <a:cubicBezTo>
                    <a:pt x="256" y="878"/>
                    <a:pt x="256" y="864"/>
                    <a:pt x="250" y="853"/>
                  </a:cubicBezTo>
                  <a:cubicBezTo>
                    <a:pt x="235" y="827"/>
                    <a:pt x="224" y="800"/>
                    <a:pt x="216" y="772"/>
                  </a:cubicBezTo>
                  <a:cubicBezTo>
                    <a:pt x="213" y="759"/>
                    <a:pt x="203" y="750"/>
                    <a:pt x="190" y="747"/>
                  </a:cubicBezTo>
                  <a:cubicBezTo>
                    <a:pt x="68" y="723"/>
                    <a:pt x="68" y="723"/>
                    <a:pt x="68" y="723"/>
                  </a:cubicBezTo>
                  <a:cubicBezTo>
                    <a:pt x="68" y="642"/>
                    <a:pt x="68" y="642"/>
                    <a:pt x="68" y="642"/>
                  </a:cubicBezTo>
                  <a:cubicBezTo>
                    <a:pt x="190" y="618"/>
                    <a:pt x="190" y="618"/>
                    <a:pt x="190" y="618"/>
                  </a:cubicBezTo>
                  <a:cubicBezTo>
                    <a:pt x="203" y="615"/>
                    <a:pt x="213" y="606"/>
                    <a:pt x="216" y="593"/>
                  </a:cubicBezTo>
                  <a:cubicBezTo>
                    <a:pt x="224" y="565"/>
                    <a:pt x="235" y="538"/>
                    <a:pt x="250" y="513"/>
                  </a:cubicBezTo>
                  <a:cubicBezTo>
                    <a:pt x="256" y="501"/>
                    <a:pt x="256" y="487"/>
                    <a:pt x="249" y="477"/>
                  </a:cubicBezTo>
                  <a:cubicBezTo>
                    <a:pt x="180" y="373"/>
                    <a:pt x="180" y="373"/>
                    <a:pt x="180" y="373"/>
                  </a:cubicBezTo>
                  <a:cubicBezTo>
                    <a:pt x="236" y="316"/>
                    <a:pt x="236" y="316"/>
                    <a:pt x="236" y="316"/>
                  </a:cubicBezTo>
                  <a:cubicBezTo>
                    <a:pt x="340" y="385"/>
                    <a:pt x="340" y="385"/>
                    <a:pt x="340" y="385"/>
                  </a:cubicBezTo>
                  <a:cubicBezTo>
                    <a:pt x="351" y="393"/>
                    <a:pt x="365" y="393"/>
                    <a:pt x="376" y="387"/>
                  </a:cubicBezTo>
                  <a:cubicBezTo>
                    <a:pt x="401" y="372"/>
                    <a:pt x="428" y="361"/>
                    <a:pt x="457" y="353"/>
                  </a:cubicBezTo>
                  <a:cubicBezTo>
                    <a:pt x="469" y="350"/>
                    <a:pt x="478" y="340"/>
                    <a:pt x="481" y="3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21"/>
            <p:cNvSpPr>
              <a:spLocks noEditPoints="1"/>
            </p:cNvSpPr>
            <p:nvPr/>
          </p:nvSpPr>
          <p:spPr bwMode="auto">
            <a:xfrm>
              <a:off x="4902201" y="3087688"/>
              <a:ext cx="128588" cy="127000"/>
            </a:xfrm>
            <a:custGeom>
              <a:avLst/>
              <a:gdLst>
                <a:gd name="T0" fmla="*/ 239 w 478"/>
                <a:gd name="T1" fmla="*/ 478 h 478"/>
                <a:gd name="T2" fmla="*/ 478 w 478"/>
                <a:gd name="T3" fmla="*/ 239 h 478"/>
                <a:gd name="T4" fmla="*/ 239 w 478"/>
                <a:gd name="T5" fmla="*/ 0 h 478"/>
                <a:gd name="T6" fmla="*/ 0 w 478"/>
                <a:gd name="T7" fmla="*/ 239 h 478"/>
                <a:gd name="T8" fmla="*/ 239 w 478"/>
                <a:gd name="T9" fmla="*/ 478 h 478"/>
                <a:gd name="T10" fmla="*/ 239 w 478"/>
                <a:gd name="T11" fmla="*/ 68 h 478"/>
                <a:gd name="T12" fmla="*/ 409 w 478"/>
                <a:gd name="T13" fmla="*/ 239 h 478"/>
                <a:gd name="T14" fmla="*/ 239 w 478"/>
                <a:gd name="T15" fmla="*/ 409 h 478"/>
                <a:gd name="T16" fmla="*/ 68 w 478"/>
                <a:gd name="T17" fmla="*/ 239 h 478"/>
                <a:gd name="T18" fmla="*/ 239 w 478"/>
                <a:gd name="T19" fmla="*/ 6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478">
                  <a:moveTo>
                    <a:pt x="239" y="478"/>
                  </a:moveTo>
                  <a:cubicBezTo>
                    <a:pt x="371" y="478"/>
                    <a:pt x="478" y="371"/>
                    <a:pt x="478" y="239"/>
                  </a:cubicBezTo>
                  <a:cubicBezTo>
                    <a:pt x="478" y="107"/>
                    <a:pt x="371" y="0"/>
                    <a:pt x="239" y="0"/>
                  </a:cubicBezTo>
                  <a:cubicBezTo>
                    <a:pt x="107" y="0"/>
                    <a:pt x="0" y="107"/>
                    <a:pt x="0" y="239"/>
                  </a:cubicBezTo>
                  <a:cubicBezTo>
                    <a:pt x="0" y="371"/>
                    <a:pt x="107" y="477"/>
                    <a:pt x="239" y="478"/>
                  </a:cubicBezTo>
                  <a:close/>
                  <a:moveTo>
                    <a:pt x="239" y="68"/>
                  </a:moveTo>
                  <a:cubicBezTo>
                    <a:pt x="333" y="68"/>
                    <a:pt x="409" y="144"/>
                    <a:pt x="409" y="239"/>
                  </a:cubicBezTo>
                  <a:cubicBezTo>
                    <a:pt x="409" y="333"/>
                    <a:pt x="333" y="409"/>
                    <a:pt x="239" y="409"/>
                  </a:cubicBezTo>
                  <a:cubicBezTo>
                    <a:pt x="145" y="409"/>
                    <a:pt x="68" y="333"/>
                    <a:pt x="68" y="239"/>
                  </a:cubicBezTo>
                  <a:cubicBezTo>
                    <a:pt x="68" y="144"/>
                    <a:pt x="145" y="68"/>
                    <a:pt x="239"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Oval 22"/>
            <p:cNvSpPr>
              <a:spLocks noChangeArrowheads="1"/>
            </p:cNvSpPr>
            <p:nvPr/>
          </p:nvSpPr>
          <p:spPr bwMode="auto">
            <a:xfrm>
              <a:off x="4957763" y="3141663"/>
              <a:ext cx="17463" cy="190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Oval 23"/>
            <p:cNvSpPr>
              <a:spLocks noChangeArrowheads="1"/>
            </p:cNvSpPr>
            <p:nvPr/>
          </p:nvSpPr>
          <p:spPr bwMode="auto">
            <a:xfrm>
              <a:off x="4710113" y="3151188"/>
              <a:ext cx="19050" cy="190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TextBox 22"/>
          <p:cNvSpPr txBox="1"/>
          <p:nvPr/>
        </p:nvSpPr>
        <p:spPr>
          <a:xfrm>
            <a:off x="5830137" y="3355124"/>
            <a:ext cx="872288" cy="369332"/>
          </a:xfrm>
          <a:prstGeom prst="rect">
            <a:avLst/>
          </a:prstGeom>
          <a:noFill/>
        </p:spPr>
        <p:txBody>
          <a:bodyPr wrap="square" rtlCol="0">
            <a:spAutoFit/>
          </a:bodyPr>
          <a:lstStyle/>
          <a:p>
            <a:r>
              <a:rPr lang="en-US" dirty="0"/>
              <a:t>Culture</a:t>
            </a:r>
          </a:p>
        </p:txBody>
      </p:sp>
      <p:pic>
        <p:nvPicPr>
          <p:cNvPr id="24" name="Picture 23"/>
          <p:cNvPicPr>
            <a:picLocks noChangeAspect="1"/>
          </p:cNvPicPr>
          <p:nvPr/>
        </p:nvPicPr>
        <p:blipFill>
          <a:blip r:embed="rId5">
            <a:duotone>
              <a:schemeClr val="accent1">
                <a:shade val="45000"/>
                <a:satMod val="135000"/>
              </a:schemeClr>
              <a:prstClr val="white"/>
            </a:duotone>
            <a:lum bright="23000" contrast="18000"/>
          </a:blip>
          <a:stretch>
            <a:fillRect/>
          </a:stretch>
        </p:blipFill>
        <p:spPr>
          <a:xfrm>
            <a:off x="5958064" y="2749166"/>
            <a:ext cx="570089" cy="609600"/>
          </a:xfrm>
          <a:prstGeom prst="rect">
            <a:avLst/>
          </a:prstGeom>
        </p:spPr>
      </p:pic>
      <p:sp>
        <p:nvSpPr>
          <p:cNvPr id="25" name="Rectangle 24"/>
          <p:cNvSpPr/>
          <p:nvPr/>
        </p:nvSpPr>
        <p:spPr>
          <a:xfrm>
            <a:off x="137252" y="1051476"/>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3" name="Rectangle 92"/>
          <p:cNvSpPr/>
          <p:nvPr/>
        </p:nvSpPr>
        <p:spPr>
          <a:xfrm>
            <a:off x="137252" y="2626656"/>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4" name="Rectangle 93"/>
          <p:cNvSpPr/>
          <p:nvPr/>
        </p:nvSpPr>
        <p:spPr>
          <a:xfrm>
            <a:off x="180037" y="4216186"/>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5" name="Rectangle 94"/>
          <p:cNvSpPr/>
          <p:nvPr/>
        </p:nvSpPr>
        <p:spPr>
          <a:xfrm>
            <a:off x="8704728" y="1051476"/>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6" name="Rectangle 95"/>
          <p:cNvSpPr/>
          <p:nvPr/>
        </p:nvSpPr>
        <p:spPr>
          <a:xfrm>
            <a:off x="8704728" y="2590800"/>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7" name="Rectangle 96"/>
          <p:cNvSpPr/>
          <p:nvPr/>
        </p:nvSpPr>
        <p:spPr>
          <a:xfrm>
            <a:off x="8722656" y="4208928"/>
            <a:ext cx="3346426" cy="2444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cxnSp>
        <p:nvCxnSpPr>
          <p:cNvPr id="27" name="Straight Connector 26"/>
          <p:cNvCxnSpPr/>
          <p:nvPr/>
        </p:nvCxnSpPr>
        <p:spPr>
          <a:xfrm>
            <a:off x="137252" y="914401"/>
            <a:ext cx="1193841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89120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BGC (Background Check)</a:t>
            </a:r>
            <a:endParaRPr lang="en-GB" dirty="0"/>
          </a:p>
        </p:txBody>
      </p:sp>
      <p:sp>
        <p:nvSpPr>
          <p:cNvPr id="6" name="Rectangle 5"/>
          <p:cNvSpPr/>
          <p:nvPr/>
        </p:nvSpPr>
        <p:spPr>
          <a:xfrm>
            <a:off x="4779034" y="1485900"/>
            <a:ext cx="6866625" cy="1614737"/>
          </a:xfrm>
          <a:prstGeom prst="rect">
            <a:avLst/>
          </a:prstGeom>
          <a:noFill/>
          <a:ln w="6350">
            <a:noFill/>
          </a:ln>
        </p:spPr>
        <p:txBody>
          <a:bodyPr wrap="square" lIns="91440">
            <a:spAutoFit/>
          </a:bodyPr>
          <a:lstStyle/>
          <a:p>
            <a:pPr>
              <a:lnSpc>
                <a:spcPct val="113000"/>
              </a:lnSpc>
              <a:spcBef>
                <a:spcPts val="600"/>
              </a:spcBef>
              <a:spcAft>
                <a:spcPts val="600"/>
              </a:spcAft>
            </a:pPr>
            <a:r>
              <a:rPr lang="en-US" sz="1600" b="1" dirty="0">
                <a:solidFill>
                  <a:schemeClr val="accent1"/>
                </a:solidFill>
                <a:cs typeface="Calibri" panose="020F0502020204030204" pitchFamily="34" charset="0"/>
              </a:rPr>
              <a:t>Band A (Agents) in operations management</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Criminal Background Check – 100% (Present and Permanent Address)</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Education Check – 100% (including without limitation highest qualification)</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Employment Check – 100% for the period of last 1 (one) year</a:t>
            </a:r>
            <a:endParaRPr lang="en-US" sz="1500" dirty="0">
              <a:solidFill>
                <a:schemeClr val="tx2"/>
              </a:solidFill>
              <a:latin typeface="+mj-lt"/>
            </a:endParaRPr>
          </a:p>
        </p:txBody>
      </p:sp>
      <p:sp>
        <p:nvSpPr>
          <p:cNvPr id="7" name="Rectangle 6"/>
          <p:cNvSpPr/>
          <p:nvPr/>
        </p:nvSpPr>
        <p:spPr>
          <a:xfrm>
            <a:off x="4779034" y="3495535"/>
            <a:ext cx="6866625" cy="2307683"/>
          </a:xfrm>
          <a:prstGeom prst="rect">
            <a:avLst/>
          </a:prstGeom>
          <a:noFill/>
          <a:ln w="6350">
            <a:noFill/>
          </a:ln>
        </p:spPr>
        <p:txBody>
          <a:bodyPr wrap="square" lIns="91440">
            <a:spAutoFit/>
          </a:bodyPr>
          <a:lstStyle/>
          <a:p>
            <a:pPr>
              <a:lnSpc>
                <a:spcPct val="113000"/>
              </a:lnSpc>
              <a:spcBef>
                <a:spcPts val="600"/>
              </a:spcBef>
              <a:spcAft>
                <a:spcPts val="600"/>
              </a:spcAft>
            </a:pPr>
            <a:r>
              <a:rPr lang="en-US" sz="1600" b="1" dirty="0">
                <a:solidFill>
                  <a:schemeClr val="accent1"/>
                </a:solidFill>
                <a:cs typeface="Calibri" panose="020F0502020204030204" pitchFamily="34" charset="0"/>
              </a:rPr>
              <a:t>Band B (Team Leader/Supervisor) &amp; above in operations managements and all bands in others</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Criminal Background Check – 100%  (Present and Permanent Address)</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Education Check – 100% (including without limitation highest qualification)</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Employment Check – 100% for the period of last 1 (one) year</a:t>
            </a:r>
          </a:p>
          <a:p>
            <a:pPr marL="285750" indent="-285750">
              <a:lnSpc>
                <a:spcPct val="113000"/>
              </a:lnSpc>
              <a:spcBef>
                <a:spcPts val="600"/>
              </a:spcBef>
              <a:spcAft>
                <a:spcPts val="600"/>
              </a:spcAft>
              <a:buClr>
                <a:schemeClr val="tx1"/>
              </a:buClr>
              <a:buFont typeface="Wingdings" panose="05000000000000000000" pitchFamily="2" charset="2"/>
              <a:buChar char="ü"/>
            </a:pPr>
            <a:r>
              <a:rPr lang="en-US" sz="1500" dirty="0">
                <a:solidFill>
                  <a:schemeClr val="tx2"/>
                </a:solidFill>
                <a:latin typeface="+mj-lt"/>
                <a:cs typeface="Calibri" panose="020F0502020204030204" pitchFamily="34" charset="0"/>
              </a:rPr>
              <a:t>Global Database Check – 100%</a:t>
            </a:r>
          </a:p>
        </p:txBody>
      </p:sp>
    </p:spTree>
    <p:extLst>
      <p:ext uri="{BB962C8B-B14F-4D97-AF65-F5344CB8AC3E}">
        <p14:creationId xmlns:p14="http://schemas.microsoft.com/office/powerpoint/2010/main" val="262622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65492688-48F8-CC46-9EFB-FD8F41C65EA9}"/>
              </a:ext>
            </a:extLst>
          </p:cNvPr>
          <p:cNvSpPr txBox="1">
            <a:spLocks/>
          </p:cNvSpPr>
          <p:nvPr/>
        </p:nvSpPr>
        <p:spPr>
          <a:xfrm>
            <a:off x="6843859" y="2594946"/>
            <a:ext cx="4944619" cy="240065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973138" lvl="2" indent="-285750">
              <a:spcBef>
                <a:spcPts val="600"/>
              </a:spcBef>
              <a:buClr>
                <a:schemeClr val="tx1"/>
              </a:buClr>
              <a:buFont typeface="Calibri Light" panose="020F0302020204030204" pitchFamily="34" charset="0"/>
              <a:buChar char="+"/>
            </a:pPr>
            <a:r>
              <a:rPr lang="en-US" dirty="0">
                <a:solidFill>
                  <a:schemeClr val="tx2"/>
                </a:solidFill>
                <a:latin typeface="+mj-lt"/>
              </a:rPr>
              <a:t>Location Strategy</a:t>
            </a:r>
          </a:p>
          <a:p>
            <a:pPr marL="973138" lvl="2" indent="-285750">
              <a:spcBef>
                <a:spcPts val="600"/>
              </a:spcBef>
              <a:buClr>
                <a:schemeClr val="tx1"/>
              </a:buClr>
              <a:buFont typeface="Calibri Light" panose="020F0302020204030204" pitchFamily="34" charset="0"/>
              <a:buChar char="+"/>
            </a:pPr>
            <a:r>
              <a:rPr lang="en-US" dirty="0" smtClean="0">
                <a:solidFill>
                  <a:schemeClr val="tx2"/>
                </a:solidFill>
                <a:latin typeface="+mj-lt"/>
              </a:rPr>
              <a:t>Transition Management</a:t>
            </a:r>
            <a:endParaRPr lang="en-US" dirty="0">
              <a:solidFill>
                <a:schemeClr val="tx2"/>
              </a:solidFill>
              <a:latin typeface="+mj-lt"/>
            </a:endParaRPr>
          </a:p>
          <a:p>
            <a:pPr marL="973138" lvl="2" indent="-285750">
              <a:spcBef>
                <a:spcPts val="600"/>
              </a:spcBef>
              <a:buClr>
                <a:schemeClr val="tx1"/>
              </a:buClr>
              <a:buFont typeface="Calibri Light" panose="020F0302020204030204" pitchFamily="34" charset="0"/>
              <a:buChar char="+"/>
            </a:pPr>
            <a:r>
              <a:rPr lang="en-US" dirty="0" smtClean="0">
                <a:solidFill>
                  <a:schemeClr val="tx2"/>
                </a:solidFill>
                <a:latin typeface="+mj-lt"/>
              </a:rPr>
              <a:t>Technology </a:t>
            </a:r>
            <a:endParaRPr lang="en-US" dirty="0">
              <a:solidFill>
                <a:schemeClr val="tx2"/>
              </a:solidFill>
              <a:latin typeface="+mj-lt"/>
            </a:endParaRPr>
          </a:p>
          <a:p>
            <a:pPr marL="1430338" lvl="3" indent="-285750">
              <a:spcBef>
                <a:spcPts val="600"/>
              </a:spcBef>
              <a:buClr>
                <a:schemeClr val="tx1"/>
              </a:buClr>
              <a:buFont typeface="Calibri Light" panose="020F0302020204030204" pitchFamily="34" charset="0"/>
              <a:buChar char="−"/>
            </a:pPr>
            <a:r>
              <a:rPr lang="en-US" dirty="0" smtClean="0">
                <a:solidFill>
                  <a:schemeClr val="tx2"/>
                </a:solidFill>
                <a:latin typeface="+mj-lt"/>
              </a:rPr>
              <a:t>CRM</a:t>
            </a:r>
          </a:p>
          <a:p>
            <a:pPr marL="1430338" lvl="3" indent="-285750">
              <a:spcBef>
                <a:spcPts val="600"/>
              </a:spcBef>
              <a:buClr>
                <a:schemeClr val="tx1"/>
              </a:buClr>
              <a:buFont typeface="Calibri Light" panose="020F0302020204030204" pitchFamily="34" charset="0"/>
              <a:buChar char="−"/>
            </a:pPr>
            <a:r>
              <a:rPr lang="en-US" dirty="0">
                <a:solidFill>
                  <a:schemeClr val="tx2"/>
                </a:solidFill>
                <a:latin typeface="+mj-lt"/>
              </a:rPr>
              <a:t>IT Management </a:t>
            </a:r>
          </a:p>
          <a:p>
            <a:pPr marL="973138" lvl="2" indent="-285750">
              <a:spcBef>
                <a:spcPts val="600"/>
              </a:spcBef>
              <a:buClr>
                <a:schemeClr val="tx1"/>
              </a:buClr>
              <a:buFont typeface="Calibri Light" panose="020F0302020204030204" pitchFamily="34" charset="0"/>
              <a:buChar char="+"/>
            </a:pPr>
            <a:r>
              <a:rPr lang="en-US" dirty="0">
                <a:solidFill>
                  <a:schemeClr val="tx2"/>
                </a:solidFill>
                <a:latin typeface="+mj-lt"/>
              </a:rPr>
              <a:t>Transformation</a:t>
            </a:r>
          </a:p>
          <a:p>
            <a:pPr marL="973138" lvl="2" indent="-285750">
              <a:spcBef>
                <a:spcPts val="600"/>
              </a:spcBef>
              <a:buClr>
                <a:schemeClr val="tx1"/>
              </a:buClr>
              <a:buFont typeface="Calibri Light" panose="020F0302020204030204" pitchFamily="34" charset="0"/>
              <a:buChar char="+"/>
            </a:pPr>
            <a:r>
              <a:rPr lang="en-US" dirty="0" smtClean="0">
                <a:solidFill>
                  <a:schemeClr val="tx2"/>
                </a:solidFill>
                <a:latin typeface="+mj-lt"/>
              </a:rPr>
              <a:t>Commercials</a:t>
            </a:r>
            <a:endParaRPr lang="en-US" dirty="0">
              <a:solidFill>
                <a:schemeClr val="tx2"/>
              </a:solidFill>
              <a:latin typeface="+mj-lt"/>
            </a:endParaRPr>
          </a:p>
        </p:txBody>
      </p:sp>
      <p:pic>
        <p:nvPicPr>
          <p:cNvPr id="6" name="Picture 5">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3" name="Title 2"/>
          <p:cNvSpPr>
            <a:spLocks noGrp="1"/>
          </p:cNvSpPr>
          <p:nvPr>
            <p:ph type="ctrTitle"/>
          </p:nvPr>
        </p:nvSpPr>
        <p:spPr>
          <a:xfrm>
            <a:off x="7042028" y="211711"/>
            <a:ext cx="5055704" cy="932723"/>
          </a:xfrm>
        </p:spPr>
        <p:txBody>
          <a:bodyPr/>
          <a:lstStyle/>
          <a:p>
            <a:r>
              <a:rPr lang="en-US" sz="4000" b="1" dirty="0"/>
              <a:t>Solution Cornerstones</a:t>
            </a:r>
          </a:p>
        </p:txBody>
      </p:sp>
      <p:pic>
        <p:nvPicPr>
          <p:cNvPr id="7" name="Picture Placeholder 10"/>
          <p:cNvPicPr>
            <a:picLocks noChangeAspect="1"/>
          </p:cNvPicPr>
          <p:nvPr/>
        </p:nvPicPr>
        <p:blipFill>
          <a:blip r:embed="rId3" cstate="print">
            <a:extLst>
              <a:ext uri="{28A0092B-C50C-407E-A947-70E740481C1C}">
                <a14:useLocalDpi xmlns:a14="http://schemas.microsoft.com/office/drawing/2010/main" val="0"/>
              </a:ext>
            </a:extLst>
          </a:blip>
          <a:srcRect l="9582" r="9582"/>
          <a:stretch>
            <a:fillRect/>
          </a:stretch>
        </p:blipFill>
        <p:spPr>
          <a:xfrm flipH="1">
            <a:off x="-1" y="0"/>
            <a:ext cx="6843860" cy="6858000"/>
          </a:xfrm>
          <a:prstGeom prst="rect">
            <a:avLst/>
          </a:prstGeom>
          <a:solidFill>
            <a:schemeClr val="accent6"/>
          </a:solidFill>
        </p:spPr>
      </p:pic>
    </p:spTree>
    <p:extLst>
      <p:ext uri="{BB962C8B-B14F-4D97-AF65-F5344CB8AC3E}">
        <p14:creationId xmlns:p14="http://schemas.microsoft.com/office/powerpoint/2010/main" val="21057376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Transition Dependencies and Risks</a:t>
            </a:r>
          </a:p>
        </p:txBody>
      </p:sp>
      <p:sp>
        <p:nvSpPr>
          <p:cNvPr id="45" name="Rectangle 44"/>
          <p:cNvSpPr/>
          <p:nvPr/>
        </p:nvSpPr>
        <p:spPr>
          <a:xfrm>
            <a:off x="-610" y="1228334"/>
            <a:ext cx="2263623" cy="52426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Rectangle 54"/>
          <p:cNvSpPr/>
          <p:nvPr/>
        </p:nvSpPr>
        <p:spPr>
          <a:xfrm>
            <a:off x="3098264" y="893288"/>
            <a:ext cx="1744750" cy="274320"/>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B4E0B"/>
                </a:solidFill>
                <a:effectLst/>
                <a:uLnTx/>
                <a:uFillTx/>
                <a:latin typeface="Arial"/>
                <a:ea typeface="+mn-ea"/>
                <a:cs typeface="+mn-cs"/>
              </a:rPr>
              <a:t>Risks</a:t>
            </a:r>
          </a:p>
        </p:txBody>
      </p:sp>
      <p:sp>
        <p:nvSpPr>
          <p:cNvPr id="56" name="Rectangle 55"/>
          <p:cNvSpPr/>
          <p:nvPr/>
        </p:nvSpPr>
        <p:spPr>
          <a:xfrm>
            <a:off x="8044529" y="893288"/>
            <a:ext cx="2013012" cy="274320"/>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B4E0B"/>
                </a:solidFill>
                <a:effectLst/>
                <a:uLnTx/>
                <a:uFillTx/>
                <a:latin typeface="Arial"/>
                <a:ea typeface="+mn-ea"/>
                <a:cs typeface="+mn-cs"/>
              </a:rPr>
              <a:t>Mitigation</a:t>
            </a:r>
          </a:p>
        </p:txBody>
      </p:sp>
      <p:grpSp>
        <p:nvGrpSpPr>
          <p:cNvPr id="57" name="Group 56"/>
          <p:cNvGrpSpPr/>
          <p:nvPr/>
        </p:nvGrpSpPr>
        <p:grpSpPr>
          <a:xfrm>
            <a:off x="2327301" y="1239041"/>
            <a:ext cx="9864699" cy="3843929"/>
            <a:chOff x="2327301" y="1239041"/>
            <a:chExt cx="9676015" cy="3843929"/>
          </a:xfrm>
        </p:grpSpPr>
        <p:cxnSp>
          <p:nvCxnSpPr>
            <p:cNvPr id="59" name="Straight Connector 58"/>
            <p:cNvCxnSpPr/>
            <p:nvPr/>
          </p:nvCxnSpPr>
          <p:spPr>
            <a:xfrm>
              <a:off x="2344169" y="5082970"/>
              <a:ext cx="9659147" cy="0"/>
            </a:xfrm>
            <a:prstGeom prst="line">
              <a:avLst/>
            </a:prstGeom>
            <a:ln>
              <a:solidFill>
                <a:schemeClr val="bg1">
                  <a:lumMod val="7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0" name="Straight Connector 59"/>
            <p:cNvCxnSpPr/>
            <p:nvPr/>
          </p:nvCxnSpPr>
          <p:spPr>
            <a:xfrm>
              <a:off x="2327301" y="2091154"/>
              <a:ext cx="9659147" cy="0"/>
            </a:xfrm>
            <a:prstGeom prst="line">
              <a:avLst/>
            </a:prstGeom>
            <a:ln>
              <a:solidFill>
                <a:schemeClr val="bg1">
                  <a:lumMod val="7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1" name="Straight Connector 60"/>
            <p:cNvCxnSpPr/>
            <p:nvPr/>
          </p:nvCxnSpPr>
          <p:spPr>
            <a:xfrm>
              <a:off x="2339365" y="3678502"/>
              <a:ext cx="9659147" cy="0"/>
            </a:xfrm>
            <a:prstGeom prst="line">
              <a:avLst/>
            </a:prstGeom>
            <a:ln>
              <a:solidFill>
                <a:schemeClr val="bg1">
                  <a:lumMod val="7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2" name="Straight Connector 61"/>
            <p:cNvCxnSpPr/>
            <p:nvPr/>
          </p:nvCxnSpPr>
          <p:spPr>
            <a:xfrm>
              <a:off x="2327301" y="1239041"/>
              <a:ext cx="9659147" cy="0"/>
            </a:xfrm>
            <a:prstGeom prst="line">
              <a:avLst/>
            </a:prstGeom>
            <a:ln>
              <a:solidFill>
                <a:schemeClr val="tx2"/>
              </a:solidFill>
              <a:prstDash val="solid"/>
            </a:ln>
          </p:spPr>
          <p:style>
            <a:lnRef idx="1">
              <a:schemeClr val="accent3"/>
            </a:lnRef>
            <a:fillRef idx="0">
              <a:schemeClr val="accent3"/>
            </a:fillRef>
            <a:effectRef idx="0">
              <a:schemeClr val="accent3"/>
            </a:effectRef>
            <a:fontRef idx="minor">
              <a:schemeClr val="tx1"/>
            </a:fontRef>
          </p:style>
        </p:cxnSp>
      </p:grpSp>
      <p:sp>
        <p:nvSpPr>
          <p:cNvPr id="63" name="TextBox 62"/>
          <p:cNvSpPr txBox="1"/>
          <p:nvPr/>
        </p:nvSpPr>
        <p:spPr>
          <a:xfrm>
            <a:off x="2341028" y="1197557"/>
            <a:ext cx="3259223" cy="907941"/>
          </a:xfrm>
          <a:prstGeom prst="rect">
            <a:avLst/>
          </a:prstGeom>
          <a:noFill/>
        </p:spPr>
        <p:txBody>
          <a:bodyPr wrap="square" rtlCol="0" anchor="ctr">
            <a:spAutoFit/>
          </a:bodyPr>
          <a:lstStyle/>
          <a:p>
            <a:pPr marL="171450" marR="0" lvl="0" indent="-171450" algn="l" defTabSz="4445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Arial"/>
              </a:rPr>
              <a:t>Screening of right skill set resource with no or minimal FaceTime</a:t>
            </a:r>
          </a:p>
          <a:p>
            <a:pPr marL="171450" marR="0" lvl="0" indent="-171450" algn="l" defTabSz="4445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Arial"/>
              </a:rPr>
              <a:t>Sourcing for different languages could be challenging at one location</a:t>
            </a:r>
          </a:p>
        </p:txBody>
      </p:sp>
      <p:sp>
        <p:nvSpPr>
          <p:cNvPr id="64" name="TextBox 63"/>
          <p:cNvSpPr txBox="1"/>
          <p:nvPr/>
        </p:nvSpPr>
        <p:spPr>
          <a:xfrm>
            <a:off x="6262115" y="1382223"/>
            <a:ext cx="5577840" cy="538609"/>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Defined </a:t>
            </a:r>
            <a:r>
              <a:rPr kumimoji="0" lang="en-US" sz="1200" b="1" i="0" u="none" strike="noStrike" kern="0" cap="none" spc="0" normalizeH="0" baseline="0" noProof="0" dirty="0">
                <a:ln>
                  <a:noFill/>
                </a:ln>
                <a:solidFill>
                  <a:srgbClr val="000000"/>
                </a:solidFill>
                <a:effectLst/>
                <a:uLnTx/>
                <a:uFillTx/>
                <a:latin typeface="Calibri" panose="020F0502020204030204"/>
                <a:ea typeface="宋体" charset="-122"/>
                <a:cs typeface="+mn-cs"/>
              </a:rPr>
              <a:t>job descriptions</a:t>
            </a: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 and </a:t>
            </a:r>
            <a:r>
              <a:rPr kumimoji="0" lang="en-US" sz="1200" b="1" i="0" u="none" strike="noStrike" kern="0" cap="none" spc="0" normalizeH="0" baseline="0" noProof="0" dirty="0">
                <a:ln>
                  <a:noFill/>
                </a:ln>
                <a:solidFill>
                  <a:srgbClr val="000000"/>
                </a:solidFill>
                <a:effectLst/>
                <a:uLnTx/>
                <a:uFillTx/>
                <a:latin typeface="Calibri" panose="020F0502020204030204"/>
                <a:ea typeface="宋体" charset="-122"/>
                <a:cs typeface="+mn-cs"/>
              </a:rPr>
              <a:t>video interviews</a:t>
            </a: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 </a:t>
            </a:r>
            <a:r>
              <a:rPr lang="en-US" sz="1200" kern="0" dirty="0">
                <a:solidFill>
                  <a:srgbClr val="000000"/>
                </a:solidFill>
                <a:latin typeface="Calibri" panose="020F0502020204030204"/>
                <a:ea typeface="宋体" charset="-122"/>
              </a:rPr>
              <a:t>to be conducted </a:t>
            </a:r>
            <a:endPar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endParaRP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Work from anywhere model to ensure right candidates are sourced and hired </a:t>
            </a:r>
          </a:p>
        </p:txBody>
      </p:sp>
      <p:sp>
        <p:nvSpPr>
          <p:cNvPr id="65" name="Rectangle: Rounded Corners 32">
            <a:extLst>
              <a:ext uri="{FF2B5EF4-FFF2-40B4-BE49-F238E27FC236}">
                <a16:creationId xmlns:a16="http://schemas.microsoft.com/office/drawing/2014/main" id="{6DBCE983-5859-48FB-A1C7-2C39B4689B0E}"/>
              </a:ext>
            </a:extLst>
          </p:cNvPr>
          <p:cNvSpPr/>
          <p:nvPr/>
        </p:nvSpPr>
        <p:spPr>
          <a:xfrm>
            <a:off x="-610" y="1331487"/>
            <a:ext cx="1391818" cy="640080"/>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a:ea typeface="+mn-ea"/>
                <a:cs typeface="+mn-cs"/>
              </a:rPr>
              <a:t>  Hiring</a:t>
            </a:r>
          </a:p>
        </p:txBody>
      </p:sp>
      <p:pic>
        <p:nvPicPr>
          <p:cNvPr id="66" name="Picture 65"/>
          <p:cNvPicPr>
            <a:picLocks noChangeAspect="1"/>
          </p:cNvPicPr>
          <p:nvPr/>
        </p:nvPicPr>
        <p:blipFill>
          <a:blip r:embed="rId2"/>
          <a:stretch>
            <a:fillRect/>
          </a:stretch>
        </p:blipFill>
        <p:spPr>
          <a:xfrm>
            <a:off x="1495847" y="1330186"/>
            <a:ext cx="642683" cy="642683"/>
          </a:xfrm>
          <a:prstGeom prst="rect">
            <a:avLst/>
          </a:prstGeom>
        </p:spPr>
      </p:pic>
      <p:sp>
        <p:nvSpPr>
          <p:cNvPr id="67" name="Rectangle 66"/>
          <p:cNvSpPr/>
          <p:nvPr/>
        </p:nvSpPr>
        <p:spPr>
          <a:xfrm>
            <a:off x="2251621" y="1239041"/>
            <a:ext cx="45719" cy="8249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TextBox 67"/>
          <p:cNvSpPr txBox="1"/>
          <p:nvPr/>
        </p:nvSpPr>
        <p:spPr>
          <a:xfrm>
            <a:off x="2351835" y="2261581"/>
            <a:ext cx="3259124" cy="1246495"/>
          </a:xfrm>
          <a:prstGeom prst="rect">
            <a:avLst/>
          </a:prstGeom>
          <a:noFill/>
        </p:spPr>
        <p:txBody>
          <a:bodyPr wrap="square" rtlCol="0" anchor="ctr">
            <a:spAutoFit/>
          </a:bodyPr>
          <a:lstStyle/>
          <a:p>
            <a:pPr marL="171450" marR="0" lvl="0" indent="-171450" algn="l" defTabSz="444500" rtl="0" eaLnBrk="1" fontAlgn="auto" latinLnBrk="0" hangingPunct="1">
              <a:lnSpc>
                <a:spcPct val="100000"/>
              </a:lnSpc>
              <a:spcBef>
                <a:spcPts val="600"/>
              </a:spcBef>
              <a:spcAft>
                <a:spcPts val="300"/>
              </a:spcAft>
              <a:buClr>
                <a:srgbClr val="FF6503"/>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Unavailability of detailed and extensive documentation</a:t>
            </a:r>
          </a:p>
          <a:p>
            <a:pPr marL="171450" marR="0" lvl="0" indent="-171450" algn="l" defTabSz="444500" rtl="0" eaLnBrk="1" fontAlgn="auto" latinLnBrk="0" hangingPunct="1">
              <a:lnSpc>
                <a:spcPct val="100000"/>
              </a:lnSpc>
              <a:spcBef>
                <a:spcPts val="600"/>
              </a:spcBef>
              <a:spcAft>
                <a:spcPts val="30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Availability of required Ekaterra Trainers/SMEs </a:t>
            </a:r>
          </a:p>
          <a:p>
            <a:pPr marL="171450" marR="0" lvl="0" indent="-171450" algn="l" defTabSz="444500" rtl="0" eaLnBrk="1" fontAlgn="auto" latinLnBrk="0" hangingPunct="1">
              <a:lnSpc>
                <a:spcPct val="100000"/>
              </a:lnSpc>
              <a:spcBef>
                <a:spcPts val="600"/>
              </a:spcBef>
              <a:spcAft>
                <a:spcPts val="30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Same level of process understanding within the batch and effectiveness of training</a:t>
            </a:r>
          </a:p>
        </p:txBody>
      </p:sp>
      <p:sp>
        <p:nvSpPr>
          <p:cNvPr id="69" name="TextBox 68"/>
          <p:cNvSpPr txBox="1"/>
          <p:nvPr/>
        </p:nvSpPr>
        <p:spPr>
          <a:xfrm>
            <a:off x="6248467" y="2272025"/>
            <a:ext cx="5577840" cy="1061829"/>
          </a:xfrm>
          <a:prstGeom prst="rect">
            <a:avLst/>
          </a:prstGeom>
          <a:noFill/>
        </p:spPr>
        <p:txBody>
          <a:bodyPr wrap="square" rtlCol="0" anchor="ctr">
            <a:spAutoFit/>
          </a:bodyPr>
          <a:lstStyle/>
          <a:p>
            <a:pPr marL="171450" marR="0" lvl="0" indent="-171450" algn="l" defTabSz="4572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cs typeface="+mn-cs"/>
              </a:rPr>
              <a:t>Robust documentation review and sign off timelines</a:t>
            </a:r>
          </a:p>
          <a:p>
            <a:pPr marL="171450" marR="0" lvl="0" indent="-171450" algn="l" defTabSz="4572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Alignment of Ekaterra trainers during</a:t>
            </a:r>
            <a:r>
              <a:rPr kumimoji="0" lang="en-US" sz="1200" b="0" i="0" u="none" strike="noStrike" kern="0" cap="none" spc="0" normalizeH="0" noProof="0" dirty="0">
                <a:ln>
                  <a:noFill/>
                </a:ln>
                <a:solidFill>
                  <a:srgbClr val="000000"/>
                </a:solidFill>
                <a:effectLst/>
                <a:uLnTx/>
                <a:uFillTx/>
                <a:latin typeface="Calibri" panose="020F0502020204030204"/>
                <a:ea typeface="宋体" charset="-122"/>
                <a:cs typeface="+mn-cs"/>
              </a:rPr>
              <a:t> TTT phase</a:t>
            </a:r>
            <a:endPar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endParaRP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Day end knowledge </a:t>
            </a:r>
            <a:r>
              <a:rPr kumimoji="0" lang="en-US" sz="1200" i="0" u="none" strike="noStrike" kern="0" cap="none" spc="0" normalizeH="0" baseline="0" noProof="0" dirty="0">
                <a:ln>
                  <a:noFill/>
                </a:ln>
                <a:solidFill>
                  <a:srgbClr val="000000"/>
                </a:solidFill>
                <a:effectLst/>
                <a:uLnTx/>
                <a:uFillTx/>
                <a:latin typeface="Calibri" panose="020F0502020204030204"/>
                <a:ea typeface="宋体" charset="-122"/>
                <a:cs typeface="+mn-cs"/>
              </a:rPr>
              <a:t>recap session</a:t>
            </a:r>
            <a:r>
              <a:rPr kumimoji="0" lang="en-US" sz="1200" b="1" i="0" u="none" strike="noStrike" kern="0" cap="none" spc="0" normalizeH="0" baseline="0" noProof="0" dirty="0">
                <a:ln>
                  <a:noFill/>
                </a:ln>
                <a:solidFill>
                  <a:srgbClr val="000000"/>
                </a:solidFill>
                <a:effectLst/>
                <a:uLnTx/>
                <a:uFillTx/>
                <a:latin typeface="Calibri" panose="020F0502020204030204"/>
                <a:ea typeface="宋体" charset="-122"/>
                <a:cs typeface="+mn-cs"/>
              </a:rPr>
              <a:t>s</a:t>
            </a: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 to ensure consistency</a:t>
            </a:r>
            <a:endParaRPr kumimoji="0" lang="en-US" sz="1200" b="1" i="0" u="none" strike="noStrike" kern="0" cap="none" spc="0" normalizeH="0" baseline="0" noProof="0" dirty="0">
              <a:ln>
                <a:noFill/>
              </a:ln>
              <a:solidFill>
                <a:srgbClr val="000000"/>
              </a:solidFill>
              <a:effectLst/>
              <a:uLnTx/>
              <a:uFillTx/>
              <a:latin typeface="Calibri" panose="020F0502020204030204"/>
              <a:ea typeface="宋体" charset="-122"/>
              <a:cs typeface="+mn-cs"/>
            </a:endParaRP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i="0" u="none" strike="noStrike" kern="0" cap="none" spc="0" normalizeH="0" baseline="0" noProof="0" dirty="0">
                <a:ln>
                  <a:noFill/>
                </a:ln>
                <a:solidFill>
                  <a:srgbClr val="000000"/>
                </a:solidFill>
                <a:effectLst/>
                <a:uLnTx/>
                <a:uFillTx/>
                <a:latin typeface="Calibri" panose="020F0502020204030204"/>
                <a:ea typeface="宋体" charset="-122"/>
                <a:cs typeface="+mn-cs"/>
              </a:rPr>
              <a:t>Weekly assessments</a:t>
            </a:r>
            <a:r>
              <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rPr>
              <a:t> and corrective actions, m</a:t>
            </a:r>
            <a:r>
              <a:rPr kumimoji="0" lang="en-US" sz="1200" b="0" i="0" u="none" strike="noStrike" kern="1200" cap="none" spc="0" normalizeH="0" baseline="0" noProof="0" dirty="0">
                <a:ln>
                  <a:noFill/>
                </a:ln>
                <a:solidFill>
                  <a:srgbClr val="000000"/>
                </a:solidFill>
                <a:effectLst/>
                <a:uLnTx/>
                <a:uFillTx/>
                <a:latin typeface="Calibri" panose="020F0502020204030204"/>
                <a:cs typeface="+mn-cs"/>
              </a:rPr>
              <a:t>ore time for </a:t>
            </a:r>
            <a:r>
              <a:rPr kumimoji="0" lang="en-US" sz="1200" b="1" i="0" u="none" strike="noStrike" kern="1200" cap="none" spc="0" normalizeH="0" baseline="0" noProof="0" dirty="0">
                <a:ln>
                  <a:noFill/>
                </a:ln>
                <a:solidFill>
                  <a:srgbClr val="000000"/>
                </a:solidFill>
                <a:effectLst/>
                <a:uLnTx/>
                <a:uFillTx/>
                <a:latin typeface="Calibri" panose="020F0502020204030204"/>
                <a:cs typeface="+mn-cs"/>
              </a:rPr>
              <a:t>hands on practice</a:t>
            </a:r>
          </a:p>
        </p:txBody>
      </p:sp>
      <p:sp>
        <p:nvSpPr>
          <p:cNvPr id="70" name="Rectangle: Rounded Corners 32">
            <a:extLst>
              <a:ext uri="{FF2B5EF4-FFF2-40B4-BE49-F238E27FC236}">
                <a16:creationId xmlns:a16="http://schemas.microsoft.com/office/drawing/2014/main" id="{6DBCE983-5859-48FB-A1C7-2C39B4689B0E}"/>
              </a:ext>
            </a:extLst>
          </p:cNvPr>
          <p:cNvSpPr/>
          <p:nvPr/>
        </p:nvSpPr>
        <p:spPr>
          <a:xfrm>
            <a:off x="-610" y="2564788"/>
            <a:ext cx="1391818" cy="640080"/>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      </a:t>
            </a:r>
            <a:r>
              <a:rPr kumimoji="0" lang="en-US" sz="1200" b="1" i="0" u="none" strike="noStrike" kern="0" cap="none" spc="0" normalizeH="0" baseline="0" noProof="0" dirty="0">
                <a:ln>
                  <a:noFill/>
                </a:ln>
                <a:solidFill>
                  <a:srgbClr val="000000"/>
                </a:solidFill>
                <a:effectLst/>
                <a:uLnTx/>
                <a:uFillTx/>
                <a:latin typeface="Arial"/>
                <a:ea typeface="+mn-ea"/>
                <a:cs typeface="+mn-cs"/>
              </a:rPr>
              <a:t>Knowledge     Management </a:t>
            </a:r>
          </a:p>
        </p:txBody>
      </p:sp>
      <p:sp>
        <p:nvSpPr>
          <p:cNvPr id="71" name="Rectangle 70"/>
          <p:cNvSpPr/>
          <p:nvPr/>
        </p:nvSpPr>
        <p:spPr>
          <a:xfrm>
            <a:off x="2251621" y="2107588"/>
            <a:ext cx="45719" cy="15544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TextBox 71"/>
          <p:cNvSpPr txBox="1"/>
          <p:nvPr/>
        </p:nvSpPr>
        <p:spPr>
          <a:xfrm>
            <a:off x="2327301" y="3999864"/>
            <a:ext cx="3259124" cy="761747"/>
          </a:xfrm>
          <a:prstGeom prst="rect">
            <a:avLst/>
          </a:prstGeom>
          <a:noFill/>
        </p:spPr>
        <p:txBody>
          <a:bodyPr wrap="square" rtlCol="0" anchor="ctr">
            <a:spAutoFit/>
          </a:bodyPr>
          <a:lstStyle/>
          <a:p>
            <a:pPr marL="171450" marR="0" lvl="0" indent="-171450" algn="l" defTabSz="444500" rtl="0" eaLnBrk="1" fontAlgn="auto" latinLnBrk="0" hangingPunct="1">
              <a:lnSpc>
                <a:spcPct val="100000"/>
              </a:lnSpc>
              <a:spcBef>
                <a:spcPts val="600"/>
              </a:spcBef>
              <a:spcAft>
                <a:spcPts val="300"/>
              </a:spcAft>
              <a:buClr>
                <a:srgbClr val="FF6503"/>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Arial"/>
              </a:rPr>
              <a:t>Handling multiple queries during Ramp</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endParaRPr>
          </a:p>
          <a:p>
            <a:pPr marL="171450" marR="0" lvl="0" indent="-171450" algn="l" defTabSz="444500" rtl="0" eaLnBrk="1" fontAlgn="auto" latinLnBrk="0" hangingPunct="1">
              <a:lnSpc>
                <a:spcPct val="100000"/>
              </a:lnSpc>
              <a:spcBef>
                <a:spcPts val="600"/>
              </a:spcBef>
              <a:spcAft>
                <a:spcPts val="30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rPr>
              <a:t>Bandwidth of Ekaterra SME to do Quality checks during Ramp</a:t>
            </a:r>
          </a:p>
        </p:txBody>
      </p:sp>
      <p:sp>
        <p:nvSpPr>
          <p:cNvPr id="73" name="TextBox 72"/>
          <p:cNvSpPr txBox="1"/>
          <p:nvPr/>
        </p:nvSpPr>
        <p:spPr>
          <a:xfrm>
            <a:off x="6248467" y="3747894"/>
            <a:ext cx="5577840" cy="1061829"/>
          </a:xfrm>
          <a:prstGeom prst="rect">
            <a:avLst/>
          </a:prstGeom>
          <a:noFill/>
        </p:spPr>
        <p:txBody>
          <a:bodyPr wrap="square" rtlCol="0" anchor="ctr">
            <a:spAutoFit/>
          </a:bodyPr>
          <a:lstStyle/>
          <a:p>
            <a:pPr marR="0" lvl="0" algn="l" defTabSz="914400" rtl="0" eaLnBrk="1" fontAlgn="auto" latinLnBrk="0" hangingPunct="1">
              <a:lnSpc>
                <a:spcPct val="100000"/>
              </a:lnSpc>
              <a:spcBef>
                <a:spcPts val="600"/>
              </a:spcBef>
              <a:spcAft>
                <a:spcPts val="0"/>
              </a:spcAft>
              <a:buClr>
                <a:srgbClr val="FF6503"/>
              </a:buClr>
              <a:buSzTx/>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宋体" charset="-122"/>
              <a:cs typeface="+mn-cs"/>
            </a:endParaRP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cs typeface="+mn-cs"/>
              </a:rPr>
              <a:t>Additional support and refresher sessions to be provided wherever applicable </a:t>
            </a: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cs typeface="+mn-cs"/>
              </a:rPr>
              <a:t>Weekly performance review touch points</a:t>
            </a: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cs typeface="+mn-cs"/>
              </a:rPr>
              <a:t>EXL to setup / develop quality mechanism </a:t>
            </a:r>
            <a:endParaRPr kumimoji="0" lang="en-US" sz="1200" b="1" i="0" u="none" strike="noStrike" kern="1200" cap="none" spc="0" normalizeH="0" baseline="0" noProof="0" dirty="0">
              <a:ln>
                <a:noFill/>
              </a:ln>
              <a:solidFill>
                <a:srgbClr val="000000"/>
              </a:solidFill>
              <a:effectLst/>
              <a:uLnTx/>
              <a:uFillTx/>
              <a:latin typeface="Calibri" panose="020F0502020204030204"/>
              <a:cs typeface="+mn-cs"/>
            </a:endParaRPr>
          </a:p>
        </p:txBody>
      </p:sp>
      <p:sp>
        <p:nvSpPr>
          <p:cNvPr id="74" name="Rectangle: Rounded Corners 32">
            <a:extLst>
              <a:ext uri="{FF2B5EF4-FFF2-40B4-BE49-F238E27FC236}">
                <a16:creationId xmlns:a16="http://schemas.microsoft.com/office/drawing/2014/main" id="{6DBCE983-5859-48FB-A1C7-2C39B4689B0E}"/>
              </a:ext>
            </a:extLst>
          </p:cNvPr>
          <p:cNvSpPr/>
          <p:nvPr/>
        </p:nvSpPr>
        <p:spPr>
          <a:xfrm>
            <a:off x="-610" y="4060696"/>
            <a:ext cx="1391818" cy="640080"/>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a:ea typeface="+mn-ea"/>
                <a:cs typeface="+mn-cs"/>
              </a:rPr>
              <a:t>      Ramp      Performance       Management </a:t>
            </a:r>
          </a:p>
        </p:txBody>
      </p:sp>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1467060" y="4032586"/>
            <a:ext cx="700257" cy="696301"/>
          </a:xfrm>
          <a:prstGeom prst="rect">
            <a:avLst/>
          </a:prstGeom>
        </p:spPr>
      </p:pic>
      <p:sp>
        <p:nvSpPr>
          <p:cNvPr id="76" name="Rectangle 75"/>
          <p:cNvSpPr/>
          <p:nvPr/>
        </p:nvSpPr>
        <p:spPr>
          <a:xfrm>
            <a:off x="2251621" y="3694936"/>
            <a:ext cx="45719" cy="1371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p:cNvSpPr/>
          <p:nvPr/>
        </p:nvSpPr>
        <p:spPr>
          <a:xfrm>
            <a:off x="2351835" y="5331234"/>
            <a:ext cx="3259124" cy="907941"/>
          </a:xfrm>
          <a:prstGeom prst="rect">
            <a:avLst/>
          </a:prstGeom>
        </p:spPr>
        <p:txBody>
          <a:bodyPr wrap="square" anchor="ctr">
            <a:spAutoFit/>
          </a:bodyPr>
          <a:lstStyle/>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lang="en-US" sz="1200" dirty="0">
                <a:solidFill>
                  <a:srgbClr val="000000"/>
                </a:solidFill>
                <a:latin typeface="Calibri" panose="020F0502020204030204"/>
              </a:rPr>
              <a:t>Delay in obtaining system access may delay the Knowledge Transfer</a:t>
            </a: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lang="en-US" sz="1200" dirty="0">
                <a:solidFill>
                  <a:srgbClr val="000000"/>
                </a:solidFill>
                <a:latin typeface="Calibri" panose="020F0502020204030204"/>
              </a:rPr>
              <a:t>Delay in provisioning of voice services for in scope countries </a:t>
            </a:r>
          </a:p>
        </p:txBody>
      </p:sp>
      <p:sp>
        <p:nvSpPr>
          <p:cNvPr id="78" name="Rectangle 77"/>
          <p:cNvSpPr/>
          <p:nvPr/>
        </p:nvSpPr>
        <p:spPr>
          <a:xfrm>
            <a:off x="6262115" y="5375487"/>
            <a:ext cx="5577840" cy="723275"/>
          </a:xfrm>
          <a:prstGeom prst="rect">
            <a:avLst/>
          </a:prstGeom>
        </p:spPr>
        <p:txBody>
          <a:bodyPr wrap="square" anchor="ctr">
            <a:spAutoFit/>
          </a:bodyPr>
          <a:lstStyle/>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lang="en-US" sz="1200" dirty="0">
                <a:solidFill>
                  <a:srgbClr val="000000"/>
                </a:solidFill>
                <a:latin typeface="Calibri" panose="020F0502020204030204"/>
              </a:rPr>
              <a:t>Ekaterra to provide system access resources within 1 week of Pre – Process training</a:t>
            </a:r>
          </a:p>
          <a:p>
            <a:pPr marL="171450" marR="0" lvl="0" indent="-171450" algn="l" defTabSz="914400" rtl="0" eaLnBrk="1" fontAlgn="auto" latinLnBrk="0" hangingPunct="1">
              <a:lnSpc>
                <a:spcPct val="100000"/>
              </a:lnSpc>
              <a:spcBef>
                <a:spcPts val="600"/>
              </a:spcBef>
              <a:spcAft>
                <a:spcPts val="0"/>
              </a:spcAft>
              <a:buClr>
                <a:srgbClr val="FF6503"/>
              </a:buClr>
              <a:buSzTx/>
              <a:buFont typeface="Arial" panose="020B0604020202020204" pitchFamily="34" charset="0"/>
              <a:buChar char="•"/>
              <a:tabLst/>
              <a:defRPr/>
            </a:pPr>
            <a:r>
              <a:rPr lang="en-US" sz="1200" dirty="0">
                <a:solidFill>
                  <a:srgbClr val="000000"/>
                </a:solidFill>
                <a:latin typeface="Calibri" panose="020F0502020204030204"/>
              </a:rPr>
              <a:t>Ekaterra will have to work with service provider to ensure call routing from their service provider to EXL within timelines</a:t>
            </a:r>
          </a:p>
        </p:txBody>
      </p:sp>
      <p:sp>
        <p:nvSpPr>
          <p:cNvPr id="79" name="Right Arrow 78"/>
          <p:cNvSpPr/>
          <p:nvPr/>
        </p:nvSpPr>
        <p:spPr>
          <a:xfrm>
            <a:off x="5787110" y="1422927"/>
            <a:ext cx="274320" cy="457200"/>
          </a:xfrm>
          <a:prstGeom prst="rightArrow">
            <a:avLst/>
          </a:prstGeom>
          <a:solidFill>
            <a:schemeClr val="bg1">
              <a:lumMod val="50000"/>
            </a:scheme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Right Arrow 79"/>
          <p:cNvSpPr/>
          <p:nvPr/>
        </p:nvSpPr>
        <p:spPr>
          <a:xfrm>
            <a:off x="5787110" y="2656228"/>
            <a:ext cx="274320" cy="457200"/>
          </a:xfrm>
          <a:prstGeom prst="rightArrow">
            <a:avLst/>
          </a:prstGeom>
          <a:solidFill>
            <a:schemeClr val="bg1">
              <a:lumMod val="50000"/>
            </a:scheme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Right Arrow 80"/>
          <p:cNvSpPr/>
          <p:nvPr/>
        </p:nvSpPr>
        <p:spPr>
          <a:xfrm>
            <a:off x="5787110" y="4152136"/>
            <a:ext cx="274320" cy="457200"/>
          </a:xfrm>
          <a:prstGeom prst="rightArrow">
            <a:avLst/>
          </a:prstGeom>
          <a:solidFill>
            <a:schemeClr val="bg1">
              <a:lumMod val="50000"/>
            </a:scheme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Right Arrow 81"/>
          <p:cNvSpPr/>
          <p:nvPr/>
        </p:nvSpPr>
        <p:spPr>
          <a:xfrm>
            <a:off x="5787110" y="5556604"/>
            <a:ext cx="274320" cy="457200"/>
          </a:xfrm>
          <a:prstGeom prst="rightArrow">
            <a:avLst/>
          </a:prstGeom>
          <a:solidFill>
            <a:schemeClr val="bg1">
              <a:lumMod val="50000"/>
            </a:scheme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3" name="Rectangle: Rounded Corners 32">
            <a:extLst>
              <a:ext uri="{FF2B5EF4-FFF2-40B4-BE49-F238E27FC236}">
                <a16:creationId xmlns:a16="http://schemas.microsoft.com/office/drawing/2014/main" id="{6DBCE983-5859-48FB-A1C7-2C39B4689B0E}"/>
              </a:ext>
            </a:extLst>
          </p:cNvPr>
          <p:cNvSpPr/>
          <p:nvPr/>
        </p:nvSpPr>
        <p:spPr>
          <a:xfrm>
            <a:off x="-610" y="5465164"/>
            <a:ext cx="1391818" cy="640080"/>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a:ea typeface="+mn-ea"/>
                <a:cs typeface="+mn-cs"/>
              </a:rPr>
              <a:t>      IT Accesses</a:t>
            </a:r>
          </a:p>
        </p:txBody>
      </p:sp>
      <p:pic>
        <p:nvPicPr>
          <p:cNvPr id="84" name="Picture 83"/>
          <p:cNvPicPr>
            <a:picLocks noChangeAspect="1"/>
          </p:cNvPicPr>
          <p:nvPr/>
        </p:nvPicPr>
        <p:blipFill>
          <a:blip r:embed="rId4"/>
          <a:stretch>
            <a:fillRect/>
          </a:stretch>
        </p:blipFill>
        <p:spPr>
          <a:xfrm>
            <a:off x="1507180" y="5475196"/>
            <a:ext cx="620016" cy="620016"/>
          </a:xfrm>
          <a:prstGeom prst="rect">
            <a:avLst/>
          </a:prstGeom>
        </p:spPr>
      </p:pic>
      <p:sp>
        <p:nvSpPr>
          <p:cNvPr id="85" name="Rectangle 84"/>
          <p:cNvSpPr/>
          <p:nvPr/>
        </p:nvSpPr>
        <p:spPr>
          <a:xfrm>
            <a:off x="2251621" y="5099404"/>
            <a:ext cx="45719" cy="1371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6" name="Picture 85"/>
          <p:cNvPicPr>
            <a:picLocks noChangeAspect="1"/>
          </p:cNvPicPr>
          <p:nvPr/>
        </p:nvPicPr>
        <p:blipFill>
          <a:blip r:embed="rId5" cstate="print">
            <a:extLst>
              <a:ext uri="{BEBA8EAE-BF5A-486C-A8C5-ECC9F3942E4B}">
                <a14:imgProps xmlns:a14="http://schemas.microsoft.com/office/drawing/2010/main">
                  <a14:imgLayer r:embed="rId6">
                    <a14:imgEffect>
                      <a14:backgroundRemoval t="1333" b="89778" l="12000" r="89778">
                        <a14:foregroundMark x1="46667" y1="13333" x2="49778" y2="56444"/>
                      </a14:backgroundRemoval>
                    </a14:imgEffect>
                    <a14:imgEffect>
                      <a14:artisticPaintStrokes/>
                    </a14:imgEffect>
                  </a14:imgLayer>
                </a14:imgProps>
              </a:ext>
              <a:ext uri="{28A0092B-C50C-407E-A947-70E740481C1C}">
                <a14:useLocalDpi xmlns:a14="http://schemas.microsoft.com/office/drawing/2010/main" val="0"/>
              </a:ext>
            </a:extLst>
          </a:blip>
          <a:stretch>
            <a:fillRect/>
          </a:stretch>
        </p:blipFill>
        <p:spPr>
          <a:xfrm>
            <a:off x="1475755" y="2605009"/>
            <a:ext cx="682866" cy="682866"/>
          </a:xfrm>
          <a:prstGeom prst="rect">
            <a:avLst/>
          </a:prstGeom>
        </p:spPr>
      </p:pic>
    </p:spTree>
    <p:extLst>
      <p:ext uri="{BB962C8B-B14F-4D97-AF65-F5344CB8AC3E}">
        <p14:creationId xmlns:p14="http://schemas.microsoft.com/office/powerpoint/2010/main" val="3863898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7852611" cy="471724"/>
          </a:xfrm>
        </p:spPr>
        <p:txBody>
          <a:bodyPr vert="horz" lIns="0" tIns="0" rIns="0" bIns="0" rtlCol="0" anchor="t" anchorCtr="0">
            <a:noAutofit/>
          </a:bodyPr>
          <a:lstStyle/>
          <a:p>
            <a:r>
              <a:rPr lang="en-US" sz="2400" dirty="0"/>
              <a:t> Talent acquisition capability and Process flow</a:t>
            </a:r>
          </a:p>
        </p:txBody>
      </p:sp>
      <p:graphicFrame>
        <p:nvGraphicFramePr>
          <p:cNvPr id="45" name="Chart 44"/>
          <p:cNvGraphicFramePr/>
          <p:nvPr>
            <p:extLst/>
          </p:nvPr>
        </p:nvGraphicFramePr>
        <p:xfrm>
          <a:off x="457200" y="1891249"/>
          <a:ext cx="5638800" cy="4661951"/>
        </p:xfrm>
        <a:graphic>
          <a:graphicData uri="http://schemas.openxmlformats.org/drawingml/2006/chart">
            <c:chart xmlns:c="http://schemas.openxmlformats.org/drawingml/2006/chart" xmlns:r="http://schemas.openxmlformats.org/officeDocument/2006/relationships" r:id="rId2"/>
          </a:graphicData>
        </a:graphic>
      </p:graphicFrame>
      <p:sp>
        <p:nvSpPr>
          <p:cNvPr id="64" name="TextBox 63"/>
          <p:cNvSpPr txBox="1"/>
          <p:nvPr/>
        </p:nvSpPr>
        <p:spPr>
          <a:xfrm>
            <a:off x="523875" y="744757"/>
            <a:ext cx="11369523" cy="738664"/>
          </a:xfrm>
          <a:prstGeom prst="rect">
            <a:avLst/>
          </a:prstGeom>
          <a:noFill/>
        </p:spPr>
        <p:txBody>
          <a:bodyPr wrap="square" lIns="0" tIns="0" rIns="0" bIns="0" rtlCol="0">
            <a:spAutoFit/>
          </a:bodyPr>
          <a:lstStyle>
            <a:defPPr>
              <a:defRPr lang="en-US"/>
            </a:defPPr>
            <a:lvl1pPr algn="ctr">
              <a:defRPr sz="2400" b="1">
                <a:solidFill>
                  <a:schemeClr val="accent6">
                    <a:lumMod val="25000"/>
                  </a:schemeClr>
                </a:solidFill>
              </a:defRPr>
            </a:lvl1pPr>
          </a:lstStyle>
          <a:p>
            <a:pPr algn="l"/>
            <a:r>
              <a:rPr lang="en-US" sz="1600" b="0" dirty="0"/>
              <a:t>EXL has a fair and transparent recruitment strategy to attract and hire the right talent, that can be customised as per Ekaterra’s needs.</a:t>
            </a:r>
          </a:p>
          <a:p>
            <a:pPr algn="l"/>
            <a:r>
              <a:rPr lang="en-US" sz="1600" b="0" dirty="0"/>
              <a:t>Our industry leading hiring policies and practices focus on “hiring for retention” and “hiring for quality”.</a:t>
            </a:r>
          </a:p>
          <a:p>
            <a:pPr algn="l"/>
            <a:endParaRPr lang="en-US" sz="1600" b="0" dirty="0">
              <a:solidFill>
                <a:schemeClr val="accent1"/>
              </a:solidFill>
            </a:endParaRPr>
          </a:p>
        </p:txBody>
      </p:sp>
      <p:cxnSp>
        <p:nvCxnSpPr>
          <p:cNvPr id="65" name="Straight Connector 64"/>
          <p:cNvCxnSpPr/>
          <p:nvPr/>
        </p:nvCxnSpPr>
        <p:spPr>
          <a:xfrm flipV="1">
            <a:off x="457200" y="2474762"/>
            <a:ext cx="11338560" cy="0"/>
          </a:xfrm>
          <a:prstGeom prst="line">
            <a:avLst/>
          </a:prstGeom>
          <a:ln>
            <a:solidFill>
              <a:schemeClr val="accent6">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127253" y="1561870"/>
            <a:ext cx="1291165" cy="769441"/>
          </a:xfrm>
          <a:prstGeom prst="rect">
            <a:avLst/>
          </a:prstGeom>
          <a:noFill/>
        </p:spPr>
        <p:txBody>
          <a:bodyPr wrap="square" rtlCol="0">
            <a:spAutoFit/>
          </a:bodyPr>
          <a:lstStyle/>
          <a:p>
            <a:pPr algn="ctr"/>
            <a:r>
              <a:rPr lang="en-US" sz="2000" dirty="0">
                <a:solidFill>
                  <a:schemeClr val="accent1"/>
                </a:solidFill>
                <a:latin typeface="+mj-lt"/>
              </a:rPr>
              <a:t>10000+</a:t>
            </a:r>
          </a:p>
          <a:p>
            <a:pPr algn="ctr"/>
            <a:r>
              <a:rPr lang="en-US" sz="1200" dirty="0">
                <a:solidFill>
                  <a:schemeClr val="tx2"/>
                </a:solidFill>
                <a:latin typeface="+mj-lt"/>
              </a:rPr>
              <a:t>Annual hiring capacity</a:t>
            </a:r>
          </a:p>
        </p:txBody>
      </p:sp>
      <p:sp>
        <p:nvSpPr>
          <p:cNvPr id="67" name="TextBox 66"/>
          <p:cNvSpPr txBox="1"/>
          <p:nvPr/>
        </p:nvSpPr>
        <p:spPr>
          <a:xfrm>
            <a:off x="4005797" y="1561870"/>
            <a:ext cx="1523113" cy="769441"/>
          </a:xfrm>
          <a:prstGeom prst="rect">
            <a:avLst/>
          </a:prstGeom>
          <a:noFill/>
        </p:spPr>
        <p:txBody>
          <a:bodyPr wrap="square" rtlCol="0">
            <a:spAutoFit/>
          </a:bodyPr>
          <a:lstStyle/>
          <a:p>
            <a:pPr algn="ctr"/>
            <a:r>
              <a:rPr lang="en-US" sz="2000" dirty="0">
                <a:solidFill>
                  <a:schemeClr val="accent1"/>
                </a:solidFill>
                <a:latin typeface="+mj-lt"/>
              </a:rPr>
              <a:t>200+ </a:t>
            </a:r>
            <a:br>
              <a:rPr lang="en-US" sz="2000" dirty="0">
                <a:solidFill>
                  <a:schemeClr val="accent1"/>
                </a:solidFill>
                <a:latin typeface="+mj-lt"/>
              </a:rPr>
            </a:br>
            <a:r>
              <a:rPr lang="en-US" sz="1200" dirty="0">
                <a:solidFill>
                  <a:schemeClr val="tx2"/>
                </a:solidFill>
                <a:latin typeface="+mj-lt"/>
              </a:rPr>
              <a:t>Onboarding </a:t>
            </a:r>
            <a:br>
              <a:rPr lang="en-US" sz="1200" dirty="0">
                <a:solidFill>
                  <a:schemeClr val="tx2"/>
                </a:solidFill>
                <a:latin typeface="+mj-lt"/>
              </a:rPr>
            </a:br>
            <a:r>
              <a:rPr lang="en-US" sz="1200" dirty="0">
                <a:solidFill>
                  <a:schemeClr val="tx2"/>
                </a:solidFill>
                <a:latin typeface="+mj-lt"/>
              </a:rPr>
              <a:t>capacity per day</a:t>
            </a:r>
            <a:endParaRPr lang="en-US" dirty="0">
              <a:solidFill>
                <a:schemeClr val="tx2"/>
              </a:solidFill>
              <a:latin typeface="+mj-lt"/>
            </a:endParaRPr>
          </a:p>
        </p:txBody>
      </p:sp>
      <p:sp>
        <p:nvSpPr>
          <p:cNvPr id="68" name="TextBox 67"/>
          <p:cNvSpPr txBox="1"/>
          <p:nvPr/>
        </p:nvSpPr>
        <p:spPr>
          <a:xfrm>
            <a:off x="5976787" y="1561870"/>
            <a:ext cx="1325750" cy="769441"/>
          </a:xfrm>
          <a:prstGeom prst="rect">
            <a:avLst/>
          </a:prstGeom>
          <a:noFill/>
        </p:spPr>
        <p:txBody>
          <a:bodyPr wrap="square" rtlCol="0">
            <a:spAutoFit/>
          </a:bodyPr>
          <a:lstStyle/>
          <a:p>
            <a:pPr algn="ctr"/>
            <a:r>
              <a:rPr lang="en-US" sz="2000" dirty="0">
                <a:solidFill>
                  <a:schemeClr val="accent1"/>
                </a:solidFill>
                <a:latin typeface="+mj-lt"/>
              </a:rPr>
              <a:t>100% </a:t>
            </a:r>
          </a:p>
          <a:p>
            <a:pPr algn="ctr"/>
            <a:r>
              <a:rPr lang="en-US" sz="1200" dirty="0">
                <a:solidFill>
                  <a:schemeClr val="tx2"/>
                </a:solidFill>
                <a:latin typeface="+mj-lt"/>
              </a:rPr>
              <a:t>Digital </a:t>
            </a:r>
            <a:br>
              <a:rPr lang="en-US" sz="1200" dirty="0">
                <a:solidFill>
                  <a:schemeClr val="tx2"/>
                </a:solidFill>
                <a:latin typeface="+mj-lt"/>
              </a:rPr>
            </a:br>
            <a:r>
              <a:rPr lang="en-US" sz="1200" dirty="0">
                <a:solidFill>
                  <a:schemeClr val="tx2"/>
                </a:solidFill>
                <a:latin typeface="+mj-lt"/>
              </a:rPr>
              <a:t>onboarding</a:t>
            </a:r>
          </a:p>
        </p:txBody>
      </p:sp>
      <p:sp>
        <p:nvSpPr>
          <p:cNvPr id="69" name="TextBox 68"/>
          <p:cNvSpPr txBox="1"/>
          <p:nvPr/>
        </p:nvSpPr>
        <p:spPr>
          <a:xfrm>
            <a:off x="7539293" y="1561133"/>
            <a:ext cx="2215002" cy="769441"/>
          </a:xfrm>
          <a:prstGeom prst="rect">
            <a:avLst/>
          </a:prstGeom>
          <a:noFill/>
        </p:spPr>
        <p:txBody>
          <a:bodyPr wrap="square" rtlCol="0">
            <a:spAutoFit/>
          </a:bodyPr>
          <a:lstStyle/>
          <a:p>
            <a:pPr algn="ctr"/>
            <a:r>
              <a:rPr lang="en-US" sz="2000" dirty="0">
                <a:solidFill>
                  <a:schemeClr val="accent1"/>
                </a:solidFill>
                <a:latin typeface="+mj-lt"/>
              </a:rPr>
              <a:t>Centre for Talent</a:t>
            </a:r>
            <a:endParaRPr lang="en-US" sz="2000" dirty="0">
              <a:solidFill>
                <a:schemeClr val="tx2"/>
              </a:solidFill>
              <a:latin typeface="+mj-lt"/>
            </a:endParaRPr>
          </a:p>
          <a:p>
            <a:pPr algn="ctr"/>
            <a:r>
              <a:rPr lang="en-US" sz="1200" dirty="0">
                <a:solidFill>
                  <a:schemeClr val="tx2"/>
                </a:solidFill>
                <a:latin typeface="+mj-lt"/>
              </a:rPr>
              <a:t>State of art recruitment &amp; training Centre</a:t>
            </a:r>
          </a:p>
        </p:txBody>
      </p:sp>
      <p:cxnSp>
        <p:nvCxnSpPr>
          <p:cNvPr id="70" name="Straight Connector 69"/>
          <p:cNvCxnSpPr/>
          <p:nvPr/>
        </p:nvCxnSpPr>
        <p:spPr>
          <a:xfrm flipV="1">
            <a:off x="7639404" y="1703496"/>
            <a:ext cx="1" cy="538559"/>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84089" y="1561870"/>
            <a:ext cx="1501999" cy="769441"/>
          </a:xfrm>
          <a:prstGeom prst="rect">
            <a:avLst/>
          </a:prstGeom>
          <a:noFill/>
        </p:spPr>
        <p:txBody>
          <a:bodyPr wrap="square" rtlCol="0">
            <a:spAutoFit/>
          </a:bodyPr>
          <a:lstStyle/>
          <a:p>
            <a:pPr algn="ctr"/>
            <a:r>
              <a:rPr lang="en-US" sz="2000" dirty="0">
                <a:solidFill>
                  <a:schemeClr val="accent1"/>
                </a:solidFill>
                <a:latin typeface="+mj-lt"/>
              </a:rPr>
              <a:t>100+</a:t>
            </a:r>
            <a:r>
              <a:rPr lang="en-US" sz="1200" dirty="0">
                <a:solidFill>
                  <a:schemeClr val="accent1"/>
                </a:solidFill>
                <a:latin typeface="+mj-lt"/>
              </a:rPr>
              <a:t> </a:t>
            </a:r>
          </a:p>
          <a:p>
            <a:pPr algn="ctr"/>
            <a:r>
              <a:rPr lang="en-US" sz="1200" dirty="0">
                <a:solidFill>
                  <a:schemeClr val="tx2"/>
                </a:solidFill>
                <a:latin typeface="+mj-lt"/>
              </a:rPr>
              <a:t>In-house recruiters in India</a:t>
            </a:r>
            <a:endParaRPr lang="en-US" sz="1200" b="1" strike="sngStrike" dirty="0">
              <a:solidFill>
                <a:schemeClr val="tx2"/>
              </a:solidFill>
              <a:latin typeface="+mj-lt"/>
            </a:endParaRPr>
          </a:p>
        </p:txBody>
      </p:sp>
      <p:sp>
        <p:nvSpPr>
          <p:cNvPr id="72" name="TextBox 71"/>
          <p:cNvSpPr txBox="1"/>
          <p:nvPr/>
        </p:nvSpPr>
        <p:spPr>
          <a:xfrm>
            <a:off x="9837382" y="1561870"/>
            <a:ext cx="2043666" cy="769441"/>
          </a:xfrm>
          <a:prstGeom prst="rect">
            <a:avLst/>
          </a:prstGeom>
          <a:noFill/>
        </p:spPr>
        <p:txBody>
          <a:bodyPr wrap="square" rtlCol="0">
            <a:spAutoFit/>
          </a:bodyPr>
          <a:lstStyle/>
          <a:p>
            <a:pPr algn="ctr"/>
            <a:r>
              <a:rPr lang="en-US" sz="2000" dirty="0">
                <a:solidFill>
                  <a:schemeClr val="accent1"/>
                </a:solidFill>
                <a:latin typeface="+mj-lt"/>
              </a:rPr>
              <a:t>55+</a:t>
            </a:r>
          </a:p>
          <a:p>
            <a:pPr algn="ctr"/>
            <a:r>
              <a:rPr lang="en-US" sz="1200" dirty="0">
                <a:solidFill>
                  <a:schemeClr val="tx2"/>
                </a:solidFill>
                <a:latin typeface="+mj-lt"/>
              </a:rPr>
              <a:t>Tie-ups with specialized  recruitment agencies </a:t>
            </a:r>
          </a:p>
        </p:txBody>
      </p:sp>
      <p:cxnSp>
        <p:nvCxnSpPr>
          <p:cNvPr id="73" name="Straight Connector 72"/>
          <p:cNvCxnSpPr/>
          <p:nvPr/>
        </p:nvCxnSpPr>
        <p:spPr>
          <a:xfrm flipV="1">
            <a:off x="5752848" y="1703496"/>
            <a:ext cx="1" cy="538559"/>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796446" y="1703496"/>
            <a:ext cx="1" cy="538559"/>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926119" y="1703496"/>
            <a:ext cx="1" cy="538559"/>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666799" y="1685535"/>
            <a:ext cx="1" cy="538559"/>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57200" y="2570125"/>
            <a:ext cx="5004817" cy="276999"/>
          </a:xfrm>
          <a:prstGeom prst="rect">
            <a:avLst/>
          </a:prstGeom>
          <a:noFill/>
        </p:spPr>
        <p:txBody>
          <a:bodyPr wrap="square" lIns="0" tIns="0" rIns="0" bIns="0" rtlCol="0">
            <a:spAutoFit/>
          </a:bodyPr>
          <a:lstStyle>
            <a:defPPr>
              <a:defRPr lang="en-US"/>
            </a:defPPr>
            <a:lvl1pPr algn="ctr">
              <a:defRPr sz="2400" b="1">
                <a:solidFill>
                  <a:schemeClr val="accent6">
                    <a:lumMod val="25000"/>
                  </a:schemeClr>
                </a:solidFill>
              </a:defRPr>
            </a:lvl1pPr>
          </a:lstStyle>
          <a:p>
            <a:pPr algn="l"/>
            <a:r>
              <a:rPr lang="en-US" sz="1800" dirty="0">
                <a:solidFill>
                  <a:schemeClr val="accent1"/>
                </a:solidFill>
              </a:rPr>
              <a:t>Talent acquisition process flow</a:t>
            </a:r>
          </a:p>
        </p:txBody>
      </p:sp>
      <p:sp>
        <p:nvSpPr>
          <p:cNvPr id="78" name="TextBox 77"/>
          <p:cNvSpPr txBox="1"/>
          <p:nvPr/>
        </p:nvSpPr>
        <p:spPr>
          <a:xfrm>
            <a:off x="523875" y="3464642"/>
            <a:ext cx="1463040" cy="1631216"/>
          </a:xfrm>
          <a:prstGeom prst="rect">
            <a:avLst/>
          </a:prstGeom>
          <a:solidFill>
            <a:schemeClr val="bg1">
              <a:lumMod val="95000"/>
            </a:schemeClr>
          </a:solidFill>
          <a:ln w="6350">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JD Creation by Operations SME and HR</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Details Captured are</a:t>
            </a:r>
          </a:p>
          <a:p>
            <a:pPr marL="342900" indent="-171450">
              <a:spcAft>
                <a:spcPts val="200"/>
              </a:spcAft>
              <a:buClr>
                <a:schemeClr val="tx2"/>
              </a:buClr>
              <a:buFont typeface="Calibri Light" panose="020F0302020204030204" pitchFamily="34" charset="0"/>
              <a:buChar char="–"/>
            </a:pPr>
            <a:r>
              <a:rPr lang="en-US" sz="1000" dirty="0">
                <a:solidFill>
                  <a:schemeClr val="tx2"/>
                </a:solidFill>
                <a:latin typeface="+mj-lt"/>
              </a:rPr>
              <a:t>Soft skills</a:t>
            </a:r>
          </a:p>
          <a:p>
            <a:pPr marL="342900" indent="-171450">
              <a:spcAft>
                <a:spcPts val="200"/>
              </a:spcAft>
              <a:buClr>
                <a:schemeClr val="tx2"/>
              </a:buClr>
              <a:buFont typeface="Calibri Light" panose="020F0302020204030204" pitchFamily="34" charset="0"/>
              <a:buChar char="–"/>
            </a:pPr>
            <a:r>
              <a:rPr lang="en-US" sz="1000" dirty="0">
                <a:solidFill>
                  <a:schemeClr val="tx2"/>
                </a:solidFill>
                <a:latin typeface="+mj-lt"/>
              </a:rPr>
              <a:t>Technical skills</a:t>
            </a:r>
          </a:p>
          <a:p>
            <a:pPr marL="342900" indent="-171450">
              <a:spcAft>
                <a:spcPts val="200"/>
              </a:spcAft>
              <a:buClr>
                <a:schemeClr val="tx2"/>
              </a:buClr>
              <a:buFont typeface="Calibri Light" panose="020F0302020204030204" pitchFamily="34" charset="0"/>
              <a:buChar char="–"/>
            </a:pPr>
            <a:r>
              <a:rPr lang="en-US" sz="1000" dirty="0">
                <a:solidFill>
                  <a:schemeClr val="tx2"/>
                </a:solidFill>
                <a:latin typeface="+mj-lt"/>
              </a:rPr>
              <a:t>Qualification</a:t>
            </a:r>
          </a:p>
          <a:p>
            <a:pPr marL="342900" indent="-171450">
              <a:spcAft>
                <a:spcPts val="200"/>
              </a:spcAft>
              <a:buClr>
                <a:schemeClr val="tx2"/>
              </a:buClr>
              <a:buFont typeface="Calibri Light" panose="020F0302020204030204" pitchFamily="34" charset="0"/>
              <a:buChar char="–"/>
            </a:pPr>
            <a:r>
              <a:rPr lang="en-US" sz="1000" dirty="0">
                <a:solidFill>
                  <a:schemeClr val="tx2"/>
                </a:solidFill>
                <a:latin typeface="+mj-lt"/>
              </a:rPr>
              <a:t>Years of experience</a:t>
            </a:r>
          </a:p>
        </p:txBody>
      </p:sp>
      <p:sp>
        <p:nvSpPr>
          <p:cNvPr id="79" name="TextBox 78"/>
          <p:cNvSpPr txBox="1"/>
          <p:nvPr/>
        </p:nvSpPr>
        <p:spPr>
          <a:xfrm>
            <a:off x="4324027" y="4208436"/>
            <a:ext cx="1076163" cy="887422"/>
          </a:xfrm>
          <a:prstGeom prst="rect">
            <a:avLst/>
          </a:prstGeom>
          <a:solidFill>
            <a:schemeClr val="bg1">
              <a:lumMod val="95000"/>
            </a:schemeClr>
          </a:solidFill>
          <a:ln w="6350">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Resume screening</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Adaptive automated assessment</a:t>
            </a:r>
          </a:p>
        </p:txBody>
      </p:sp>
      <p:sp>
        <p:nvSpPr>
          <p:cNvPr id="80" name="TextBox 79"/>
          <p:cNvSpPr txBox="1"/>
          <p:nvPr/>
        </p:nvSpPr>
        <p:spPr>
          <a:xfrm>
            <a:off x="7183754" y="3900659"/>
            <a:ext cx="1463040" cy="1195199"/>
          </a:xfrm>
          <a:prstGeom prst="rect">
            <a:avLst/>
          </a:prstGeom>
          <a:solidFill>
            <a:schemeClr val="bg1">
              <a:lumMod val="95000"/>
            </a:schemeClr>
          </a:solidFill>
          <a:ln w="6350">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Technical Round Manager and above for</a:t>
            </a:r>
          </a:p>
          <a:p>
            <a:pPr marL="342900" indent="-171450">
              <a:spcAft>
                <a:spcPts val="200"/>
              </a:spcAft>
              <a:buClr>
                <a:schemeClr val="tx2"/>
              </a:buClr>
              <a:buFont typeface="Calibri Light" panose="020F0302020204030204" pitchFamily="34" charset="0"/>
              <a:buChar char="–"/>
            </a:pPr>
            <a:r>
              <a:rPr lang="en-US" sz="1000" dirty="0">
                <a:solidFill>
                  <a:schemeClr val="tx2"/>
                </a:solidFill>
                <a:latin typeface="+mj-lt"/>
              </a:rPr>
              <a:t>Domain knowledge, Behavioral &amp; Cultural fitment</a:t>
            </a:r>
          </a:p>
        </p:txBody>
      </p:sp>
      <p:sp>
        <p:nvSpPr>
          <p:cNvPr id="81" name="TextBox 80"/>
          <p:cNvSpPr txBox="1"/>
          <p:nvPr/>
        </p:nvSpPr>
        <p:spPr>
          <a:xfrm>
            <a:off x="10430358" y="4695748"/>
            <a:ext cx="1463040" cy="400110"/>
          </a:xfrm>
          <a:prstGeom prst="rect">
            <a:avLst/>
          </a:prstGeom>
          <a:solidFill>
            <a:schemeClr val="bg1">
              <a:lumMod val="95000"/>
            </a:schemeClr>
          </a:solidFill>
          <a:ln w="6350">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Gamified digital EXL On-boarding</a:t>
            </a:r>
          </a:p>
        </p:txBody>
      </p:sp>
      <p:sp>
        <p:nvSpPr>
          <p:cNvPr id="82" name="TextBox 81"/>
          <p:cNvSpPr txBox="1"/>
          <p:nvPr/>
        </p:nvSpPr>
        <p:spPr>
          <a:xfrm>
            <a:off x="2147177" y="2926033"/>
            <a:ext cx="2016588" cy="2169825"/>
          </a:xfrm>
          <a:prstGeom prst="rect">
            <a:avLst/>
          </a:prstGeom>
          <a:solidFill>
            <a:srgbClr val="FBFBFB"/>
          </a:solidFill>
          <a:ln w="3175">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Gathering </a:t>
            </a:r>
            <a:r>
              <a:rPr lang="en-US" sz="1000" b="1" dirty="0">
                <a:solidFill>
                  <a:schemeClr val="tx2"/>
                </a:solidFill>
                <a:latin typeface="+mj-lt"/>
              </a:rPr>
              <a:t>market intelligence </a:t>
            </a:r>
            <a:r>
              <a:rPr lang="en-US" sz="1000" dirty="0">
                <a:solidFill>
                  <a:schemeClr val="tx2"/>
                </a:solidFill>
                <a:latin typeface="+mj-lt"/>
              </a:rPr>
              <a:t>on pool availability &amp; </a:t>
            </a:r>
            <a:r>
              <a:rPr lang="en-US" sz="1000" b="1" dirty="0">
                <a:solidFill>
                  <a:schemeClr val="tx2"/>
                </a:solidFill>
                <a:latin typeface="+mj-lt"/>
              </a:rPr>
              <a:t>mapping</a:t>
            </a:r>
            <a:r>
              <a:rPr lang="en-US" sz="1000" dirty="0">
                <a:solidFill>
                  <a:schemeClr val="tx2"/>
                </a:solidFill>
                <a:latin typeface="+mj-lt"/>
              </a:rPr>
              <a:t> the skills &amp; candidates.</a:t>
            </a:r>
          </a:p>
          <a:p>
            <a:pPr marL="171450" indent="-171450">
              <a:spcAft>
                <a:spcPts val="200"/>
              </a:spcAft>
              <a:buClr>
                <a:schemeClr val="tx1"/>
              </a:buClr>
              <a:buFont typeface="Calibri Light" panose="020F0302020204030204" pitchFamily="34" charset="0"/>
              <a:buChar char="–"/>
            </a:pPr>
            <a:r>
              <a:rPr lang="en-US" sz="1000" b="1" dirty="0">
                <a:solidFill>
                  <a:schemeClr val="tx2"/>
                </a:solidFill>
                <a:latin typeface="+mj-lt"/>
              </a:rPr>
              <a:t>Sourcing through - </a:t>
            </a:r>
          </a:p>
          <a:p>
            <a:pPr marL="344488" indent="-171450">
              <a:spcAft>
                <a:spcPts val="200"/>
              </a:spcAft>
              <a:buClr>
                <a:schemeClr val="tx1"/>
              </a:buClr>
            </a:pPr>
            <a:r>
              <a:rPr lang="en-US" sz="1000" dirty="0">
                <a:solidFill>
                  <a:schemeClr val="tx2"/>
                </a:solidFill>
                <a:latin typeface="+mj-lt"/>
              </a:rPr>
              <a:t>External channels:</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Social media</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Job boards</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Campuses for Hiring CAs</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Domain specialized vendors</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Referrals program</a:t>
            </a:r>
          </a:p>
          <a:p>
            <a:pPr marL="344488" indent="-171450">
              <a:spcAft>
                <a:spcPts val="200"/>
              </a:spcAft>
              <a:buClr>
                <a:schemeClr val="tx1"/>
              </a:buClr>
            </a:pPr>
            <a:r>
              <a:rPr lang="en-US" sz="1000" dirty="0">
                <a:solidFill>
                  <a:schemeClr val="tx2"/>
                </a:solidFill>
                <a:latin typeface="+mj-lt"/>
              </a:rPr>
              <a:t>Internal channel:</a:t>
            </a:r>
          </a:p>
          <a:p>
            <a:pPr marL="344488" indent="-171450">
              <a:spcAft>
                <a:spcPts val="200"/>
              </a:spcAft>
              <a:buClr>
                <a:schemeClr val="tx1"/>
              </a:buClr>
              <a:buFont typeface="Calibri Light" panose="020F0302020204030204" pitchFamily="34" charset="0"/>
              <a:buChar char="–"/>
            </a:pPr>
            <a:r>
              <a:rPr lang="en-US" sz="1000" dirty="0">
                <a:solidFill>
                  <a:schemeClr val="tx2"/>
                </a:solidFill>
                <a:latin typeface="+mj-lt"/>
              </a:rPr>
              <a:t>Existing employees</a:t>
            </a:r>
          </a:p>
        </p:txBody>
      </p:sp>
      <p:sp>
        <p:nvSpPr>
          <p:cNvPr id="83" name="TextBox 82"/>
          <p:cNvSpPr txBox="1"/>
          <p:nvPr/>
        </p:nvSpPr>
        <p:spPr>
          <a:xfrm>
            <a:off x="5560452" y="3233810"/>
            <a:ext cx="1463040" cy="1862048"/>
          </a:xfrm>
          <a:prstGeom prst="rect">
            <a:avLst/>
          </a:prstGeom>
          <a:solidFill>
            <a:srgbClr val="FBFBFB"/>
          </a:solidFill>
          <a:ln w="3175">
            <a:solidFill>
              <a:schemeClr val="bg1">
                <a:lumMod val="85000"/>
              </a:schemeClr>
            </a:solidFill>
          </a:ln>
        </p:spPr>
        <p:txBody>
          <a:bodyPr wrap="square" lIns="91440" rIns="0" rtlCol="0">
            <a:spAutoFit/>
          </a:bodyPr>
          <a:lstStyle/>
          <a:p>
            <a:pPr>
              <a:spcAft>
                <a:spcPts val="200"/>
              </a:spcAft>
              <a:buClr>
                <a:schemeClr val="tx1"/>
              </a:buClr>
            </a:pPr>
            <a:r>
              <a:rPr lang="en-US" sz="1000" dirty="0">
                <a:solidFill>
                  <a:schemeClr val="tx2"/>
                </a:solidFill>
                <a:latin typeface="+mj-lt"/>
              </a:rPr>
              <a:t>Assessment on</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Communication</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Experience</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Stability</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Past experience</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Strengths</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Opportunity Areas</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Reason for Change</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Team Management</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Skills fitment as per JD</a:t>
            </a:r>
          </a:p>
        </p:txBody>
      </p:sp>
      <p:sp>
        <p:nvSpPr>
          <p:cNvPr id="84" name="TextBox 83"/>
          <p:cNvSpPr txBox="1"/>
          <p:nvPr/>
        </p:nvSpPr>
        <p:spPr>
          <a:xfrm>
            <a:off x="8807056" y="4182788"/>
            <a:ext cx="1463040" cy="913070"/>
          </a:xfrm>
          <a:prstGeom prst="rect">
            <a:avLst/>
          </a:prstGeom>
          <a:solidFill>
            <a:srgbClr val="FBFBFB"/>
          </a:solidFill>
          <a:ln w="3175">
            <a:solidFill>
              <a:schemeClr val="bg1">
                <a:lumMod val="85000"/>
              </a:schemeClr>
            </a:solidFill>
          </a:ln>
        </p:spPr>
        <p:txBody>
          <a:bodyPr wrap="square" lIns="91440" rIns="45720" rtlCol="0">
            <a:spAutoFit/>
          </a:bodyPr>
          <a:lstStyle/>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Validation of Candidate's documents</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Salary negotiation</a:t>
            </a:r>
          </a:p>
          <a:p>
            <a:pPr marL="171450" indent="-171450">
              <a:spcAft>
                <a:spcPts val="200"/>
              </a:spcAft>
              <a:buClr>
                <a:schemeClr val="tx1"/>
              </a:buClr>
              <a:buFont typeface="Calibri Light" panose="020F0302020204030204" pitchFamily="34" charset="0"/>
              <a:buChar char="–"/>
            </a:pPr>
            <a:r>
              <a:rPr lang="en-US" sz="1000" dirty="0">
                <a:solidFill>
                  <a:schemeClr val="tx2"/>
                </a:solidFill>
                <a:latin typeface="+mj-lt"/>
              </a:rPr>
              <a:t>Offer Roll Out</a:t>
            </a:r>
          </a:p>
        </p:txBody>
      </p:sp>
      <p:cxnSp>
        <p:nvCxnSpPr>
          <p:cNvPr id="85" name="Straight Arrow Connector 84"/>
          <p:cNvCxnSpPr/>
          <p:nvPr/>
        </p:nvCxnSpPr>
        <p:spPr>
          <a:xfrm>
            <a:off x="523875" y="5647592"/>
            <a:ext cx="1136952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34446" y="5764904"/>
            <a:ext cx="841898" cy="430887"/>
          </a:xfrm>
          <a:prstGeom prst="rect">
            <a:avLst/>
          </a:prstGeom>
          <a:noFill/>
        </p:spPr>
        <p:txBody>
          <a:bodyPr wrap="none" rtlCol="0">
            <a:spAutoFit/>
          </a:bodyPr>
          <a:lstStyle/>
          <a:p>
            <a:pPr algn="ctr">
              <a:buClr>
                <a:schemeClr val="tx1"/>
              </a:buClr>
            </a:pPr>
            <a:r>
              <a:rPr lang="en-US" sz="1100" b="1" dirty="0">
                <a:solidFill>
                  <a:schemeClr val="tx2"/>
                </a:solidFill>
              </a:rPr>
              <a:t>Job </a:t>
            </a:r>
            <a:br>
              <a:rPr lang="en-US" sz="1100" b="1" dirty="0">
                <a:solidFill>
                  <a:schemeClr val="tx2"/>
                </a:solidFill>
              </a:rPr>
            </a:br>
            <a:r>
              <a:rPr lang="en-US" sz="1100" b="1" dirty="0">
                <a:solidFill>
                  <a:schemeClr val="tx2"/>
                </a:solidFill>
              </a:rPr>
              <a:t>description</a:t>
            </a:r>
          </a:p>
        </p:txBody>
      </p:sp>
      <p:sp>
        <p:nvSpPr>
          <p:cNvPr id="87" name="TextBox 86"/>
          <p:cNvSpPr txBox="1"/>
          <p:nvPr/>
        </p:nvSpPr>
        <p:spPr>
          <a:xfrm>
            <a:off x="2410794" y="5764904"/>
            <a:ext cx="1489355" cy="430887"/>
          </a:xfrm>
          <a:prstGeom prst="rect">
            <a:avLst/>
          </a:prstGeom>
          <a:noFill/>
        </p:spPr>
        <p:txBody>
          <a:bodyPr wrap="square" rtlCol="0">
            <a:spAutoFit/>
          </a:bodyPr>
          <a:lstStyle/>
          <a:p>
            <a:pPr algn="ctr">
              <a:buClr>
                <a:schemeClr val="tx1"/>
              </a:buClr>
            </a:pPr>
            <a:r>
              <a:rPr lang="en-US" sz="1100" b="1" dirty="0">
                <a:solidFill>
                  <a:schemeClr val="tx2"/>
                </a:solidFill>
              </a:rPr>
              <a:t>Market intelligence </a:t>
            </a:r>
            <a:br>
              <a:rPr lang="en-US" sz="1100" b="1" dirty="0">
                <a:solidFill>
                  <a:schemeClr val="tx2"/>
                </a:solidFill>
              </a:rPr>
            </a:br>
            <a:r>
              <a:rPr lang="en-US" sz="1100" b="1" dirty="0">
                <a:solidFill>
                  <a:schemeClr val="tx2"/>
                </a:solidFill>
              </a:rPr>
              <a:t>&amp; sourcing</a:t>
            </a:r>
          </a:p>
        </p:txBody>
      </p:sp>
      <p:sp>
        <p:nvSpPr>
          <p:cNvPr id="88" name="TextBox 87"/>
          <p:cNvSpPr txBox="1"/>
          <p:nvPr/>
        </p:nvSpPr>
        <p:spPr>
          <a:xfrm>
            <a:off x="4490051" y="5764904"/>
            <a:ext cx="744114" cy="430887"/>
          </a:xfrm>
          <a:prstGeom prst="rect">
            <a:avLst/>
          </a:prstGeom>
          <a:noFill/>
        </p:spPr>
        <p:txBody>
          <a:bodyPr wrap="none" rtlCol="0">
            <a:spAutoFit/>
          </a:bodyPr>
          <a:lstStyle/>
          <a:p>
            <a:pPr algn="ctr">
              <a:buClr>
                <a:schemeClr val="tx1"/>
              </a:buClr>
            </a:pPr>
            <a:r>
              <a:rPr lang="en-US" sz="1100" b="1" dirty="0">
                <a:solidFill>
                  <a:schemeClr val="tx2"/>
                </a:solidFill>
              </a:rPr>
              <a:t>Pre </a:t>
            </a:r>
            <a:br>
              <a:rPr lang="en-US" sz="1100" b="1" dirty="0">
                <a:solidFill>
                  <a:schemeClr val="tx2"/>
                </a:solidFill>
              </a:rPr>
            </a:br>
            <a:r>
              <a:rPr lang="en-US" sz="1100" b="1" dirty="0">
                <a:solidFill>
                  <a:schemeClr val="tx2"/>
                </a:solidFill>
              </a:rPr>
              <a:t>screening</a:t>
            </a:r>
          </a:p>
        </p:txBody>
      </p:sp>
      <p:sp>
        <p:nvSpPr>
          <p:cNvPr id="89" name="TextBox 88"/>
          <p:cNvSpPr txBox="1"/>
          <p:nvPr/>
        </p:nvSpPr>
        <p:spPr>
          <a:xfrm>
            <a:off x="5865413" y="5764904"/>
            <a:ext cx="853118" cy="430887"/>
          </a:xfrm>
          <a:prstGeom prst="rect">
            <a:avLst/>
          </a:prstGeom>
          <a:noFill/>
        </p:spPr>
        <p:txBody>
          <a:bodyPr wrap="none" rtlCol="0">
            <a:spAutoFit/>
          </a:bodyPr>
          <a:lstStyle/>
          <a:p>
            <a:pPr algn="ctr">
              <a:buClr>
                <a:schemeClr val="tx1"/>
              </a:buClr>
            </a:pPr>
            <a:r>
              <a:rPr lang="en-US" sz="1100" b="1" dirty="0">
                <a:solidFill>
                  <a:schemeClr val="tx2"/>
                </a:solidFill>
              </a:rPr>
              <a:t>HR </a:t>
            </a:r>
            <a:br>
              <a:rPr lang="en-US" sz="1100" b="1" dirty="0">
                <a:solidFill>
                  <a:schemeClr val="tx2"/>
                </a:solidFill>
              </a:rPr>
            </a:br>
            <a:r>
              <a:rPr lang="en-US" sz="1100" b="1" dirty="0">
                <a:solidFill>
                  <a:schemeClr val="tx2"/>
                </a:solidFill>
              </a:rPr>
              <a:t>assessment</a:t>
            </a:r>
          </a:p>
        </p:txBody>
      </p:sp>
      <p:sp>
        <p:nvSpPr>
          <p:cNvPr id="90" name="TextBox 89"/>
          <p:cNvSpPr txBox="1"/>
          <p:nvPr/>
        </p:nvSpPr>
        <p:spPr>
          <a:xfrm>
            <a:off x="7152896" y="5764904"/>
            <a:ext cx="1524755" cy="430887"/>
          </a:xfrm>
          <a:prstGeom prst="rect">
            <a:avLst/>
          </a:prstGeom>
          <a:noFill/>
        </p:spPr>
        <p:txBody>
          <a:bodyPr wrap="square" rtlCol="0">
            <a:spAutoFit/>
          </a:bodyPr>
          <a:lstStyle/>
          <a:p>
            <a:pPr algn="ctr">
              <a:buClr>
                <a:schemeClr val="tx1"/>
              </a:buClr>
            </a:pPr>
            <a:r>
              <a:rPr lang="en-US" sz="1100" b="1" dirty="0">
                <a:solidFill>
                  <a:schemeClr val="tx2"/>
                </a:solidFill>
              </a:rPr>
              <a:t>Domain &amp; operational</a:t>
            </a:r>
            <a:br>
              <a:rPr lang="en-US" sz="1100" b="1" dirty="0">
                <a:solidFill>
                  <a:schemeClr val="tx2"/>
                </a:solidFill>
              </a:rPr>
            </a:br>
            <a:r>
              <a:rPr lang="en-US" sz="1100" b="1" dirty="0">
                <a:solidFill>
                  <a:schemeClr val="tx2"/>
                </a:solidFill>
              </a:rPr>
              <a:t>assessment</a:t>
            </a:r>
          </a:p>
        </p:txBody>
      </p:sp>
      <p:sp>
        <p:nvSpPr>
          <p:cNvPr id="91" name="TextBox 90"/>
          <p:cNvSpPr txBox="1"/>
          <p:nvPr/>
        </p:nvSpPr>
        <p:spPr>
          <a:xfrm>
            <a:off x="8807056" y="5764904"/>
            <a:ext cx="1463040" cy="430887"/>
          </a:xfrm>
          <a:prstGeom prst="rect">
            <a:avLst/>
          </a:prstGeom>
          <a:noFill/>
        </p:spPr>
        <p:txBody>
          <a:bodyPr wrap="square" rtlCol="0">
            <a:spAutoFit/>
          </a:bodyPr>
          <a:lstStyle/>
          <a:p>
            <a:pPr algn="ctr">
              <a:buClr>
                <a:schemeClr val="tx1"/>
              </a:buClr>
            </a:pPr>
            <a:r>
              <a:rPr lang="en-US" sz="1100" b="1" dirty="0">
                <a:solidFill>
                  <a:schemeClr val="tx2"/>
                </a:solidFill>
              </a:rPr>
              <a:t>Background check &amp;</a:t>
            </a:r>
          </a:p>
          <a:p>
            <a:pPr algn="ctr">
              <a:buClr>
                <a:schemeClr val="tx1"/>
              </a:buClr>
            </a:pPr>
            <a:r>
              <a:rPr lang="en-US" sz="1100" b="1" dirty="0">
                <a:solidFill>
                  <a:schemeClr val="tx2"/>
                </a:solidFill>
              </a:rPr>
              <a:t>offer rollout</a:t>
            </a:r>
          </a:p>
        </p:txBody>
      </p:sp>
      <p:sp>
        <p:nvSpPr>
          <p:cNvPr id="92" name="TextBox 91"/>
          <p:cNvSpPr txBox="1"/>
          <p:nvPr/>
        </p:nvSpPr>
        <p:spPr>
          <a:xfrm>
            <a:off x="10673604" y="5764904"/>
            <a:ext cx="976549" cy="430887"/>
          </a:xfrm>
          <a:prstGeom prst="rect">
            <a:avLst/>
          </a:prstGeom>
          <a:noFill/>
        </p:spPr>
        <p:txBody>
          <a:bodyPr wrap="none" rtlCol="0">
            <a:spAutoFit/>
          </a:bodyPr>
          <a:lstStyle/>
          <a:p>
            <a:pPr algn="ctr">
              <a:buClr>
                <a:schemeClr val="tx1"/>
              </a:buClr>
            </a:pPr>
            <a:r>
              <a:rPr lang="en-US" sz="1100" b="1" dirty="0">
                <a:solidFill>
                  <a:schemeClr val="tx2"/>
                </a:solidFill>
              </a:rPr>
              <a:t>On-boarding </a:t>
            </a:r>
            <a:br>
              <a:rPr lang="en-US" sz="1100" b="1" dirty="0">
                <a:solidFill>
                  <a:schemeClr val="tx2"/>
                </a:solidFill>
              </a:rPr>
            </a:br>
            <a:r>
              <a:rPr lang="en-US" sz="1100" b="1" dirty="0">
                <a:solidFill>
                  <a:schemeClr val="tx2"/>
                </a:solidFill>
              </a:rPr>
              <a:t>&amp; orientation</a:t>
            </a:r>
          </a:p>
        </p:txBody>
      </p:sp>
      <p:sp>
        <p:nvSpPr>
          <p:cNvPr id="93" name="Oval 92"/>
          <p:cNvSpPr/>
          <p:nvPr/>
        </p:nvSpPr>
        <p:spPr>
          <a:xfrm>
            <a:off x="1186384"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p:cNvSpPr/>
          <p:nvPr/>
        </p:nvSpPr>
        <p:spPr>
          <a:xfrm>
            <a:off x="3086460"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a:off x="4793097"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p:cNvSpPr/>
          <p:nvPr/>
        </p:nvSpPr>
        <p:spPr>
          <a:xfrm>
            <a:off x="6222961"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p:cNvSpPr/>
          <p:nvPr/>
        </p:nvSpPr>
        <p:spPr>
          <a:xfrm>
            <a:off x="7846263"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p:cNvSpPr/>
          <p:nvPr/>
        </p:nvSpPr>
        <p:spPr>
          <a:xfrm>
            <a:off x="9469565"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11092867" y="5578581"/>
            <a:ext cx="138023" cy="1380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4"/>
          <p:cNvGrpSpPr>
            <a:grpSpLocks noChangeAspect="1"/>
          </p:cNvGrpSpPr>
          <p:nvPr/>
        </p:nvGrpSpPr>
        <p:grpSpPr bwMode="auto">
          <a:xfrm>
            <a:off x="1087438" y="5176600"/>
            <a:ext cx="334962" cy="365125"/>
            <a:chOff x="685" y="3244"/>
            <a:chExt cx="211" cy="230"/>
          </a:xfrm>
          <a:solidFill>
            <a:schemeClr val="tx2"/>
          </a:solidFill>
        </p:grpSpPr>
        <p:sp>
          <p:nvSpPr>
            <p:cNvPr id="101" name="Freeform 5"/>
            <p:cNvSpPr>
              <a:spLocks noEditPoints="1"/>
            </p:cNvSpPr>
            <p:nvPr/>
          </p:nvSpPr>
          <p:spPr bwMode="auto">
            <a:xfrm>
              <a:off x="733" y="3282"/>
              <a:ext cx="163" cy="192"/>
            </a:xfrm>
            <a:custGeom>
              <a:avLst/>
              <a:gdLst>
                <a:gd name="T0" fmla="*/ 1237 w 1451"/>
                <a:gd name="T1" fmla="*/ 1707 h 1707"/>
                <a:gd name="T2" fmla="*/ 213 w 1451"/>
                <a:gd name="T3" fmla="*/ 1707 h 1707"/>
                <a:gd name="T4" fmla="*/ 0 w 1451"/>
                <a:gd name="T5" fmla="*/ 1494 h 1707"/>
                <a:gd name="T6" fmla="*/ 0 w 1451"/>
                <a:gd name="T7" fmla="*/ 214 h 1707"/>
                <a:gd name="T8" fmla="*/ 213 w 1451"/>
                <a:gd name="T9" fmla="*/ 0 h 1707"/>
                <a:gd name="T10" fmla="*/ 1237 w 1451"/>
                <a:gd name="T11" fmla="*/ 0 h 1707"/>
                <a:gd name="T12" fmla="*/ 1451 w 1451"/>
                <a:gd name="T13" fmla="*/ 214 h 1707"/>
                <a:gd name="T14" fmla="*/ 1451 w 1451"/>
                <a:gd name="T15" fmla="*/ 1494 h 1707"/>
                <a:gd name="T16" fmla="*/ 1237 w 1451"/>
                <a:gd name="T17" fmla="*/ 1707 h 1707"/>
                <a:gd name="T18" fmla="*/ 213 w 1451"/>
                <a:gd name="T19" fmla="*/ 86 h 1707"/>
                <a:gd name="T20" fmla="*/ 85 w 1451"/>
                <a:gd name="T21" fmla="*/ 214 h 1707"/>
                <a:gd name="T22" fmla="*/ 85 w 1451"/>
                <a:gd name="T23" fmla="*/ 1494 h 1707"/>
                <a:gd name="T24" fmla="*/ 213 w 1451"/>
                <a:gd name="T25" fmla="*/ 1622 h 1707"/>
                <a:gd name="T26" fmla="*/ 1237 w 1451"/>
                <a:gd name="T27" fmla="*/ 1622 h 1707"/>
                <a:gd name="T28" fmla="*/ 1365 w 1451"/>
                <a:gd name="T29" fmla="*/ 1494 h 1707"/>
                <a:gd name="T30" fmla="*/ 1365 w 1451"/>
                <a:gd name="T31" fmla="*/ 214 h 1707"/>
                <a:gd name="T32" fmla="*/ 1237 w 1451"/>
                <a:gd name="T33" fmla="*/ 86 h 1707"/>
                <a:gd name="T34" fmla="*/ 213 w 1451"/>
                <a:gd name="T35" fmla="*/ 86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1" h="1707">
                  <a:moveTo>
                    <a:pt x="1237" y="1707"/>
                  </a:moveTo>
                  <a:cubicBezTo>
                    <a:pt x="213" y="1707"/>
                    <a:pt x="213" y="1707"/>
                    <a:pt x="213" y="1707"/>
                  </a:cubicBezTo>
                  <a:cubicBezTo>
                    <a:pt x="96" y="1707"/>
                    <a:pt x="0" y="1611"/>
                    <a:pt x="0" y="1494"/>
                  </a:cubicBezTo>
                  <a:cubicBezTo>
                    <a:pt x="0" y="214"/>
                    <a:pt x="0" y="214"/>
                    <a:pt x="0" y="214"/>
                  </a:cubicBezTo>
                  <a:cubicBezTo>
                    <a:pt x="0" y="96"/>
                    <a:pt x="96" y="0"/>
                    <a:pt x="213" y="0"/>
                  </a:cubicBezTo>
                  <a:cubicBezTo>
                    <a:pt x="1237" y="0"/>
                    <a:pt x="1237" y="0"/>
                    <a:pt x="1237" y="0"/>
                  </a:cubicBezTo>
                  <a:cubicBezTo>
                    <a:pt x="1355" y="0"/>
                    <a:pt x="1451" y="96"/>
                    <a:pt x="1451" y="214"/>
                  </a:cubicBezTo>
                  <a:cubicBezTo>
                    <a:pt x="1451" y="1494"/>
                    <a:pt x="1451" y="1494"/>
                    <a:pt x="1451" y="1494"/>
                  </a:cubicBezTo>
                  <a:cubicBezTo>
                    <a:pt x="1451" y="1611"/>
                    <a:pt x="1355" y="1707"/>
                    <a:pt x="1237" y="1707"/>
                  </a:cubicBezTo>
                  <a:close/>
                  <a:moveTo>
                    <a:pt x="213" y="86"/>
                  </a:moveTo>
                  <a:cubicBezTo>
                    <a:pt x="143" y="86"/>
                    <a:pt x="85" y="143"/>
                    <a:pt x="85" y="214"/>
                  </a:cubicBezTo>
                  <a:cubicBezTo>
                    <a:pt x="85" y="1494"/>
                    <a:pt x="85" y="1494"/>
                    <a:pt x="85" y="1494"/>
                  </a:cubicBezTo>
                  <a:cubicBezTo>
                    <a:pt x="85" y="1564"/>
                    <a:pt x="143" y="1622"/>
                    <a:pt x="213" y="1622"/>
                  </a:cubicBezTo>
                  <a:cubicBezTo>
                    <a:pt x="1237" y="1622"/>
                    <a:pt x="1237" y="1622"/>
                    <a:pt x="1237" y="1622"/>
                  </a:cubicBezTo>
                  <a:cubicBezTo>
                    <a:pt x="1308" y="1622"/>
                    <a:pt x="1365" y="1564"/>
                    <a:pt x="1365" y="1494"/>
                  </a:cubicBezTo>
                  <a:cubicBezTo>
                    <a:pt x="1365" y="214"/>
                    <a:pt x="1365" y="214"/>
                    <a:pt x="1365" y="214"/>
                  </a:cubicBezTo>
                  <a:cubicBezTo>
                    <a:pt x="1365" y="143"/>
                    <a:pt x="1308" y="86"/>
                    <a:pt x="1237" y="86"/>
                  </a:cubicBezTo>
                  <a:lnTo>
                    <a:pt x="213"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6"/>
            <p:cNvSpPr>
              <a:spLocks/>
            </p:cNvSpPr>
            <p:nvPr/>
          </p:nvSpPr>
          <p:spPr bwMode="auto">
            <a:xfrm>
              <a:off x="685" y="3244"/>
              <a:ext cx="163" cy="201"/>
            </a:xfrm>
            <a:custGeom>
              <a:avLst/>
              <a:gdLst>
                <a:gd name="T0" fmla="*/ 299 w 1451"/>
                <a:gd name="T1" fmla="*/ 1792 h 1792"/>
                <a:gd name="T2" fmla="*/ 214 w 1451"/>
                <a:gd name="T3" fmla="*/ 1792 h 1792"/>
                <a:gd name="T4" fmla="*/ 0 w 1451"/>
                <a:gd name="T5" fmla="*/ 1579 h 1792"/>
                <a:gd name="T6" fmla="*/ 0 w 1451"/>
                <a:gd name="T7" fmla="*/ 213 h 1792"/>
                <a:gd name="T8" fmla="*/ 214 w 1451"/>
                <a:gd name="T9" fmla="*/ 0 h 1792"/>
                <a:gd name="T10" fmla="*/ 1238 w 1451"/>
                <a:gd name="T11" fmla="*/ 0 h 1792"/>
                <a:gd name="T12" fmla="*/ 1451 w 1451"/>
                <a:gd name="T13" fmla="*/ 213 h 1792"/>
                <a:gd name="T14" fmla="*/ 1408 w 1451"/>
                <a:gd name="T15" fmla="*/ 256 h 1792"/>
                <a:gd name="T16" fmla="*/ 1366 w 1451"/>
                <a:gd name="T17" fmla="*/ 213 h 1792"/>
                <a:gd name="T18" fmla="*/ 1238 w 1451"/>
                <a:gd name="T19" fmla="*/ 85 h 1792"/>
                <a:gd name="T20" fmla="*/ 214 w 1451"/>
                <a:gd name="T21" fmla="*/ 85 h 1792"/>
                <a:gd name="T22" fmla="*/ 86 w 1451"/>
                <a:gd name="T23" fmla="*/ 213 h 1792"/>
                <a:gd name="T24" fmla="*/ 86 w 1451"/>
                <a:gd name="T25" fmla="*/ 1579 h 1792"/>
                <a:gd name="T26" fmla="*/ 214 w 1451"/>
                <a:gd name="T27" fmla="*/ 1707 h 1792"/>
                <a:gd name="T28" fmla="*/ 299 w 1451"/>
                <a:gd name="T29" fmla="*/ 1707 h 1792"/>
                <a:gd name="T30" fmla="*/ 342 w 1451"/>
                <a:gd name="T31" fmla="*/ 1749 h 1792"/>
                <a:gd name="T32" fmla="*/ 299 w 1451"/>
                <a:gd name="T33" fmla="*/ 1792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1792">
                  <a:moveTo>
                    <a:pt x="299" y="1792"/>
                  </a:moveTo>
                  <a:cubicBezTo>
                    <a:pt x="214" y="1792"/>
                    <a:pt x="214" y="1792"/>
                    <a:pt x="214" y="1792"/>
                  </a:cubicBezTo>
                  <a:cubicBezTo>
                    <a:pt x="96" y="1792"/>
                    <a:pt x="0" y="1696"/>
                    <a:pt x="0" y="1579"/>
                  </a:cubicBezTo>
                  <a:cubicBezTo>
                    <a:pt x="0" y="213"/>
                    <a:pt x="0" y="213"/>
                    <a:pt x="0" y="213"/>
                  </a:cubicBezTo>
                  <a:cubicBezTo>
                    <a:pt x="0" y="96"/>
                    <a:pt x="96" y="0"/>
                    <a:pt x="214" y="0"/>
                  </a:cubicBezTo>
                  <a:cubicBezTo>
                    <a:pt x="1238" y="0"/>
                    <a:pt x="1238" y="0"/>
                    <a:pt x="1238" y="0"/>
                  </a:cubicBezTo>
                  <a:cubicBezTo>
                    <a:pt x="1355" y="0"/>
                    <a:pt x="1451" y="96"/>
                    <a:pt x="1451" y="213"/>
                  </a:cubicBezTo>
                  <a:cubicBezTo>
                    <a:pt x="1451" y="237"/>
                    <a:pt x="1432" y="256"/>
                    <a:pt x="1408" y="256"/>
                  </a:cubicBezTo>
                  <a:cubicBezTo>
                    <a:pt x="1385" y="256"/>
                    <a:pt x="1366" y="237"/>
                    <a:pt x="1366" y="213"/>
                  </a:cubicBezTo>
                  <a:cubicBezTo>
                    <a:pt x="1366" y="143"/>
                    <a:pt x="1308" y="85"/>
                    <a:pt x="1238" y="85"/>
                  </a:cubicBezTo>
                  <a:cubicBezTo>
                    <a:pt x="214" y="85"/>
                    <a:pt x="214" y="85"/>
                    <a:pt x="214" y="85"/>
                  </a:cubicBezTo>
                  <a:cubicBezTo>
                    <a:pt x="143" y="85"/>
                    <a:pt x="86" y="143"/>
                    <a:pt x="86" y="213"/>
                  </a:cubicBezTo>
                  <a:cubicBezTo>
                    <a:pt x="86" y="1579"/>
                    <a:pt x="86" y="1579"/>
                    <a:pt x="86" y="1579"/>
                  </a:cubicBezTo>
                  <a:cubicBezTo>
                    <a:pt x="86" y="1649"/>
                    <a:pt x="143" y="1707"/>
                    <a:pt x="214" y="1707"/>
                  </a:cubicBezTo>
                  <a:cubicBezTo>
                    <a:pt x="299" y="1707"/>
                    <a:pt x="299" y="1707"/>
                    <a:pt x="299" y="1707"/>
                  </a:cubicBezTo>
                  <a:cubicBezTo>
                    <a:pt x="323" y="1707"/>
                    <a:pt x="342" y="1726"/>
                    <a:pt x="342" y="1749"/>
                  </a:cubicBezTo>
                  <a:cubicBezTo>
                    <a:pt x="342" y="1773"/>
                    <a:pt x="323" y="1792"/>
                    <a:pt x="299" y="17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7"/>
            <p:cNvSpPr>
              <a:spLocks/>
            </p:cNvSpPr>
            <p:nvPr/>
          </p:nvSpPr>
          <p:spPr bwMode="auto">
            <a:xfrm>
              <a:off x="771" y="3397"/>
              <a:ext cx="87" cy="10"/>
            </a:xfrm>
            <a:custGeom>
              <a:avLst/>
              <a:gdLst>
                <a:gd name="T0" fmla="*/ 726 w 768"/>
                <a:gd name="T1" fmla="*/ 86 h 86"/>
                <a:gd name="T2" fmla="*/ 43 w 768"/>
                <a:gd name="T3" fmla="*/ 86 h 86"/>
                <a:gd name="T4" fmla="*/ 0 w 768"/>
                <a:gd name="T5" fmla="*/ 43 h 86"/>
                <a:gd name="T6" fmla="*/ 43 w 768"/>
                <a:gd name="T7" fmla="*/ 0 h 86"/>
                <a:gd name="T8" fmla="*/ 726 w 768"/>
                <a:gd name="T9" fmla="*/ 0 h 86"/>
                <a:gd name="T10" fmla="*/ 768 w 768"/>
                <a:gd name="T11" fmla="*/ 43 h 86"/>
                <a:gd name="T12" fmla="*/ 726 w 7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768" h="86">
                  <a:moveTo>
                    <a:pt x="726" y="86"/>
                  </a:moveTo>
                  <a:cubicBezTo>
                    <a:pt x="43" y="86"/>
                    <a:pt x="43" y="86"/>
                    <a:pt x="43" y="86"/>
                  </a:cubicBezTo>
                  <a:cubicBezTo>
                    <a:pt x="19" y="86"/>
                    <a:pt x="0" y="67"/>
                    <a:pt x="0" y="43"/>
                  </a:cubicBezTo>
                  <a:cubicBezTo>
                    <a:pt x="0" y="19"/>
                    <a:pt x="19" y="0"/>
                    <a:pt x="43" y="0"/>
                  </a:cubicBezTo>
                  <a:cubicBezTo>
                    <a:pt x="726" y="0"/>
                    <a:pt x="726" y="0"/>
                    <a:pt x="726" y="0"/>
                  </a:cubicBezTo>
                  <a:cubicBezTo>
                    <a:pt x="749" y="0"/>
                    <a:pt x="768" y="19"/>
                    <a:pt x="768" y="43"/>
                  </a:cubicBezTo>
                  <a:cubicBezTo>
                    <a:pt x="768" y="67"/>
                    <a:pt x="749" y="86"/>
                    <a:pt x="72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
            <p:cNvSpPr>
              <a:spLocks/>
            </p:cNvSpPr>
            <p:nvPr/>
          </p:nvSpPr>
          <p:spPr bwMode="auto">
            <a:xfrm>
              <a:off x="771" y="3436"/>
              <a:ext cx="87" cy="9"/>
            </a:xfrm>
            <a:custGeom>
              <a:avLst/>
              <a:gdLst>
                <a:gd name="T0" fmla="*/ 726 w 768"/>
                <a:gd name="T1" fmla="*/ 85 h 85"/>
                <a:gd name="T2" fmla="*/ 43 w 768"/>
                <a:gd name="T3" fmla="*/ 85 h 85"/>
                <a:gd name="T4" fmla="*/ 0 w 768"/>
                <a:gd name="T5" fmla="*/ 42 h 85"/>
                <a:gd name="T6" fmla="*/ 43 w 768"/>
                <a:gd name="T7" fmla="*/ 0 h 85"/>
                <a:gd name="T8" fmla="*/ 726 w 768"/>
                <a:gd name="T9" fmla="*/ 0 h 85"/>
                <a:gd name="T10" fmla="*/ 768 w 768"/>
                <a:gd name="T11" fmla="*/ 42 h 85"/>
                <a:gd name="T12" fmla="*/ 726 w 76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768" h="85">
                  <a:moveTo>
                    <a:pt x="726" y="85"/>
                  </a:moveTo>
                  <a:cubicBezTo>
                    <a:pt x="43" y="85"/>
                    <a:pt x="43" y="85"/>
                    <a:pt x="43" y="85"/>
                  </a:cubicBezTo>
                  <a:cubicBezTo>
                    <a:pt x="19" y="85"/>
                    <a:pt x="0" y="66"/>
                    <a:pt x="0" y="42"/>
                  </a:cubicBezTo>
                  <a:cubicBezTo>
                    <a:pt x="0" y="19"/>
                    <a:pt x="19" y="0"/>
                    <a:pt x="43" y="0"/>
                  </a:cubicBezTo>
                  <a:cubicBezTo>
                    <a:pt x="726" y="0"/>
                    <a:pt x="726" y="0"/>
                    <a:pt x="726" y="0"/>
                  </a:cubicBezTo>
                  <a:cubicBezTo>
                    <a:pt x="749" y="0"/>
                    <a:pt x="768" y="19"/>
                    <a:pt x="768" y="42"/>
                  </a:cubicBezTo>
                  <a:cubicBezTo>
                    <a:pt x="768" y="66"/>
                    <a:pt x="749" y="85"/>
                    <a:pt x="72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
            <p:cNvSpPr>
              <a:spLocks/>
            </p:cNvSpPr>
            <p:nvPr/>
          </p:nvSpPr>
          <p:spPr bwMode="auto">
            <a:xfrm>
              <a:off x="771" y="3359"/>
              <a:ext cx="87" cy="10"/>
            </a:xfrm>
            <a:custGeom>
              <a:avLst/>
              <a:gdLst>
                <a:gd name="T0" fmla="*/ 726 w 768"/>
                <a:gd name="T1" fmla="*/ 85 h 85"/>
                <a:gd name="T2" fmla="*/ 43 w 768"/>
                <a:gd name="T3" fmla="*/ 85 h 85"/>
                <a:gd name="T4" fmla="*/ 0 w 768"/>
                <a:gd name="T5" fmla="*/ 43 h 85"/>
                <a:gd name="T6" fmla="*/ 43 w 768"/>
                <a:gd name="T7" fmla="*/ 0 h 85"/>
                <a:gd name="T8" fmla="*/ 726 w 768"/>
                <a:gd name="T9" fmla="*/ 0 h 85"/>
                <a:gd name="T10" fmla="*/ 768 w 768"/>
                <a:gd name="T11" fmla="*/ 43 h 85"/>
                <a:gd name="T12" fmla="*/ 726 w 76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768" h="85">
                  <a:moveTo>
                    <a:pt x="726" y="85"/>
                  </a:moveTo>
                  <a:cubicBezTo>
                    <a:pt x="43" y="85"/>
                    <a:pt x="43" y="85"/>
                    <a:pt x="43" y="85"/>
                  </a:cubicBezTo>
                  <a:cubicBezTo>
                    <a:pt x="19" y="85"/>
                    <a:pt x="0" y="66"/>
                    <a:pt x="0" y="43"/>
                  </a:cubicBezTo>
                  <a:cubicBezTo>
                    <a:pt x="0" y="19"/>
                    <a:pt x="19" y="0"/>
                    <a:pt x="43" y="0"/>
                  </a:cubicBezTo>
                  <a:cubicBezTo>
                    <a:pt x="726" y="0"/>
                    <a:pt x="726" y="0"/>
                    <a:pt x="726" y="0"/>
                  </a:cubicBezTo>
                  <a:cubicBezTo>
                    <a:pt x="749" y="0"/>
                    <a:pt x="768" y="19"/>
                    <a:pt x="768" y="43"/>
                  </a:cubicBezTo>
                  <a:cubicBezTo>
                    <a:pt x="768" y="66"/>
                    <a:pt x="749" y="85"/>
                    <a:pt x="72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0"/>
            <p:cNvSpPr>
              <a:spLocks/>
            </p:cNvSpPr>
            <p:nvPr/>
          </p:nvSpPr>
          <p:spPr bwMode="auto">
            <a:xfrm>
              <a:off x="771" y="3321"/>
              <a:ext cx="87" cy="9"/>
            </a:xfrm>
            <a:custGeom>
              <a:avLst/>
              <a:gdLst>
                <a:gd name="T0" fmla="*/ 726 w 768"/>
                <a:gd name="T1" fmla="*/ 85 h 85"/>
                <a:gd name="T2" fmla="*/ 43 w 768"/>
                <a:gd name="T3" fmla="*/ 85 h 85"/>
                <a:gd name="T4" fmla="*/ 0 w 768"/>
                <a:gd name="T5" fmla="*/ 42 h 85"/>
                <a:gd name="T6" fmla="*/ 43 w 768"/>
                <a:gd name="T7" fmla="*/ 0 h 85"/>
                <a:gd name="T8" fmla="*/ 726 w 768"/>
                <a:gd name="T9" fmla="*/ 0 h 85"/>
                <a:gd name="T10" fmla="*/ 768 w 768"/>
                <a:gd name="T11" fmla="*/ 42 h 85"/>
                <a:gd name="T12" fmla="*/ 726 w 76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768" h="85">
                  <a:moveTo>
                    <a:pt x="726" y="85"/>
                  </a:moveTo>
                  <a:cubicBezTo>
                    <a:pt x="43" y="85"/>
                    <a:pt x="43" y="85"/>
                    <a:pt x="43" y="85"/>
                  </a:cubicBezTo>
                  <a:cubicBezTo>
                    <a:pt x="19" y="85"/>
                    <a:pt x="0" y="66"/>
                    <a:pt x="0" y="42"/>
                  </a:cubicBezTo>
                  <a:cubicBezTo>
                    <a:pt x="0" y="19"/>
                    <a:pt x="19" y="0"/>
                    <a:pt x="43" y="0"/>
                  </a:cubicBezTo>
                  <a:cubicBezTo>
                    <a:pt x="726" y="0"/>
                    <a:pt x="726" y="0"/>
                    <a:pt x="726" y="0"/>
                  </a:cubicBezTo>
                  <a:cubicBezTo>
                    <a:pt x="749" y="0"/>
                    <a:pt x="768" y="19"/>
                    <a:pt x="768" y="42"/>
                  </a:cubicBezTo>
                  <a:cubicBezTo>
                    <a:pt x="768" y="66"/>
                    <a:pt x="749" y="85"/>
                    <a:pt x="72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7" name="Group 13"/>
          <p:cNvGrpSpPr>
            <a:grpSpLocks noChangeAspect="1"/>
          </p:cNvGrpSpPr>
          <p:nvPr/>
        </p:nvGrpSpPr>
        <p:grpSpPr bwMode="auto">
          <a:xfrm>
            <a:off x="2994030" y="5157550"/>
            <a:ext cx="322263" cy="384175"/>
            <a:chOff x="1886" y="3244"/>
            <a:chExt cx="203" cy="242"/>
          </a:xfrm>
          <a:solidFill>
            <a:schemeClr val="tx2"/>
          </a:solidFill>
        </p:grpSpPr>
        <p:sp>
          <p:nvSpPr>
            <p:cNvPr id="108" name="Freeform 14"/>
            <p:cNvSpPr>
              <a:spLocks noEditPoints="1"/>
            </p:cNvSpPr>
            <p:nvPr/>
          </p:nvSpPr>
          <p:spPr bwMode="auto">
            <a:xfrm>
              <a:off x="1926" y="3296"/>
              <a:ext cx="124" cy="144"/>
            </a:xfrm>
            <a:custGeom>
              <a:avLst/>
              <a:gdLst>
                <a:gd name="T0" fmla="*/ 445 w 890"/>
                <a:gd name="T1" fmla="*/ 0 h 1031"/>
                <a:gd name="T2" fmla="*/ 0 w 890"/>
                <a:gd name="T3" fmla="*/ 445 h 1031"/>
                <a:gd name="T4" fmla="*/ 151 w 890"/>
                <a:gd name="T5" fmla="*/ 779 h 1031"/>
                <a:gd name="T6" fmla="*/ 213 w 890"/>
                <a:gd name="T7" fmla="*/ 1002 h 1031"/>
                <a:gd name="T8" fmla="*/ 221 w 890"/>
                <a:gd name="T9" fmla="*/ 1023 h 1031"/>
                <a:gd name="T10" fmla="*/ 240 w 890"/>
                <a:gd name="T11" fmla="*/ 1031 h 1031"/>
                <a:gd name="T12" fmla="*/ 648 w 890"/>
                <a:gd name="T13" fmla="*/ 1031 h 1031"/>
                <a:gd name="T14" fmla="*/ 668 w 890"/>
                <a:gd name="T15" fmla="*/ 1023 h 1031"/>
                <a:gd name="T16" fmla="*/ 676 w 890"/>
                <a:gd name="T17" fmla="*/ 1002 h 1031"/>
                <a:gd name="T18" fmla="*/ 738 w 890"/>
                <a:gd name="T19" fmla="*/ 779 h 1031"/>
                <a:gd name="T20" fmla="*/ 743 w 890"/>
                <a:gd name="T21" fmla="*/ 775 h 1031"/>
                <a:gd name="T22" fmla="*/ 890 w 890"/>
                <a:gd name="T23" fmla="*/ 445 h 1031"/>
                <a:gd name="T24" fmla="*/ 445 w 890"/>
                <a:gd name="T25" fmla="*/ 0 h 1031"/>
                <a:gd name="T26" fmla="*/ 701 w 890"/>
                <a:gd name="T27" fmla="*/ 738 h 1031"/>
                <a:gd name="T28" fmla="*/ 696 w 890"/>
                <a:gd name="T29" fmla="*/ 744 h 1031"/>
                <a:gd name="T30" fmla="*/ 621 w 890"/>
                <a:gd name="T31" fmla="*/ 975 h 1031"/>
                <a:gd name="T32" fmla="*/ 268 w 890"/>
                <a:gd name="T33" fmla="*/ 975 h 1031"/>
                <a:gd name="T34" fmla="*/ 188 w 890"/>
                <a:gd name="T35" fmla="*/ 738 h 1031"/>
                <a:gd name="T36" fmla="*/ 53 w 890"/>
                <a:gd name="T37" fmla="*/ 443 h 1031"/>
                <a:gd name="T38" fmla="*/ 444 w 890"/>
                <a:gd name="T39" fmla="*/ 53 h 1031"/>
                <a:gd name="T40" fmla="*/ 834 w 890"/>
                <a:gd name="T41" fmla="*/ 443 h 1031"/>
                <a:gd name="T42" fmla="*/ 701 w 890"/>
                <a:gd name="T43" fmla="*/ 738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0" h="1031">
                  <a:moveTo>
                    <a:pt x="445" y="0"/>
                  </a:moveTo>
                  <a:cubicBezTo>
                    <a:pt x="200" y="0"/>
                    <a:pt x="0" y="200"/>
                    <a:pt x="0" y="445"/>
                  </a:cubicBezTo>
                  <a:cubicBezTo>
                    <a:pt x="0" y="573"/>
                    <a:pt x="56" y="696"/>
                    <a:pt x="151" y="779"/>
                  </a:cubicBezTo>
                  <a:cubicBezTo>
                    <a:pt x="221" y="850"/>
                    <a:pt x="215" y="1000"/>
                    <a:pt x="213" y="1002"/>
                  </a:cubicBezTo>
                  <a:cubicBezTo>
                    <a:pt x="213" y="1010"/>
                    <a:pt x="215" y="1016"/>
                    <a:pt x="221" y="1023"/>
                  </a:cubicBezTo>
                  <a:cubicBezTo>
                    <a:pt x="226" y="1027"/>
                    <a:pt x="234" y="1031"/>
                    <a:pt x="240" y="1031"/>
                  </a:cubicBezTo>
                  <a:cubicBezTo>
                    <a:pt x="648" y="1031"/>
                    <a:pt x="648" y="1031"/>
                    <a:pt x="648" y="1031"/>
                  </a:cubicBezTo>
                  <a:cubicBezTo>
                    <a:pt x="656" y="1031"/>
                    <a:pt x="663" y="1027"/>
                    <a:pt x="668" y="1023"/>
                  </a:cubicBezTo>
                  <a:cubicBezTo>
                    <a:pt x="672" y="1018"/>
                    <a:pt x="676" y="1010"/>
                    <a:pt x="676" y="1002"/>
                  </a:cubicBezTo>
                  <a:cubicBezTo>
                    <a:pt x="676" y="1000"/>
                    <a:pt x="668" y="850"/>
                    <a:pt x="738" y="779"/>
                  </a:cubicBezTo>
                  <a:cubicBezTo>
                    <a:pt x="740" y="778"/>
                    <a:pt x="741" y="776"/>
                    <a:pt x="743" y="775"/>
                  </a:cubicBezTo>
                  <a:cubicBezTo>
                    <a:pt x="836" y="690"/>
                    <a:pt x="890" y="570"/>
                    <a:pt x="890" y="445"/>
                  </a:cubicBezTo>
                  <a:cubicBezTo>
                    <a:pt x="890" y="200"/>
                    <a:pt x="690" y="0"/>
                    <a:pt x="445" y="0"/>
                  </a:cubicBezTo>
                  <a:close/>
                  <a:moveTo>
                    <a:pt x="701" y="738"/>
                  </a:moveTo>
                  <a:cubicBezTo>
                    <a:pt x="700" y="739"/>
                    <a:pt x="696" y="743"/>
                    <a:pt x="696" y="744"/>
                  </a:cubicBezTo>
                  <a:cubicBezTo>
                    <a:pt x="634" y="811"/>
                    <a:pt x="623" y="922"/>
                    <a:pt x="621" y="975"/>
                  </a:cubicBezTo>
                  <a:cubicBezTo>
                    <a:pt x="268" y="975"/>
                    <a:pt x="268" y="975"/>
                    <a:pt x="268" y="975"/>
                  </a:cubicBezTo>
                  <a:cubicBezTo>
                    <a:pt x="266" y="922"/>
                    <a:pt x="255" y="807"/>
                    <a:pt x="188" y="738"/>
                  </a:cubicBezTo>
                  <a:cubicBezTo>
                    <a:pt x="103" y="664"/>
                    <a:pt x="53" y="557"/>
                    <a:pt x="53" y="443"/>
                  </a:cubicBezTo>
                  <a:cubicBezTo>
                    <a:pt x="53" y="227"/>
                    <a:pt x="228" y="53"/>
                    <a:pt x="444" y="53"/>
                  </a:cubicBezTo>
                  <a:cubicBezTo>
                    <a:pt x="660" y="53"/>
                    <a:pt x="834" y="227"/>
                    <a:pt x="834" y="443"/>
                  </a:cubicBezTo>
                  <a:cubicBezTo>
                    <a:pt x="834" y="557"/>
                    <a:pt x="786" y="664"/>
                    <a:pt x="701"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5"/>
            <p:cNvSpPr>
              <a:spLocks/>
            </p:cNvSpPr>
            <p:nvPr/>
          </p:nvSpPr>
          <p:spPr bwMode="auto">
            <a:xfrm>
              <a:off x="1984" y="3312"/>
              <a:ext cx="53" cy="52"/>
            </a:xfrm>
            <a:custGeom>
              <a:avLst/>
              <a:gdLst>
                <a:gd name="T0" fmla="*/ 28 w 375"/>
                <a:gd name="T1" fmla="*/ 0 h 373"/>
                <a:gd name="T2" fmla="*/ 0 w 375"/>
                <a:gd name="T3" fmla="*/ 27 h 373"/>
                <a:gd name="T4" fmla="*/ 28 w 375"/>
                <a:gd name="T5" fmla="*/ 54 h 373"/>
                <a:gd name="T6" fmla="*/ 319 w 375"/>
                <a:gd name="T7" fmla="*/ 345 h 373"/>
                <a:gd name="T8" fmla="*/ 346 w 375"/>
                <a:gd name="T9" fmla="*/ 373 h 373"/>
                <a:gd name="T10" fmla="*/ 373 w 375"/>
                <a:gd name="T11" fmla="*/ 345 h 373"/>
                <a:gd name="T12" fmla="*/ 28 w 375"/>
                <a:gd name="T13" fmla="*/ 0 h 373"/>
              </a:gdLst>
              <a:ahLst/>
              <a:cxnLst>
                <a:cxn ang="0">
                  <a:pos x="T0" y="T1"/>
                </a:cxn>
                <a:cxn ang="0">
                  <a:pos x="T2" y="T3"/>
                </a:cxn>
                <a:cxn ang="0">
                  <a:pos x="T4" y="T5"/>
                </a:cxn>
                <a:cxn ang="0">
                  <a:pos x="T6" y="T7"/>
                </a:cxn>
                <a:cxn ang="0">
                  <a:pos x="T8" y="T9"/>
                </a:cxn>
                <a:cxn ang="0">
                  <a:pos x="T10" y="T11"/>
                </a:cxn>
                <a:cxn ang="0">
                  <a:pos x="T12" y="T13"/>
                </a:cxn>
              </a:cxnLst>
              <a:rect l="0" t="0" r="r" b="b"/>
              <a:pathLst>
                <a:path w="375" h="373">
                  <a:moveTo>
                    <a:pt x="28" y="0"/>
                  </a:moveTo>
                  <a:cubicBezTo>
                    <a:pt x="13" y="0"/>
                    <a:pt x="0" y="13"/>
                    <a:pt x="0" y="27"/>
                  </a:cubicBezTo>
                  <a:cubicBezTo>
                    <a:pt x="0" y="41"/>
                    <a:pt x="13" y="54"/>
                    <a:pt x="28" y="54"/>
                  </a:cubicBezTo>
                  <a:cubicBezTo>
                    <a:pt x="189" y="54"/>
                    <a:pt x="319" y="185"/>
                    <a:pt x="319" y="345"/>
                  </a:cubicBezTo>
                  <a:cubicBezTo>
                    <a:pt x="319" y="360"/>
                    <a:pt x="332" y="373"/>
                    <a:pt x="346" y="373"/>
                  </a:cubicBezTo>
                  <a:cubicBezTo>
                    <a:pt x="360" y="373"/>
                    <a:pt x="373" y="360"/>
                    <a:pt x="373" y="345"/>
                  </a:cubicBezTo>
                  <a:cubicBezTo>
                    <a:pt x="375" y="155"/>
                    <a:pt x="220"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6"/>
            <p:cNvSpPr>
              <a:spLocks noEditPoints="1"/>
            </p:cNvSpPr>
            <p:nvPr/>
          </p:nvSpPr>
          <p:spPr bwMode="auto">
            <a:xfrm>
              <a:off x="1954" y="3445"/>
              <a:ext cx="68" cy="18"/>
            </a:xfrm>
            <a:custGeom>
              <a:avLst/>
              <a:gdLst>
                <a:gd name="T0" fmla="*/ 422 w 489"/>
                <a:gd name="T1" fmla="*/ 0 h 134"/>
                <a:gd name="T2" fmla="*/ 67 w 489"/>
                <a:gd name="T3" fmla="*/ 0 h 134"/>
                <a:gd name="T4" fmla="*/ 0 w 489"/>
                <a:gd name="T5" fmla="*/ 67 h 134"/>
                <a:gd name="T6" fmla="*/ 67 w 489"/>
                <a:gd name="T7" fmla="*/ 134 h 134"/>
                <a:gd name="T8" fmla="*/ 421 w 489"/>
                <a:gd name="T9" fmla="*/ 134 h 134"/>
                <a:gd name="T10" fmla="*/ 489 w 489"/>
                <a:gd name="T11" fmla="*/ 67 h 134"/>
                <a:gd name="T12" fmla="*/ 422 w 489"/>
                <a:gd name="T13" fmla="*/ 0 h 134"/>
                <a:gd name="T14" fmla="*/ 422 w 489"/>
                <a:gd name="T15" fmla="*/ 78 h 134"/>
                <a:gd name="T16" fmla="*/ 67 w 489"/>
                <a:gd name="T17" fmla="*/ 78 h 134"/>
                <a:gd name="T18" fmla="*/ 54 w 489"/>
                <a:gd name="T19" fmla="*/ 66 h 134"/>
                <a:gd name="T20" fmla="*/ 67 w 489"/>
                <a:gd name="T21" fmla="*/ 53 h 134"/>
                <a:gd name="T22" fmla="*/ 421 w 489"/>
                <a:gd name="T23" fmla="*/ 53 h 134"/>
                <a:gd name="T24" fmla="*/ 433 w 489"/>
                <a:gd name="T25" fmla="*/ 66 h 134"/>
                <a:gd name="T26" fmla="*/ 422 w 489"/>
                <a:gd name="T2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134">
                  <a:moveTo>
                    <a:pt x="422" y="0"/>
                  </a:moveTo>
                  <a:cubicBezTo>
                    <a:pt x="67" y="0"/>
                    <a:pt x="67" y="0"/>
                    <a:pt x="67" y="0"/>
                  </a:cubicBezTo>
                  <a:cubicBezTo>
                    <a:pt x="30" y="0"/>
                    <a:pt x="0" y="30"/>
                    <a:pt x="0" y="67"/>
                  </a:cubicBezTo>
                  <a:cubicBezTo>
                    <a:pt x="0" y="104"/>
                    <a:pt x="30" y="134"/>
                    <a:pt x="67" y="134"/>
                  </a:cubicBezTo>
                  <a:cubicBezTo>
                    <a:pt x="421" y="134"/>
                    <a:pt x="421" y="134"/>
                    <a:pt x="421" y="134"/>
                  </a:cubicBezTo>
                  <a:cubicBezTo>
                    <a:pt x="459" y="133"/>
                    <a:pt x="489" y="104"/>
                    <a:pt x="489" y="67"/>
                  </a:cubicBezTo>
                  <a:cubicBezTo>
                    <a:pt x="489" y="30"/>
                    <a:pt x="459" y="0"/>
                    <a:pt x="422" y="0"/>
                  </a:cubicBezTo>
                  <a:close/>
                  <a:moveTo>
                    <a:pt x="422" y="78"/>
                  </a:moveTo>
                  <a:cubicBezTo>
                    <a:pt x="67" y="78"/>
                    <a:pt x="67" y="78"/>
                    <a:pt x="67" y="78"/>
                  </a:cubicBezTo>
                  <a:cubicBezTo>
                    <a:pt x="61" y="78"/>
                    <a:pt x="54" y="74"/>
                    <a:pt x="54" y="66"/>
                  </a:cubicBezTo>
                  <a:cubicBezTo>
                    <a:pt x="54" y="58"/>
                    <a:pt x="59" y="53"/>
                    <a:pt x="67" y="53"/>
                  </a:cubicBezTo>
                  <a:cubicBezTo>
                    <a:pt x="421" y="53"/>
                    <a:pt x="421" y="53"/>
                    <a:pt x="421" y="53"/>
                  </a:cubicBezTo>
                  <a:cubicBezTo>
                    <a:pt x="427" y="53"/>
                    <a:pt x="433" y="58"/>
                    <a:pt x="433" y="66"/>
                  </a:cubicBezTo>
                  <a:cubicBezTo>
                    <a:pt x="433" y="74"/>
                    <a:pt x="429" y="78"/>
                    <a:pt x="42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7"/>
            <p:cNvSpPr>
              <a:spLocks noEditPoints="1"/>
            </p:cNvSpPr>
            <p:nvPr/>
          </p:nvSpPr>
          <p:spPr bwMode="auto">
            <a:xfrm>
              <a:off x="1961" y="3467"/>
              <a:ext cx="54" cy="19"/>
            </a:xfrm>
            <a:custGeom>
              <a:avLst/>
              <a:gdLst>
                <a:gd name="T0" fmla="*/ 316 w 384"/>
                <a:gd name="T1" fmla="*/ 0 h 134"/>
                <a:gd name="T2" fmla="*/ 67 w 384"/>
                <a:gd name="T3" fmla="*/ 0 h 134"/>
                <a:gd name="T4" fmla="*/ 0 w 384"/>
                <a:gd name="T5" fmla="*/ 67 h 134"/>
                <a:gd name="T6" fmla="*/ 67 w 384"/>
                <a:gd name="T7" fmla="*/ 134 h 134"/>
                <a:gd name="T8" fmla="*/ 316 w 384"/>
                <a:gd name="T9" fmla="*/ 134 h 134"/>
                <a:gd name="T10" fmla="*/ 384 w 384"/>
                <a:gd name="T11" fmla="*/ 67 h 134"/>
                <a:gd name="T12" fmla="*/ 316 w 384"/>
                <a:gd name="T13" fmla="*/ 0 h 134"/>
                <a:gd name="T14" fmla="*/ 316 w 384"/>
                <a:gd name="T15" fmla="*/ 78 h 134"/>
                <a:gd name="T16" fmla="*/ 67 w 384"/>
                <a:gd name="T17" fmla="*/ 78 h 134"/>
                <a:gd name="T18" fmla="*/ 54 w 384"/>
                <a:gd name="T19" fmla="*/ 65 h 134"/>
                <a:gd name="T20" fmla="*/ 67 w 384"/>
                <a:gd name="T21" fmla="*/ 52 h 134"/>
                <a:gd name="T22" fmla="*/ 316 w 384"/>
                <a:gd name="T23" fmla="*/ 52 h 134"/>
                <a:gd name="T24" fmla="*/ 329 w 384"/>
                <a:gd name="T25" fmla="*/ 65 h 134"/>
                <a:gd name="T26" fmla="*/ 316 w 384"/>
                <a:gd name="T2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134">
                  <a:moveTo>
                    <a:pt x="316" y="0"/>
                  </a:moveTo>
                  <a:cubicBezTo>
                    <a:pt x="67" y="0"/>
                    <a:pt x="67" y="0"/>
                    <a:pt x="67" y="0"/>
                  </a:cubicBezTo>
                  <a:cubicBezTo>
                    <a:pt x="30" y="0"/>
                    <a:pt x="0" y="30"/>
                    <a:pt x="0" y="67"/>
                  </a:cubicBezTo>
                  <a:cubicBezTo>
                    <a:pt x="0" y="104"/>
                    <a:pt x="30" y="134"/>
                    <a:pt x="67" y="134"/>
                  </a:cubicBezTo>
                  <a:cubicBezTo>
                    <a:pt x="316" y="134"/>
                    <a:pt x="316" y="134"/>
                    <a:pt x="316" y="134"/>
                  </a:cubicBezTo>
                  <a:cubicBezTo>
                    <a:pt x="353" y="134"/>
                    <a:pt x="384" y="104"/>
                    <a:pt x="384" y="67"/>
                  </a:cubicBezTo>
                  <a:cubicBezTo>
                    <a:pt x="384" y="28"/>
                    <a:pt x="353" y="0"/>
                    <a:pt x="316" y="0"/>
                  </a:cubicBezTo>
                  <a:close/>
                  <a:moveTo>
                    <a:pt x="316" y="78"/>
                  </a:moveTo>
                  <a:cubicBezTo>
                    <a:pt x="67" y="78"/>
                    <a:pt x="67" y="78"/>
                    <a:pt x="67" y="78"/>
                  </a:cubicBezTo>
                  <a:cubicBezTo>
                    <a:pt x="60" y="78"/>
                    <a:pt x="54" y="73"/>
                    <a:pt x="54" y="65"/>
                  </a:cubicBezTo>
                  <a:cubicBezTo>
                    <a:pt x="54" y="57"/>
                    <a:pt x="59" y="52"/>
                    <a:pt x="67" y="52"/>
                  </a:cubicBezTo>
                  <a:cubicBezTo>
                    <a:pt x="316" y="52"/>
                    <a:pt x="316" y="52"/>
                    <a:pt x="316" y="52"/>
                  </a:cubicBezTo>
                  <a:cubicBezTo>
                    <a:pt x="323" y="52"/>
                    <a:pt x="329" y="57"/>
                    <a:pt x="329" y="65"/>
                  </a:cubicBezTo>
                  <a:cubicBezTo>
                    <a:pt x="329" y="73"/>
                    <a:pt x="323" y="78"/>
                    <a:pt x="3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8"/>
            <p:cNvSpPr>
              <a:spLocks/>
            </p:cNvSpPr>
            <p:nvPr/>
          </p:nvSpPr>
          <p:spPr bwMode="auto">
            <a:xfrm>
              <a:off x="1984" y="3244"/>
              <a:ext cx="8" cy="34"/>
            </a:xfrm>
            <a:custGeom>
              <a:avLst/>
              <a:gdLst>
                <a:gd name="T0" fmla="*/ 28 w 55"/>
                <a:gd name="T1" fmla="*/ 240 h 240"/>
                <a:gd name="T2" fmla="*/ 55 w 55"/>
                <a:gd name="T3" fmla="*/ 213 h 240"/>
                <a:gd name="T4" fmla="*/ 55 w 55"/>
                <a:gd name="T5" fmla="*/ 28 h 240"/>
                <a:gd name="T6" fmla="*/ 28 w 55"/>
                <a:gd name="T7" fmla="*/ 0 h 240"/>
                <a:gd name="T8" fmla="*/ 0 w 55"/>
                <a:gd name="T9" fmla="*/ 28 h 240"/>
                <a:gd name="T10" fmla="*/ 0 w 55"/>
                <a:gd name="T11" fmla="*/ 213 h 240"/>
                <a:gd name="T12" fmla="*/ 28 w 5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55" h="240">
                  <a:moveTo>
                    <a:pt x="28" y="240"/>
                  </a:moveTo>
                  <a:cubicBezTo>
                    <a:pt x="44" y="240"/>
                    <a:pt x="55" y="228"/>
                    <a:pt x="55" y="213"/>
                  </a:cubicBezTo>
                  <a:cubicBezTo>
                    <a:pt x="55" y="28"/>
                    <a:pt x="55" y="28"/>
                    <a:pt x="55" y="28"/>
                  </a:cubicBezTo>
                  <a:cubicBezTo>
                    <a:pt x="55" y="13"/>
                    <a:pt x="42" y="0"/>
                    <a:pt x="28" y="0"/>
                  </a:cubicBezTo>
                  <a:cubicBezTo>
                    <a:pt x="13" y="0"/>
                    <a:pt x="0" y="13"/>
                    <a:pt x="0" y="28"/>
                  </a:cubicBezTo>
                  <a:cubicBezTo>
                    <a:pt x="0" y="213"/>
                    <a:pt x="0" y="213"/>
                    <a:pt x="0" y="213"/>
                  </a:cubicBezTo>
                  <a:cubicBezTo>
                    <a:pt x="0" y="228"/>
                    <a:pt x="13" y="240"/>
                    <a:pt x="28"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9"/>
            <p:cNvSpPr>
              <a:spLocks/>
            </p:cNvSpPr>
            <p:nvPr/>
          </p:nvSpPr>
          <p:spPr bwMode="auto">
            <a:xfrm>
              <a:off x="2030" y="3262"/>
              <a:ext cx="23" cy="30"/>
            </a:xfrm>
            <a:custGeom>
              <a:avLst/>
              <a:gdLst>
                <a:gd name="T0" fmla="*/ 148 w 164"/>
                <a:gd name="T1" fmla="*/ 10 h 213"/>
                <a:gd name="T2" fmla="*/ 112 w 164"/>
                <a:gd name="T3" fmla="*/ 16 h 213"/>
                <a:gd name="T4" fmla="*/ 9 w 164"/>
                <a:gd name="T5" fmla="*/ 170 h 213"/>
                <a:gd name="T6" fmla="*/ 16 w 164"/>
                <a:gd name="T7" fmla="*/ 208 h 213"/>
                <a:gd name="T8" fmla="*/ 30 w 164"/>
                <a:gd name="T9" fmla="*/ 213 h 213"/>
                <a:gd name="T10" fmla="*/ 52 w 164"/>
                <a:gd name="T11" fmla="*/ 200 h 213"/>
                <a:gd name="T12" fmla="*/ 155 w 164"/>
                <a:gd name="T13" fmla="*/ 47 h 213"/>
                <a:gd name="T14" fmla="*/ 148 w 164"/>
                <a:gd name="T15" fmla="*/ 1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13">
                  <a:moveTo>
                    <a:pt x="148" y="10"/>
                  </a:moveTo>
                  <a:cubicBezTo>
                    <a:pt x="136" y="0"/>
                    <a:pt x="120" y="5"/>
                    <a:pt x="112" y="16"/>
                  </a:cubicBezTo>
                  <a:cubicBezTo>
                    <a:pt x="9" y="170"/>
                    <a:pt x="9" y="170"/>
                    <a:pt x="9" y="170"/>
                  </a:cubicBezTo>
                  <a:cubicBezTo>
                    <a:pt x="0" y="183"/>
                    <a:pt x="3" y="200"/>
                    <a:pt x="16" y="208"/>
                  </a:cubicBezTo>
                  <a:cubicBezTo>
                    <a:pt x="20" y="212"/>
                    <a:pt x="25" y="213"/>
                    <a:pt x="30" y="213"/>
                  </a:cubicBezTo>
                  <a:cubicBezTo>
                    <a:pt x="40" y="213"/>
                    <a:pt x="48" y="208"/>
                    <a:pt x="52" y="200"/>
                  </a:cubicBezTo>
                  <a:cubicBezTo>
                    <a:pt x="155" y="47"/>
                    <a:pt x="155" y="47"/>
                    <a:pt x="155" y="47"/>
                  </a:cubicBezTo>
                  <a:cubicBezTo>
                    <a:pt x="164" y="36"/>
                    <a:pt x="161" y="18"/>
                    <a:pt x="1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0"/>
            <p:cNvSpPr>
              <a:spLocks/>
            </p:cNvSpPr>
            <p:nvPr/>
          </p:nvSpPr>
          <p:spPr bwMode="auto">
            <a:xfrm>
              <a:off x="1924" y="3261"/>
              <a:ext cx="23" cy="30"/>
            </a:xfrm>
            <a:custGeom>
              <a:avLst/>
              <a:gdLst>
                <a:gd name="T0" fmla="*/ 131 w 161"/>
                <a:gd name="T1" fmla="*/ 215 h 215"/>
                <a:gd name="T2" fmla="*/ 145 w 161"/>
                <a:gd name="T3" fmla="*/ 210 h 215"/>
                <a:gd name="T4" fmla="*/ 153 w 161"/>
                <a:gd name="T5" fmla="*/ 172 h 215"/>
                <a:gd name="T6" fmla="*/ 54 w 161"/>
                <a:gd name="T7" fmla="*/ 16 h 215"/>
                <a:gd name="T8" fmla="*/ 16 w 161"/>
                <a:gd name="T9" fmla="*/ 8 h 215"/>
                <a:gd name="T10" fmla="*/ 8 w 161"/>
                <a:gd name="T11" fmla="*/ 47 h 215"/>
                <a:gd name="T12" fmla="*/ 107 w 161"/>
                <a:gd name="T13" fmla="*/ 202 h 215"/>
                <a:gd name="T14" fmla="*/ 131 w 161"/>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15">
                  <a:moveTo>
                    <a:pt x="131" y="215"/>
                  </a:moveTo>
                  <a:cubicBezTo>
                    <a:pt x="136" y="215"/>
                    <a:pt x="140" y="213"/>
                    <a:pt x="145" y="210"/>
                  </a:cubicBezTo>
                  <a:cubicBezTo>
                    <a:pt x="158" y="202"/>
                    <a:pt x="161" y="184"/>
                    <a:pt x="153" y="172"/>
                  </a:cubicBezTo>
                  <a:cubicBezTo>
                    <a:pt x="54" y="16"/>
                    <a:pt x="54" y="16"/>
                    <a:pt x="54" y="16"/>
                  </a:cubicBezTo>
                  <a:cubicBezTo>
                    <a:pt x="46" y="4"/>
                    <a:pt x="28" y="0"/>
                    <a:pt x="16" y="8"/>
                  </a:cubicBezTo>
                  <a:cubicBezTo>
                    <a:pt x="3" y="16"/>
                    <a:pt x="0" y="34"/>
                    <a:pt x="8" y="47"/>
                  </a:cubicBezTo>
                  <a:cubicBezTo>
                    <a:pt x="107" y="202"/>
                    <a:pt x="107" y="202"/>
                    <a:pt x="107" y="202"/>
                  </a:cubicBezTo>
                  <a:cubicBezTo>
                    <a:pt x="113" y="212"/>
                    <a:pt x="121" y="215"/>
                    <a:pt x="13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1"/>
            <p:cNvSpPr>
              <a:spLocks/>
            </p:cNvSpPr>
            <p:nvPr/>
          </p:nvSpPr>
          <p:spPr bwMode="auto">
            <a:xfrm>
              <a:off x="1886" y="3301"/>
              <a:ext cx="32" cy="21"/>
            </a:xfrm>
            <a:custGeom>
              <a:avLst/>
              <a:gdLst>
                <a:gd name="T0" fmla="*/ 206 w 224"/>
                <a:gd name="T1" fmla="*/ 94 h 146"/>
                <a:gd name="T2" fmla="*/ 45 w 224"/>
                <a:gd name="T3" fmla="*/ 6 h 146"/>
                <a:gd name="T4" fmla="*/ 8 w 224"/>
                <a:gd name="T5" fmla="*/ 18 h 146"/>
                <a:gd name="T6" fmla="*/ 19 w 224"/>
                <a:gd name="T7" fmla="*/ 54 h 146"/>
                <a:gd name="T8" fmla="*/ 181 w 224"/>
                <a:gd name="T9" fmla="*/ 142 h 146"/>
                <a:gd name="T10" fmla="*/ 193 w 224"/>
                <a:gd name="T11" fmla="*/ 146 h 146"/>
                <a:gd name="T12" fmla="*/ 217 w 224"/>
                <a:gd name="T13" fmla="*/ 131 h 146"/>
                <a:gd name="T14" fmla="*/ 206 w 224"/>
                <a:gd name="T15" fmla="*/ 94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46">
                  <a:moveTo>
                    <a:pt x="206" y="94"/>
                  </a:moveTo>
                  <a:cubicBezTo>
                    <a:pt x="45" y="6"/>
                    <a:pt x="45" y="6"/>
                    <a:pt x="45" y="6"/>
                  </a:cubicBezTo>
                  <a:cubicBezTo>
                    <a:pt x="32" y="0"/>
                    <a:pt x="14" y="5"/>
                    <a:pt x="8" y="18"/>
                  </a:cubicBezTo>
                  <a:cubicBezTo>
                    <a:pt x="0" y="30"/>
                    <a:pt x="5" y="48"/>
                    <a:pt x="19" y="54"/>
                  </a:cubicBezTo>
                  <a:cubicBezTo>
                    <a:pt x="181" y="142"/>
                    <a:pt x="181" y="142"/>
                    <a:pt x="181" y="142"/>
                  </a:cubicBezTo>
                  <a:cubicBezTo>
                    <a:pt x="185" y="144"/>
                    <a:pt x="189" y="146"/>
                    <a:pt x="193" y="146"/>
                  </a:cubicBezTo>
                  <a:cubicBezTo>
                    <a:pt x="203" y="146"/>
                    <a:pt x="213" y="141"/>
                    <a:pt x="217" y="131"/>
                  </a:cubicBezTo>
                  <a:cubicBezTo>
                    <a:pt x="224" y="118"/>
                    <a:pt x="219" y="101"/>
                    <a:pt x="206"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2"/>
            <p:cNvSpPr>
              <a:spLocks/>
            </p:cNvSpPr>
            <p:nvPr/>
          </p:nvSpPr>
          <p:spPr bwMode="auto">
            <a:xfrm>
              <a:off x="2058" y="3301"/>
              <a:ext cx="31" cy="21"/>
            </a:xfrm>
            <a:custGeom>
              <a:avLst/>
              <a:gdLst>
                <a:gd name="T0" fmla="*/ 218 w 224"/>
                <a:gd name="T1" fmla="*/ 18 h 146"/>
                <a:gd name="T2" fmla="*/ 181 w 224"/>
                <a:gd name="T3" fmla="*/ 6 h 146"/>
                <a:gd name="T4" fmla="*/ 18 w 224"/>
                <a:gd name="T5" fmla="*/ 94 h 146"/>
                <a:gd name="T6" fmla="*/ 7 w 224"/>
                <a:gd name="T7" fmla="*/ 131 h 146"/>
                <a:gd name="T8" fmla="*/ 31 w 224"/>
                <a:gd name="T9" fmla="*/ 146 h 146"/>
                <a:gd name="T10" fmla="*/ 44 w 224"/>
                <a:gd name="T11" fmla="*/ 142 h 146"/>
                <a:gd name="T12" fmla="*/ 207 w 224"/>
                <a:gd name="T13" fmla="*/ 54 h 146"/>
                <a:gd name="T14" fmla="*/ 218 w 224"/>
                <a:gd name="T15" fmla="*/ 18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46">
                  <a:moveTo>
                    <a:pt x="218" y="18"/>
                  </a:moveTo>
                  <a:cubicBezTo>
                    <a:pt x="212" y="5"/>
                    <a:pt x="194" y="0"/>
                    <a:pt x="181" y="6"/>
                  </a:cubicBezTo>
                  <a:cubicBezTo>
                    <a:pt x="18" y="94"/>
                    <a:pt x="18" y="94"/>
                    <a:pt x="18" y="94"/>
                  </a:cubicBezTo>
                  <a:cubicBezTo>
                    <a:pt x="5" y="101"/>
                    <a:pt x="0" y="118"/>
                    <a:pt x="7" y="131"/>
                  </a:cubicBezTo>
                  <a:cubicBezTo>
                    <a:pt x="12" y="141"/>
                    <a:pt x="21" y="146"/>
                    <a:pt x="31" y="146"/>
                  </a:cubicBezTo>
                  <a:cubicBezTo>
                    <a:pt x="36" y="146"/>
                    <a:pt x="40" y="144"/>
                    <a:pt x="44" y="142"/>
                  </a:cubicBezTo>
                  <a:cubicBezTo>
                    <a:pt x="207" y="54"/>
                    <a:pt x="207" y="54"/>
                    <a:pt x="207" y="54"/>
                  </a:cubicBezTo>
                  <a:cubicBezTo>
                    <a:pt x="220" y="48"/>
                    <a:pt x="224" y="30"/>
                    <a:pt x="2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25"/>
          <p:cNvGrpSpPr>
            <a:grpSpLocks noChangeAspect="1"/>
          </p:cNvGrpSpPr>
          <p:nvPr/>
        </p:nvGrpSpPr>
        <p:grpSpPr bwMode="auto">
          <a:xfrm>
            <a:off x="4708526" y="5171837"/>
            <a:ext cx="304800" cy="369888"/>
            <a:chOff x="2966" y="3241"/>
            <a:chExt cx="192" cy="233"/>
          </a:xfrm>
          <a:solidFill>
            <a:schemeClr val="tx2"/>
          </a:solidFill>
        </p:grpSpPr>
        <p:sp>
          <p:nvSpPr>
            <p:cNvPr id="118" name="Freeform 26"/>
            <p:cNvSpPr>
              <a:spLocks noEditPoints="1"/>
            </p:cNvSpPr>
            <p:nvPr/>
          </p:nvSpPr>
          <p:spPr bwMode="auto">
            <a:xfrm>
              <a:off x="2966" y="3241"/>
              <a:ext cx="192" cy="233"/>
            </a:xfrm>
            <a:custGeom>
              <a:avLst/>
              <a:gdLst>
                <a:gd name="T0" fmla="*/ 536 w 1273"/>
                <a:gd name="T1" fmla="*/ 1552 h 1552"/>
                <a:gd name="T2" fmla="*/ 521 w 1273"/>
                <a:gd name="T3" fmla="*/ 1520 h 1552"/>
                <a:gd name="T4" fmla="*/ 521 w 1273"/>
                <a:gd name="T5" fmla="*/ 1393 h 1552"/>
                <a:gd name="T6" fmla="*/ 545 w 1273"/>
                <a:gd name="T7" fmla="*/ 1360 h 1552"/>
                <a:gd name="T8" fmla="*/ 545 w 1273"/>
                <a:gd name="T9" fmla="*/ 1312 h 1552"/>
                <a:gd name="T10" fmla="*/ 521 w 1273"/>
                <a:gd name="T11" fmla="*/ 1278 h 1552"/>
                <a:gd name="T12" fmla="*/ 521 w 1273"/>
                <a:gd name="T13" fmla="*/ 1202 h 1552"/>
                <a:gd name="T14" fmla="*/ 465 w 1273"/>
                <a:gd name="T15" fmla="*/ 1187 h 1552"/>
                <a:gd name="T16" fmla="*/ 58 w 1273"/>
                <a:gd name="T17" fmla="*/ 746 h 1552"/>
                <a:gd name="T18" fmla="*/ 314 w 1273"/>
                <a:gd name="T19" fmla="*/ 117 h 1552"/>
                <a:gd name="T20" fmla="*/ 666 w 1273"/>
                <a:gd name="T21" fmla="*/ 19 h 1552"/>
                <a:gd name="T22" fmla="*/ 1220 w 1273"/>
                <a:gd name="T23" fmla="*/ 476 h 1552"/>
                <a:gd name="T24" fmla="*/ 1016 w 1273"/>
                <a:gd name="T25" fmla="*/ 1081 h 1552"/>
                <a:gd name="T26" fmla="*/ 996 w 1273"/>
                <a:gd name="T27" fmla="*/ 1090 h 1552"/>
                <a:gd name="T28" fmla="*/ 975 w 1273"/>
                <a:gd name="T29" fmla="*/ 1076 h 1552"/>
                <a:gd name="T30" fmla="*/ 981 w 1273"/>
                <a:gd name="T31" fmla="*/ 1051 h 1552"/>
                <a:gd name="T32" fmla="*/ 1010 w 1273"/>
                <a:gd name="T33" fmla="*/ 1026 h 1552"/>
                <a:gd name="T34" fmla="*/ 1188 w 1273"/>
                <a:gd name="T35" fmla="*/ 554 h 1552"/>
                <a:gd name="T36" fmla="*/ 787 w 1273"/>
                <a:gd name="T37" fmla="*/ 84 h 1552"/>
                <a:gd name="T38" fmla="*/ 102 w 1273"/>
                <a:gd name="T39" fmla="*/ 495 h 1552"/>
                <a:gd name="T40" fmla="*/ 475 w 1273"/>
                <a:gd name="T41" fmla="*/ 1143 h 1552"/>
                <a:gd name="T42" fmla="*/ 887 w 1273"/>
                <a:gd name="T43" fmla="*/ 1111 h 1552"/>
                <a:gd name="T44" fmla="*/ 896 w 1273"/>
                <a:gd name="T45" fmla="*/ 1106 h 1552"/>
                <a:gd name="T46" fmla="*/ 928 w 1273"/>
                <a:gd name="T47" fmla="*/ 1115 h 1552"/>
                <a:gd name="T48" fmla="*/ 916 w 1273"/>
                <a:gd name="T49" fmla="*/ 1146 h 1552"/>
                <a:gd name="T50" fmla="*/ 796 w 1273"/>
                <a:gd name="T51" fmla="*/ 1193 h 1552"/>
                <a:gd name="T52" fmla="*/ 760 w 1273"/>
                <a:gd name="T53" fmla="*/ 1202 h 1552"/>
                <a:gd name="T54" fmla="*/ 760 w 1273"/>
                <a:gd name="T55" fmla="*/ 1278 h 1552"/>
                <a:gd name="T56" fmla="*/ 736 w 1273"/>
                <a:gd name="T57" fmla="*/ 1312 h 1552"/>
                <a:gd name="T58" fmla="*/ 736 w 1273"/>
                <a:gd name="T59" fmla="*/ 1361 h 1552"/>
                <a:gd name="T60" fmla="*/ 760 w 1273"/>
                <a:gd name="T61" fmla="*/ 1399 h 1552"/>
                <a:gd name="T62" fmla="*/ 760 w 1273"/>
                <a:gd name="T63" fmla="*/ 1520 h 1552"/>
                <a:gd name="T64" fmla="*/ 745 w 1273"/>
                <a:gd name="T65" fmla="*/ 1552 h 1552"/>
                <a:gd name="T66" fmla="*/ 730 w 1273"/>
                <a:gd name="T67" fmla="*/ 1552 h 1552"/>
                <a:gd name="T68" fmla="*/ 715 w 1273"/>
                <a:gd name="T69" fmla="*/ 1521 h 1552"/>
                <a:gd name="T70" fmla="*/ 715 w 1273"/>
                <a:gd name="T71" fmla="*/ 1408 h 1552"/>
                <a:gd name="T72" fmla="*/ 566 w 1273"/>
                <a:gd name="T73" fmla="*/ 1408 h 1552"/>
                <a:gd name="T74" fmla="*/ 566 w 1273"/>
                <a:gd name="T75" fmla="*/ 1521 h 1552"/>
                <a:gd name="T76" fmla="*/ 551 w 1273"/>
                <a:gd name="T77" fmla="*/ 1552 h 1552"/>
                <a:gd name="T78" fmla="*/ 536 w 1273"/>
                <a:gd name="T79" fmla="*/ 1552 h 1552"/>
                <a:gd name="T80" fmla="*/ 567 w 1273"/>
                <a:gd name="T81" fmla="*/ 1209 h 1552"/>
                <a:gd name="T82" fmla="*/ 567 w 1273"/>
                <a:gd name="T83" fmla="*/ 1264 h 1552"/>
                <a:gd name="T84" fmla="*/ 714 w 1273"/>
                <a:gd name="T85" fmla="*/ 1264 h 1552"/>
                <a:gd name="T86" fmla="*/ 714 w 1273"/>
                <a:gd name="T87" fmla="*/ 1209 h 1552"/>
                <a:gd name="T88" fmla="*/ 567 w 1273"/>
                <a:gd name="T89" fmla="*/ 1209 h 1552"/>
                <a:gd name="T90" fmla="*/ 690 w 1273"/>
                <a:gd name="T91" fmla="*/ 1311 h 1552"/>
                <a:gd name="T92" fmla="*/ 591 w 1273"/>
                <a:gd name="T93" fmla="*/ 1311 h 1552"/>
                <a:gd name="T94" fmla="*/ 591 w 1273"/>
                <a:gd name="T95" fmla="*/ 1361 h 1552"/>
                <a:gd name="T96" fmla="*/ 690 w 1273"/>
                <a:gd name="T97" fmla="*/ 1361 h 1552"/>
                <a:gd name="T98" fmla="*/ 690 w 1273"/>
                <a:gd name="T99" fmla="*/ 1311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3" h="1552">
                  <a:moveTo>
                    <a:pt x="536" y="1552"/>
                  </a:moveTo>
                  <a:cubicBezTo>
                    <a:pt x="524" y="1544"/>
                    <a:pt x="521" y="1534"/>
                    <a:pt x="521" y="1520"/>
                  </a:cubicBezTo>
                  <a:cubicBezTo>
                    <a:pt x="521" y="1478"/>
                    <a:pt x="521" y="1436"/>
                    <a:pt x="521" y="1393"/>
                  </a:cubicBezTo>
                  <a:cubicBezTo>
                    <a:pt x="521" y="1372"/>
                    <a:pt x="525" y="1367"/>
                    <a:pt x="545" y="1360"/>
                  </a:cubicBezTo>
                  <a:cubicBezTo>
                    <a:pt x="545" y="1344"/>
                    <a:pt x="545" y="1328"/>
                    <a:pt x="545" y="1312"/>
                  </a:cubicBezTo>
                  <a:cubicBezTo>
                    <a:pt x="525" y="1305"/>
                    <a:pt x="521" y="1300"/>
                    <a:pt x="521" y="1278"/>
                  </a:cubicBezTo>
                  <a:cubicBezTo>
                    <a:pt x="521" y="1253"/>
                    <a:pt x="521" y="1228"/>
                    <a:pt x="521" y="1202"/>
                  </a:cubicBezTo>
                  <a:cubicBezTo>
                    <a:pt x="502" y="1197"/>
                    <a:pt x="484" y="1193"/>
                    <a:pt x="465" y="1187"/>
                  </a:cubicBezTo>
                  <a:cubicBezTo>
                    <a:pt x="250" y="1114"/>
                    <a:pt x="112" y="967"/>
                    <a:pt x="58" y="746"/>
                  </a:cubicBezTo>
                  <a:cubicBezTo>
                    <a:pt x="0" y="509"/>
                    <a:pt x="108" y="249"/>
                    <a:pt x="314" y="117"/>
                  </a:cubicBezTo>
                  <a:cubicBezTo>
                    <a:pt x="421" y="47"/>
                    <a:pt x="539" y="15"/>
                    <a:pt x="666" y="19"/>
                  </a:cubicBezTo>
                  <a:cubicBezTo>
                    <a:pt x="926" y="27"/>
                    <a:pt x="1165" y="222"/>
                    <a:pt x="1220" y="476"/>
                  </a:cubicBezTo>
                  <a:cubicBezTo>
                    <a:pt x="1273" y="717"/>
                    <a:pt x="1203" y="919"/>
                    <a:pt x="1016" y="1081"/>
                  </a:cubicBezTo>
                  <a:cubicBezTo>
                    <a:pt x="1010" y="1086"/>
                    <a:pt x="1004" y="1090"/>
                    <a:pt x="996" y="1090"/>
                  </a:cubicBezTo>
                  <a:cubicBezTo>
                    <a:pt x="986" y="1090"/>
                    <a:pt x="979" y="1085"/>
                    <a:pt x="975" y="1076"/>
                  </a:cubicBezTo>
                  <a:cubicBezTo>
                    <a:pt x="971" y="1066"/>
                    <a:pt x="974" y="1058"/>
                    <a:pt x="981" y="1051"/>
                  </a:cubicBezTo>
                  <a:cubicBezTo>
                    <a:pt x="990" y="1043"/>
                    <a:pt x="1001" y="1035"/>
                    <a:pt x="1010" y="1026"/>
                  </a:cubicBezTo>
                  <a:cubicBezTo>
                    <a:pt x="1147" y="898"/>
                    <a:pt x="1208" y="740"/>
                    <a:pt x="1188" y="554"/>
                  </a:cubicBezTo>
                  <a:cubicBezTo>
                    <a:pt x="1164" y="329"/>
                    <a:pt x="1005" y="144"/>
                    <a:pt x="787" y="84"/>
                  </a:cubicBezTo>
                  <a:cubicBezTo>
                    <a:pt x="484" y="0"/>
                    <a:pt x="169" y="189"/>
                    <a:pt x="102" y="495"/>
                  </a:cubicBezTo>
                  <a:cubicBezTo>
                    <a:pt x="40" y="776"/>
                    <a:pt x="200" y="1056"/>
                    <a:pt x="475" y="1143"/>
                  </a:cubicBezTo>
                  <a:cubicBezTo>
                    <a:pt x="616" y="1187"/>
                    <a:pt x="754" y="1175"/>
                    <a:pt x="887" y="1111"/>
                  </a:cubicBezTo>
                  <a:cubicBezTo>
                    <a:pt x="890" y="1109"/>
                    <a:pt x="893" y="1107"/>
                    <a:pt x="896" y="1106"/>
                  </a:cubicBezTo>
                  <a:cubicBezTo>
                    <a:pt x="910" y="1100"/>
                    <a:pt x="922" y="1103"/>
                    <a:pt x="928" y="1115"/>
                  </a:cubicBezTo>
                  <a:cubicBezTo>
                    <a:pt x="934" y="1126"/>
                    <a:pt x="930" y="1138"/>
                    <a:pt x="916" y="1146"/>
                  </a:cubicBezTo>
                  <a:cubicBezTo>
                    <a:pt x="878" y="1166"/>
                    <a:pt x="838" y="1181"/>
                    <a:pt x="796" y="1193"/>
                  </a:cubicBezTo>
                  <a:cubicBezTo>
                    <a:pt x="784" y="1196"/>
                    <a:pt x="773" y="1198"/>
                    <a:pt x="760" y="1202"/>
                  </a:cubicBezTo>
                  <a:cubicBezTo>
                    <a:pt x="760" y="1227"/>
                    <a:pt x="760" y="1253"/>
                    <a:pt x="760" y="1278"/>
                  </a:cubicBezTo>
                  <a:cubicBezTo>
                    <a:pt x="760" y="1300"/>
                    <a:pt x="756" y="1305"/>
                    <a:pt x="736" y="1312"/>
                  </a:cubicBezTo>
                  <a:cubicBezTo>
                    <a:pt x="736" y="1328"/>
                    <a:pt x="736" y="1343"/>
                    <a:pt x="736" y="1361"/>
                  </a:cubicBezTo>
                  <a:cubicBezTo>
                    <a:pt x="759" y="1364"/>
                    <a:pt x="760" y="1380"/>
                    <a:pt x="760" y="1399"/>
                  </a:cubicBezTo>
                  <a:cubicBezTo>
                    <a:pt x="759" y="1440"/>
                    <a:pt x="760" y="1480"/>
                    <a:pt x="760" y="1520"/>
                  </a:cubicBezTo>
                  <a:cubicBezTo>
                    <a:pt x="760" y="1534"/>
                    <a:pt x="757" y="1544"/>
                    <a:pt x="745" y="1552"/>
                  </a:cubicBezTo>
                  <a:cubicBezTo>
                    <a:pt x="740" y="1552"/>
                    <a:pt x="735" y="1552"/>
                    <a:pt x="730" y="1552"/>
                  </a:cubicBezTo>
                  <a:cubicBezTo>
                    <a:pt x="718" y="1545"/>
                    <a:pt x="715" y="1535"/>
                    <a:pt x="715" y="1521"/>
                  </a:cubicBezTo>
                  <a:cubicBezTo>
                    <a:pt x="715" y="1483"/>
                    <a:pt x="715" y="1446"/>
                    <a:pt x="715" y="1408"/>
                  </a:cubicBezTo>
                  <a:cubicBezTo>
                    <a:pt x="665" y="1408"/>
                    <a:pt x="616" y="1408"/>
                    <a:pt x="566" y="1408"/>
                  </a:cubicBezTo>
                  <a:cubicBezTo>
                    <a:pt x="566" y="1446"/>
                    <a:pt x="566" y="1484"/>
                    <a:pt x="566" y="1521"/>
                  </a:cubicBezTo>
                  <a:cubicBezTo>
                    <a:pt x="566" y="1535"/>
                    <a:pt x="563" y="1545"/>
                    <a:pt x="551" y="1552"/>
                  </a:cubicBezTo>
                  <a:cubicBezTo>
                    <a:pt x="546" y="1552"/>
                    <a:pt x="541" y="1552"/>
                    <a:pt x="536" y="1552"/>
                  </a:cubicBezTo>
                  <a:close/>
                  <a:moveTo>
                    <a:pt x="567" y="1209"/>
                  </a:moveTo>
                  <a:cubicBezTo>
                    <a:pt x="567" y="1228"/>
                    <a:pt x="567" y="1246"/>
                    <a:pt x="567" y="1264"/>
                  </a:cubicBezTo>
                  <a:cubicBezTo>
                    <a:pt x="616" y="1264"/>
                    <a:pt x="665" y="1264"/>
                    <a:pt x="714" y="1264"/>
                  </a:cubicBezTo>
                  <a:cubicBezTo>
                    <a:pt x="714" y="1245"/>
                    <a:pt x="714" y="1227"/>
                    <a:pt x="714" y="1209"/>
                  </a:cubicBezTo>
                  <a:cubicBezTo>
                    <a:pt x="665" y="1215"/>
                    <a:pt x="616" y="1215"/>
                    <a:pt x="567" y="1209"/>
                  </a:cubicBezTo>
                  <a:close/>
                  <a:moveTo>
                    <a:pt x="690" y="1311"/>
                  </a:moveTo>
                  <a:cubicBezTo>
                    <a:pt x="656" y="1311"/>
                    <a:pt x="623" y="1311"/>
                    <a:pt x="591" y="1311"/>
                  </a:cubicBezTo>
                  <a:cubicBezTo>
                    <a:pt x="591" y="1329"/>
                    <a:pt x="591" y="1345"/>
                    <a:pt x="591" y="1361"/>
                  </a:cubicBezTo>
                  <a:cubicBezTo>
                    <a:pt x="625" y="1361"/>
                    <a:pt x="657" y="1361"/>
                    <a:pt x="690" y="1361"/>
                  </a:cubicBezTo>
                  <a:cubicBezTo>
                    <a:pt x="690" y="1344"/>
                    <a:pt x="690" y="1328"/>
                    <a:pt x="690" y="1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7"/>
            <p:cNvSpPr>
              <a:spLocks noEditPoints="1"/>
            </p:cNvSpPr>
            <p:nvPr/>
          </p:nvSpPr>
          <p:spPr bwMode="auto">
            <a:xfrm>
              <a:off x="2986" y="3257"/>
              <a:ext cx="158" cy="160"/>
            </a:xfrm>
            <a:custGeom>
              <a:avLst/>
              <a:gdLst>
                <a:gd name="T0" fmla="*/ 165 w 1049"/>
                <a:gd name="T1" fmla="*/ 544 h 1069"/>
                <a:gd name="T2" fmla="*/ 169 w 1049"/>
                <a:gd name="T3" fmla="*/ 341 h 1069"/>
                <a:gd name="T4" fmla="*/ 425 w 1049"/>
                <a:gd name="T5" fmla="*/ 262 h 1069"/>
                <a:gd name="T6" fmla="*/ 651 w 1049"/>
                <a:gd name="T7" fmla="*/ 342 h 1069"/>
                <a:gd name="T8" fmla="*/ 858 w 1049"/>
                <a:gd name="T9" fmla="*/ 347 h 1069"/>
                <a:gd name="T10" fmla="*/ 953 w 1049"/>
                <a:gd name="T11" fmla="*/ 619 h 1069"/>
                <a:gd name="T12" fmla="*/ 560 w 1049"/>
                <a:gd name="T13" fmla="*/ 58 h 1069"/>
                <a:gd name="T14" fmla="*/ 146 w 1049"/>
                <a:gd name="T15" fmla="*/ 237 h 1069"/>
                <a:gd name="T16" fmla="*/ 112 w 1049"/>
                <a:gd name="T17" fmla="*/ 209 h 1069"/>
                <a:gd name="T18" fmla="*/ 561 w 1049"/>
                <a:gd name="T19" fmla="*/ 12 h 1069"/>
                <a:gd name="T20" fmla="*/ 643 w 1049"/>
                <a:gd name="T21" fmla="*/ 993 h 1069"/>
                <a:gd name="T22" fmla="*/ 51 w 1049"/>
                <a:gd name="T23" fmla="*/ 312 h 1069"/>
                <a:gd name="T24" fmla="*/ 93 w 1049"/>
                <a:gd name="T25" fmla="*/ 329 h 1069"/>
                <a:gd name="T26" fmla="*/ 69 w 1049"/>
                <a:gd name="T27" fmla="*/ 620 h 1069"/>
                <a:gd name="T28" fmla="*/ 155 w 1049"/>
                <a:gd name="T29" fmla="*/ 779 h 1069"/>
                <a:gd name="T30" fmla="*/ 178 w 1049"/>
                <a:gd name="T31" fmla="*/ 703 h 1069"/>
                <a:gd name="T32" fmla="*/ 200 w 1049"/>
                <a:gd name="T33" fmla="*/ 743 h 1069"/>
                <a:gd name="T34" fmla="*/ 301 w 1049"/>
                <a:gd name="T35" fmla="*/ 912 h 1069"/>
                <a:gd name="T36" fmla="*/ 322 w 1049"/>
                <a:gd name="T37" fmla="*/ 773 h 1069"/>
                <a:gd name="T38" fmla="*/ 346 w 1049"/>
                <a:gd name="T39" fmla="*/ 815 h 1069"/>
                <a:gd name="T40" fmla="*/ 397 w 1049"/>
                <a:gd name="T41" fmla="*/ 950 h 1069"/>
                <a:gd name="T42" fmla="*/ 397 w 1049"/>
                <a:gd name="T43" fmla="*/ 674 h 1069"/>
                <a:gd name="T44" fmla="*/ 423 w 1049"/>
                <a:gd name="T45" fmla="*/ 643 h 1069"/>
                <a:gd name="T46" fmla="*/ 442 w 1049"/>
                <a:gd name="T47" fmla="*/ 676 h 1069"/>
                <a:gd name="T48" fmla="*/ 442 w 1049"/>
                <a:gd name="T49" fmla="*/ 960 h 1069"/>
                <a:gd name="T50" fmla="*/ 579 w 1049"/>
                <a:gd name="T51" fmla="*/ 943 h 1069"/>
                <a:gd name="T52" fmla="*/ 579 w 1049"/>
                <a:gd name="T53" fmla="*/ 661 h 1069"/>
                <a:gd name="T54" fmla="*/ 622 w 1049"/>
                <a:gd name="T55" fmla="*/ 656 h 1069"/>
                <a:gd name="T56" fmla="*/ 624 w 1049"/>
                <a:gd name="T57" fmla="*/ 934 h 1069"/>
                <a:gd name="T58" fmla="*/ 674 w 1049"/>
                <a:gd name="T59" fmla="*/ 935 h 1069"/>
                <a:gd name="T60" fmla="*/ 675 w 1049"/>
                <a:gd name="T61" fmla="*/ 602 h 1069"/>
                <a:gd name="T62" fmla="*/ 429 w 1049"/>
                <a:gd name="T63" fmla="*/ 521 h 1069"/>
                <a:gd name="T64" fmla="*/ 346 w 1049"/>
                <a:gd name="T65" fmla="*/ 684 h 1069"/>
                <a:gd name="T66" fmla="*/ 301 w 1049"/>
                <a:gd name="T67" fmla="*/ 685 h 1069"/>
                <a:gd name="T68" fmla="*/ 189 w 1049"/>
                <a:gd name="T69" fmla="*/ 587 h 1069"/>
                <a:gd name="T70" fmla="*/ 106 w 1049"/>
                <a:gd name="T71" fmla="*/ 717 h 1069"/>
                <a:gd name="T72" fmla="*/ 721 w 1049"/>
                <a:gd name="T73" fmla="*/ 587 h 1069"/>
                <a:gd name="T74" fmla="*/ 821 w 1049"/>
                <a:gd name="T75" fmla="*/ 843 h 1069"/>
                <a:gd name="T76" fmla="*/ 842 w 1049"/>
                <a:gd name="T77" fmla="*/ 703 h 1069"/>
                <a:gd name="T78" fmla="*/ 866 w 1049"/>
                <a:gd name="T79" fmla="*/ 790 h 1069"/>
                <a:gd name="T80" fmla="*/ 837 w 1049"/>
                <a:gd name="T81" fmla="*/ 587 h 1069"/>
                <a:gd name="T82" fmla="*/ 268 w 1049"/>
                <a:gd name="T83" fmla="*/ 542 h 1069"/>
                <a:gd name="T84" fmla="*/ 269 w 1049"/>
                <a:gd name="T85" fmla="*/ 345 h 1069"/>
                <a:gd name="T86" fmla="*/ 268 w 1049"/>
                <a:gd name="T87" fmla="*/ 542 h 1069"/>
                <a:gd name="T88" fmla="*/ 751 w 1049"/>
                <a:gd name="T89" fmla="*/ 542 h 1069"/>
                <a:gd name="T90" fmla="*/ 752 w 1049"/>
                <a:gd name="T91" fmla="*/ 345 h 1069"/>
                <a:gd name="T92" fmla="*/ 609 w 1049"/>
                <a:gd name="T93" fmla="*/ 378 h 1069"/>
                <a:gd name="T94" fmla="*/ 412 w 1049"/>
                <a:gd name="T95" fmla="*/ 376 h 1069"/>
                <a:gd name="T96" fmla="*/ 609 w 1049"/>
                <a:gd name="T97" fmla="*/ 37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9" h="1069">
                  <a:moveTo>
                    <a:pt x="69" y="620"/>
                  </a:moveTo>
                  <a:cubicBezTo>
                    <a:pt x="100" y="571"/>
                    <a:pt x="114" y="560"/>
                    <a:pt x="165" y="544"/>
                  </a:cubicBezTo>
                  <a:cubicBezTo>
                    <a:pt x="137" y="512"/>
                    <a:pt x="122" y="475"/>
                    <a:pt x="126" y="432"/>
                  </a:cubicBezTo>
                  <a:cubicBezTo>
                    <a:pt x="129" y="396"/>
                    <a:pt x="143" y="366"/>
                    <a:pt x="169" y="341"/>
                  </a:cubicBezTo>
                  <a:cubicBezTo>
                    <a:pt x="224" y="287"/>
                    <a:pt x="296" y="287"/>
                    <a:pt x="371" y="342"/>
                  </a:cubicBezTo>
                  <a:cubicBezTo>
                    <a:pt x="381" y="309"/>
                    <a:pt x="398" y="282"/>
                    <a:pt x="425" y="262"/>
                  </a:cubicBezTo>
                  <a:cubicBezTo>
                    <a:pt x="452" y="242"/>
                    <a:pt x="483" y="233"/>
                    <a:pt x="516" y="234"/>
                  </a:cubicBezTo>
                  <a:cubicBezTo>
                    <a:pt x="577" y="236"/>
                    <a:pt x="624" y="273"/>
                    <a:pt x="651" y="342"/>
                  </a:cubicBezTo>
                  <a:cubicBezTo>
                    <a:pt x="684" y="312"/>
                    <a:pt x="723" y="296"/>
                    <a:pt x="768" y="301"/>
                  </a:cubicBezTo>
                  <a:cubicBezTo>
                    <a:pt x="804" y="305"/>
                    <a:pt x="833" y="321"/>
                    <a:pt x="858" y="347"/>
                  </a:cubicBezTo>
                  <a:cubicBezTo>
                    <a:pt x="899" y="390"/>
                    <a:pt x="918" y="472"/>
                    <a:pt x="856" y="544"/>
                  </a:cubicBezTo>
                  <a:cubicBezTo>
                    <a:pt x="910" y="563"/>
                    <a:pt x="910" y="563"/>
                    <a:pt x="953" y="619"/>
                  </a:cubicBezTo>
                  <a:cubicBezTo>
                    <a:pt x="979" y="503"/>
                    <a:pt x="967" y="392"/>
                    <a:pt x="908" y="289"/>
                  </a:cubicBezTo>
                  <a:cubicBezTo>
                    <a:pt x="831" y="155"/>
                    <a:pt x="715" y="75"/>
                    <a:pt x="560" y="58"/>
                  </a:cubicBezTo>
                  <a:cubicBezTo>
                    <a:pt x="399" y="41"/>
                    <a:pt x="264" y="98"/>
                    <a:pt x="158" y="222"/>
                  </a:cubicBezTo>
                  <a:cubicBezTo>
                    <a:pt x="154" y="227"/>
                    <a:pt x="150" y="232"/>
                    <a:pt x="146" y="237"/>
                  </a:cubicBezTo>
                  <a:cubicBezTo>
                    <a:pt x="137" y="247"/>
                    <a:pt x="124" y="249"/>
                    <a:pt x="114" y="242"/>
                  </a:cubicBezTo>
                  <a:cubicBezTo>
                    <a:pt x="104" y="234"/>
                    <a:pt x="103" y="221"/>
                    <a:pt x="112" y="209"/>
                  </a:cubicBezTo>
                  <a:cubicBezTo>
                    <a:pt x="135" y="178"/>
                    <a:pt x="161" y="150"/>
                    <a:pt x="191" y="126"/>
                  </a:cubicBezTo>
                  <a:cubicBezTo>
                    <a:pt x="299" y="38"/>
                    <a:pt x="422" y="0"/>
                    <a:pt x="561" y="12"/>
                  </a:cubicBezTo>
                  <a:cubicBezTo>
                    <a:pt x="779" y="32"/>
                    <a:pt x="962" y="201"/>
                    <a:pt x="1002" y="419"/>
                  </a:cubicBezTo>
                  <a:cubicBezTo>
                    <a:pt x="1049" y="675"/>
                    <a:pt x="893" y="924"/>
                    <a:pt x="643" y="993"/>
                  </a:cubicBezTo>
                  <a:cubicBezTo>
                    <a:pt x="365" y="1069"/>
                    <a:pt x="77" y="893"/>
                    <a:pt x="20" y="611"/>
                  </a:cubicBezTo>
                  <a:cubicBezTo>
                    <a:pt x="0" y="508"/>
                    <a:pt x="10" y="408"/>
                    <a:pt x="51" y="312"/>
                  </a:cubicBezTo>
                  <a:cubicBezTo>
                    <a:pt x="59" y="295"/>
                    <a:pt x="70" y="288"/>
                    <a:pt x="83" y="294"/>
                  </a:cubicBezTo>
                  <a:cubicBezTo>
                    <a:pt x="96" y="299"/>
                    <a:pt x="100" y="312"/>
                    <a:pt x="93" y="329"/>
                  </a:cubicBezTo>
                  <a:cubicBezTo>
                    <a:pt x="65" y="392"/>
                    <a:pt x="53" y="458"/>
                    <a:pt x="55" y="527"/>
                  </a:cubicBezTo>
                  <a:cubicBezTo>
                    <a:pt x="56" y="558"/>
                    <a:pt x="61" y="588"/>
                    <a:pt x="69" y="620"/>
                  </a:cubicBezTo>
                  <a:close/>
                  <a:moveTo>
                    <a:pt x="155" y="794"/>
                  </a:moveTo>
                  <a:cubicBezTo>
                    <a:pt x="155" y="786"/>
                    <a:pt x="155" y="783"/>
                    <a:pt x="155" y="779"/>
                  </a:cubicBezTo>
                  <a:cubicBezTo>
                    <a:pt x="155" y="761"/>
                    <a:pt x="155" y="743"/>
                    <a:pt x="155" y="725"/>
                  </a:cubicBezTo>
                  <a:cubicBezTo>
                    <a:pt x="156" y="711"/>
                    <a:pt x="165" y="703"/>
                    <a:pt x="178" y="703"/>
                  </a:cubicBezTo>
                  <a:cubicBezTo>
                    <a:pt x="191" y="703"/>
                    <a:pt x="199" y="711"/>
                    <a:pt x="200" y="725"/>
                  </a:cubicBezTo>
                  <a:cubicBezTo>
                    <a:pt x="200" y="731"/>
                    <a:pt x="200" y="737"/>
                    <a:pt x="200" y="743"/>
                  </a:cubicBezTo>
                  <a:cubicBezTo>
                    <a:pt x="200" y="776"/>
                    <a:pt x="200" y="810"/>
                    <a:pt x="200" y="842"/>
                  </a:cubicBezTo>
                  <a:cubicBezTo>
                    <a:pt x="232" y="873"/>
                    <a:pt x="279" y="906"/>
                    <a:pt x="301" y="912"/>
                  </a:cubicBezTo>
                  <a:cubicBezTo>
                    <a:pt x="301" y="873"/>
                    <a:pt x="301" y="835"/>
                    <a:pt x="301" y="797"/>
                  </a:cubicBezTo>
                  <a:cubicBezTo>
                    <a:pt x="301" y="783"/>
                    <a:pt x="310" y="773"/>
                    <a:pt x="322" y="773"/>
                  </a:cubicBezTo>
                  <a:cubicBezTo>
                    <a:pt x="335" y="773"/>
                    <a:pt x="344" y="782"/>
                    <a:pt x="345" y="796"/>
                  </a:cubicBezTo>
                  <a:cubicBezTo>
                    <a:pt x="346" y="802"/>
                    <a:pt x="346" y="809"/>
                    <a:pt x="346" y="815"/>
                  </a:cubicBezTo>
                  <a:cubicBezTo>
                    <a:pt x="346" y="855"/>
                    <a:pt x="346" y="895"/>
                    <a:pt x="346" y="934"/>
                  </a:cubicBezTo>
                  <a:cubicBezTo>
                    <a:pt x="363" y="941"/>
                    <a:pt x="379" y="947"/>
                    <a:pt x="397" y="950"/>
                  </a:cubicBezTo>
                  <a:cubicBezTo>
                    <a:pt x="397" y="944"/>
                    <a:pt x="397" y="938"/>
                    <a:pt x="397" y="933"/>
                  </a:cubicBezTo>
                  <a:cubicBezTo>
                    <a:pt x="397" y="847"/>
                    <a:pt x="397" y="760"/>
                    <a:pt x="397" y="674"/>
                  </a:cubicBezTo>
                  <a:cubicBezTo>
                    <a:pt x="397" y="668"/>
                    <a:pt x="396" y="661"/>
                    <a:pt x="400" y="655"/>
                  </a:cubicBezTo>
                  <a:cubicBezTo>
                    <a:pt x="405" y="645"/>
                    <a:pt x="412" y="641"/>
                    <a:pt x="423" y="643"/>
                  </a:cubicBezTo>
                  <a:cubicBezTo>
                    <a:pt x="433" y="644"/>
                    <a:pt x="440" y="650"/>
                    <a:pt x="442" y="661"/>
                  </a:cubicBezTo>
                  <a:cubicBezTo>
                    <a:pt x="442" y="666"/>
                    <a:pt x="442" y="671"/>
                    <a:pt x="442" y="676"/>
                  </a:cubicBezTo>
                  <a:cubicBezTo>
                    <a:pt x="442" y="765"/>
                    <a:pt x="442" y="854"/>
                    <a:pt x="442" y="944"/>
                  </a:cubicBezTo>
                  <a:cubicBezTo>
                    <a:pt x="442" y="949"/>
                    <a:pt x="442" y="955"/>
                    <a:pt x="442" y="960"/>
                  </a:cubicBezTo>
                  <a:cubicBezTo>
                    <a:pt x="488" y="967"/>
                    <a:pt x="533" y="967"/>
                    <a:pt x="579" y="960"/>
                  </a:cubicBezTo>
                  <a:cubicBezTo>
                    <a:pt x="579" y="954"/>
                    <a:pt x="579" y="948"/>
                    <a:pt x="579" y="943"/>
                  </a:cubicBezTo>
                  <a:cubicBezTo>
                    <a:pt x="579" y="854"/>
                    <a:pt x="579" y="765"/>
                    <a:pt x="579" y="676"/>
                  </a:cubicBezTo>
                  <a:cubicBezTo>
                    <a:pt x="579" y="671"/>
                    <a:pt x="579" y="666"/>
                    <a:pt x="579" y="661"/>
                  </a:cubicBezTo>
                  <a:cubicBezTo>
                    <a:pt x="581" y="651"/>
                    <a:pt x="587" y="644"/>
                    <a:pt x="598" y="643"/>
                  </a:cubicBezTo>
                  <a:cubicBezTo>
                    <a:pt x="609" y="641"/>
                    <a:pt x="617" y="645"/>
                    <a:pt x="622" y="656"/>
                  </a:cubicBezTo>
                  <a:cubicBezTo>
                    <a:pt x="624" y="662"/>
                    <a:pt x="624" y="667"/>
                    <a:pt x="624" y="673"/>
                  </a:cubicBezTo>
                  <a:cubicBezTo>
                    <a:pt x="624" y="760"/>
                    <a:pt x="624" y="847"/>
                    <a:pt x="624" y="934"/>
                  </a:cubicBezTo>
                  <a:cubicBezTo>
                    <a:pt x="624" y="939"/>
                    <a:pt x="623" y="945"/>
                    <a:pt x="625" y="950"/>
                  </a:cubicBezTo>
                  <a:cubicBezTo>
                    <a:pt x="642" y="947"/>
                    <a:pt x="659" y="941"/>
                    <a:pt x="674" y="935"/>
                  </a:cubicBezTo>
                  <a:cubicBezTo>
                    <a:pt x="675" y="933"/>
                    <a:pt x="675" y="932"/>
                    <a:pt x="675" y="931"/>
                  </a:cubicBezTo>
                  <a:cubicBezTo>
                    <a:pt x="675" y="821"/>
                    <a:pt x="676" y="711"/>
                    <a:pt x="675" y="602"/>
                  </a:cubicBezTo>
                  <a:cubicBezTo>
                    <a:pt x="675" y="558"/>
                    <a:pt x="636" y="521"/>
                    <a:pt x="593" y="521"/>
                  </a:cubicBezTo>
                  <a:cubicBezTo>
                    <a:pt x="538" y="520"/>
                    <a:pt x="484" y="520"/>
                    <a:pt x="429" y="521"/>
                  </a:cubicBezTo>
                  <a:cubicBezTo>
                    <a:pt x="383" y="521"/>
                    <a:pt x="347" y="559"/>
                    <a:pt x="346" y="605"/>
                  </a:cubicBezTo>
                  <a:cubicBezTo>
                    <a:pt x="345" y="631"/>
                    <a:pt x="346" y="658"/>
                    <a:pt x="346" y="684"/>
                  </a:cubicBezTo>
                  <a:cubicBezTo>
                    <a:pt x="345" y="703"/>
                    <a:pt x="337" y="713"/>
                    <a:pt x="322" y="713"/>
                  </a:cubicBezTo>
                  <a:cubicBezTo>
                    <a:pt x="308" y="712"/>
                    <a:pt x="301" y="703"/>
                    <a:pt x="301" y="685"/>
                  </a:cubicBezTo>
                  <a:cubicBezTo>
                    <a:pt x="301" y="653"/>
                    <a:pt x="301" y="620"/>
                    <a:pt x="301" y="587"/>
                  </a:cubicBezTo>
                  <a:cubicBezTo>
                    <a:pt x="263" y="587"/>
                    <a:pt x="226" y="587"/>
                    <a:pt x="189" y="587"/>
                  </a:cubicBezTo>
                  <a:cubicBezTo>
                    <a:pt x="159" y="588"/>
                    <a:pt x="135" y="601"/>
                    <a:pt x="118" y="626"/>
                  </a:cubicBezTo>
                  <a:cubicBezTo>
                    <a:pt x="99" y="654"/>
                    <a:pt x="98" y="687"/>
                    <a:pt x="106" y="717"/>
                  </a:cubicBezTo>
                  <a:cubicBezTo>
                    <a:pt x="114" y="744"/>
                    <a:pt x="134" y="768"/>
                    <a:pt x="155" y="794"/>
                  </a:cubicBezTo>
                  <a:close/>
                  <a:moveTo>
                    <a:pt x="721" y="587"/>
                  </a:moveTo>
                  <a:cubicBezTo>
                    <a:pt x="721" y="696"/>
                    <a:pt x="721" y="804"/>
                    <a:pt x="721" y="914"/>
                  </a:cubicBezTo>
                  <a:cubicBezTo>
                    <a:pt x="759" y="894"/>
                    <a:pt x="792" y="871"/>
                    <a:pt x="821" y="843"/>
                  </a:cubicBezTo>
                  <a:cubicBezTo>
                    <a:pt x="821" y="804"/>
                    <a:pt x="821" y="766"/>
                    <a:pt x="821" y="728"/>
                  </a:cubicBezTo>
                  <a:cubicBezTo>
                    <a:pt x="821" y="712"/>
                    <a:pt x="829" y="703"/>
                    <a:pt x="842" y="703"/>
                  </a:cubicBezTo>
                  <a:cubicBezTo>
                    <a:pt x="856" y="702"/>
                    <a:pt x="865" y="712"/>
                    <a:pt x="866" y="728"/>
                  </a:cubicBezTo>
                  <a:cubicBezTo>
                    <a:pt x="866" y="748"/>
                    <a:pt x="866" y="769"/>
                    <a:pt x="866" y="790"/>
                  </a:cubicBezTo>
                  <a:cubicBezTo>
                    <a:pt x="895" y="754"/>
                    <a:pt x="924" y="721"/>
                    <a:pt x="918" y="670"/>
                  </a:cubicBezTo>
                  <a:cubicBezTo>
                    <a:pt x="913" y="626"/>
                    <a:pt x="881" y="589"/>
                    <a:pt x="837" y="587"/>
                  </a:cubicBezTo>
                  <a:cubicBezTo>
                    <a:pt x="798" y="586"/>
                    <a:pt x="760" y="587"/>
                    <a:pt x="721" y="587"/>
                  </a:cubicBezTo>
                  <a:close/>
                  <a:moveTo>
                    <a:pt x="268" y="542"/>
                  </a:moveTo>
                  <a:cubicBezTo>
                    <a:pt x="322" y="542"/>
                    <a:pt x="367" y="499"/>
                    <a:pt x="367" y="445"/>
                  </a:cubicBezTo>
                  <a:cubicBezTo>
                    <a:pt x="367" y="390"/>
                    <a:pt x="324" y="345"/>
                    <a:pt x="269" y="345"/>
                  </a:cubicBezTo>
                  <a:cubicBezTo>
                    <a:pt x="215" y="345"/>
                    <a:pt x="170" y="389"/>
                    <a:pt x="170" y="444"/>
                  </a:cubicBezTo>
                  <a:cubicBezTo>
                    <a:pt x="170" y="497"/>
                    <a:pt x="214" y="542"/>
                    <a:pt x="268" y="542"/>
                  </a:cubicBezTo>
                  <a:close/>
                  <a:moveTo>
                    <a:pt x="654" y="443"/>
                  </a:moveTo>
                  <a:cubicBezTo>
                    <a:pt x="654" y="497"/>
                    <a:pt x="697" y="542"/>
                    <a:pt x="751" y="542"/>
                  </a:cubicBezTo>
                  <a:cubicBezTo>
                    <a:pt x="806" y="542"/>
                    <a:pt x="851" y="499"/>
                    <a:pt x="851" y="444"/>
                  </a:cubicBezTo>
                  <a:cubicBezTo>
                    <a:pt x="852" y="390"/>
                    <a:pt x="807" y="345"/>
                    <a:pt x="752" y="345"/>
                  </a:cubicBezTo>
                  <a:cubicBezTo>
                    <a:pt x="699" y="345"/>
                    <a:pt x="654" y="389"/>
                    <a:pt x="654" y="443"/>
                  </a:cubicBezTo>
                  <a:close/>
                  <a:moveTo>
                    <a:pt x="609" y="378"/>
                  </a:moveTo>
                  <a:cubicBezTo>
                    <a:pt x="609" y="323"/>
                    <a:pt x="565" y="279"/>
                    <a:pt x="511" y="278"/>
                  </a:cubicBezTo>
                  <a:cubicBezTo>
                    <a:pt x="457" y="278"/>
                    <a:pt x="413" y="322"/>
                    <a:pt x="412" y="376"/>
                  </a:cubicBezTo>
                  <a:cubicBezTo>
                    <a:pt x="411" y="430"/>
                    <a:pt x="455" y="475"/>
                    <a:pt x="510" y="476"/>
                  </a:cubicBezTo>
                  <a:cubicBezTo>
                    <a:pt x="564" y="476"/>
                    <a:pt x="609" y="432"/>
                    <a:pt x="60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30"/>
          <p:cNvGrpSpPr>
            <a:grpSpLocks noChangeAspect="1"/>
          </p:cNvGrpSpPr>
          <p:nvPr/>
        </p:nvGrpSpPr>
        <p:grpSpPr bwMode="auto">
          <a:xfrm>
            <a:off x="6099175" y="5165488"/>
            <a:ext cx="384175" cy="376237"/>
            <a:chOff x="3842" y="3237"/>
            <a:chExt cx="242" cy="237"/>
          </a:xfrm>
          <a:solidFill>
            <a:schemeClr val="tx2"/>
          </a:solidFill>
        </p:grpSpPr>
        <p:sp>
          <p:nvSpPr>
            <p:cNvPr id="121" name="Freeform 31"/>
            <p:cNvSpPr>
              <a:spLocks noEditPoints="1"/>
            </p:cNvSpPr>
            <p:nvPr/>
          </p:nvSpPr>
          <p:spPr bwMode="auto">
            <a:xfrm>
              <a:off x="3895" y="3237"/>
              <a:ext cx="134" cy="92"/>
            </a:xfrm>
            <a:custGeom>
              <a:avLst/>
              <a:gdLst>
                <a:gd name="T0" fmla="*/ 89 w 1133"/>
                <a:gd name="T1" fmla="*/ 454 h 780"/>
                <a:gd name="T2" fmla="*/ 89 w 1133"/>
                <a:gd name="T3" fmla="*/ 526 h 780"/>
                <a:gd name="T4" fmla="*/ 115 w 1133"/>
                <a:gd name="T5" fmla="*/ 566 h 780"/>
                <a:gd name="T6" fmla="*/ 134 w 1133"/>
                <a:gd name="T7" fmla="*/ 570 h 780"/>
                <a:gd name="T8" fmla="*/ 162 w 1133"/>
                <a:gd name="T9" fmla="*/ 560 h 780"/>
                <a:gd name="T10" fmla="*/ 292 w 1133"/>
                <a:gd name="T11" fmla="*/ 454 h 780"/>
                <a:gd name="T12" fmla="*/ 376 w 1133"/>
                <a:gd name="T13" fmla="*/ 454 h 780"/>
                <a:gd name="T14" fmla="*/ 406 w 1133"/>
                <a:gd name="T15" fmla="*/ 424 h 780"/>
                <a:gd name="T16" fmla="*/ 376 w 1133"/>
                <a:gd name="T17" fmla="*/ 394 h 780"/>
                <a:gd name="T18" fmla="*/ 290 w 1133"/>
                <a:gd name="T19" fmla="*/ 394 h 780"/>
                <a:gd name="T20" fmla="*/ 256 w 1133"/>
                <a:gd name="T21" fmla="*/ 406 h 780"/>
                <a:gd name="T22" fmla="*/ 149 w 1133"/>
                <a:gd name="T23" fmla="*/ 493 h 780"/>
                <a:gd name="T24" fmla="*/ 149 w 1133"/>
                <a:gd name="T25" fmla="*/ 447 h 780"/>
                <a:gd name="T26" fmla="*/ 96 w 1133"/>
                <a:gd name="T27" fmla="*/ 394 h 780"/>
                <a:gd name="T28" fmla="*/ 93 w 1133"/>
                <a:gd name="T29" fmla="*/ 394 h 780"/>
                <a:gd name="T30" fmla="*/ 60 w 1133"/>
                <a:gd name="T31" fmla="*/ 362 h 780"/>
                <a:gd name="T32" fmla="*/ 60 w 1133"/>
                <a:gd name="T33" fmla="*/ 92 h 780"/>
                <a:gd name="T34" fmla="*/ 93 w 1133"/>
                <a:gd name="T35" fmla="*/ 60 h 780"/>
                <a:gd name="T36" fmla="*/ 562 w 1133"/>
                <a:gd name="T37" fmla="*/ 60 h 780"/>
                <a:gd name="T38" fmla="*/ 594 w 1133"/>
                <a:gd name="T39" fmla="*/ 92 h 780"/>
                <a:gd name="T40" fmla="*/ 594 w 1133"/>
                <a:gd name="T41" fmla="*/ 199 h 780"/>
                <a:gd name="T42" fmla="*/ 572 w 1133"/>
                <a:gd name="T43" fmla="*/ 199 h 780"/>
                <a:gd name="T44" fmla="*/ 480 w 1133"/>
                <a:gd name="T45" fmla="*/ 291 h 780"/>
                <a:gd name="T46" fmla="*/ 480 w 1133"/>
                <a:gd name="T47" fmla="*/ 571 h 780"/>
                <a:gd name="T48" fmla="*/ 572 w 1133"/>
                <a:gd name="T49" fmla="*/ 663 h 780"/>
                <a:gd name="T50" fmla="*/ 841 w 1133"/>
                <a:gd name="T51" fmla="*/ 663 h 780"/>
                <a:gd name="T52" fmla="*/ 971 w 1133"/>
                <a:gd name="T53" fmla="*/ 770 h 780"/>
                <a:gd name="T54" fmla="*/ 1000 w 1133"/>
                <a:gd name="T55" fmla="*/ 780 h 780"/>
                <a:gd name="T56" fmla="*/ 1019 w 1133"/>
                <a:gd name="T57" fmla="*/ 775 h 780"/>
                <a:gd name="T58" fmla="*/ 1044 w 1133"/>
                <a:gd name="T59" fmla="*/ 735 h 780"/>
                <a:gd name="T60" fmla="*/ 1044 w 1133"/>
                <a:gd name="T61" fmla="*/ 663 h 780"/>
                <a:gd name="T62" fmla="*/ 1133 w 1133"/>
                <a:gd name="T63" fmla="*/ 571 h 780"/>
                <a:gd name="T64" fmla="*/ 1133 w 1133"/>
                <a:gd name="T65" fmla="*/ 291 h 780"/>
                <a:gd name="T66" fmla="*/ 1041 w 1133"/>
                <a:gd name="T67" fmla="*/ 199 h 780"/>
                <a:gd name="T68" fmla="*/ 654 w 1133"/>
                <a:gd name="T69" fmla="*/ 199 h 780"/>
                <a:gd name="T70" fmla="*/ 654 w 1133"/>
                <a:gd name="T71" fmla="*/ 92 h 780"/>
                <a:gd name="T72" fmla="*/ 562 w 1133"/>
                <a:gd name="T73" fmla="*/ 0 h 780"/>
                <a:gd name="T74" fmla="*/ 93 w 1133"/>
                <a:gd name="T75" fmla="*/ 0 h 780"/>
                <a:gd name="T76" fmla="*/ 0 w 1133"/>
                <a:gd name="T77" fmla="*/ 92 h 780"/>
                <a:gd name="T78" fmla="*/ 0 w 1133"/>
                <a:gd name="T79" fmla="*/ 362 h 780"/>
                <a:gd name="T80" fmla="*/ 89 w 1133"/>
                <a:gd name="T81" fmla="*/ 454 h 780"/>
                <a:gd name="T82" fmla="*/ 1073 w 1133"/>
                <a:gd name="T83" fmla="*/ 291 h 780"/>
                <a:gd name="T84" fmla="*/ 1073 w 1133"/>
                <a:gd name="T85" fmla="*/ 571 h 780"/>
                <a:gd name="T86" fmla="*/ 1041 w 1133"/>
                <a:gd name="T87" fmla="*/ 603 h 780"/>
                <a:gd name="T88" fmla="*/ 1038 w 1133"/>
                <a:gd name="T89" fmla="*/ 603 h 780"/>
                <a:gd name="T90" fmla="*/ 984 w 1133"/>
                <a:gd name="T91" fmla="*/ 657 h 780"/>
                <a:gd name="T92" fmla="*/ 984 w 1133"/>
                <a:gd name="T93" fmla="*/ 703 h 780"/>
                <a:gd name="T94" fmla="*/ 878 w 1133"/>
                <a:gd name="T95" fmla="*/ 615 h 780"/>
                <a:gd name="T96" fmla="*/ 844 w 1133"/>
                <a:gd name="T97" fmla="*/ 603 h 780"/>
                <a:gd name="T98" fmla="*/ 572 w 1133"/>
                <a:gd name="T99" fmla="*/ 603 h 780"/>
                <a:gd name="T100" fmla="*/ 540 w 1133"/>
                <a:gd name="T101" fmla="*/ 571 h 780"/>
                <a:gd name="T102" fmla="*/ 540 w 1133"/>
                <a:gd name="T103" fmla="*/ 291 h 780"/>
                <a:gd name="T104" fmla="*/ 572 w 1133"/>
                <a:gd name="T105" fmla="*/ 259 h 780"/>
                <a:gd name="T106" fmla="*/ 624 w 1133"/>
                <a:gd name="T107" fmla="*/ 259 h 780"/>
                <a:gd name="T108" fmla="*/ 624 w 1133"/>
                <a:gd name="T109" fmla="*/ 259 h 780"/>
                <a:gd name="T110" fmla="*/ 624 w 1133"/>
                <a:gd name="T111" fmla="*/ 259 h 780"/>
                <a:gd name="T112" fmla="*/ 1041 w 1133"/>
                <a:gd name="T113" fmla="*/ 259 h 780"/>
                <a:gd name="T114" fmla="*/ 1073 w 1133"/>
                <a:gd name="T115" fmla="*/ 29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3" h="780">
                  <a:moveTo>
                    <a:pt x="89" y="454"/>
                  </a:moveTo>
                  <a:cubicBezTo>
                    <a:pt x="89" y="526"/>
                    <a:pt x="89" y="526"/>
                    <a:pt x="89" y="526"/>
                  </a:cubicBezTo>
                  <a:cubicBezTo>
                    <a:pt x="89" y="543"/>
                    <a:pt x="99" y="559"/>
                    <a:pt x="115" y="566"/>
                  </a:cubicBezTo>
                  <a:cubicBezTo>
                    <a:pt x="121" y="569"/>
                    <a:pt x="127" y="570"/>
                    <a:pt x="134" y="570"/>
                  </a:cubicBezTo>
                  <a:cubicBezTo>
                    <a:pt x="144" y="570"/>
                    <a:pt x="154" y="567"/>
                    <a:pt x="162" y="560"/>
                  </a:cubicBezTo>
                  <a:cubicBezTo>
                    <a:pt x="292" y="454"/>
                    <a:pt x="292" y="454"/>
                    <a:pt x="292" y="454"/>
                  </a:cubicBezTo>
                  <a:cubicBezTo>
                    <a:pt x="376" y="454"/>
                    <a:pt x="376" y="454"/>
                    <a:pt x="376" y="454"/>
                  </a:cubicBezTo>
                  <a:cubicBezTo>
                    <a:pt x="393" y="454"/>
                    <a:pt x="406" y="440"/>
                    <a:pt x="406" y="424"/>
                  </a:cubicBezTo>
                  <a:cubicBezTo>
                    <a:pt x="406" y="407"/>
                    <a:pt x="393" y="394"/>
                    <a:pt x="376" y="394"/>
                  </a:cubicBezTo>
                  <a:cubicBezTo>
                    <a:pt x="290" y="394"/>
                    <a:pt x="290" y="394"/>
                    <a:pt x="290" y="394"/>
                  </a:cubicBezTo>
                  <a:cubicBezTo>
                    <a:pt x="277" y="394"/>
                    <a:pt x="265" y="398"/>
                    <a:pt x="256" y="406"/>
                  </a:cubicBezTo>
                  <a:cubicBezTo>
                    <a:pt x="149" y="493"/>
                    <a:pt x="149" y="493"/>
                    <a:pt x="149" y="493"/>
                  </a:cubicBezTo>
                  <a:cubicBezTo>
                    <a:pt x="149" y="447"/>
                    <a:pt x="149" y="447"/>
                    <a:pt x="149" y="447"/>
                  </a:cubicBezTo>
                  <a:cubicBezTo>
                    <a:pt x="149" y="418"/>
                    <a:pt x="125" y="394"/>
                    <a:pt x="96" y="394"/>
                  </a:cubicBezTo>
                  <a:cubicBezTo>
                    <a:pt x="93" y="394"/>
                    <a:pt x="93" y="394"/>
                    <a:pt x="93" y="394"/>
                  </a:cubicBezTo>
                  <a:cubicBezTo>
                    <a:pt x="75" y="394"/>
                    <a:pt x="60" y="379"/>
                    <a:pt x="60" y="362"/>
                  </a:cubicBezTo>
                  <a:cubicBezTo>
                    <a:pt x="60" y="92"/>
                    <a:pt x="60" y="92"/>
                    <a:pt x="60" y="92"/>
                  </a:cubicBezTo>
                  <a:cubicBezTo>
                    <a:pt x="60" y="75"/>
                    <a:pt x="75" y="60"/>
                    <a:pt x="93" y="60"/>
                  </a:cubicBezTo>
                  <a:cubicBezTo>
                    <a:pt x="562" y="60"/>
                    <a:pt x="562" y="60"/>
                    <a:pt x="562" y="60"/>
                  </a:cubicBezTo>
                  <a:cubicBezTo>
                    <a:pt x="579" y="60"/>
                    <a:pt x="594" y="75"/>
                    <a:pt x="594" y="92"/>
                  </a:cubicBezTo>
                  <a:cubicBezTo>
                    <a:pt x="594" y="199"/>
                    <a:pt x="594" y="199"/>
                    <a:pt x="594" y="199"/>
                  </a:cubicBezTo>
                  <a:cubicBezTo>
                    <a:pt x="572" y="199"/>
                    <a:pt x="572" y="199"/>
                    <a:pt x="572" y="199"/>
                  </a:cubicBezTo>
                  <a:cubicBezTo>
                    <a:pt x="521" y="199"/>
                    <a:pt x="480" y="240"/>
                    <a:pt x="480" y="291"/>
                  </a:cubicBezTo>
                  <a:cubicBezTo>
                    <a:pt x="480" y="571"/>
                    <a:pt x="480" y="571"/>
                    <a:pt x="480" y="571"/>
                  </a:cubicBezTo>
                  <a:cubicBezTo>
                    <a:pt x="480" y="622"/>
                    <a:pt x="521" y="663"/>
                    <a:pt x="572" y="663"/>
                  </a:cubicBezTo>
                  <a:cubicBezTo>
                    <a:pt x="841" y="663"/>
                    <a:pt x="841" y="663"/>
                    <a:pt x="841" y="663"/>
                  </a:cubicBezTo>
                  <a:cubicBezTo>
                    <a:pt x="971" y="770"/>
                    <a:pt x="971" y="770"/>
                    <a:pt x="971" y="770"/>
                  </a:cubicBezTo>
                  <a:cubicBezTo>
                    <a:pt x="980" y="776"/>
                    <a:pt x="989" y="780"/>
                    <a:pt x="1000" y="780"/>
                  </a:cubicBezTo>
                  <a:cubicBezTo>
                    <a:pt x="1006" y="780"/>
                    <a:pt x="1013" y="778"/>
                    <a:pt x="1019" y="775"/>
                  </a:cubicBezTo>
                  <a:cubicBezTo>
                    <a:pt x="1034" y="768"/>
                    <a:pt x="1044" y="753"/>
                    <a:pt x="1044" y="735"/>
                  </a:cubicBezTo>
                  <a:cubicBezTo>
                    <a:pt x="1044" y="663"/>
                    <a:pt x="1044" y="663"/>
                    <a:pt x="1044" y="663"/>
                  </a:cubicBezTo>
                  <a:cubicBezTo>
                    <a:pt x="1093" y="661"/>
                    <a:pt x="1133" y="621"/>
                    <a:pt x="1133" y="571"/>
                  </a:cubicBezTo>
                  <a:cubicBezTo>
                    <a:pt x="1133" y="291"/>
                    <a:pt x="1133" y="291"/>
                    <a:pt x="1133" y="291"/>
                  </a:cubicBezTo>
                  <a:cubicBezTo>
                    <a:pt x="1133" y="240"/>
                    <a:pt x="1092" y="199"/>
                    <a:pt x="1041" y="199"/>
                  </a:cubicBezTo>
                  <a:cubicBezTo>
                    <a:pt x="654" y="199"/>
                    <a:pt x="654" y="199"/>
                    <a:pt x="654" y="199"/>
                  </a:cubicBezTo>
                  <a:cubicBezTo>
                    <a:pt x="654" y="92"/>
                    <a:pt x="654" y="92"/>
                    <a:pt x="654" y="92"/>
                  </a:cubicBezTo>
                  <a:cubicBezTo>
                    <a:pt x="654" y="41"/>
                    <a:pt x="612" y="0"/>
                    <a:pt x="562" y="0"/>
                  </a:cubicBezTo>
                  <a:cubicBezTo>
                    <a:pt x="93" y="0"/>
                    <a:pt x="93" y="0"/>
                    <a:pt x="93" y="0"/>
                  </a:cubicBezTo>
                  <a:cubicBezTo>
                    <a:pt x="42" y="0"/>
                    <a:pt x="0" y="41"/>
                    <a:pt x="0" y="92"/>
                  </a:cubicBezTo>
                  <a:cubicBezTo>
                    <a:pt x="0" y="362"/>
                    <a:pt x="0" y="362"/>
                    <a:pt x="0" y="362"/>
                  </a:cubicBezTo>
                  <a:cubicBezTo>
                    <a:pt x="0" y="411"/>
                    <a:pt x="40" y="452"/>
                    <a:pt x="89" y="454"/>
                  </a:cubicBezTo>
                  <a:close/>
                  <a:moveTo>
                    <a:pt x="1073" y="291"/>
                  </a:moveTo>
                  <a:cubicBezTo>
                    <a:pt x="1073" y="571"/>
                    <a:pt x="1073" y="571"/>
                    <a:pt x="1073" y="571"/>
                  </a:cubicBezTo>
                  <a:cubicBezTo>
                    <a:pt x="1073" y="589"/>
                    <a:pt x="1058" y="603"/>
                    <a:pt x="1041" y="603"/>
                  </a:cubicBezTo>
                  <a:cubicBezTo>
                    <a:pt x="1038" y="603"/>
                    <a:pt x="1038" y="603"/>
                    <a:pt x="1038" y="603"/>
                  </a:cubicBezTo>
                  <a:cubicBezTo>
                    <a:pt x="1008" y="603"/>
                    <a:pt x="984" y="627"/>
                    <a:pt x="984" y="657"/>
                  </a:cubicBezTo>
                  <a:cubicBezTo>
                    <a:pt x="984" y="703"/>
                    <a:pt x="984" y="703"/>
                    <a:pt x="984" y="703"/>
                  </a:cubicBezTo>
                  <a:cubicBezTo>
                    <a:pt x="878" y="615"/>
                    <a:pt x="878" y="615"/>
                    <a:pt x="878" y="615"/>
                  </a:cubicBezTo>
                  <a:cubicBezTo>
                    <a:pt x="868" y="607"/>
                    <a:pt x="856" y="603"/>
                    <a:pt x="844" y="603"/>
                  </a:cubicBezTo>
                  <a:cubicBezTo>
                    <a:pt x="572" y="603"/>
                    <a:pt x="572" y="603"/>
                    <a:pt x="572" y="603"/>
                  </a:cubicBezTo>
                  <a:cubicBezTo>
                    <a:pt x="554" y="603"/>
                    <a:pt x="540" y="589"/>
                    <a:pt x="540" y="571"/>
                  </a:cubicBezTo>
                  <a:cubicBezTo>
                    <a:pt x="540" y="291"/>
                    <a:pt x="540" y="291"/>
                    <a:pt x="540" y="291"/>
                  </a:cubicBezTo>
                  <a:cubicBezTo>
                    <a:pt x="540" y="273"/>
                    <a:pt x="554" y="259"/>
                    <a:pt x="572" y="259"/>
                  </a:cubicBezTo>
                  <a:cubicBezTo>
                    <a:pt x="624" y="259"/>
                    <a:pt x="624" y="259"/>
                    <a:pt x="624" y="259"/>
                  </a:cubicBezTo>
                  <a:cubicBezTo>
                    <a:pt x="624" y="259"/>
                    <a:pt x="624" y="259"/>
                    <a:pt x="624" y="259"/>
                  </a:cubicBezTo>
                  <a:cubicBezTo>
                    <a:pt x="624" y="259"/>
                    <a:pt x="624" y="259"/>
                    <a:pt x="624" y="259"/>
                  </a:cubicBezTo>
                  <a:cubicBezTo>
                    <a:pt x="1041" y="259"/>
                    <a:pt x="1041" y="259"/>
                    <a:pt x="1041" y="259"/>
                  </a:cubicBezTo>
                  <a:cubicBezTo>
                    <a:pt x="1058" y="259"/>
                    <a:pt x="1073" y="273"/>
                    <a:pt x="1073" y="2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2"/>
            <p:cNvSpPr>
              <a:spLocks/>
            </p:cNvSpPr>
            <p:nvPr/>
          </p:nvSpPr>
          <p:spPr bwMode="auto">
            <a:xfrm>
              <a:off x="3909" y="3252"/>
              <a:ext cx="46" cy="7"/>
            </a:xfrm>
            <a:custGeom>
              <a:avLst/>
              <a:gdLst>
                <a:gd name="T0" fmla="*/ 391 w 391"/>
                <a:gd name="T1" fmla="*/ 30 h 60"/>
                <a:gd name="T2" fmla="*/ 361 w 391"/>
                <a:gd name="T3" fmla="*/ 0 h 60"/>
                <a:gd name="T4" fmla="*/ 30 w 391"/>
                <a:gd name="T5" fmla="*/ 0 h 60"/>
                <a:gd name="T6" fmla="*/ 0 w 391"/>
                <a:gd name="T7" fmla="*/ 30 h 60"/>
                <a:gd name="T8" fmla="*/ 30 w 391"/>
                <a:gd name="T9" fmla="*/ 60 h 60"/>
                <a:gd name="T10" fmla="*/ 361 w 391"/>
                <a:gd name="T11" fmla="*/ 60 h 60"/>
                <a:gd name="T12" fmla="*/ 391 w 391"/>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391" h="60">
                  <a:moveTo>
                    <a:pt x="391" y="30"/>
                  </a:moveTo>
                  <a:cubicBezTo>
                    <a:pt x="391" y="14"/>
                    <a:pt x="377" y="0"/>
                    <a:pt x="361" y="0"/>
                  </a:cubicBezTo>
                  <a:cubicBezTo>
                    <a:pt x="30" y="0"/>
                    <a:pt x="30" y="0"/>
                    <a:pt x="30" y="0"/>
                  </a:cubicBezTo>
                  <a:cubicBezTo>
                    <a:pt x="14" y="0"/>
                    <a:pt x="0" y="14"/>
                    <a:pt x="0" y="30"/>
                  </a:cubicBezTo>
                  <a:cubicBezTo>
                    <a:pt x="0" y="47"/>
                    <a:pt x="14" y="60"/>
                    <a:pt x="30" y="60"/>
                  </a:cubicBezTo>
                  <a:cubicBezTo>
                    <a:pt x="361" y="60"/>
                    <a:pt x="361" y="60"/>
                    <a:pt x="361" y="60"/>
                  </a:cubicBezTo>
                  <a:cubicBezTo>
                    <a:pt x="377" y="60"/>
                    <a:pt x="391" y="47"/>
                    <a:pt x="39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3"/>
            <p:cNvSpPr>
              <a:spLocks/>
            </p:cNvSpPr>
            <p:nvPr/>
          </p:nvSpPr>
          <p:spPr bwMode="auto">
            <a:xfrm>
              <a:off x="3909" y="3267"/>
              <a:ext cx="33" cy="7"/>
            </a:xfrm>
            <a:custGeom>
              <a:avLst/>
              <a:gdLst>
                <a:gd name="T0" fmla="*/ 30 w 276"/>
                <a:gd name="T1" fmla="*/ 0 h 60"/>
                <a:gd name="T2" fmla="*/ 0 w 276"/>
                <a:gd name="T3" fmla="*/ 30 h 60"/>
                <a:gd name="T4" fmla="*/ 30 w 276"/>
                <a:gd name="T5" fmla="*/ 60 h 60"/>
                <a:gd name="T6" fmla="*/ 246 w 276"/>
                <a:gd name="T7" fmla="*/ 60 h 60"/>
                <a:gd name="T8" fmla="*/ 276 w 276"/>
                <a:gd name="T9" fmla="*/ 30 h 60"/>
                <a:gd name="T10" fmla="*/ 246 w 276"/>
                <a:gd name="T11" fmla="*/ 0 h 60"/>
                <a:gd name="T12" fmla="*/ 30 w 2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76" h="60">
                  <a:moveTo>
                    <a:pt x="30" y="0"/>
                  </a:moveTo>
                  <a:cubicBezTo>
                    <a:pt x="14" y="0"/>
                    <a:pt x="0" y="14"/>
                    <a:pt x="0" y="30"/>
                  </a:cubicBezTo>
                  <a:cubicBezTo>
                    <a:pt x="0" y="47"/>
                    <a:pt x="14" y="60"/>
                    <a:pt x="30" y="60"/>
                  </a:cubicBezTo>
                  <a:cubicBezTo>
                    <a:pt x="246" y="60"/>
                    <a:pt x="246" y="60"/>
                    <a:pt x="246" y="60"/>
                  </a:cubicBezTo>
                  <a:cubicBezTo>
                    <a:pt x="263" y="60"/>
                    <a:pt x="276" y="47"/>
                    <a:pt x="276" y="30"/>
                  </a:cubicBezTo>
                  <a:cubicBezTo>
                    <a:pt x="276" y="14"/>
                    <a:pt x="263" y="0"/>
                    <a:pt x="246"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4"/>
            <p:cNvSpPr>
              <a:spLocks/>
            </p:cNvSpPr>
            <p:nvPr/>
          </p:nvSpPr>
          <p:spPr bwMode="auto">
            <a:xfrm>
              <a:off x="3966" y="3276"/>
              <a:ext cx="47" cy="7"/>
            </a:xfrm>
            <a:custGeom>
              <a:avLst/>
              <a:gdLst>
                <a:gd name="T0" fmla="*/ 0 w 391"/>
                <a:gd name="T1" fmla="*/ 30 h 60"/>
                <a:gd name="T2" fmla="*/ 30 w 391"/>
                <a:gd name="T3" fmla="*/ 60 h 60"/>
                <a:gd name="T4" fmla="*/ 361 w 391"/>
                <a:gd name="T5" fmla="*/ 60 h 60"/>
                <a:gd name="T6" fmla="*/ 391 w 391"/>
                <a:gd name="T7" fmla="*/ 30 h 60"/>
                <a:gd name="T8" fmla="*/ 361 w 391"/>
                <a:gd name="T9" fmla="*/ 0 h 60"/>
                <a:gd name="T10" fmla="*/ 30 w 391"/>
                <a:gd name="T11" fmla="*/ 0 h 60"/>
                <a:gd name="T12" fmla="*/ 0 w 391"/>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391" h="60">
                  <a:moveTo>
                    <a:pt x="0" y="30"/>
                  </a:moveTo>
                  <a:cubicBezTo>
                    <a:pt x="0" y="47"/>
                    <a:pt x="13" y="60"/>
                    <a:pt x="30" y="60"/>
                  </a:cubicBezTo>
                  <a:cubicBezTo>
                    <a:pt x="361" y="60"/>
                    <a:pt x="361" y="60"/>
                    <a:pt x="361" y="60"/>
                  </a:cubicBezTo>
                  <a:cubicBezTo>
                    <a:pt x="377" y="60"/>
                    <a:pt x="391" y="47"/>
                    <a:pt x="391" y="30"/>
                  </a:cubicBezTo>
                  <a:cubicBezTo>
                    <a:pt x="391" y="14"/>
                    <a:pt x="377" y="0"/>
                    <a:pt x="361" y="0"/>
                  </a:cubicBezTo>
                  <a:cubicBezTo>
                    <a:pt x="30" y="0"/>
                    <a:pt x="30" y="0"/>
                    <a:pt x="30" y="0"/>
                  </a:cubicBezTo>
                  <a:cubicBezTo>
                    <a:pt x="13"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
            <p:cNvSpPr>
              <a:spLocks/>
            </p:cNvSpPr>
            <p:nvPr/>
          </p:nvSpPr>
          <p:spPr bwMode="auto">
            <a:xfrm>
              <a:off x="3966" y="3292"/>
              <a:ext cx="33" cy="7"/>
            </a:xfrm>
            <a:custGeom>
              <a:avLst/>
              <a:gdLst>
                <a:gd name="T0" fmla="*/ 246 w 276"/>
                <a:gd name="T1" fmla="*/ 0 h 60"/>
                <a:gd name="T2" fmla="*/ 30 w 276"/>
                <a:gd name="T3" fmla="*/ 0 h 60"/>
                <a:gd name="T4" fmla="*/ 0 w 276"/>
                <a:gd name="T5" fmla="*/ 30 h 60"/>
                <a:gd name="T6" fmla="*/ 30 w 276"/>
                <a:gd name="T7" fmla="*/ 60 h 60"/>
                <a:gd name="T8" fmla="*/ 246 w 276"/>
                <a:gd name="T9" fmla="*/ 60 h 60"/>
                <a:gd name="T10" fmla="*/ 276 w 276"/>
                <a:gd name="T11" fmla="*/ 30 h 60"/>
                <a:gd name="T12" fmla="*/ 246 w 2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76" h="60">
                  <a:moveTo>
                    <a:pt x="246" y="0"/>
                  </a:moveTo>
                  <a:cubicBezTo>
                    <a:pt x="30" y="0"/>
                    <a:pt x="30" y="0"/>
                    <a:pt x="30" y="0"/>
                  </a:cubicBezTo>
                  <a:cubicBezTo>
                    <a:pt x="13" y="0"/>
                    <a:pt x="0" y="14"/>
                    <a:pt x="0" y="30"/>
                  </a:cubicBezTo>
                  <a:cubicBezTo>
                    <a:pt x="0" y="47"/>
                    <a:pt x="13" y="60"/>
                    <a:pt x="30" y="60"/>
                  </a:cubicBezTo>
                  <a:cubicBezTo>
                    <a:pt x="246" y="60"/>
                    <a:pt x="246" y="60"/>
                    <a:pt x="246" y="60"/>
                  </a:cubicBezTo>
                  <a:cubicBezTo>
                    <a:pt x="263" y="60"/>
                    <a:pt x="276" y="47"/>
                    <a:pt x="276" y="30"/>
                  </a:cubicBezTo>
                  <a:cubicBezTo>
                    <a:pt x="276" y="14"/>
                    <a:pt x="263" y="0"/>
                    <a:pt x="2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6"/>
            <p:cNvSpPr>
              <a:spLocks noEditPoints="1"/>
            </p:cNvSpPr>
            <p:nvPr/>
          </p:nvSpPr>
          <p:spPr bwMode="auto">
            <a:xfrm>
              <a:off x="3842" y="3279"/>
              <a:ext cx="242" cy="195"/>
            </a:xfrm>
            <a:custGeom>
              <a:avLst/>
              <a:gdLst>
                <a:gd name="T0" fmla="*/ 1993 w 2048"/>
                <a:gd name="T1" fmla="*/ 738 h 1654"/>
                <a:gd name="T2" fmla="*/ 1682 w 2048"/>
                <a:gd name="T3" fmla="*/ 844 h 1654"/>
                <a:gd name="T4" fmla="*/ 1820 w 2048"/>
                <a:gd name="T5" fmla="*/ 592 h 1654"/>
                <a:gd name="T6" fmla="*/ 1431 w 2048"/>
                <a:gd name="T7" fmla="*/ 668 h 1654"/>
                <a:gd name="T8" fmla="*/ 1663 w 2048"/>
                <a:gd name="T9" fmla="*/ 572 h 1654"/>
                <a:gd name="T10" fmla="*/ 1881 w 2048"/>
                <a:gd name="T11" fmla="*/ 409 h 1654"/>
                <a:gd name="T12" fmla="*/ 1993 w 2048"/>
                <a:gd name="T13" fmla="*/ 614 h 1654"/>
                <a:gd name="T14" fmla="*/ 1961 w 2048"/>
                <a:gd name="T15" fmla="*/ 247 h 1654"/>
                <a:gd name="T16" fmla="*/ 1904 w 2048"/>
                <a:gd name="T17" fmla="*/ 0 h 1654"/>
                <a:gd name="T18" fmla="*/ 1688 w 2048"/>
                <a:gd name="T19" fmla="*/ 184 h 1654"/>
                <a:gd name="T20" fmla="*/ 1691 w 2048"/>
                <a:gd name="T21" fmla="*/ 403 h 1654"/>
                <a:gd name="T22" fmla="*/ 756 w 2048"/>
                <a:gd name="T23" fmla="*/ 733 h 1654"/>
                <a:gd name="T24" fmla="*/ 299 w 2048"/>
                <a:gd name="T25" fmla="*/ 342 h 1654"/>
                <a:gd name="T26" fmla="*/ 63 w 2048"/>
                <a:gd name="T27" fmla="*/ 194 h 1654"/>
                <a:gd name="T28" fmla="*/ 125 w 2048"/>
                <a:gd name="T29" fmla="*/ 367 h 1654"/>
                <a:gd name="T30" fmla="*/ 30 w 2048"/>
                <a:gd name="T31" fmla="*/ 1051 h 1654"/>
                <a:gd name="T32" fmla="*/ 115 w 2048"/>
                <a:gd name="T33" fmla="*/ 1222 h 1654"/>
                <a:gd name="T34" fmla="*/ 89 w 2048"/>
                <a:gd name="T35" fmla="*/ 1630 h 1654"/>
                <a:gd name="T36" fmla="*/ 487 w 2048"/>
                <a:gd name="T37" fmla="*/ 1654 h 1654"/>
                <a:gd name="T38" fmla="*/ 473 w 2048"/>
                <a:gd name="T39" fmla="*/ 1222 h 1654"/>
                <a:gd name="T40" fmla="*/ 664 w 2048"/>
                <a:gd name="T41" fmla="*/ 1654 h 1654"/>
                <a:gd name="T42" fmla="*/ 793 w 2048"/>
                <a:gd name="T43" fmla="*/ 904 h 1654"/>
                <a:gd name="T44" fmla="*/ 881 w 2048"/>
                <a:gd name="T45" fmla="*/ 1594 h 1654"/>
                <a:gd name="T46" fmla="*/ 1184 w 2048"/>
                <a:gd name="T47" fmla="*/ 1624 h 1654"/>
                <a:gd name="T48" fmla="*/ 1140 w 2048"/>
                <a:gd name="T49" fmla="*/ 1018 h 1654"/>
                <a:gd name="T50" fmla="*/ 1330 w 2048"/>
                <a:gd name="T51" fmla="*/ 1600 h 1654"/>
                <a:gd name="T52" fmla="*/ 1553 w 2048"/>
                <a:gd name="T53" fmla="*/ 1219 h 1654"/>
                <a:gd name="T54" fmla="*/ 1554 w 2048"/>
                <a:gd name="T55" fmla="*/ 1653 h 1654"/>
                <a:gd name="T56" fmla="*/ 1871 w 2048"/>
                <a:gd name="T57" fmla="*/ 1222 h 1654"/>
                <a:gd name="T58" fmla="*/ 2017 w 2048"/>
                <a:gd name="T59" fmla="*/ 1618 h 1654"/>
                <a:gd name="T60" fmla="*/ 2048 w 2048"/>
                <a:gd name="T61" fmla="*/ 1081 h 1654"/>
                <a:gd name="T62" fmla="*/ 1930 w 2048"/>
                <a:gd name="T63" fmla="*/ 106 h 1654"/>
                <a:gd name="T64" fmla="*/ 1901 w 2048"/>
                <a:gd name="T65" fmla="*/ 192 h 1654"/>
                <a:gd name="T66" fmla="*/ 1748 w 2048"/>
                <a:gd name="T67" fmla="*/ 210 h 1654"/>
                <a:gd name="T68" fmla="*/ 1822 w 2048"/>
                <a:gd name="T69" fmla="*/ 254 h 1654"/>
                <a:gd name="T70" fmla="*/ 1760 w 2048"/>
                <a:gd name="T71" fmla="*/ 150 h 1654"/>
                <a:gd name="T72" fmla="*/ 256 w 2048"/>
                <a:gd name="T73" fmla="*/ 142 h 1654"/>
                <a:gd name="T74" fmla="*/ 176 w 2048"/>
                <a:gd name="T75" fmla="*/ 254 h 1654"/>
                <a:gd name="T76" fmla="*/ 276 w 2048"/>
                <a:gd name="T77" fmla="*/ 199 h 1654"/>
                <a:gd name="T78" fmla="*/ 123 w 2048"/>
                <a:gd name="T79" fmla="*/ 248 h 1654"/>
                <a:gd name="T80" fmla="*/ 303 w 2048"/>
                <a:gd name="T81" fmla="*/ 430 h 1654"/>
                <a:gd name="T82" fmla="*/ 385 w 2048"/>
                <a:gd name="T83" fmla="*/ 572 h 1654"/>
                <a:gd name="T84" fmla="*/ 617 w 2048"/>
                <a:gd name="T85" fmla="*/ 668 h 1654"/>
                <a:gd name="T86" fmla="*/ 228 w 2048"/>
                <a:gd name="T87" fmla="*/ 592 h 1654"/>
                <a:gd name="T88" fmla="*/ 366 w 2048"/>
                <a:gd name="T89" fmla="*/ 842 h 1654"/>
                <a:gd name="T90" fmla="*/ 167 w 2048"/>
                <a:gd name="T91" fmla="*/ 409 h 1654"/>
                <a:gd name="T92" fmla="*/ 60 w 2048"/>
                <a:gd name="T93" fmla="*/ 1111 h 1654"/>
                <a:gd name="T94" fmla="*/ 658 w 2048"/>
                <a:gd name="T95" fmla="*/ 1019 h 1654"/>
                <a:gd name="T96" fmla="*/ 506 w 2048"/>
                <a:gd name="T97" fmla="*/ 1051 h 1654"/>
                <a:gd name="T98" fmla="*/ 544 w 2048"/>
                <a:gd name="T99" fmla="*/ 904 h 1654"/>
                <a:gd name="T100" fmla="*/ 1047 w 2048"/>
                <a:gd name="T101" fmla="*/ 1594 h 1654"/>
                <a:gd name="T102" fmla="*/ 861 w 2048"/>
                <a:gd name="T103" fmla="*/ 904 h 1654"/>
                <a:gd name="T104" fmla="*/ 462 w 2048"/>
                <a:gd name="T105" fmla="*/ 844 h 1654"/>
                <a:gd name="T106" fmla="*/ 1618 w 2048"/>
                <a:gd name="T107" fmla="*/ 799 h 1654"/>
                <a:gd name="T108" fmla="*/ 998 w 2048"/>
                <a:gd name="T109" fmla="*/ 904 h 1654"/>
                <a:gd name="T110" fmla="*/ 1390 w 2048"/>
                <a:gd name="T111" fmla="*/ 1594 h 1654"/>
                <a:gd name="T112" fmla="*/ 1933 w 2048"/>
                <a:gd name="T113" fmla="*/ 959 h 1654"/>
                <a:gd name="T114" fmla="*/ 1442 w 2048"/>
                <a:gd name="T115" fmla="*/ 1594 h 1654"/>
                <a:gd name="T116" fmla="*/ 1562 w 2048"/>
                <a:gd name="T117" fmla="*/ 1156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8" h="1654">
                  <a:moveTo>
                    <a:pt x="2018" y="1051"/>
                  </a:moveTo>
                  <a:cubicBezTo>
                    <a:pt x="1962" y="1051"/>
                    <a:pt x="1962" y="1051"/>
                    <a:pt x="1962" y="1051"/>
                  </a:cubicBezTo>
                  <a:cubicBezTo>
                    <a:pt x="1981" y="1025"/>
                    <a:pt x="1993" y="994"/>
                    <a:pt x="1993" y="959"/>
                  </a:cubicBezTo>
                  <a:cubicBezTo>
                    <a:pt x="1993" y="738"/>
                    <a:pt x="1993" y="738"/>
                    <a:pt x="1993" y="738"/>
                  </a:cubicBezTo>
                  <a:cubicBezTo>
                    <a:pt x="1993" y="721"/>
                    <a:pt x="1979" y="708"/>
                    <a:pt x="1963" y="708"/>
                  </a:cubicBezTo>
                  <a:cubicBezTo>
                    <a:pt x="1946" y="708"/>
                    <a:pt x="1933" y="721"/>
                    <a:pt x="1933" y="738"/>
                  </a:cubicBezTo>
                  <a:cubicBezTo>
                    <a:pt x="1933" y="844"/>
                    <a:pt x="1933" y="844"/>
                    <a:pt x="1933" y="844"/>
                  </a:cubicBezTo>
                  <a:cubicBezTo>
                    <a:pt x="1682" y="844"/>
                    <a:pt x="1682" y="844"/>
                    <a:pt x="1682" y="844"/>
                  </a:cubicBezTo>
                  <a:cubicBezTo>
                    <a:pt x="1679" y="787"/>
                    <a:pt x="1679" y="787"/>
                    <a:pt x="1679" y="787"/>
                  </a:cubicBezTo>
                  <a:cubicBezTo>
                    <a:pt x="1680" y="786"/>
                    <a:pt x="1682" y="785"/>
                    <a:pt x="1683" y="784"/>
                  </a:cubicBezTo>
                  <a:cubicBezTo>
                    <a:pt x="1822" y="635"/>
                    <a:pt x="1822" y="635"/>
                    <a:pt x="1822" y="635"/>
                  </a:cubicBezTo>
                  <a:cubicBezTo>
                    <a:pt x="1833" y="622"/>
                    <a:pt x="1833" y="603"/>
                    <a:pt x="1820" y="592"/>
                  </a:cubicBezTo>
                  <a:cubicBezTo>
                    <a:pt x="1808" y="581"/>
                    <a:pt x="1789" y="581"/>
                    <a:pt x="1778" y="594"/>
                  </a:cubicBezTo>
                  <a:cubicBezTo>
                    <a:pt x="1648" y="733"/>
                    <a:pt x="1648" y="733"/>
                    <a:pt x="1648" y="733"/>
                  </a:cubicBezTo>
                  <a:cubicBezTo>
                    <a:pt x="1354" y="733"/>
                    <a:pt x="1354" y="733"/>
                    <a:pt x="1354" y="733"/>
                  </a:cubicBezTo>
                  <a:cubicBezTo>
                    <a:pt x="1365" y="700"/>
                    <a:pt x="1394" y="674"/>
                    <a:pt x="1431" y="668"/>
                  </a:cubicBezTo>
                  <a:cubicBezTo>
                    <a:pt x="1613" y="637"/>
                    <a:pt x="1613" y="637"/>
                    <a:pt x="1613" y="637"/>
                  </a:cubicBezTo>
                  <a:cubicBezTo>
                    <a:pt x="1622" y="636"/>
                    <a:pt x="1629" y="630"/>
                    <a:pt x="1634" y="623"/>
                  </a:cubicBezTo>
                  <a:cubicBezTo>
                    <a:pt x="1663" y="572"/>
                    <a:pt x="1663" y="572"/>
                    <a:pt x="1663" y="572"/>
                  </a:cubicBezTo>
                  <a:cubicBezTo>
                    <a:pt x="1663" y="572"/>
                    <a:pt x="1663" y="572"/>
                    <a:pt x="1663" y="572"/>
                  </a:cubicBezTo>
                  <a:cubicBezTo>
                    <a:pt x="1744" y="432"/>
                    <a:pt x="1744" y="432"/>
                    <a:pt x="1744" y="432"/>
                  </a:cubicBezTo>
                  <a:cubicBezTo>
                    <a:pt x="1744" y="431"/>
                    <a:pt x="1744" y="431"/>
                    <a:pt x="1745" y="430"/>
                  </a:cubicBezTo>
                  <a:cubicBezTo>
                    <a:pt x="1758" y="401"/>
                    <a:pt x="1787" y="384"/>
                    <a:pt x="1819" y="384"/>
                  </a:cubicBezTo>
                  <a:cubicBezTo>
                    <a:pt x="1842" y="384"/>
                    <a:pt x="1864" y="393"/>
                    <a:pt x="1881" y="409"/>
                  </a:cubicBezTo>
                  <a:cubicBezTo>
                    <a:pt x="1914" y="443"/>
                    <a:pt x="1933" y="487"/>
                    <a:pt x="1933" y="535"/>
                  </a:cubicBezTo>
                  <a:cubicBezTo>
                    <a:pt x="1933" y="614"/>
                    <a:pt x="1933" y="614"/>
                    <a:pt x="1933" y="614"/>
                  </a:cubicBezTo>
                  <a:cubicBezTo>
                    <a:pt x="1933" y="631"/>
                    <a:pt x="1946" y="644"/>
                    <a:pt x="1963" y="644"/>
                  </a:cubicBezTo>
                  <a:cubicBezTo>
                    <a:pt x="1979" y="644"/>
                    <a:pt x="1993" y="631"/>
                    <a:pt x="1993" y="614"/>
                  </a:cubicBezTo>
                  <a:cubicBezTo>
                    <a:pt x="1993" y="535"/>
                    <a:pt x="1993" y="535"/>
                    <a:pt x="1993" y="535"/>
                  </a:cubicBezTo>
                  <a:cubicBezTo>
                    <a:pt x="1993" y="471"/>
                    <a:pt x="1968" y="412"/>
                    <a:pt x="1923" y="367"/>
                  </a:cubicBezTo>
                  <a:cubicBezTo>
                    <a:pt x="1919" y="362"/>
                    <a:pt x="1914" y="358"/>
                    <a:pt x="1909" y="354"/>
                  </a:cubicBezTo>
                  <a:cubicBezTo>
                    <a:pt x="1940" y="329"/>
                    <a:pt x="1961" y="290"/>
                    <a:pt x="1961" y="247"/>
                  </a:cubicBezTo>
                  <a:cubicBezTo>
                    <a:pt x="1961" y="192"/>
                    <a:pt x="1961" y="192"/>
                    <a:pt x="1961" y="192"/>
                  </a:cubicBezTo>
                  <a:cubicBezTo>
                    <a:pt x="1961" y="182"/>
                    <a:pt x="1960" y="173"/>
                    <a:pt x="1958" y="163"/>
                  </a:cubicBezTo>
                  <a:cubicBezTo>
                    <a:pt x="1980" y="147"/>
                    <a:pt x="1995" y="120"/>
                    <a:pt x="1995" y="91"/>
                  </a:cubicBezTo>
                  <a:cubicBezTo>
                    <a:pt x="1995" y="41"/>
                    <a:pt x="1954" y="0"/>
                    <a:pt x="1904" y="0"/>
                  </a:cubicBezTo>
                  <a:cubicBezTo>
                    <a:pt x="1867" y="0"/>
                    <a:pt x="1835" y="23"/>
                    <a:pt x="1821" y="56"/>
                  </a:cubicBezTo>
                  <a:cubicBezTo>
                    <a:pt x="1771" y="57"/>
                    <a:pt x="1727" y="86"/>
                    <a:pt x="1704" y="127"/>
                  </a:cubicBezTo>
                  <a:cubicBezTo>
                    <a:pt x="1691" y="126"/>
                    <a:pt x="1679" y="133"/>
                    <a:pt x="1674" y="145"/>
                  </a:cubicBezTo>
                  <a:cubicBezTo>
                    <a:pt x="1668" y="160"/>
                    <a:pt x="1674" y="177"/>
                    <a:pt x="1688" y="184"/>
                  </a:cubicBezTo>
                  <a:cubicBezTo>
                    <a:pt x="1688" y="187"/>
                    <a:pt x="1688" y="190"/>
                    <a:pt x="1688" y="192"/>
                  </a:cubicBezTo>
                  <a:cubicBezTo>
                    <a:pt x="1688" y="247"/>
                    <a:pt x="1688" y="247"/>
                    <a:pt x="1688" y="247"/>
                  </a:cubicBezTo>
                  <a:cubicBezTo>
                    <a:pt x="1688" y="288"/>
                    <a:pt x="1706" y="325"/>
                    <a:pt x="1735" y="350"/>
                  </a:cubicBezTo>
                  <a:cubicBezTo>
                    <a:pt x="1717" y="364"/>
                    <a:pt x="1701" y="382"/>
                    <a:pt x="1691" y="403"/>
                  </a:cubicBezTo>
                  <a:cubicBezTo>
                    <a:pt x="1589" y="580"/>
                    <a:pt x="1589" y="580"/>
                    <a:pt x="1589" y="580"/>
                  </a:cubicBezTo>
                  <a:cubicBezTo>
                    <a:pt x="1421" y="608"/>
                    <a:pt x="1421" y="608"/>
                    <a:pt x="1421" y="608"/>
                  </a:cubicBezTo>
                  <a:cubicBezTo>
                    <a:pt x="1355" y="619"/>
                    <a:pt x="1305" y="670"/>
                    <a:pt x="1292" y="733"/>
                  </a:cubicBezTo>
                  <a:cubicBezTo>
                    <a:pt x="756" y="733"/>
                    <a:pt x="756" y="733"/>
                    <a:pt x="756" y="733"/>
                  </a:cubicBezTo>
                  <a:cubicBezTo>
                    <a:pt x="743" y="670"/>
                    <a:pt x="693" y="619"/>
                    <a:pt x="627" y="608"/>
                  </a:cubicBezTo>
                  <a:cubicBezTo>
                    <a:pt x="459" y="580"/>
                    <a:pt x="459" y="580"/>
                    <a:pt x="459" y="580"/>
                  </a:cubicBezTo>
                  <a:cubicBezTo>
                    <a:pt x="357" y="403"/>
                    <a:pt x="357" y="403"/>
                    <a:pt x="357" y="403"/>
                  </a:cubicBezTo>
                  <a:cubicBezTo>
                    <a:pt x="344" y="376"/>
                    <a:pt x="324" y="355"/>
                    <a:pt x="299" y="342"/>
                  </a:cubicBezTo>
                  <a:cubicBezTo>
                    <a:pt x="322" y="317"/>
                    <a:pt x="336" y="284"/>
                    <a:pt x="336" y="248"/>
                  </a:cubicBezTo>
                  <a:cubicBezTo>
                    <a:pt x="336" y="194"/>
                    <a:pt x="336" y="194"/>
                    <a:pt x="336" y="194"/>
                  </a:cubicBezTo>
                  <a:cubicBezTo>
                    <a:pt x="336" y="118"/>
                    <a:pt x="275" y="57"/>
                    <a:pt x="199" y="57"/>
                  </a:cubicBezTo>
                  <a:cubicBezTo>
                    <a:pt x="124" y="57"/>
                    <a:pt x="63" y="118"/>
                    <a:pt x="63" y="194"/>
                  </a:cubicBezTo>
                  <a:cubicBezTo>
                    <a:pt x="63" y="248"/>
                    <a:pt x="63" y="248"/>
                    <a:pt x="63" y="248"/>
                  </a:cubicBezTo>
                  <a:cubicBezTo>
                    <a:pt x="63" y="267"/>
                    <a:pt x="66" y="285"/>
                    <a:pt x="74" y="301"/>
                  </a:cubicBezTo>
                  <a:cubicBezTo>
                    <a:pt x="85" y="328"/>
                    <a:pt x="104" y="350"/>
                    <a:pt x="128" y="364"/>
                  </a:cubicBezTo>
                  <a:cubicBezTo>
                    <a:pt x="127" y="365"/>
                    <a:pt x="126" y="366"/>
                    <a:pt x="125" y="367"/>
                  </a:cubicBezTo>
                  <a:cubicBezTo>
                    <a:pt x="80" y="412"/>
                    <a:pt x="55" y="471"/>
                    <a:pt x="55" y="535"/>
                  </a:cubicBezTo>
                  <a:cubicBezTo>
                    <a:pt x="55" y="959"/>
                    <a:pt x="55" y="959"/>
                    <a:pt x="55" y="959"/>
                  </a:cubicBezTo>
                  <a:cubicBezTo>
                    <a:pt x="55" y="994"/>
                    <a:pt x="67" y="1025"/>
                    <a:pt x="86" y="1051"/>
                  </a:cubicBezTo>
                  <a:cubicBezTo>
                    <a:pt x="30" y="1051"/>
                    <a:pt x="30" y="1051"/>
                    <a:pt x="30" y="1051"/>
                  </a:cubicBezTo>
                  <a:cubicBezTo>
                    <a:pt x="13" y="1051"/>
                    <a:pt x="0" y="1064"/>
                    <a:pt x="0" y="1081"/>
                  </a:cubicBezTo>
                  <a:cubicBezTo>
                    <a:pt x="0" y="1145"/>
                    <a:pt x="0" y="1145"/>
                    <a:pt x="0" y="1145"/>
                  </a:cubicBezTo>
                  <a:cubicBezTo>
                    <a:pt x="0" y="1188"/>
                    <a:pt x="35" y="1222"/>
                    <a:pt x="77" y="1222"/>
                  </a:cubicBezTo>
                  <a:cubicBezTo>
                    <a:pt x="115" y="1222"/>
                    <a:pt x="115" y="1222"/>
                    <a:pt x="115" y="1222"/>
                  </a:cubicBezTo>
                  <a:cubicBezTo>
                    <a:pt x="31" y="1618"/>
                    <a:pt x="31" y="1618"/>
                    <a:pt x="31" y="1618"/>
                  </a:cubicBezTo>
                  <a:cubicBezTo>
                    <a:pt x="27" y="1634"/>
                    <a:pt x="38" y="1650"/>
                    <a:pt x="54" y="1653"/>
                  </a:cubicBezTo>
                  <a:cubicBezTo>
                    <a:pt x="56" y="1654"/>
                    <a:pt x="58" y="1654"/>
                    <a:pt x="60" y="1654"/>
                  </a:cubicBezTo>
                  <a:cubicBezTo>
                    <a:pt x="74" y="1654"/>
                    <a:pt x="86" y="1644"/>
                    <a:pt x="89" y="1630"/>
                  </a:cubicBezTo>
                  <a:cubicBezTo>
                    <a:pt x="177" y="1222"/>
                    <a:pt x="177" y="1222"/>
                    <a:pt x="177" y="1222"/>
                  </a:cubicBezTo>
                  <a:cubicBezTo>
                    <a:pt x="371" y="1222"/>
                    <a:pt x="371" y="1222"/>
                    <a:pt x="371" y="1222"/>
                  </a:cubicBezTo>
                  <a:cubicBezTo>
                    <a:pt x="458" y="1630"/>
                    <a:pt x="458" y="1630"/>
                    <a:pt x="458" y="1630"/>
                  </a:cubicBezTo>
                  <a:cubicBezTo>
                    <a:pt x="461" y="1644"/>
                    <a:pt x="473" y="1654"/>
                    <a:pt x="487" y="1654"/>
                  </a:cubicBezTo>
                  <a:cubicBezTo>
                    <a:pt x="489" y="1654"/>
                    <a:pt x="492" y="1654"/>
                    <a:pt x="494" y="1653"/>
                  </a:cubicBezTo>
                  <a:cubicBezTo>
                    <a:pt x="510" y="1650"/>
                    <a:pt x="520" y="1634"/>
                    <a:pt x="517" y="1618"/>
                  </a:cubicBezTo>
                  <a:cubicBezTo>
                    <a:pt x="432" y="1222"/>
                    <a:pt x="432" y="1222"/>
                    <a:pt x="432" y="1222"/>
                  </a:cubicBezTo>
                  <a:cubicBezTo>
                    <a:pt x="473" y="1222"/>
                    <a:pt x="473" y="1222"/>
                    <a:pt x="473" y="1222"/>
                  </a:cubicBezTo>
                  <a:cubicBezTo>
                    <a:pt x="480" y="1222"/>
                    <a:pt x="488" y="1221"/>
                    <a:pt x="495" y="1219"/>
                  </a:cubicBezTo>
                  <a:cubicBezTo>
                    <a:pt x="547" y="1607"/>
                    <a:pt x="547" y="1607"/>
                    <a:pt x="547" y="1607"/>
                  </a:cubicBezTo>
                  <a:cubicBezTo>
                    <a:pt x="551" y="1634"/>
                    <a:pt x="574" y="1654"/>
                    <a:pt x="601" y="1654"/>
                  </a:cubicBezTo>
                  <a:cubicBezTo>
                    <a:pt x="664" y="1654"/>
                    <a:pt x="664" y="1654"/>
                    <a:pt x="664" y="1654"/>
                  </a:cubicBezTo>
                  <a:cubicBezTo>
                    <a:pt x="694" y="1654"/>
                    <a:pt x="718" y="1630"/>
                    <a:pt x="718" y="1600"/>
                  </a:cubicBezTo>
                  <a:cubicBezTo>
                    <a:pt x="718" y="1019"/>
                    <a:pt x="718" y="1019"/>
                    <a:pt x="718" y="1019"/>
                  </a:cubicBezTo>
                  <a:cubicBezTo>
                    <a:pt x="718" y="975"/>
                    <a:pt x="702" y="935"/>
                    <a:pt x="675" y="904"/>
                  </a:cubicBezTo>
                  <a:cubicBezTo>
                    <a:pt x="793" y="904"/>
                    <a:pt x="793" y="904"/>
                    <a:pt x="793" y="904"/>
                  </a:cubicBezTo>
                  <a:cubicBezTo>
                    <a:pt x="813" y="951"/>
                    <a:pt x="848" y="990"/>
                    <a:pt x="891" y="1016"/>
                  </a:cubicBezTo>
                  <a:cubicBezTo>
                    <a:pt x="911" y="1028"/>
                    <a:pt x="923" y="1049"/>
                    <a:pt x="923" y="1071"/>
                  </a:cubicBezTo>
                  <a:cubicBezTo>
                    <a:pt x="923" y="1594"/>
                    <a:pt x="923" y="1594"/>
                    <a:pt x="923" y="1594"/>
                  </a:cubicBezTo>
                  <a:cubicBezTo>
                    <a:pt x="881" y="1594"/>
                    <a:pt x="881" y="1594"/>
                    <a:pt x="881" y="1594"/>
                  </a:cubicBezTo>
                  <a:cubicBezTo>
                    <a:pt x="864" y="1594"/>
                    <a:pt x="851" y="1607"/>
                    <a:pt x="851" y="1624"/>
                  </a:cubicBezTo>
                  <a:cubicBezTo>
                    <a:pt x="851" y="1640"/>
                    <a:pt x="864" y="1654"/>
                    <a:pt x="881" y="1654"/>
                  </a:cubicBezTo>
                  <a:cubicBezTo>
                    <a:pt x="1154" y="1654"/>
                    <a:pt x="1154" y="1654"/>
                    <a:pt x="1154" y="1654"/>
                  </a:cubicBezTo>
                  <a:cubicBezTo>
                    <a:pt x="1171" y="1654"/>
                    <a:pt x="1184" y="1640"/>
                    <a:pt x="1184" y="1624"/>
                  </a:cubicBezTo>
                  <a:cubicBezTo>
                    <a:pt x="1184" y="1607"/>
                    <a:pt x="1171" y="1594"/>
                    <a:pt x="1154" y="1594"/>
                  </a:cubicBezTo>
                  <a:cubicBezTo>
                    <a:pt x="1107" y="1594"/>
                    <a:pt x="1107" y="1594"/>
                    <a:pt x="1107" y="1594"/>
                  </a:cubicBezTo>
                  <a:cubicBezTo>
                    <a:pt x="1107" y="1074"/>
                    <a:pt x="1107" y="1074"/>
                    <a:pt x="1107" y="1074"/>
                  </a:cubicBezTo>
                  <a:cubicBezTo>
                    <a:pt x="1107" y="1052"/>
                    <a:pt x="1119" y="1030"/>
                    <a:pt x="1140" y="1018"/>
                  </a:cubicBezTo>
                  <a:cubicBezTo>
                    <a:pt x="1186" y="992"/>
                    <a:pt x="1221" y="952"/>
                    <a:pt x="1242" y="904"/>
                  </a:cubicBezTo>
                  <a:cubicBezTo>
                    <a:pt x="1373" y="904"/>
                    <a:pt x="1373" y="904"/>
                    <a:pt x="1373" y="904"/>
                  </a:cubicBezTo>
                  <a:cubicBezTo>
                    <a:pt x="1346" y="935"/>
                    <a:pt x="1330" y="975"/>
                    <a:pt x="1330" y="1019"/>
                  </a:cubicBezTo>
                  <a:cubicBezTo>
                    <a:pt x="1330" y="1600"/>
                    <a:pt x="1330" y="1600"/>
                    <a:pt x="1330" y="1600"/>
                  </a:cubicBezTo>
                  <a:cubicBezTo>
                    <a:pt x="1330" y="1630"/>
                    <a:pt x="1354" y="1654"/>
                    <a:pt x="1384" y="1654"/>
                  </a:cubicBezTo>
                  <a:cubicBezTo>
                    <a:pt x="1448" y="1654"/>
                    <a:pt x="1448" y="1654"/>
                    <a:pt x="1448" y="1654"/>
                  </a:cubicBezTo>
                  <a:cubicBezTo>
                    <a:pt x="1474" y="1654"/>
                    <a:pt x="1497" y="1634"/>
                    <a:pt x="1501" y="1607"/>
                  </a:cubicBezTo>
                  <a:cubicBezTo>
                    <a:pt x="1553" y="1219"/>
                    <a:pt x="1553" y="1219"/>
                    <a:pt x="1553" y="1219"/>
                  </a:cubicBezTo>
                  <a:cubicBezTo>
                    <a:pt x="1560" y="1221"/>
                    <a:pt x="1568" y="1222"/>
                    <a:pt x="1575" y="1222"/>
                  </a:cubicBezTo>
                  <a:cubicBezTo>
                    <a:pt x="1616" y="1222"/>
                    <a:pt x="1616" y="1222"/>
                    <a:pt x="1616" y="1222"/>
                  </a:cubicBezTo>
                  <a:cubicBezTo>
                    <a:pt x="1531" y="1618"/>
                    <a:pt x="1531" y="1618"/>
                    <a:pt x="1531" y="1618"/>
                  </a:cubicBezTo>
                  <a:cubicBezTo>
                    <a:pt x="1528" y="1634"/>
                    <a:pt x="1538" y="1650"/>
                    <a:pt x="1554" y="1653"/>
                  </a:cubicBezTo>
                  <a:cubicBezTo>
                    <a:pt x="1556" y="1654"/>
                    <a:pt x="1559" y="1654"/>
                    <a:pt x="1561" y="1654"/>
                  </a:cubicBezTo>
                  <a:cubicBezTo>
                    <a:pt x="1575" y="1654"/>
                    <a:pt x="1587" y="1644"/>
                    <a:pt x="1590" y="1630"/>
                  </a:cubicBezTo>
                  <a:cubicBezTo>
                    <a:pt x="1677" y="1222"/>
                    <a:pt x="1677" y="1222"/>
                    <a:pt x="1677" y="1222"/>
                  </a:cubicBezTo>
                  <a:cubicBezTo>
                    <a:pt x="1871" y="1222"/>
                    <a:pt x="1871" y="1222"/>
                    <a:pt x="1871" y="1222"/>
                  </a:cubicBezTo>
                  <a:cubicBezTo>
                    <a:pt x="1959" y="1630"/>
                    <a:pt x="1959" y="1630"/>
                    <a:pt x="1959" y="1630"/>
                  </a:cubicBezTo>
                  <a:cubicBezTo>
                    <a:pt x="1962" y="1644"/>
                    <a:pt x="1974" y="1654"/>
                    <a:pt x="1988" y="1654"/>
                  </a:cubicBezTo>
                  <a:cubicBezTo>
                    <a:pt x="1990" y="1654"/>
                    <a:pt x="1992" y="1654"/>
                    <a:pt x="1994" y="1653"/>
                  </a:cubicBezTo>
                  <a:cubicBezTo>
                    <a:pt x="2010" y="1650"/>
                    <a:pt x="2021" y="1634"/>
                    <a:pt x="2017" y="1618"/>
                  </a:cubicBezTo>
                  <a:cubicBezTo>
                    <a:pt x="1933" y="1222"/>
                    <a:pt x="1933" y="1222"/>
                    <a:pt x="1933" y="1222"/>
                  </a:cubicBezTo>
                  <a:cubicBezTo>
                    <a:pt x="1971" y="1222"/>
                    <a:pt x="1971" y="1222"/>
                    <a:pt x="1971" y="1222"/>
                  </a:cubicBezTo>
                  <a:cubicBezTo>
                    <a:pt x="2013" y="1222"/>
                    <a:pt x="2048" y="1188"/>
                    <a:pt x="2048" y="1145"/>
                  </a:cubicBezTo>
                  <a:cubicBezTo>
                    <a:pt x="2048" y="1081"/>
                    <a:pt x="2048" y="1081"/>
                    <a:pt x="2048" y="1081"/>
                  </a:cubicBezTo>
                  <a:cubicBezTo>
                    <a:pt x="2048" y="1064"/>
                    <a:pt x="2035" y="1051"/>
                    <a:pt x="2018" y="1051"/>
                  </a:cubicBezTo>
                  <a:close/>
                  <a:moveTo>
                    <a:pt x="1904" y="60"/>
                  </a:moveTo>
                  <a:cubicBezTo>
                    <a:pt x="1921" y="60"/>
                    <a:pt x="1935" y="74"/>
                    <a:pt x="1935" y="91"/>
                  </a:cubicBezTo>
                  <a:cubicBezTo>
                    <a:pt x="1935" y="96"/>
                    <a:pt x="1933" y="102"/>
                    <a:pt x="1930" y="106"/>
                  </a:cubicBezTo>
                  <a:cubicBezTo>
                    <a:pt x="1917" y="91"/>
                    <a:pt x="1901" y="78"/>
                    <a:pt x="1883" y="69"/>
                  </a:cubicBezTo>
                  <a:cubicBezTo>
                    <a:pt x="1888" y="64"/>
                    <a:pt x="1896" y="60"/>
                    <a:pt x="1904" y="60"/>
                  </a:cubicBezTo>
                  <a:close/>
                  <a:moveTo>
                    <a:pt x="1824" y="116"/>
                  </a:moveTo>
                  <a:cubicBezTo>
                    <a:pt x="1866" y="116"/>
                    <a:pt x="1901" y="150"/>
                    <a:pt x="1901" y="192"/>
                  </a:cubicBezTo>
                  <a:cubicBezTo>
                    <a:pt x="1901" y="247"/>
                    <a:pt x="1901" y="247"/>
                    <a:pt x="1901" y="247"/>
                  </a:cubicBezTo>
                  <a:cubicBezTo>
                    <a:pt x="1901" y="289"/>
                    <a:pt x="1866" y="324"/>
                    <a:pt x="1824" y="324"/>
                  </a:cubicBezTo>
                  <a:cubicBezTo>
                    <a:pt x="1782" y="324"/>
                    <a:pt x="1748" y="289"/>
                    <a:pt x="1748" y="247"/>
                  </a:cubicBezTo>
                  <a:cubicBezTo>
                    <a:pt x="1748" y="210"/>
                    <a:pt x="1748" y="210"/>
                    <a:pt x="1748" y="210"/>
                  </a:cubicBezTo>
                  <a:cubicBezTo>
                    <a:pt x="1782" y="225"/>
                    <a:pt x="1782" y="225"/>
                    <a:pt x="1782" y="225"/>
                  </a:cubicBezTo>
                  <a:cubicBezTo>
                    <a:pt x="1785" y="234"/>
                    <a:pt x="1785" y="234"/>
                    <a:pt x="1785" y="234"/>
                  </a:cubicBezTo>
                  <a:cubicBezTo>
                    <a:pt x="1789" y="247"/>
                    <a:pt x="1801" y="255"/>
                    <a:pt x="1814" y="255"/>
                  </a:cubicBezTo>
                  <a:cubicBezTo>
                    <a:pt x="1817" y="255"/>
                    <a:pt x="1820" y="255"/>
                    <a:pt x="1822" y="254"/>
                  </a:cubicBezTo>
                  <a:cubicBezTo>
                    <a:pt x="1838" y="249"/>
                    <a:pt x="1847" y="232"/>
                    <a:pt x="1843" y="217"/>
                  </a:cubicBezTo>
                  <a:cubicBezTo>
                    <a:pt x="1839" y="203"/>
                    <a:pt x="1839" y="203"/>
                    <a:pt x="1839" y="203"/>
                  </a:cubicBezTo>
                  <a:cubicBezTo>
                    <a:pt x="1834" y="189"/>
                    <a:pt x="1824" y="178"/>
                    <a:pt x="1811" y="172"/>
                  </a:cubicBezTo>
                  <a:cubicBezTo>
                    <a:pt x="1760" y="150"/>
                    <a:pt x="1760" y="150"/>
                    <a:pt x="1760" y="150"/>
                  </a:cubicBezTo>
                  <a:cubicBezTo>
                    <a:pt x="1774" y="129"/>
                    <a:pt x="1797" y="116"/>
                    <a:pt x="1824" y="116"/>
                  </a:cubicBezTo>
                  <a:close/>
                  <a:moveTo>
                    <a:pt x="123" y="194"/>
                  </a:moveTo>
                  <a:cubicBezTo>
                    <a:pt x="123" y="151"/>
                    <a:pt x="157" y="117"/>
                    <a:pt x="199" y="117"/>
                  </a:cubicBezTo>
                  <a:cubicBezTo>
                    <a:pt x="222" y="117"/>
                    <a:pt x="242" y="127"/>
                    <a:pt x="256" y="142"/>
                  </a:cubicBezTo>
                  <a:cubicBezTo>
                    <a:pt x="188" y="172"/>
                    <a:pt x="188" y="172"/>
                    <a:pt x="188" y="172"/>
                  </a:cubicBezTo>
                  <a:cubicBezTo>
                    <a:pt x="175" y="178"/>
                    <a:pt x="164" y="189"/>
                    <a:pt x="160" y="203"/>
                  </a:cubicBezTo>
                  <a:cubicBezTo>
                    <a:pt x="156" y="217"/>
                    <a:pt x="156" y="217"/>
                    <a:pt x="156" y="217"/>
                  </a:cubicBezTo>
                  <a:cubicBezTo>
                    <a:pt x="152" y="232"/>
                    <a:pt x="161" y="249"/>
                    <a:pt x="176" y="254"/>
                  </a:cubicBezTo>
                  <a:cubicBezTo>
                    <a:pt x="179" y="255"/>
                    <a:pt x="182" y="255"/>
                    <a:pt x="185" y="255"/>
                  </a:cubicBezTo>
                  <a:cubicBezTo>
                    <a:pt x="198" y="255"/>
                    <a:pt x="210" y="247"/>
                    <a:pt x="214" y="234"/>
                  </a:cubicBezTo>
                  <a:cubicBezTo>
                    <a:pt x="216" y="225"/>
                    <a:pt x="216" y="225"/>
                    <a:pt x="216" y="225"/>
                  </a:cubicBezTo>
                  <a:cubicBezTo>
                    <a:pt x="276" y="199"/>
                    <a:pt x="276" y="199"/>
                    <a:pt x="276" y="199"/>
                  </a:cubicBezTo>
                  <a:cubicBezTo>
                    <a:pt x="276" y="248"/>
                    <a:pt x="276" y="248"/>
                    <a:pt x="276" y="248"/>
                  </a:cubicBezTo>
                  <a:cubicBezTo>
                    <a:pt x="276" y="290"/>
                    <a:pt x="242" y="325"/>
                    <a:pt x="199" y="325"/>
                  </a:cubicBezTo>
                  <a:cubicBezTo>
                    <a:pt x="169" y="325"/>
                    <a:pt x="141" y="306"/>
                    <a:pt x="129" y="278"/>
                  </a:cubicBezTo>
                  <a:cubicBezTo>
                    <a:pt x="125" y="269"/>
                    <a:pt x="123" y="259"/>
                    <a:pt x="123" y="248"/>
                  </a:cubicBezTo>
                  <a:cubicBezTo>
                    <a:pt x="123" y="194"/>
                    <a:pt x="123" y="194"/>
                    <a:pt x="123" y="194"/>
                  </a:cubicBezTo>
                  <a:close/>
                  <a:moveTo>
                    <a:pt x="167" y="409"/>
                  </a:moveTo>
                  <a:cubicBezTo>
                    <a:pt x="184" y="393"/>
                    <a:pt x="206" y="384"/>
                    <a:pt x="229" y="384"/>
                  </a:cubicBezTo>
                  <a:cubicBezTo>
                    <a:pt x="261" y="384"/>
                    <a:pt x="290" y="401"/>
                    <a:pt x="303" y="430"/>
                  </a:cubicBezTo>
                  <a:cubicBezTo>
                    <a:pt x="304" y="431"/>
                    <a:pt x="304" y="431"/>
                    <a:pt x="304" y="432"/>
                  </a:cubicBezTo>
                  <a:cubicBezTo>
                    <a:pt x="304" y="432"/>
                    <a:pt x="304" y="432"/>
                    <a:pt x="304" y="432"/>
                  </a:cubicBezTo>
                  <a:cubicBezTo>
                    <a:pt x="311" y="443"/>
                    <a:pt x="311" y="443"/>
                    <a:pt x="311" y="443"/>
                  </a:cubicBezTo>
                  <a:cubicBezTo>
                    <a:pt x="385" y="572"/>
                    <a:pt x="385" y="572"/>
                    <a:pt x="385" y="572"/>
                  </a:cubicBezTo>
                  <a:cubicBezTo>
                    <a:pt x="385" y="572"/>
                    <a:pt x="385" y="572"/>
                    <a:pt x="385" y="572"/>
                  </a:cubicBezTo>
                  <a:cubicBezTo>
                    <a:pt x="414" y="623"/>
                    <a:pt x="414" y="623"/>
                    <a:pt x="414" y="623"/>
                  </a:cubicBezTo>
                  <a:cubicBezTo>
                    <a:pt x="419" y="630"/>
                    <a:pt x="426" y="636"/>
                    <a:pt x="435" y="637"/>
                  </a:cubicBezTo>
                  <a:cubicBezTo>
                    <a:pt x="617" y="668"/>
                    <a:pt x="617" y="668"/>
                    <a:pt x="617" y="668"/>
                  </a:cubicBezTo>
                  <a:cubicBezTo>
                    <a:pt x="654" y="674"/>
                    <a:pt x="683" y="700"/>
                    <a:pt x="694" y="733"/>
                  </a:cubicBezTo>
                  <a:cubicBezTo>
                    <a:pt x="400" y="733"/>
                    <a:pt x="400" y="733"/>
                    <a:pt x="400" y="733"/>
                  </a:cubicBezTo>
                  <a:cubicBezTo>
                    <a:pt x="270" y="594"/>
                    <a:pt x="270" y="594"/>
                    <a:pt x="270" y="594"/>
                  </a:cubicBezTo>
                  <a:cubicBezTo>
                    <a:pt x="259" y="581"/>
                    <a:pt x="240" y="581"/>
                    <a:pt x="228" y="592"/>
                  </a:cubicBezTo>
                  <a:cubicBezTo>
                    <a:pt x="215" y="603"/>
                    <a:pt x="215" y="622"/>
                    <a:pt x="226" y="635"/>
                  </a:cubicBezTo>
                  <a:cubicBezTo>
                    <a:pt x="357" y="775"/>
                    <a:pt x="357" y="775"/>
                    <a:pt x="357" y="775"/>
                  </a:cubicBezTo>
                  <a:cubicBezTo>
                    <a:pt x="357" y="799"/>
                    <a:pt x="357" y="799"/>
                    <a:pt x="357" y="799"/>
                  </a:cubicBezTo>
                  <a:cubicBezTo>
                    <a:pt x="357" y="814"/>
                    <a:pt x="360" y="829"/>
                    <a:pt x="366" y="842"/>
                  </a:cubicBezTo>
                  <a:cubicBezTo>
                    <a:pt x="366" y="844"/>
                    <a:pt x="366" y="844"/>
                    <a:pt x="366" y="844"/>
                  </a:cubicBezTo>
                  <a:cubicBezTo>
                    <a:pt x="115" y="844"/>
                    <a:pt x="115" y="844"/>
                    <a:pt x="115" y="844"/>
                  </a:cubicBezTo>
                  <a:cubicBezTo>
                    <a:pt x="115" y="535"/>
                    <a:pt x="115" y="535"/>
                    <a:pt x="115" y="535"/>
                  </a:cubicBezTo>
                  <a:cubicBezTo>
                    <a:pt x="115" y="487"/>
                    <a:pt x="134" y="443"/>
                    <a:pt x="167" y="409"/>
                  </a:cubicBezTo>
                  <a:close/>
                  <a:moveTo>
                    <a:pt x="473" y="1162"/>
                  </a:moveTo>
                  <a:cubicBezTo>
                    <a:pt x="77" y="1162"/>
                    <a:pt x="77" y="1162"/>
                    <a:pt x="77" y="1162"/>
                  </a:cubicBezTo>
                  <a:cubicBezTo>
                    <a:pt x="68" y="1162"/>
                    <a:pt x="60" y="1154"/>
                    <a:pt x="60" y="1145"/>
                  </a:cubicBezTo>
                  <a:cubicBezTo>
                    <a:pt x="60" y="1111"/>
                    <a:pt x="60" y="1111"/>
                    <a:pt x="60" y="1111"/>
                  </a:cubicBezTo>
                  <a:cubicBezTo>
                    <a:pt x="480" y="1111"/>
                    <a:pt x="480" y="1111"/>
                    <a:pt x="480" y="1111"/>
                  </a:cubicBezTo>
                  <a:cubicBezTo>
                    <a:pt x="486" y="1156"/>
                    <a:pt x="486" y="1156"/>
                    <a:pt x="486" y="1156"/>
                  </a:cubicBezTo>
                  <a:cubicBezTo>
                    <a:pt x="483" y="1160"/>
                    <a:pt x="478" y="1162"/>
                    <a:pt x="473" y="1162"/>
                  </a:cubicBezTo>
                  <a:close/>
                  <a:moveTo>
                    <a:pt x="658" y="1019"/>
                  </a:moveTo>
                  <a:cubicBezTo>
                    <a:pt x="658" y="1594"/>
                    <a:pt x="658" y="1594"/>
                    <a:pt x="658" y="1594"/>
                  </a:cubicBezTo>
                  <a:cubicBezTo>
                    <a:pt x="606" y="1594"/>
                    <a:pt x="606" y="1594"/>
                    <a:pt x="606" y="1594"/>
                  </a:cubicBezTo>
                  <a:cubicBezTo>
                    <a:pt x="536" y="1077"/>
                    <a:pt x="536" y="1077"/>
                    <a:pt x="536" y="1077"/>
                  </a:cubicBezTo>
                  <a:cubicBezTo>
                    <a:pt x="534" y="1062"/>
                    <a:pt x="521" y="1051"/>
                    <a:pt x="506" y="1051"/>
                  </a:cubicBezTo>
                  <a:cubicBezTo>
                    <a:pt x="207" y="1051"/>
                    <a:pt x="207" y="1051"/>
                    <a:pt x="207" y="1051"/>
                  </a:cubicBezTo>
                  <a:cubicBezTo>
                    <a:pt x="156" y="1051"/>
                    <a:pt x="115" y="1010"/>
                    <a:pt x="115" y="959"/>
                  </a:cubicBezTo>
                  <a:cubicBezTo>
                    <a:pt x="115" y="904"/>
                    <a:pt x="115" y="904"/>
                    <a:pt x="115" y="904"/>
                  </a:cubicBezTo>
                  <a:cubicBezTo>
                    <a:pt x="544" y="904"/>
                    <a:pt x="544" y="904"/>
                    <a:pt x="544" y="904"/>
                  </a:cubicBezTo>
                  <a:cubicBezTo>
                    <a:pt x="607" y="904"/>
                    <a:pt x="658" y="956"/>
                    <a:pt x="658" y="1019"/>
                  </a:cubicBezTo>
                  <a:close/>
                  <a:moveTo>
                    <a:pt x="1110" y="966"/>
                  </a:moveTo>
                  <a:cubicBezTo>
                    <a:pt x="1071" y="989"/>
                    <a:pt x="1047" y="1030"/>
                    <a:pt x="1047" y="1074"/>
                  </a:cubicBezTo>
                  <a:cubicBezTo>
                    <a:pt x="1047" y="1594"/>
                    <a:pt x="1047" y="1594"/>
                    <a:pt x="1047" y="1594"/>
                  </a:cubicBezTo>
                  <a:cubicBezTo>
                    <a:pt x="983" y="1594"/>
                    <a:pt x="983" y="1594"/>
                    <a:pt x="983" y="1594"/>
                  </a:cubicBezTo>
                  <a:cubicBezTo>
                    <a:pt x="983" y="1071"/>
                    <a:pt x="983" y="1071"/>
                    <a:pt x="983" y="1071"/>
                  </a:cubicBezTo>
                  <a:cubicBezTo>
                    <a:pt x="983" y="1027"/>
                    <a:pt x="960" y="988"/>
                    <a:pt x="922" y="965"/>
                  </a:cubicBezTo>
                  <a:cubicBezTo>
                    <a:pt x="897" y="950"/>
                    <a:pt x="876" y="929"/>
                    <a:pt x="861" y="904"/>
                  </a:cubicBezTo>
                  <a:cubicBezTo>
                    <a:pt x="881" y="904"/>
                    <a:pt x="881" y="904"/>
                    <a:pt x="881" y="904"/>
                  </a:cubicBezTo>
                  <a:cubicBezTo>
                    <a:pt x="898" y="904"/>
                    <a:pt x="911" y="891"/>
                    <a:pt x="911" y="874"/>
                  </a:cubicBezTo>
                  <a:cubicBezTo>
                    <a:pt x="911" y="858"/>
                    <a:pt x="898" y="844"/>
                    <a:pt x="881" y="844"/>
                  </a:cubicBezTo>
                  <a:cubicBezTo>
                    <a:pt x="462" y="844"/>
                    <a:pt x="462" y="844"/>
                    <a:pt x="462" y="844"/>
                  </a:cubicBezTo>
                  <a:cubicBezTo>
                    <a:pt x="437" y="844"/>
                    <a:pt x="417" y="824"/>
                    <a:pt x="417" y="799"/>
                  </a:cubicBezTo>
                  <a:cubicBezTo>
                    <a:pt x="417" y="793"/>
                    <a:pt x="417" y="793"/>
                    <a:pt x="417" y="793"/>
                  </a:cubicBezTo>
                  <a:cubicBezTo>
                    <a:pt x="1618" y="793"/>
                    <a:pt x="1618" y="793"/>
                    <a:pt x="1618" y="793"/>
                  </a:cubicBezTo>
                  <a:cubicBezTo>
                    <a:pt x="1618" y="799"/>
                    <a:pt x="1618" y="799"/>
                    <a:pt x="1618" y="799"/>
                  </a:cubicBezTo>
                  <a:cubicBezTo>
                    <a:pt x="1618" y="824"/>
                    <a:pt x="1598" y="844"/>
                    <a:pt x="1573" y="844"/>
                  </a:cubicBezTo>
                  <a:cubicBezTo>
                    <a:pt x="998" y="844"/>
                    <a:pt x="998" y="844"/>
                    <a:pt x="998" y="844"/>
                  </a:cubicBezTo>
                  <a:cubicBezTo>
                    <a:pt x="982" y="844"/>
                    <a:pt x="968" y="858"/>
                    <a:pt x="968" y="874"/>
                  </a:cubicBezTo>
                  <a:cubicBezTo>
                    <a:pt x="968" y="891"/>
                    <a:pt x="982" y="904"/>
                    <a:pt x="998" y="904"/>
                  </a:cubicBezTo>
                  <a:cubicBezTo>
                    <a:pt x="1174" y="904"/>
                    <a:pt x="1174" y="904"/>
                    <a:pt x="1174" y="904"/>
                  </a:cubicBezTo>
                  <a:cubicBezTo>
                    <a:pt x="1158" y="930"/>
                    <a:pt x="1136" y="951"/>
                    <a:pt x="1110" y="966"/>
                  </a:cubicBezTo>
                  <a:close/>
                  <a:moveTo>
                    <a:pt x="1442" y="1594"/>
                  </a:moveTo>
                  <a:cubicBezTo>
                    <a:pt x="1390" y="1594"/>
                    <a:pt x="1390" y="1594"/>
                    <a:pt x="1390" y="1594"/>
                  </a:cubicBezTo>
                  <a:cubicBezTo>
                    <a:pt x="1390" y="1019"/>
                    <a:pt x="1390" y="1019"/>
                    <a:pt x="1390" y="1019"/>
                  </a:cubicBezTo>
                  <a:cubicBezTo>
                    <a:pt x="1390" y="956"/>
                    <a:pt x="1441" y="904"/>
                    <a:pt x="1504" y="904"/>
                  </a:cubicBezTo>
                  <a:cubicBezTo>
                    <a:pt x="1933" y="904"/>
                    <a:pt x="1933" y="904"/>
                    <a:pt x="1933" y="904"/>
                  </a:cubicBezTo>
                  <a:cubicBezTo>
                    <a:pt x="1933" y="959"/>
                    <a:pt x="1933" y="959"/>
                    <a:pt x="1933" y="959"/>
                  </a:cubicBezTo>
                  <a:cubicBezTo>
                    <a:pt x="1933" y="1010"/>
                    <a:pt x="1892" y="1051"/>
                    <a:pt x="1841" y="1051"/>
                  </a:cubicBezTo>
                  <a:cubicBezTo>
                    <a:pt x="1542" y="1051"/>
                    <a:pt x="1542" y="1051"/>
                    <a:pt x="1542" y="1051"/>
                  </a:cubicBezTo>
                  <a:cubicBezTo>
                    <a:pt x="1527" y="1051"/>
                    <a:pt x="1514" y="1062"/>
                    <a:pt x="1512" y="1077"/>
                  </a:cubicBezTo>
                  <a:lnTo>
                    <a:pt x="1442" y="1594"/>
                  </a:lnTo>
                  <a:close/>
                  <a:moveTo>
                    <a:pt x="1988" y="1145"/>
                  </a:moveTo>
                  <a:cubicBezTo>
                    <a:pt x="1988" y="1154"/>
                    <a:pt x="1980" y="1162"/>
                    <a:pt x="1971" y="1162"/>
                  </a:cubicBezTo>
                  <a:cubicBezTo>
                    <a:pt x="1575" y="1162"/>
                    <a:pt x="1575" y="1162"/>
                    <a:pt x="1575" y="1162"/>
                  </a:cubicBezTo>
                  <a:cubicBezTo>
                    <a:pt x="1570" y="1162"/>
                    <a:pt x="1565" y="1160"/>
                    <a:pt x="1562" y="1156"/>
                  </a:cubicBezTo>
                  <a:cubicBezTo>
                    <a:pt x="1568" y="1111"/>
                    <a:pt x="1568" y="1111"/>
                    <a:pt x="1568" y="1111"/>
                  </a:cubicBezTo>
                  <a:cubicBezTo>
                    <a:pt x="1988" y="1111"/>
                    <a:pt x="1988" y="1111"/>
                    <a:pt x="1988" y="1111"/>
                  </a:cubicBezTo>
                  <a:lnTo>
                    <a:pt x="1988" y="1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7" name="Group 39"/>
          <p:cNvGrpSpPr>
            <a:grpSpLocks noChangeAspect="1"/>
          </p:cNvGrpSpPr>
          <p:nvPr/>
        </p:nvGrpSpPr>
        <p:grpSpPr bwMode="auto">
          <a:xfrm>
            <a:off x="7732713" y="5176600"/>
            <a:ext cx="365125" cy="365125"/>
            <a:chOff x="4871" y="3244"/>
            <a:chExt cx="230" cy="230"/>
          </a:xfrm>
          <a:solidFill>
            <a:schemeClr val="tx2"/>
          </a:solidFill>
        </p:grpSpPr>
        <p:sp>
          <p:nvSpPr>
            <p:cNvPr id="128" name="Freeform 40"/>
            <p:cNvSpPr>
              <a:spLocks/>
            </p:cNvSpPr>
            <p:nvPr/>
          </p:nvSpPr>
          <p:spPr bwMode="auto">
            <a:xfrm>
              <a:off x="4907" y="3280"/>
              <a:ext cx="158" cy="158"/>
            </a:xfrm>
            <a:custGeom>
              <a:avLst/>
              <a:gdLst>
                <a:gd name="T0" fmla="*/ 1327 w 1408"/>
                <a:gd name="T1" fmla="*/ 450 h 1408"/>
                <a:gd name="T2" fmla="*/ 1308 w 1408"/>
                <a:gd name="T3" fmla="*/ 491 h 1408"/>
                <a:gd name="T4" fmla="*/ 1344 w 1408"/>
                <a:gd name="T5" fmla="*/ 704 h 1408"/>
                <a:gd name="T6" fmla="*/ 704 w 1408"/>
                <a:gd name="T7" fmla="*/ 1344 h 1408"/>
                <a:gd name="T8" fmla="*/ 64 w 1408"/>
                <a:gd name="T9" fmla="*/ 704 h 1408"/>
                <a:gd name="T10" fmla="*/ 704 w 1408"/>
                <a:gd name="T11" fmla="*/ 64 h 1408"/>
                <a:gd name="T12" fmla="*/ 1118 w 1408"/>
                <a:gd name="T13" fmla="*/ 216 h 1408"/>
                <a:gd name="T14" fmla="*/ 1164 w 1408"/>
                <a:gd name="T15" fmla="*/ 213 h 1408"/>
                <a:gd name="T16" fmla="*/ 1160 w 1408"/>
                <a:gd name="T17" fmla="*/ 168 h 1408"/>
                <a:gd name="T18" fmla="*/ 704 w 1408"/>
                <a:gd name="T19" fmla="*/ 0 h 1408"/>
                <a:gd name="T20" fmla="*/ 0 w 1408"/>
                <a:gd name="T21" fmla="*/ 704 h 1408"/>
                <a:gd name="T22" fmla="*/ 704 w 1408"/>
                <a:gd name="T23" fmla="*/ 1408 h 1408"/>
                <a:gd name="T24" fmla="*/ 1408 w 1408"/>
                <a:gd name="T25" fmla="*/ 704 h 1408"/>
                <a:gd name="T26" fmla="*/ 1368 w 1408"/>
                <a:gd name="T27" fmla="*/ 469 h 1408"/>
                <a:gd name="T28" fmla="*/ 1327 w 1408"/>
                <a:gd name="T29" fmla="*/ 45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8" h="1408">
                  <a:moveTo>
                    <a:pt x="1327" y="450"/>
                  </a:moveTo>
                  <a:cubicBezTo>
                    <a:pt x="1310" y="456"/>
                    <a:pt x="1302" y="474"/>
                    <a:pt x="1308" y="491"/>
                  </a:cubicBezTo>
                  <a:cubicBezTo>
                    <a:pt x="1332" y="559"/>
                    <a:pt x="1344" y="631"/>
                    <a:pt x="1344" y="704"/>
                  </a:cubicBezTo>
                  <a:cubicBezTo>
                    <a:pt x="1344" y="1057"/>
                    <a:pt x="1057" y="1344"/>
                    <a:pt x="704" y="1344"/>
                  </a:cubicBezTo>
                  <a:cubicBezTo>
                    <a:pt x="351" y="1344"/>
                    <a:pt x="64" y="1057"/>
                    <a:pt x="64" y="704"/>
                  </a:cubicBezTo>
                  <a:cubicBezTo>
                    <a:pt x="64" y="351"/>
                    <a:pt x="351" y="64"/>
                    <a:pt x="704" y="64"/>
                  </a:cubicBezTo>
                  <a:cubicBezTo>
                    <a:pt x="856" y="64"/>
                    <a:pt x="1003" y="118"/>
                    <a:pt x="1118" y="216"/>
                  </a:cubicBezTo>
                  <a:cubicBezTo>
                    <a:pt x="1132" y="228"/>
                    <a:pt x="1152" y="226"/>
                    <a:pt x="1164" y="213"/>
                  </a:cubicBezTo>
                  <a:cubicBezTo>
                    <a:pt x="1175" y="199"/>
                    <a:pt x="1173" y="179"/>
                    <a:pt x="1160" y="168"/>
                  </a:cubicBezTo>
                  <a:cubicBezTo>
                    <a:pt x="1033" y="60"/>
                    <a:pt x="871" y="0"/>
                    <a:pt x="704" y="0"/>
                  </a:cubicBezTo>
                  <a:cubicBezTo>
                    <a:pt x="316" y="0"/>
                    <a:pt x="0" y="316"/>
                    <a:pt x="0" y="704"/>
                  </a:cubicBezTo>
                  <a:cubicBezTo>
                    <a:pt x="0" y="1092"/>
                    <a:pt x="316" y="1408"/>
                    <a:pt x="704" y="1408"/>
                  </a:cubicBezTo>
                  <a:cubicBezTo>
                    <a:pt x="1092" y="1408"/>
                    <a:pt x="1408" y="1092"/>
                    <a:pt x="1408" y="704"/>
                  </a:cubicBezTo>
                  <a:cubicBezTo>
                    <a:pt x="1408" y="624"/>
                    <a:pt x="1395" y="545"/>
                    <a:pt x="1368" y="469"/>
                  </a:cubicBezTo>
                  <a:cubicBezTo>
                    <a:pt x="1362" y="453"/>
                    <a:pt x="1344" y="444"/>
                    <a:pt x="1327"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41"/>
            <p:cNvSpPr>
              <a:spLocks/>
            </p:cNvSpPr>
            <p:nvPr/>
          </p:nvSpPr>
          <p:spPr bwMode="auto">
            <a:xfrm>
              <a:off x="5041" y="3308"/>
              <a:ext cx="13" cy="15"/>
            </a:xfrm>
            <a:custGeom>
              <a:avLst/>
              <a:gdLst>
                <a:gd name="T0" fmla="*/ 53 w 117"/>
                <a:gd name="T1" fmla="*/ 117 h 132"/>
                <a:gd name="T2" fmla="*/ 81 w 117"/>
                <a:gd name="T3" fmla="*/ 132 h 132"/>
                <a:gd name="T4" fmla="*/ 97 w 117"/>
                <a:gd name="T5" fmla="*/ 127 h 132"/>
                <a:gd name="T6" fmla="*/ 108 w 117"/>
                <a:gd name="T7" fmla="*/ 83 h 132"/>
                <a:gd name="T8" fmla="*/ 61 w 117"/>
                <a:gd name="T9" fmla="*/ 16 h 132"/>
                <a:gd name="T10" fmla="*/ 16 w 117"/>
                <a:gd name="T11" fmla="*/ 11 h 132"/>
                <a:gd name="T12" fmla="*/ 11 w 117"/>
                <a:gd name="T13" fmla="*/ 56 h 132"/>
                <a:gd name="T14" fmla="*/ 53 w 117"/>
                <a:gd name="T15" fmla="*/ 117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32">
                  <a:moveTo>
                    <a:pt x="53" y="117"/>
                  </a:moveTo>
                  <a:cubicBezTo>
                    <a:pt x="59" y="126"/>
                    <a:pt x="70" y="132"/>
                    <a:pt x="81" y="132"/>
                  </a:cubicBezTo>
                  <a:cubicBezTo>
                    <a:pt x="86" y="132"/>
                    <a:pt x="92" y="130"/>
                    <a:pt x="97" y="127"/>
                  </a:cubicBezTo>
                  <a:cubicBezTo>
                    <a:pt x="112" y="118"/>
                    <a:pt x="117" y="98"/>
                    <a:pt x="108" y="83"/>
                  </a:cubicBezTo>
                  <a:cubicBezTo>
                    <a:pt x="94" y="60"/>
                    <a:pt x="78" y="38"/>
                    <a:pt x="61" y="16"/>
                  </a:cubicBezTo>
                  <a:cubicBezTo>
                    <a:pt x="50" y="2"/>
                    <a:pt x="30" y="0"/>
                    <a:pt x="16" y="11"/>
                  </a:cubicBezTo>
                  <a:cubicBezTo>
                    <a:pt x="2" y="22"/>
                    <a:pt x="0" y="42"/>
                    <a:pt x="11" y="56"/>
                  </a:cubicBezTo>
                  <a:cubicBezTo>
                    <a:pt x="26" y="75"/>
                    <a:pt x="40" y="96"/>
                    <a:pt x="53"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42"/>
            <p:cNvSpPr>
              <a:spLocks noEditPoints="1"/>
            </p:cNvSpPr>
            <p:nvPr/>
          </p:nvSpPr>
          <p:spPr bwMode="auto">
            <a:xfrm>
              <a:off x="4871" y="3244"/>
              <a:ext cx="230" cy="230"/>
            </a:xfrm>
            <a:custGeom>
              <a:avLst/>
              <a:gdLst>
                <a:gd name="T0" fmla="*/ 1866 w 2048"/>
                <a:gd name="T1" fmla="*/ 832 h 2048"/>
                <a:gd name="T2" fmla="*/ 1793 w 2048"/>
                <a:gd name="T3" fmla="*/ 526 h 2048"/>
                <a:gd name="T4" fmla="*/ 1703 w 2048"/>
                <a:gd name="T5" fmla="*/ 255 h 2048"/>
                <a:gd name="T6" fmla="*/ 1484 w 2048"/>
                <a:gd name="T7" fmla="*/ 293 h 2048"/>
                <a:gd name="T8" fmla="*/ 1216 w 2048"/>
                <a:gd name="T9" fmla="*/ 128 h 2048"/>
                <a:gd name="T10" fmla="*/ 960 w 2048"/>
                <a:gd name="T11" fmla="*/ 0 h 2048"/>
                <a:gd name="T12" fmla="*/ 832 w 2048"/>
                <a:gd name="T13" fmla="*/ 182 h 2048"/>
                <a:gd name="T14" fmla="*/ 526 w 2048"/>
                <a:gd name="T15" fmla="*/ 255 h 2048"/>
                <a:gd name="T16" fmla="*/ 255 w 2048"/>
                <a:gd name="T17" fmla="*/ 345 h 2048"/>
                <a:gd name="T18" fmla="*/ 293 w 2048"/>
                <a:gd name="T19" fmla="*/ 564 h 2048"/>
                <a:gd name="T20" fmla="*/ 128 w 2048"/>
                <a:gd name="T21" fmla="*/ 832 h 2048"/>
                <a:gd name="T22" fmla="*/ 0 w 2048"/>
                <a:gd name="T23" fmla="*/ 1088 h 2048"/>
                <a:gd name="T24" fmla="*/ 182 w 2048"/>
                <a:gd name="T25" fmla="*/ 1216 h 2048"/>
                <a:gd name="T26" fmla="*/ 255 w 2048"/>
                <a:gd name="T27" fmla="*/ 1522 h 2048"/>
                <a:gd name="T28" fmla="*/ 345 w 2048"/>
                <a:gd name="T29" fmla="*/ 1793 h 2048"/>
                <a:gd name="T30" fmla="*/ 564 w 2048"/>
                <a:gd name="T31" fmla="*/ 1755 h 2048"/>
                <a:gd name="T32" fmla="*/ 832 w 2048"/>
                <a:gd name="T33" fmla="*/ 1920 h 2048"/>
                <a:gd name="T34" fmla="*/ 1088 w 2048"/>
                <a:gd name="T35" fmla="*/ 2048 h 2048"/>
                <a:gd name="T36" fmla="*/ 1216 w 2048"/>
                <a:gd name="T37" fmla="*/ 1866 h 2048"/>
                <a:gd name="T38" fmla="*/ 1522 w 2048"/>
                <a:gd name="T39" fmla="*/ 1793 h 2048"/>
                <a:gd name="T40" fmla="*/ 1793 w 2048"/>
                <a:gd name="T41" fmla="*/ 1703 h 2048"/>
                <a:gd name="T42" fmla="*/ 1755 w 2048"/>
                <a:gd name="T43" fmla="*/ 1484 h 2048"/>
                <a:gd name="T44" fmla="*/ 1920 w 2048"/>
                <a:gd name="T45" fmla="*/ 1216 h 2048"/>
                <a:gd name="T46" fmla="*/ 2048 w 2048"/>
                <a:gd name="T47" fmla="*/ 960 h 2048"/>
                <a:gd name="T48" fmla="*/ 1984 w 2048"/>
                <a:gd name="T49" fmla="*/ 1088 h 2048"/>
                <a:gd name="T50" fmla="*/ 1840 w 2048"/>
                <a:gd name="T51" fmla="*/ 1152 h 2048"/>
                <a:gd name="T52" fmla="*/ 1688 w 2048"/>
                <a:gd name="T53" fmla="*/ 1470 h 2048"/>
                <a:gd name="T54" fmla="*/ 1748 w 2048"/>
                <a:gd name="T55" fmla="*/ 1567 h 2048"/>
                <a:gd name="T56" fmla="*/ 1658 w 2048"/>
                <a:gd name="T57" fmla="*/ 1748 h 2048"/>
                <a:gd name="T58" fmla="*/ 1511 w 2048"/>
                <a:gd name="T59" fmla="*/ 1692 h 2048"/>
                <a:gd name="T60" fmla="*/ 1178 w 2048"/>
                <a:gd name="T61" fmla="*/ 1809 h 2048"/>
                <a:gd name="T62" fmla="*/ 1152 w 2048"/>
                <a:gd name="T63" fmla="*/ 1920 h 2048"/>
                <a:gd name="T64" fmla="*/ 960 w 2048"/>
                <a:gd name="T65" fmla="*/ 1984 h 2048"/>
                <a:gd name="T66" fmla="*/ 896 w 2048"/>
                <a:gd name="T67" fmla="*/ 1840 h 2048"/>
                <a:gd name="T68" fmla="*/ 578 w 2048"/>
                <a:gd name="T69" fmla="*/ 1688 h 2048"/>
                <a:gd name="T70" fmla="*/ 537 w 2048"/>
                <a:gd name="T71" fmla="*/ 1692 h 2048"/>
                <a:gd name="T72" fmla="*/ 390 w 2048"/>
                <a:gd name="T73" fmla="*/ 1748 h 2048"/>
                <a:gd name="T74" fmla="*/ 300 w 2048"/>
                <a:gd name="T75" fmla="*/ 1567 h 2048"/>
                <a:gd name="T76" fmla="*/ 360 w 2048"/>
                <a:gd name="T77" fmla="*/ 1470 h 2048"/>
                <a:gd name="T78" fmla="*/ 208 w 2048"/>
                <a:gd name="T79" fmla="*/ 1152 h 2048"/>
                <a:gd name="T80" fmla="*/ 64 w 2048"/>
                <a:gd name="T81" fmla="*/ 1088 h 2048"/>
                <a:gd name="T82" fmla="*/ 128 w 2048"/>
                <a:gd name="T83" fmla="*/ 896 h 2048"/>
                <a:gd name="T84" fmla="*/ 239 w 2048"/>
                <a:gd name="T85" fmla="*/ 870 h 2048"/>
                <a:gd name="T86" fmla="*/ 356 w 2048"/>
                <a:gd name="T87" fmla="*/ 537 h 2048"/>
                <a:gd name="T88" fmla="*/ 300 w 2048"/>
                <a:gd name="T89" fmla="*/ 390 h 2048"/>
                <a:gd name="T90" fmla="*/ 481 w 2048"/>
                <a:gd name="T91" fmla="*/ 300 h 2048"/>
                <a:gd name="T92" fmla="*/ 578 w 2048"/>
                <a:gd name="T93" fmla="*/ 360 h 2048"/>
                <a:gd name="T94" fmla="*/ 896 w 2048"/>
                <a:gd name="T95" fmla="*/ 208 h 2048"/>
                <a:gd name="T96" fmla="*/ 960 w 2048"/>
                <a:gd name="T97" fmla="*/ 64 h 2048"/>
                <a:gd name="T98" fmla="*/ 1152 w 2048"/>
                <a:gd name="T99" fmla="*/ 128 h 2048"/>
                <a:gd name="T100" fmla="*/ 1178 w 2048"/>
                <a:gd name="T101" fmla="*/ 239 h 2048"/>
                <a:gd name="T102" fmla="*/ 1511 w 2048"/>
                <a:gd name="T103" fmla="*/ 356 h 2048"/>
                <a:gd name="T104" fmla="*/ 1658 w 2048"/>
                <a:gd name="T105" fmla="*/ 300 h 2048"/>
                <a:gd name="T106" fmla="*/ 1748 w 2048"/>
                <a:gd name="T107" fmla="*/ 481 h 2048"/>
                <a:gd name="T108" fmla="*/ 1688 w 2048"/>
                <a:gd name="T109" fmla="*/ 578 h 2048"/>
                <a:gd name="T110" fmla="*/ 1840 w 2048"/>
                <a:gd name="T111" fmla="*/ 896 h 2048"/>
                <a:gd name="T112" fmla="*/ 1984 w 2048"/>
                <a:gd name="T113" fmla="*/ 96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48" h="2048">
                  <a:moveTo>
                    <a:pt x="1920" y="832"/>
                  </a:moveTo>
                  <a:cubicBezTo>
                    <a:pt x="1866" y="832"/>
                    <a:pt x="1866" y="832"/>
                    <a:pt x="1866" y="832"/>
                  </a:cubicBezTo>
                  <a:cubicBezTo>
                    <a:pt x="1845" y="737"/>
                    <a:pt x="1808" y="647"/>
                    <a:pt x="1755" y="564"/>
                  </a:cubicBezTo>
                  <a:cubicBezTo>
                    <a:pt x="1793" y="526"/>
                    <a:pt x="1793" y="526"/>
                    <a:pt x="1793" y="526"/>
                  </a:cubicBezTo>
                  <a:cubicBezTo>
                    <a:pt x="1843" y="476"/>
                    <a:pt x="1843" y="395"/>
                    <a:pt x="1793" y="345"/>
                  </a:cubicBezTo>
                  <a:cubicBezTo>
                    <a:pt x="1703" y="255"/>
                    <a:pt x="1703" y="255"/>
                    <a:pt x="1703" y="255"/>
                  </a:cubicBezTo>
                  <a:cubicBezTo>
                    <a:pt x="1653" y="205"/>
                    <a:pt x="1572" y="205"/>
                    <a:pt x="1522" y="255"/>
                  </a:cubicBezTo>
                  <a:cubicBezTo>
                    <a:pt x="1484" y="293"/>
                    <a:pt x="1484" y="293"/>
                    <a:pt x="1484" y="293"/>
                  </a:cubicBezTo>
                  <a:cubicBezTo>
                    <a:pt x="1401" y="240"/>
                    <a:pt x="1311" y="203"/>
                    <a:pt x="1216" y="182"/>
                  </a:cubicBezTo>
                  <a:cubicBezTo>
                    <a:pt x="1216" y="128"/>
                    <a:pt x="1216" y="128"/>
                    <a:pt x="1216" y="128"/>
                  </a:cubicBezTo>
                  <a:cubicBezTo>
                    <a:pt x="1216" y="57"/>
                    <a:pt x="1159" y="0"/>
                    <a:pt x="1088" y="0"/>
                  </a:cubicBezTo>
                  <a:cubicBezTo>
                    <a:pt x="960" y="0"/>
                    <a:pt x="960" y="0"/>
                    <a:pt x="960" y="0"/>
                  </a:cubicBezTo>
                  <a:cubicBezTo>
                    <a:pt x="889" y="0"/>
                    <a:pt x="832" y="57"/>
                    <a:pt x="832" y="128"/>
                  </a:cubicBezTo>
                  <a:cubicBezTo>
                    <a:pt x="832" y="182"/>
                    <a:pt x="832" y="182"/>
                    <a:pt x="832" y="182"/>
                  </a:cubicBezTo>
                  <a:cubicBezTo>
                    <a:pt x="737" y="203"/>
                    <a:pt x="647" y="240"/>
                    <a:pt x="564" y="293"/>
                  </a:cubicBezTo>
                  <a:cubicBezTo>
                    <a:pt x="526" y="255"/>
                    <a:pt x="526" y="255"/>
                    <a:pt x="526" y="255"/>
                  </a:cubicBezTo>
                  <a:cubicBezTo>
                    <a:pt x="476" y="205"/>
                    <a:pt x="395" y="205"/>
                    <a:pt x="345" y="255"/>
                  </a:cubicBezTo>
                  <a:cubicBezTo>
                    <a:pt x="255" y="345"/>
                    <a:pt x="255" y="345"/>
                    <a:pt x="255" y="345"/>
                  </a:cubicBezTo>
                  <a:cubicBezTo>
                    <a:pt x="205" y="395"/>
                    <a:pt x="205" y="476"/>
                    <a:pt x="255" y="526"/>
                  </a:cubicBezTo>
                  <a:cubicBezTo>
                    <a:pt x="293" y="564"/>
                    <a:pt x="293" y="564"/>
                    <a:pt x="293" y="564"/>
                  </a:cubicBezTo>
                  <a:cubicBezTo>
                    <a:pt x="240" y="647"/>
                    <a:pt x="203" y="737"/>
                    <a:pt x="182" y="832"/>
                  </a:cubicBezTo>
                  <a:cubicBezTo>
                    <a:pt x="128" y="832"/>
                    <a:pt x="128" y="832"/>
                    <a:pt x="128" y="832"/>
                  </a:cubicBezTo>
                  <a:cubicBezTo>
                    <a:pt x="57" y="832"/>
                    <a:pt x="0" y="889"/>
                    <a:pt x="0" y="960"/>
                  </a:cubicBezTo>
                  <a:cubicBezTo>
                    <a:pt x="0" y="1088"/>
                    <a:pt x="0" y="1088"/>
                    <a:pt x="0" y="1088"/>
                  </a:cubicBezTo>
                  <a:cubicBezTo>
                    <a:pt x="0" y="1159"/>
                    <a:pt x="57" y="1216"/>
                    <a:pt x="128" y="1216"/>
                  </a:cubicBezTo>
                  <a:cubicBezTo>
                    <a:pt x="182" y="1216"/>
                    <a:pt x="182" y="1216"/>
                    <a:pt x="182" y="1216"/>
                  </a:cubicBezTo>
                  <a:cubicBezTo>
                    <a:pt x="203" y="1311"/>
                    <a:pt x="240" y="1401"/>
                    <a:pt x="293" y="1484"/>
                  </a:cubicBezTo>
                  <a:cubicBezTo>
                    <a:pt x="255" y="1522"/>
                    <a:pt x="255" y="1522"/>
                    <a:pt x="255" y="1522"/>
                  </a:cubicBezTo>
                  <a:cubicBezTo>
                    <a:pt x="205" y="1572"/>
                    <a:pt x="205" y="1653"/>
                    <a:pt x="255" y="1703"/>
                  </a:cubicBezTo>
                  <a:cubicBezTo>
                    <a:pt x="345" y="1793"/>
                    <a:pt x="345" y="1793"/>
                    <a:pt x="345" y="1793"/>
                  </a:cubicBezTo>
                  <a:cubicBezTo>
                    <a:pt x="395" y="1843"/>
                    <a:pt x="476" y="1843"/>
                    <a:pt x="526" y="1793"/>
                  </a:cubicBezTo>
                  <a:cubicBezTo>
                    <a:pt x="564" y="1755"/>
                    <a:pt x="564" y="1755"/>
                    <a:pt x="564" y="1755"/>
                  </a:cubicBezTo>
                  <a:cubicBezTo>
                    <a:pt x="647" y="1808"/>
                    <a:pt x="737" y="1845"/>
                    <a:pt x="832" y="1866"/>
                  </a:cubicBezTo>
                  <a:cubicBezTo>
                    <a:pt x="832" y="1920"/>
                    <a:pt x="832" y="1920"/>
                    <a:pt x="832" y="1920"/>
                  </a:cubicBezTo>
                  <a:cubicBezTo>
                    <a:pt x="832" y="1991"/>
                    <a:pt x="889" y="2048"/>
                    <a:pt x="960" y="2048"/>
                  </a:cubicBezTo>
                  <a:cubicBezTo>
                    <a:pt x="1088" y="2048"/>
                    <a:pt x="1088" y="2048"/>
                    <a:pt x="1088" y="2048"/>
                  </a:cubicBezTo>
                  <a:cubicBezTo>
                    <a:pt x="1159" y="2048"/>
                    <a:pt x="1216" y="1991"/>
                    <a:pt x="1216" y="1920"/>
                  </a:cubicBezTo>
                  <a:cubicBezTo>
                    <a:pt x="1216" y="1866"/>
                    <a:pt x="1216" y="1866"/>
                    <a:pt x="1216" y="1866"/>
                  </a:cubicBezTo>
                  <a:cubicBezTo>
                    <a:pt x="1311" y="1845"/>
                    <a:pt x="1401" y="1808"/>
                    <a:pt x="1484" y="1755"/>
                  </a:cubicBezTo>
                  <a:cubicBezTo>
                    <a:pt x="1522" y="1793"/>
                    <a:pt x="1522" y="1793"/>
                    <a:pt x="1522" y="1793"/>
                  </a:cubicBezTo>
                  <a:cubicBezTo>
                    <a:pt x="1572" y="1843"/>
                    <a:pt x="1653" y="1843"/>
                    <a:pt x="1703" y="1793"/>
                  </a:cubicBezTo>
                  <a:cubicBezTo>
                    <a:pt x="1793" y="1703"/>
                    <a:pt x="1793" y="1703"/>
                    <a:pt x="1793" y="1703"/>
                  </a:cubicBezTo>
                  <a:cubicBezTo>
                    <a:pt x="1843" y="1653"/>
                    <a:pt x="1843" y="1572"/>
                    <a:pt x="1793" y="1522"/>
                  </a:cubicBezTo>
                  <a:cubicBezTo>
                    <a:pt x="1755" y="1484"/>
                    <a:pt x="1755" y="1484"/>
                    <a:pt x="1755" y="1484"/>
                  </a:cubicBezTo>
                  <a:cubicBezTo>
                    <a:pt x="1808" y="1401"/>
                    <a:pt x="1845" y="1311"/>
                    <a:pt x="1866" y="1216"/>
                  </a:cubicBezTo>
                  <a:cubicBezTo>
                    <a:pt x="1920" y="1216"/>
                    <a:pt x="1920" y="1216"/>
                    <a:pt x="1920" y="1216"/>
                  </a:cubicBezTo>
                  <a:cubicBezTo>
                    <a:pt x="1991" y="1216"/>
                    <a:pt x="2048" y="1159"/>
                    <a:pt x="2048" y="1088"/>
                  </a:cubicBezTo>
                  <a:cubicBezTo>
                    <a:pt x="2048" y="960"/>
                    <a:pt x="2048" y="960"/>
                    <a:pt x="2048" y="960"/>
                  </a:cubicBezTo>
                  <a:cubicBezTo>
                    <a:pt x="2048" y="889"/>
                    <a:pt x="1991" y="832"/>
                    <a:pt x="1920" y="832"/>
                  </a:cubicBezTo>
                  <a:close/>
                  <a:moveTo>
                    <a:pt x="1984" y="1088"/>
                  </a:moveTo>
                  <a:cubicBezTo>
                    <a:pt x="1984" y="1123"/>
                    <a:pt x="1955" y="1152"/>
                    <a:pt x="1920" y="1152"/>
                  </a:cubicBezTo>
                  <a:cubicBezTo>
                    <a:pt x="1840" y="1152"/>
                    <a:pt x="1840" y="1152"/>
                    <a:pt x="1840" y="1152"/>
                  </a:cubicBezTo>
                  <a:cubicBezTo>
                    <a:pt x="1825" y="1152"/>
                    <a:pt x="1812" y="1163"/>
                    <a:pt x="1809" y="1178"/>
                  </a:cubicBezTo>
                  <a:cubicBezTo>
                    <a:pt x="1789" y="1283"/>
                    <a:pt x="1748" y="1382"/>
                    <a:pt x="1688" y="1470"/>
                  </a:cubicBezTo>
                  <a:cubicBezTo>
                    <a:pt x="1679" y="1483"/>
                    <a:pt x="1681" y="1500"/>
                    <a:pt x="1692" y="1511"/>
                  </a:cubicBezTo>
                  <a:cubicBezTo>
                    <a:pt x="1748" y="1567"/>
                    <a:pt x="1748" y="1567"/>
                    <a:pt x="1748" y="1567"/>
                  </a:cubicBezTo>
                  <a:cubicBezTo>
                    <a:pt x="1773" y="1592"/>
                    <a:pt x="1773" y="1633"/>
                    <a:pt x="1748" y="1658"/>
                  </a:cubicBezTo>
                  <a:cubicBezTo>
                    <a:pt x="1658" y="1748"/>
                    <a:pt x="1658" y="1748"/>
                    <a:pt x="1658" y="1748"/>
                  </a:cubicBezTo>
                  <a:cubicBezTo>
                    <a:pt x="1633" y="1773"/>
                    <a:pt x="1592" y="1773"/>
                    <a:pt x="1567" y="1748"/>
                  </a:cubicBezTo>
                  <a:cubicBezTo>
                    <a:pt x="1511" y="1692"/>
                    <a:pt x="1511" y="1692"/>
                    <a:pt x="1511" y="1692"/>
                  </a:cubicBezTo>
                  <a:cubicBezTo>
                    <a:pt x="1500" y="1681"/>
                    <a:pt x="1483" y="1679"/>
                    <a:pt x="1470" y="1688"/>
                  </a:cubicBezTo>
                  <a:cubicBezTo>
                    <a:pt x="1382" y="1748"/>
                    <a:pt x="1283" y="1789"/>
                    <a:pt x="1178" y="1809"/>
                  </a:cubicBezTo>
                  <a:cubicBezTo>
                    <a:pt x="1163" y="1812"/>
                    <a:pt x="1152" y="1825"/>
                    <a:pt x="1152" y="1840"/>
                  </a:cubicBezTo>
                  <a:cubicBezTo>
                    <a:pt x="1152" y="1920"/>
                    <a:pt x="1152" y="1920"/>
                    <a:pt x="1152" y="1920"/>
                  </a:cubicBezTo>
                  <a:cubicBezTo>
                    <a:pt x="1152" y="1955"/>
                    <a:pt x="1123" y="1984"/>
                    <a:pt x="1088" y="1984"/>
                  </a:cubicBezTo>
                  <a:cubicBezTo>
                    <a:pt x="960" y="1984"/>
                    <a:pt x="960" y="1984"/>
                    <a:pt x="960" y="1984"/>
                  </a:cubicBezTo>
                  <a:cubicBezTo>
                    <a:pt x="925" y="1984"/>
                    <a:pt x="896" y="1955"/>
                    <a:pt x="896" y="1920"/>
                  </a:cubicBezTo>
                  <a:cubicBezTo>
                    <a:pt x="896" y="1840"/>
                    <a:pt x="896" y="1840"/>
                    <a:pt x="896" y="1840"/>
                  </a:cubicBezTo>
                  <a:cubicBezTo>
                    <a:pt x="896" y="1825"/>
                    <a:pt x="885" y="1812"/>
                    <a:pt x="870" y="1809"/>
                  </a:cubicBezTo>
                  <a:cubicBezTo>
                    <a:pt x="765" y="1789"/>
                    <a:pt x="666" y="1748"/>
                    <a:pt x="578" y="1688"/>
                  </a:cubicBezTo>
                  <a:cubicBezTo>
                    <a:pt x="572" y="1684"/>
                    <a:pt x="566" y="1683"/>
                    <a:pt x="560" y="1683"/>
                  </a:cubicBezTo>
                  <a:cubicBezTo>
                    <a:pt x="552" y="1683"/>
                    <a:pt x="543" y="1686"/>
                    <a:pt x="537" y="1692"/>
                  </a:cubicBezTo>
                  <a:cubicBezTo>
                    <a:pt x="481" y="1748"/>
                    <a:pt x="481" y="1748"/>
                    <a:pt x="481" y="1748"/>
                  </a:cubicBezTo>
                  <a:cubicBezTo>
                    <a:pt x="456" y="1773"/>
                    <a:pt x="415" y="1773"/>
                    <a:pt x="390" y="1748"/>
                  </a:cubicBezTo>
                  <a:cubicBezTo>
                    <a:pt x="300" y="1658"/>
                    <a:pt x="300" y="1658"/>
                    <a:pt x="300" y="1658"/>
                  </a:cubicBezTo>
                  <a:cubicBezTo>
                    <a:pt x="275" y="1633"/>
                    <a:pt x="275" y="1592"/>
                    <a:pt x="300" y="1567"/>
                  </a:cubicBezTo>
                  <a:cubicBezTo>
                    <a:pt x="356" y="1511"/>
                    <a:pt x="356" y="1511"/>
                    <a:pt x="356" y="1511"/>
                  </a:cubicBezTo>
                  <a:cubicBezTo>
                    <a:pt x="367" y="1500"/>
                    <a:pt x="369" y="1483"/>
                    <a:pt x="360" y="1470"/>
                  </a:cubicBezTo>
                  <a:cubicBezTo>
                    <a:pt x="300" y="1382"/>
                    <a:pt x="259" y="1283"/>
                    <a:pt x="239" y="1178"/>
                  </a:cubicBezTo>
                  <a:cubicBezTo>
                    <a:pt x="236" y="1163"/>
                    <a:pt x="223" y="1152"/>
                    <a:pt x="208" y="1152"/>
                  </a:cubicBezTo>
                  <a:cubicBezTo>
                    <a:pt x="128" y="1152"/>
                    <a:pt x="128" y="1152"/>
                    <a:pt x="128" y="1152"/>
                  </a:cubicBezTo>
                  <a:cubicBezTo>
                    <a:pt x="93" y="1152"/>
                    <a:pt x="64" y="1123"/>
                    <a:pt x="64" y="1088"/>
                  </a:cubicBezTo>
                  <a:cubicBezTo>
                    <a:pt x="64" y="960"/>
                    <a:pt x="64" y="960"/>
                    <a:pt x="64" y="960"/>
                  </a:cubicBezTo>
                  <a:cubicBezTo>
                    <a:pt x="64" y="925"/>
                    <a:pt x="93" y="896"/>
                    <a:pt x="128" y="896"/>
                  </a:cubicBezTo>
                  <a:cubicBezTo>
                    <a:pt x="208" y="896"/>
                    <a:pt x="208" y="896"/>
                    <a:pt x="208" y="896"/>
                  </a:cubicBezTo>
                  <a:cubicBezTo>
                    <a:pt x="223" y="896"/>
                    <a:pt x="236" y="885"/>
                    <a:pt x="239" y="870"/>
                  </a:cubicBezTo>
                  <a:cubicBezTo>
                    <a:pt x="259" y="765"/>
                    <a:pt x="300" y="666"/>
                    <a:pt x="360" y="578"/>
                  </a:cubicBezTo>
                  <a:cubicBezTo>
                    <a:pt x="369" y="565"/>
                    <a:pt x="367" y="548"/>
                    <a:pt x="356" y="537"/>
                  </a:cubicBezTo>
                  <a:cubicBezTo>
                    <a:pt x="300" y="481"/>
                    <a:pt x="300" y="481"/>
                    <a:pt x="300" y="481"/>
                  </a:cubicBezTo>
                  <a:cubicBezTo>
                    <a:pt x="275" y="456"/>
                    <a:pt x="275" y="415"/>
                    <a:pt x="300" y="390"/>
                  </a:cubicBezTo>
                  <a:cubicBezTo>
                    <a:pt x="390" y="300"/>
                    <a:pt x="390" y="300"/>
                    <a:pt x="390" y="300"/>
                  </a:cubicBezTo>
                  <a:cubicBezTo>
                    <a:pt x="415" y="275"/>
                    <a:pt x="456" y="275"/>
                    <a:pt x="481" y="300"/>
                  </a:cubicBezTo>
                  <a:cubicBezTo>
                    <a:pt x="537" y="356"/>
                    <a:pt x="537" y="356"/>
                    <a:pt x="537" y="356"/>
                  </a:cubicBezTo>
                  <a:cubicBezTo>
                    <a:pt x="548" y="367"/>
                    <a:pt x="565" y="369"/>
                    <a:pt x="578" y="360"/>
                  </a:cubicBezTo>
                  <a:cubicBezTo>
                    <a:pt x="666" y="300"/>
                    <a:pt x="765" y="259"/>
                    <a:pt x="870" y="239"/>
                  </a:cubicBezTo>
                  <a:cubicBezTo>
                    <a:pt x="885" y="236"/>
                    <a:pt x="896" y="223"/>
                    <a:pt x="896" y="208"/>
                  </a:cubicBezTo>
                  <a:cubicBezTo>
                    <a:pt x="896" y="128"/>
                    <a:pt x="896" y="128"/>
                    <a:pt x="896" y="128"/>
                  </a:cubicBezTo>
                  <a:cubicBezTo>
                    <a:pt x="896" y="93"/>
                    <a:pt x="925" y="64"/>
                    <a:pt x="960" y="64"/>
                  </a:cubicBezTo>
                  <a:cubicBezTo>
                    <a:pt x="1088" y="64"/>
                    <a:pt x="1088" y="64"/>
                    <a:pt x="1088" y="64"/>
                  </a:cubicBezTo>
                  <a:cubicBezTo>
                    <a:pt x="1123" y="64"/>
                    <a:pt x="1152" y="93"/>
                    <a:pt x="1152" y="128"/>
                  </a:cubicBezTo>
                  <a:cubicBezTo>
                    <a:pt x="1152" y="208"/>
                    <a:pt x="1152" y="208"/>
                    <a:pt x="1152" y="208"/>
                  </a:cubicBezTo>
                  <a:cubicBezTo>
                    <a:pt x="1152" y="223"/>
                    <a:pt x="1163" y="236"/>
                    <a:pt x="1178" y="239"/>
                  </a:cubicBezTo>
                  <a:cubicBezTo>
                    <a:pt x="1283" y="259"/>
                    <a:pt x="1382" y="300"/>
                    <a:pt x="1470" y="360"/>
                  </a:cubicBezTo>
                  <a:cubicBezTo>
                    <a:pt x="1483" y="369"/>
                    <a:pt x="1500" y="367"/>
                    <a:pt x="1511" y="356"/>
                  </a:cubicBezTo>
                  <a:cubicBezTo>
                    <a:pt x="1567" y="300"/>
                    <a:pt x="1567" y="300"/>
                    <a:pt x="1567" y="300"/>
                  </a:cubicBezTo>
                  <a:cubicBezTo>
                    <a:pt x="1592" y="275"/>
                    <a:pt x="1633" y="275"/>
                    <a:pt x="1658" y="300"/>
                  </a:cubicBezTo>
                  <a:cubicBezTo>
                    <a:pt x="1748" y="390"/>
                    <a:pt x="1748" y="390"/>
                    <a:pt x="1748" y="390"/>
                  </a:cubicBezTo>
                  <a:cubicBezTo>
                    <a:pt x="1773" y="415"/>
                    <a:pt x="1773" y="456"/>
                    <a:pt x="1748" y="481"/>
                  </a:cubicBezTo>
                  <a:cubicBezTo>
                    <a:pt x="1692" y="537"/>
                    <a:pt x="1692" y="537"/>
                    <a:pt x="1692" y="537"/>
                  </a:cubicBezTo>
                  <a:cubicBezTo>
                    <a:pt x="1681" y="548"/>
                    <a:pt x="1679" y="565"/>
                    <a:pt x="1688" y="578"/>
                  </a:cubicBezTo>
                  <a:cubicBezTo>
                    <a:pt x="1748" y="666"/>
                    <a:pt x="1789" y="765"/>
                    <a:pt x="1809" y="870"/>
                  </a:cubicBezTo>
                  <a:cubicBezTo>
                    <a:pt x="1812" y="885"/>
                    <a:pt x="1825" y="896"/>
                    <a:pt x="1840" y="896"/>
                  </a:cubicBezTo>
                  <a:cubicBezTo>
                    <a:pt x="1920" y="896"/>
                    <a:pt x="1920" y="896"/>
                    <a:pt x="1920" y="896"/>
                  </a:cubicBezTo>
                  <a:cubicBezTo>
                    <a:pt x="1955" y="896"/>
                    <a:pt x="1984" y="925"/>
                    <a:pt x="1984" y="960"/>
                  </a:cubicBezTo>
                  <a:lnTo>
                    <a:pt x="1984" y="1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3"/>
            <p:cNvSpPr>
              <a:spLocks noEditPoints="1"/>
            </p:cNvSpPr>
            <p:nvPr/>
          </p:nvSpPr>
          <p:spPr bwMode="auto">
            <a:xfrm>
              <a:off x="4939" y="3303"/>
              <a:ext cx="94" cy="106"/>
            </a:xfrm>
            <a:custGeom>
              <a:avLst/>
              <a:gdLst>
                <a:gd name="T0" fmla="*/ 116 w 832"/>
                <a:gd name="T1" fmla="*/ 685 h 946"/>
                <a:gd name="T2" fmla="*/ 74 w 832"/>
                <a:gd name="T3" fmla="*/ 946 h 946"/>
                <a:gd name="T4" fmla="*/ 417 w 832"/>
                <a:gd name="T5" fmla="*/ 946 h 946"/>
                <a:gd name="T6" fmla="*/ 832 w 832"/>
                <a:gd name="T7" fmla="*/ 843 h 946"/>
                <a:gd name="T8" fmla="*/ 597 w 832"/>
                <a:gd name="T9" fmla="*/ 653 h 946"/>
                <a:gd name="T10" fmla="*/ 577 w 832"/>
                <a:gd name="T11" fmla="*/ 577 h 946"/>
                <a:gd name="T12" fmla="*/ 638 w 832"/>
                <a:gd name="T13" fmla="*/ 69 h 946"/>
                <a:gd name="T14" fmla="*/ 636 w 832"/>
                <a:gd name="T15" fmla="*/ 66 h 946"/>
                <a:gd name="T16" fmla="*/ 634 w 832"/>
                <a:gd name="T17" fmla="*/ 62 h 946"/>
                <a:gd name="T18" fmla="*/ 631 w 832"/>
                <a:gd name="T19" fmla="*/ 58 h 946"/>
                <a:gd name="T20" fmla="*/ 627 w 832"/>
                <a:gd name="T21" fmla="*/ 56 h 946"/>
                <a:gd name="T22" fmla="*/ 623 w 832"/>
                <a:gd name="T23" fmla="*/ 53 h 946"/>
                <a:gd name="T24" fmla="*/ 618 w 832"/>
                <a:gd name="T25" fmla="*/ 52 h 946"/>
                <a:gd name="T26" fmla="*/ 614 w 832"/>
                <a:gd name="T27" fmla="*/ 50 h 946"/>
                <a:gd name="T28" fmla="*/ 610 w 832"/>
                <a:gd name="T29" fmla="*/ 50 h 946"/>
                <a:gd name="T30" fmla="*/ 605 w 832"/>
                <a:gd name="T31" fmla="*/ 50 h 946"/>
                <a:gd name="T32" fmla="*/ 277 w 832"/>
                <a:gd name="T33" fmla="*/ 51 h 946"/>
                <a:gd name="T34" fmla="*/ 193 w 832"/>
                <a:gd name="T35" fmla="*/ 393 h 946"/>
                <a:gd name="T36" fmla="*/ 235 w 832"/>
                <a:gd name="T37" fmla="*/ 654 h 946"/>
                <a:gd name="T38" fmla="*/ 577 w 832"/>
                <a:gd name="T39" fmla="*/ 328 h 946"/>
                <a:gd name="T40" fmla="*/ 577 w 832"/>
                <a:gd name="T41" fmla="*/ 399 h 946"/>
                <a:gd name="T42" fmla="*/ 417 w 832"/>
                <a:gd name="T43" fmla="*/ 593 h 946"/>
                <a:gd name="T44" fmla="*/ 319 w 832"/>
                <a:gd name="T45" fmla="*/ 629 h 946"/>
                <a:gd name="T46" fmla="*/ 513 w 832"/>
                <a:gd name="T47" fmla="*/ 643 h 946"/>
                <a:gd name="T48" fmla="*/ 305 w 832"/>
                <a:gd name="T49" fmla="*/ 682 h 946"/>
                <a:gd name="T50" fmla="*/ 74 w 832"/>
                <a:gd name="T51" fmla="*/ 882 h 946"/>
                <a:gd name="T52" fmla="*/ 133 w 832"/>
                <a:gd name="T53" fmla="*/ 746 h 946"/>
                <a:gd name="T54" fmla="*/ 384 w 832"/>
                <a:gd name="T55" fmla="*/ 882 h 946"/>
                <a:gd name="T56" fmla="*/ 768 w 832"/>
                <a:gd name="T57" fmla="*/ 877 h 946"/>
                <a:gd name="T58" fmla="*/ 448 w 832"/>
                <a:gd name="T59" fmla="*/ 804 h 946"/>
                <a:gd name="T60" fmla="*/ 768 w 832"/>
                <a:gd name="T61" fmla="*/ 843 h 946"/>
                <a:gd name="T62" fmla="*/ 291 w 832"/>
                <a:gd name="T63" fmla="*/ 114 h 946"/>
                <a:gd name="T64" fmla="*/ 295 w 832"/>
                <a:gd name="T65" fmla="*/ 113 h 946"/>
                <a:gd name="T66" fmla="*/ 300 w 832"/>
                <a:gd name="T67" fmla="*/ 112 h 946"/>
                <a:gd name="T68" fmla="*/ 304 w 832"/>
                <a:gd name="T69" fmla="*/ 109 h 946"/>
                <a:gd name="T70" fmla="*/ 308 w 832"/>
                <a:gd name="T71" fmla="*/ 107 h 946"/>
                <a:gd name="T72" fmla="*/ 594 w 832"/>
                <a:gd name="T73" fmla="*/ 266 h 946"/>
                <a:gd name="T74" fmla="*/ 256 w 832"/>
                <a:gd name="T75" fmla="*/ 210 h 946"/>
                <a:gd name="T76" fmla="*/ 252 w 832"/>
                <a:gd name="T77" fmla="*/ 211 h 946"/>
                <a:gd name="T78" fmla="*/ 248 w 832"/>
                <a:gd name="T79" fmla="*/ 212 h 946"/>
                <a:gd name="T80" fmla="*/ 243 w 832"/>
                <a:gd name="T81" fmla="*/ 214 h 946"/>
                <a:gd name="T82" fmla="*/ 239 w 832"/>
                <a:gd name="T83" fmla="*/ 217 h 946"/>
                <a:gd name="T84" fmla="*/ 236 w 832"/>
                <a:gd name="T85" fmla="*/ 219 h 946"/>
                <a:gd name="T86" fmla="*/ 233 w 832"/>
                <a:gd name="T87" fmla="*/ 223 h 946"/>
                <a:gd name="T88" fmla="*/ 230 w 832"/>
                <a:gd name="T89" fmla="*/ 227 h 946"/>
                <a:gd name="T90" fmla="*/ 225 w 832"/>
                <a:gd name="T91" fmla="*/ 189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2" h="946">
                  <a:moveTo>
                    <a:pt x="235" y="654"/>
                  </a:moveTo>
                  <a:cubicBezTo>
                    <a:pt x="116" y="684"/>
                    <a:pt x="116" y="684"/>
                    <a:pt x="116" y="684"/>
                  </a:cubicBezTo>
                  <a:cubicBezTo>
                    <a:pt x="116" y="685"/>
                    <a:pt x="116" y="685"/>
                    <a:pt x="116" y="685"/>
                  </a:cubicBezTo>
                  <a:cubicBezTo>
                    <a:pt x="40" y="706"/>
                    <a:pt x="0" y="780"/>
                    <a:pt x="0" y="843"/>
                  </a:cubicBezTo>
                  <a:cubicBezTo>
                    <a:pt x="0" y="877"/>
                    <a:pt x="0" y="877"/>
                    <a:pt x="0" y="877"/>
                  </a:cubicBezTo>
                  <a:cubicBezTo>
                    <a:pt x="0" y="915"/>
                    <a:pt x="33" y="946"/>
                    <a:pt x="74" y="946"/>
                  </a:cubicBezTo>
                  <a:cubicBezTo>
                    <a:pt x="415" y="946"/>
                    <a:pt x="415" y="946"/>
                    <a:pt x="415" y="946"/>
                  </a:cubicBezTo>
                  <a:cubicBezTo>
                    <a:pt x="416" y="946"/>
                    <a:pt x="416" y="946"/>
                    <a:pt x="416" y="946"/>
                  </a:cubicBezTo>
                  <a:cubicBezTo>
                    <a:pt x="416" y="946"/>
                    <a:pt x="417" y="946"/>
                    <a:pt x="417" y="946"/>
                  </a:cubicBezTo>
                  <a:cubicBezTo>
                    <a:pt x="759" y="946"/>
                    <a:pt x="759" y="946"/>
                    <a:pt x="759" y="946"/>
                  </a:cubicBezTo>
                  <a:cubicBezTo>
                    <a:pt x="799" y="946"/>
                    <a:pt x="832" y="915"/>
                    <a:pt x="832" y="877"/>
                  </a:cubicBezTo>
                  <a:cubicBezTo>
                    <a:pt x="832" y="843"/>
                    <a:pt x="832" y="843"/>
                    <a:pt x="832" y="843"/>
                  </a:cubicBezTo>
                  <a:cubicBezTo>
                    <a:pt x="832" y="780"/>
                    <a:pt x="793" y="706"/>
                    <a:pt x="717" y="685"/>
                  </a:cubicBezTo>
                  <a:cubicBezTo>
                    <a:pt x="717" y="685"/>
                    <a:pt x="716" y="684"/>
                    <a:pt x="716" y="684"/>
                  </a:cubicBezTo>
                  <a:cubicBezTo>
                    <a:pt x="597" y="653"/>
                    <a:pt x="597" y="653"/>
                    <a:pt x="597" y="653"/>
                  </a:cubicBezTo>
                  <a:cubicBezTo>
                    <a:pt x="587" y="650"/>
                    <a:pt x="579" y="645"/>
                    <a:pt x="577" y="643"/>
                  </a:cubicBezTo>
                  <a:cubicBezTo>
                    <a:pt x="577" y="578"/>
                    <a:pt x="577" y="578"/>
                    <a:pt x="577" y="578"/>
                  </a:cubicBezTo>
                  <a:cubicBezTo>
                    <a:pt x="577" y="578"/>
                    <a:pt x="577" y="577"/>
                    <a:pt x="577" y="577"/>
                  </a:cubicBezTo>
                  <a:cubicBezTo>
                    <a:pt x="618" y="528"/>
                    <a:pt x="641" y="465"/>
                    <a:pt x="641" y="399"/>
                  </a:cubicBezTo>
                  <a:cubicBezTo>
                    <a:pt x="641" y="351"/>
                    <a:pt x="641" y="351"/>
                    <a:pt x="641" y="351"/>
                  </a:cubicBezTo>
                  <a:cubicBezTo>
                    <a:pt x="682" y="218"/>
                    <a:pt x="653" y="103"/>
                    <a:pt x="638" y="69"/>
                  </a:cubicBezTo>
                  <a:cubicBezTo>
                    <a:pt x="638" y="69"/>
                    <a:pt x="638" y="69"/>
                    <a:pt x="638" y="69"/>
                  </a:cubicBezTo>
                  <a:cubicBezTo>
                    <a:pt x="638" y="68"/>
                    <a:pt x="637" y="68"/>
                    <a:pt x="637" y="67"/>
                  </a:cubicBezTo>
                  <a:cubicBezTo>
                    <a:pt x="637" y="67"/>
                    <a:pt x="637" y="66"/>
                    <a:pt x="636" y="66"/>
                  </a:cubicBezTo>
                  <a:cubicBezTo>
                    <a:pt x="636" y="65"/>
                    <a:pt x="636" y="65"/>
                    <a:pt x="635" y="64"/>
                  </a:cubicBezTo>
                  <a:cubicBezTo>
                    <a:pt x="635" y="64"/>
                    <a:pt x="635" y="64"/>
                    <a:pt x="635" y="63"/>
                  </a:cubicBezTo>
                  <a:cubicBezTo>
                    <a:pt x="634" y="63"/>
                    <a:pt x="634" y="62"/>
                    <a:pt x="634" y="62"/>
                  </a:cubicBezTo>
                  <a:cubicBezTo>
                    <a:pt x="633" y="62"/>
                    <a:pt x="633" y="61"/>
                    <a:pt x="633" y="61"/>
                  </a:cubicBezTo>
                  <a:cubicBezTo>
                    <a:pt x="632" y="60"/>
                    <a:pt x="632" y="60"/>
                    <a:pt x="632" y="60"/>
                  </a:cubicBezTo>
                  <a:cubicBezTo>
                    <a:pt x="631" y="59"/>
                    <a:pt x="631" y="59"/>
                    <a:pt x="631" y="58"/>
                  </a:cubicBezTo>
                  <a:cubicBezTo>
                    <a:pt x="630" y="58"/>
                    <a:pt x="630" y="58"/>
                    <a:pt x="630" y="58"/>
                  </a:cubicBezTo>
                  <a:cubicBezTo>
                    <a:pt x="629" y="57"/>
                    <a:pt x="629" y="57"/>
                    <a:pt x="628" y="57"/>
                  </a:cubicBezTo>
                  <a:cubicBezTo>
                    <a:pt x="628" y="56"/>
                    <a:pt x="628" y="56"/>
                    <a:pt x="627" y="56"/>
                  </a:cubicBezTo>
                  <a:cubicBezTo>
                    <a:pt x="627" y="56"/>
                    <a:pt x="626" y="55"/>
                    <a:pt x="626" y="55"/>
                  </a:cubicBezTo>
                  <a:cubicBezTo>
                    <a:pt x="625" y="55"/>
                    <a:pt x="625" y="54"/>
                    <a:pt x="624" y="54"/>
                  </a:cubicBezTo>
                  <a:cubicBezTo>
                    <a:pt x="624" y="54"/>
                    <a:pt x="623" y="54"/>
                    <a:pt x="623" y="53"/>
                  </a:cubicBezTo>
                  <a:cubicBezTo>
                    <a:pt x="622" y="53"/>
                    <a:pt x="622" y="53"/>
                    <a:pt x="621" y="53"/>
                  </a:cubicBezTo>
                  <a:cubicBezTo>
                    <a:pt x="621" y="52"/>
                    <a:pt x="621" y="52"/>
                    <a:pt x="620" y="52"/>
                  </a:cubicBezTo>
                  <a:cubicBezTo>
                    <a:pt x="620" y="52"/>
                    <a:pt x="619" y="52"/>
                    <a:pt x="618" y="52"/>
                  </a:cubicBezTo>
                  <a:cubicBezTo>
                    <a:pt x="618" y="51"/>
                    <a:pt x="618" y="51"/>
                    <a:pt x="617" y="51"/>
                  </a:cubicBezTo>
                  <a:cubicBezTo>
                    <a:pt x="617" y="51"/>
                    <a:pt x="616" y="51"/>
                    <a:pt x="616" y="51"/>
                  </a:cubicBezTo>
                  <a:cubicBezTo>
                    <a:pt x="615" y="51"/>
                    <a:pt x="615" y="51"/>
                    <a:pt x="614" y="50"/>
                  </a:cubicBezTo>
                  <a:cubicBezTo>
                    <a:pt x="614" y="50"/>
                    <a:pt x="613" y="50"/>
                    <a:pt x="613" y="50"/>
                  </a:cubicBezTo>
                  <a:cubicBezTo>
                    <a:pt x="612" y="50"/>
                    <a:pt x="612" y="50"/>
                    <a:pt x="611" y="50"/>
                  </a:cubicBezTo>
                  <a:cubicBezTo>
                    <a:pt x="611" y="50"/>
                    <a:pt x="610" y="50"/>
                    <a:pt x="610" y="50"/>
                  </a:cubicBezTo>
                  <a:cubicBezTo>
                    <a:pt x="609" y="50"/>
                    <a:pt x="608" y="50"/>
                    <a:pt x="608" y="50"/>
                  </a:cubicBezTo>
                  <a:cubicBezTo>
                    <a:pt x="607" y="50"/>
                    <a:pt x="607" y="50"/>
                    <a:pt x="607" y="50"/>
                  </a:cubicBezTo>
                  <a:cubicBezTo>
                    <a:pt x="606" y="50"/>
                    <a:pt x="605" y="50"/>
                    <a:pt x="605" y="50"/>
                  </a:cubicBezTo>
                  <a:cubicBezTo>
                    <a:pt x="605" y="50"/>
                    <a:pt x="604" y="50"/>
                    <a:pt x="604" y="50"/>
                  </a:cubicBezTo>
                  <a:cubicBezTo>
                    <a:pt x="573" y="55"/>
                    <a:pt x="536" y="46"/>
                    <a:pt x="496" y="36"/>
                  </a:cubicBezTo>
                  <a:cubicBezTo>
                    <a:pt x="426" y="19"/>
                    <a:pt x="346" y="0"/>
                    <a:pt x="277" y="51"/>
                  </a:cubicBezTo>
                  <a:cubicBezTo>
                    <a:pt x="209" y="56"/>
                    <a:pt x="161" y="113"/>
                    <a:pt x="161" y="189"/>
                  </a:cubicBezTo>
                  <a:cubicBezTo>
                    <a:pt x="161" y="245"/>
                    <a:pt x="187" y="344"/>
                    <a:pt x="193" y="366"/>
                  </a:cubicBezTo>
                  <a:cubicBezTo>
                    <a:pt x="193" y="393"/>
                    <a:pt x="193" y="393"/>
                    <a:pt x="193" y="393"/>
                  </a:cubicBezTo>
                  <a:cubicBezTo>
                    <a:pt x="193" y="462"/>
                    <a:pt x="217" y="526"/>
                    <a:pt x="255" y="573"/>
                  </a:cubicBezTo>
                  <a:cubicBezTo>
                    <a:pt x="255" y="643"/>
                    <a:pt x="255" y="643"/>
                    <a:pt x="255" y="643"/>
                  </a:cubicBezTo>
                  <a:cubicBezTo>
                    <a:pt x="254" y="645"/>
                    <a:pt x="246" y="651"/>
                    <a:pt x="235" y="654"/>
                  </a:cubicBezTo>
                  <a:close/>
                  <a:moveTo>
                    <a:pt x="257" y="382"/>
                  </a:moveTo>
                  <a:cubicBezTo>
                    <a:pt x="257" y="350"/>
                    <a:pt x="271" y="304"/>
                    <a:pt x="281" y="274"/>
                  </a:cubicBezTo>
                  <a:cubicBezTo>
                    <a:pt x="426" y="278"/>
                    <a:pt x="535" y="312"/>
                    <a:pt x="577" y="328"/>
                  </a:cubicBezTo>
                  <a:cubicBezTo>
                    <a:pt x="577" y="346"/>
                    <a:pt x="577" y="346"/>
                    <a:pt x="577" y="346"/>
                  </a:cubicBezTo>
                  <a:cubicBezTo>
                    <a:pt x="577" y="346"/>
                    <a:pt x="577" y="346"/>
                    <a:pt x="577" y="346"/>
                  </a:cubicBezTo>
                  <a:cubicBezTo>
                    <a:pt x="577" y="399"/>
                    <a:pt x="577" y="399"/>
                    <a:pt x="577" y="399"/>
                  </a:cubicBezTo>
                  <a:cubicBezTo>
                    <a:pt x="577" y="455"/>
                    <a:pt x="556" y="507"/>
                    <a:pt x="523" y="543"/>
                  </a:cubicBezTo>
                  <a:cubicBezTo>
                    <a:pt x="522" y="543"/>
                    <a:pt x="522" y="543"/>
                    <a:pt x="522" y="543"/>
                  </a:cubicBezTo>
                  <a:cubicBezTo>
                    <a:pt x="494" y="574"/>
                    <a:pt x="457" y="593"/>
                    <a:pt x="417" y="593"/>
                  </a:cubicBezTo>
                  <a:cubicBezTo>
                    <a:pt x="332" y="593"/>
                    <a:pt x="257" y="499"/>
                    <a:pt x="257" y="393"/>
                  </a:cubicBezTo>
                  <a:cubicBezTo>
                    <a:pt x="257" y="382"/>
                    <a:pt x="257" y="382"/>
                    <a:pt x="257" y="382"/>
                  </a:cubicBezTo>
                  <a:close/>
                  <a:moveTo>
                    <a:pt x="319" y="629"/>
                  </a:moveTo>
                  <a:cubicBezTo>
                    <a:pt x="349" y="647"/>
                    <a:pt x="382" y="657"/>
                    <a:pt x="417" y="657"/>
                  </a:cubicBezTo>
                  <a:cubicBezTo>
                    <a:pt x="451" y="657"/>
                    <a:pt x="483" y="648"/>
                    <a:pt x="513" y="631"/>
                  </a:cubicBezTo>
                  <a:cubicBezTo>
                    <a:pt x="513" y="643"/>
                    <a:pt x="513" y="643"/>
                    <a:pt x="513" y="643"/>
                  </a:cubicBezTo>
                  <a:cubicBezTo>
                    <a:pt x="513" y="659"/>
                    <a:pt x="519" y="672"/>
                    <a:pt x="528" y="683"/>
                  </a:cubicBezTo>
                  <a:cubicBezTo>
                    <a:pt x="416" y="749"/>
                    <a:pt x="416" y="749"/>
                    <a:pt x="416" y="749"/>
                  </a:cubicBezTo>
                  <a:cubicBezTo>
                    <a:pt x="305" y="682"/>
                    <a:pt x="305" y="682"/>
                    <a:pt x="305" y="682"/>
                  </a:cubicBezTo>
                  <a:cubicBezTo>
                    <a:pt x="314" y="671"/>
                    <a:pt x="319" y="658"/>
                    <a:pt x="319" y="643"/>
                  </a:cubicBezTo>
                  <a:lnTo>
                    <a:pt x="319" y="629"/>
                  </a:lnTo>
                  <a:close/>
                  <a:moveTo>
                    <a:pt x="74" y="882"/>
                  </a:moveTo>
                  <a:cubicBezTo>
                    <a:pt x="67" y="882"/>
                    <a:pt x="64" y="878"/>
                    <a:pt x="64" y="877"/>
                  </a:cubicBezTo>
                  <a:cubicBezTo>
                    <a:pt x="64" y="843"/>
                    <a:pt x="64" y="843"/>
                    <a:pt x="64" y="843"/>
                  </a:cubicBezTo>
                  <a:cubicBezTo>
                    <a:pt x="64" y="805"/>
                    <a:pt x="88" y="759"/>
                    <a:pt x="133" y="746"/>
                  </a:cubicBezTo>
                  <a:cubicBezTo>
                    <a:pt x="241" y="718"/>
                    <a:pt x="241" y="718"/>
                    <a:pt x="241" y="718"/>
                  </a:cubicBezTo>
                  <a:cubicBezTo>
                    <a:pt x="384" y="804"/>
                    <a:pt x="384" y="804"/>
                    <a:pt x="384" y="804"/>
                  </a:cubicBezTo>
                  <a:cubicBezTo>
                    <a:pt x="384" y="882"/>
                    <a:pt x="384" y="882"/>
                    <a:pt x="384" y="882"/>
                  </a:cubicBezTo>
                  <a:lnTo>
                    <a:pt x="74" y="882"/>
                  </a:lnTo>
                  <a:close/>
                  <a:moveTo>
                    <a:pt x="768" y="843"/>
                  </a:moveTo>
                  <a:cubicBezTo>
                    <a:pt x="768" y="877"/>
                    <a:pt x="768" y="877"/>
                    <a:pt x="768" y="877"/>
                  </a:cubicBezTo>
                  <a:cubicBezTo>
                    <a:pt x="768" y="878"/>
                    <a:pt x="765" y="882"/>
                    <a:pt x="759" y="882"/>
                  </a:cubicBezTo>
                  <a:cubicBezTo>
                    <a:pt x="448" y="882"/>
                    <a:pt x="448" y="882"/>
                    <a:pt x="448" y="882"/>
                  </a:cubicBezTo>
                  <a:cubicBezTo>
                    <a:pt x="448" y="804"/>
                    <a:pt x="448" y="804"/>
                    <a:pt x="448" y="804"/>
                  </a:cubicBezTo>
                  <a:cubicBezTo>
                    <a:pt x="593" y="719"/>
                    <a:pt x="593" y="719"/>
                    <a:pt x="593" y="719"/>
                  </a:cubicBezTo>
                  <a:cubicBezTo>
                    <a:pt x="700" y="746"/>
                    <a:pt x="700" y="746"/>
                    <a:pt x="700" y="746"/>
                  </a:cubicBezTo>
                  <a:cubicBezTo>
                    <a:pt x="745" y="759"/>
                    <a:pt x="768" y="804"/>
                    <a:pt x="768" y="843"/>
                  </a:cubicBezTo>
                  <a:close/>
                  <a:moveTo>
                    <a:pt x="288" y="114"/>
                  </a:moveTo>
                  <a:cubicBezTo>
                    <a:pt x="288" y="114"/>
                    <a:pt x="288" y="114"/>
                    <a:pt x="288" y="114"/>
                  </a:cubicBezTo>
                  <a:cubicBezTo>
                    <a:pt x="289" y="114"/>
                    <a:pt x="290" y="114"/>
                    <a:pt x="291" y="114"/>
                  </a:cubicBezTo>
                  <a:cubicBezTo>
                    <a:pt x="291" y="114"/>
                    <a:pt x="292" y="114"/>
                    <a:pt x="292" y="114"/>
                  </a:cubicBezTo>
                  <a:cubicBezTo>
                    <a:pt x="293" y="114"/>
                    <a:pt x="294" y="114"/>
                    <a:pt x="294" y="113"/>
                  </a:cubicBezTo>
                  <a:cubicBezTo>
                    <a:pt x="295" y="113"/>
                    <a:pt x="295" y="113"/>
                    <a:pt x="295" y="113"/>
                  </a:cubicBezTo>
                  <a:cubicBezTo>
                    <a:pt x="296" y="113"/>
                    <a:pt x="297" y="113"/>
                    <a:pt x="297" y="113"/>
                  </a:cubicBezTo>
                  <a:cubicBezTo>
                    <a:pt x="298" y="112"/>
                    <a:pt x="298" y="112"/>
                    <a:pt x="299" y="112"/>
                  </a:cubicBezTo>
                  <a:cubicBezTo>
                    <a:pt x="299" y="112"/>
                    <a:pt x="300" y="112"/>
                    <a:pt x="300" y="112"/>
                  </a:cubicBezTo>
                  <a:cubicBezTo>
                    <a:pt x="301" y="111"/>
                    <a:pt x="301" y="111"/>
                    <a:pt x="302" y="111"/>
                  </a:cubicBezTo>
                  <a:cubicBezTo>
                    <a:pt x="302" y="111"/>
                    <a:pt x="303" y="110"/>
                    <a:pt x="303" y="110"/>
                  </a:cubicBezTo>
                  <a:cubicBezTo>
                    <a:pt x="304" y="110"/>
                    <a:pt x="304" y="110"/>
                    <a:pt x="304" y="109"/>
                  </a:cubicBezTo>
                  <a:cubicBezTo>
                    <a:pt x="305" y="109"/>
                    <a:pt x="305" y="109"/>
                    <a:pt x="306" y="109"/>
                  </a:cubicBezTo>
                  <a:cubicBezTo>
                    <a:pt x="306" y="108"/>
                    <a:pt x="307" y="108"/>
                    <a:pt x="307" y="107"/>
                  </a:cubicBezTo>
                  <a:cubicBezTo>
                    <a:pt x="308" y="107"/>
                    <a:pt x="308" y="107"/>
                    <a:pt x="308" y="107"/>
                  </a:cubicBezTo>
                  <a:cubicBezTo>
                    <a:pt x="355" y="68"/>
                    <a:pt x="416" y="83"/>
                    <a:pt x="481" y="98"/>
                  </a:cubicBezTo>
                  <a:cubicBezTo>
                    <a:pt x="516" y="107"/>
                    <a:pt x="552" y="115"/>
                    <a:pt x="586" y="115"/>
                  </a:cubicBezTo>
                  <a:cubicBezTo>
                    <a:pt x="595" y="146"/>
                    <a:pt x="603" y="201"/>
                    <a:pt x="594" y="266"/>
                  </a:cubicBezTo>
                  <a:cubicBezTo>
                    <a:pt x="542" y="247"/>
                    <a:pt x="420" y="210"/>
                    <a:pt x="258" y="210"/>
                  </a:cubicBezTo>
                  <a:cubicBezTo>
                    <a:pt x="258" y="210"/>
                    <a:pt x="258" y="210"/>
                    <a:pt x="258" y="210"/>
                  </a:cubicBezTo>
                  <a:cubicBezTo>
                    <a:pt x="257" y="210"/>
                    <a:pt x="257" y="210"/>
                    <a:pt x="256" y="210"/>
                  </a:cubicBezTo>
                  <a:cubicBezTo>
                    <a:pt x="256" y="210"/>
                    <a:pt x="255" y="210"/>
                    <a:pt x="255" y="210"/>
                  </a:cubicBezTo>
                  <a:cubicBezTo>
                    <a:pt x="254" y="210"/>
                    <a:pt x="254" y="210"/>
                    <a:pt x="253" y="210"/>
                  </a:cubicBezTo>
                  <a:cubicBezTo>
                    <a:pt x="253" y="211"/>
                    <a:pt x="252" y="211"/>
                    <a:pt x="252" y="211"/>
                  </a:cubicBezTo>
                  <a:cubicBezTo>
                    <a:pt x="251" y="211"/>
                    <a:pt x="251" y="211"/>
                    <a:pt x="250" y="211"/>
                  </a:cubicBezTo>
                  <a:cubicBezTo>
                    <a:pt x="250" y="211"/>
                    <a:pt x="249" y="211"/>
                    <a:pt x="249" y="212"/>
                  </a:cubicBezTo>
                  <a:cubicBezTo>
                    <a:pt x="248" y="212"/>
                    <a:pt x="248" y="212"/>
                    <a:pt x="248" y="212"/>
                  </a:cubicBezTo>
                  <a:cubicBezTo>
                    <a:pt x="247" y="212"/>
                    <a:pt x="246" y="212"/>
                    <a:pt x="246" y="213"/>
                  </a:cubicBezTo>
                  <a:cubicBezTo>
                    <a:pt x="246" y="213"/>
                    <a:pt x="245" y="213"/>
                    <a:pt x="245" y="213"/>
                  </a:cubicBezTo>
                  <a:cubicBezTo>
                    <a:pt x="244" y="213"/>
                    <a:pt x="244" y="214"/>
                    <a:pt x="243" y="214"/>
                  </a:cubicBezTo>
                  <a:cubicBezTo>
                    <a:pt x="243" y="214"/>
                    <a:pt x="242" y="214"/>
                    <a:pt x="242" y="215"/>
                  </a:cubicBezTo>
                  <a:cubicBezTo>
                    <a:pt x="241" y="215"/>
                    <a:pt x="241" y="215"/>
                    <a:pt x="240" y="216"/>
                  </a:cubicBezTo>
                  <a:cubicBezTo>
                    <a:pt x="240" y="216"/>
                    <a:pt x="239" y="216"/>
                    <a:pt x="239" y="217"/>
                  </a:cubicBezTo>
                  <a:cubicBezTo>
                    <a:pt x="238" y="217"/>
                    <a:pt x="238" y="217"/>
                    <a:pt x="238" y="217"/>
                  </a:cubicBezTo>
                  <a:cubicBezTo>
                    <a:pt x="237" y="218"/>
                    <a:pt x="237" y="218"/>
                    <a:pt x="236" y="219"/>
                  </a:cubicBezTo>
                  <a:cubicBezTo>
                    <a:pt x="236" y="219"/>
                    <a:pt x="236" y="219"/>
                    <a:pt x="236" y="219"/>
                  </a:cubicBezTo>
                  <a:cubicBezTo>
                    <a:pt x="235" y="220"/>
                    <a:pt x="235" y="221"/>
                    <a:pt x="234" y="221"/>
                  </a:cubicBezTo>
                  <a:cubicBezTo>
                    <a:pt x="234" y="221"/>
                    <a:pt x="234" y="222"/>
                    <a:pt x="234" y="222"/>
                  </a:cubicBezTo>
                  <a:cubicBezTo>
                    <a:pt x="233" y="222"/>
                    <a:pt x="233" y="223"/>
                    <a:pt x="233" y="223"/>
                  </a:cubicBezTo>
                  <a:cubicBezTo>
                    <a:pt x="232" y="224"/>
                    <a:pt x="232" y="224"/>
                    <a:pt x="232" y="224"/>
                  </a:cubicBezTo>
                  <a:cubicBezTo>
                    <a:pt x="232" y="225"/>
                    <a:pt x="231" y="225"/>
                    <a:pt x="231" y="225"/>
                  </a:cubicBezTo>
                  <a:cubicBezTo>
                    <a:pt x="231" y="226"/>
                    <a:pt x="230" y="226"/>
                    <a:pt x="230" y="227"/>
                  </a:cubicBezTo>
                  <a:cubicBezTo>
                    <a:pt x="230" y="227"/>
                    <a:pt x="230" y="228"/>
                    <a:pt x="230" y="228"/>
                  </a:cubicBezTo>
                  <a:cubicBezTo>
                    <a:pt x="229" y="228"/>
                    <a:pt x="229" y="229"/>
                    <a:pt x="229" y="229"/>
                  </a:cubicBezTo>
                  <a:cubicBezTo>
                    <a:pt x="227" y="214"/>
                    <a:pt x="225" y="200"/>
                    <a:pt x="225" y="189"/>
                  </a:cubicBezTo>
                  <a:cubicBezTo>
                    <a:pt x="225" y="155"/>
                    <a:pt x="242" y="114"/>
                    <a:pt x="288"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Freeform 47"/>
          <p:cNvSpPr>
            <a:spLocks noEditPoints="1"/>
          </p:cNvSpPr>
          <p:nvPr/>
        </p:nvSpPr>
        <p:spPr bwMode="auto">
          <a:xfrm>
            <a:off x="9355138" y="5176600"/>
            <a:ext cx="366712" cy="365125"/>
          </a:xfrm>
          <a:custGeom>
            <a:avLst/>
            <a:gdLst>
              <a:gd name="T0" fmla="*/ 1964 w 1973"/>
              <a:gd name="T1" fmla="*/ 869 h 1968"/>
              <a:gd name="T2" fmla="*/ 1792 w 1973"/>
              <a:gd name="T3" fmla="*/ 112 h 1968"/>
              <a:gd name="T4" fmla="*/ 1316 w 1973"/>
              <a:gd name="T5" fmla="*/ 553 h 1968"/>
              <a:gd name="T6" fmla="*/ 1216 w 1973"/>
              <a:gd name="T7" fmla="*/ 1061 h 1968"/>
              <a:gd name="T8" fmla="*/ 752 w 1973"/>
              <a:gd name="T9" fmla="*/ 994 h 1968"/>
              <a:gd name="T10" fmla="*/ 716 w 1973"/>
              <a:gd name="T11" fmla="*/ 521 h 1968"/>
              <a:gd name="T12" fmla="*/ 128 w 1973"/>
              <a:gd name="T13" fmla="*/ 330 h 1968"/>
              <a:gd name="T14" fmla="*/ 0 w 1973"/>
              <a:gd name="T15" fmla="*/ 927 h 1968"/>
              <a:gd name="T16" fmla="*/ 1159 w 1973"/>
              <a:gd name="T17" fmla="*/ 1456 h 1968"/>
              <a:gd name="T18" fmla="*/ 1840 w 1973"/>
              <a:gd name="T19" fmla="*/ 1776 h 1968"/>
              <a:gd name="T20" fmla="*/ 1752 w 1973"/>
              <a:gd name="T21" fmla="*/ 141 h 1968"/>
              <a:gd name="T22" fmla="*/ 1914 w 1973"/>
              <a:gd name="T23" fmla="*/ 854 h 1968"/>
              <a:gd name="T24" fmla="*/ 1716 w 1973"/>
              <a:gd name="T25" fmla="*/ 716 h 1968"/>
              <a:gd name="T26" fmla="*/ 1629 w 1973"/>
              <a:gd name="T27" fmla="*/ 320 h 1968"/>
              <a:gd name="T28" fmla="*/ 1347 w 1973"/>
              <a:gd name="T29" fmla="*/ 230 h 1968"/>
              <a:gd name="T30" fmla="*/ 1325 w 1973"/>
              <a:gd name="T31" fmla="*/ 305 h 1968"/>
              <a:gd name="T32" fmla="*/ 1577 w 1973"/>
              <a:gd name="T33" fmla="*/ 368 h 1968"/>
              <a:gd name="T34" fmla="*/ 1664 w 1973"/>
              <a:gd name="T35" fmla="*/ 689 h 1968"/>
              <a:gd name="T36" fmla="*/ 1525 w 1973"/>
              <a:gd name="T37" fmla="*/ 651 h 1968"/>
              <a:gd name="T38" fmla="*/ 1496 w 1973"/>
              <a:gd name="T39" fmla="*/ 608 h 1968"/>
              <a:gd name="T40" fmla="*/ 704 w 1973"/>
              <a:gd name="T41" fmla="*/ 1216 h 1968"/>
              <a:gd name="T42" fmla="*/ 564 w 1973"/>
              <a:gd name="T43" fmla="*/ 766 h 1968"/>
              <a:gd name="T44" fmla="*/ 547 w 1973"/>
              <a:gd name="T45" fmla="*/ 758 h 1968"/>
              <a:gd name="T46" fmla="*/ 406 w 1973"/>
              <a:gd name="T47" fmla="*/ 792 h 1968"/>
              <a:gd name="T48" fmla="*/ 373 w 1973"/>
              <a:gd name="T49" fmla="*/ 893 h 1968"/>
              <a:gd name="T50" fmla="*/ 406 w 1973"/>
              <a:gd name="T51" fmla="*/ 1079 h 1968"/>
              <a:gd name="T52" fmla="*/ 676 w 1973"/>
              <a:gd name="T53" fmla="*/ 487 h 1968"/>
              <a:gd name="T54" fmla="*/ 448 w 1973"/>
              <a:gd name="T55" fmla="*/ 512 h 1968"/>
              <a:gd name="T56" fmla="*/ 443 w 1973"/>
              <a:gd name="T57" fmla="*/ 761 h 1968"/>
              <a:gd name="T58" fmla="*/ 403 w 1973"/>
              <a:gd name="T59" fmla="*/ 336 h 1968"/>
              <a:gd name="T60" fmla="*/ 705 w 1973"/>
              <a:gd name="T61" fmla="*/ 263 h 1968"/>
              <a:gd name="T62" fmla="*/ 675 w 1973"/>
              <a:gd name="T63" fmla="*/ 179 h 1968"/>
              <a:gd name="T64" fmla="*/ 425 w 1973"/>
              <a:gd name="T65" fmla="*/ 288 h 1968"/>
              <a:gd name="T66" fmla="*/ 320 w 1973"/>
              <a:gd name="T67" fmla="*/ 651 h 1968"/>
              <a:gd name="T68" fmla="*/ 48 w 1973"/>
              <a:gd name="T69" fmla="*/ 1712 h 1968"/>
              <a:gd name="T70" fmla="*/ 48 w 1973"/>
              <a:gd name="T71" fmla="*/ 1046 h 1968"/>
              <a:gd name="T72" fmla="*/ 554 w 1973"/>
              <a:gd name="T73" fmla="*/ 1456 h 1968"/>
              <a:gd name="T74" fmla="*/ 390 w 1973"/>
              <a:gd name="T75" fmla="*/ 1418 h 1968"/>
              <a:gd name="T76" fmla="*/ 369 w 1973"/>
              <a:gd name="T77" fmla="*/ 1519 h 1968"/>
              <a:gd name="T78" fmla="*/ 412 w 1973"/>
              <a:gd name="T79" fmla="*/ 1374 h 1968"/>
              <a:gd name="T80" fmla="*/ 291 w 1973"/>
              <a:gd name="T81" fmla="*/ 945 h 1968"/>
              <a:gd name="T82" fmla="*/ 889 w 1973"/>
              <a:gd name="T83" fmla="*/ 1264 h 1968"/>
              <a:gd name="T84" fmla="*/ 1159 w 1973"/>
              <a:gd name="T85" fmla="*/ 1408 h 1968"/>
              <a:gd name="T86" fmla="*/ 985 w 1973"/>
              <a:gd name="T87" fmla="*/ 1264 h 1968"/>
              <a:gd name="T88" fmla="*/ 1280 w 1973"/>
              <a:gd name="T89" fmla="*/ 1326 h 1968"/>
              <a:gd name="T90" fmla="*/ 1472 w 1973"/>
              <a:gd name="T91" fmla="*/ 1776 h 1968"/>
              <a:gd name="T92" fmla="*/ 1520 w 1973"/>
              <a:gd name="T93" fmla="*/ 1728 h 1968"/>
              <a:gd name="T94" fmla="*/ 1792 w 1973"/>
              <a:gd name="T95" fmla="*/ 1656 h 1968"/>
              <a:gd name="T96" fmla="*/ 1583 w 1973"/>
              <a:gd name="T97" fmla="*/ 941 h 1968"/>
              <a:gd name="T98" fmla="*/ 1472 w 1973"/>
              <a:gd name="T99" fmla="*/ 1312 h 1968"/>
              <a:gd name="T100" fmla="*/ 1264 w 1973"/>
              <a:gd name="T101" fmla="*/ 1061 h 1968"/>
              <a:gd name="T102" fmla="*/ 1669 w 1973"/>
              <a:gd name="T103" fmla="*/ 768 h 1968"/>
              <a:gd name="T104" fmla="*/ 1920 w 1973"/>
              <a:gd name="T105" fmla="*/ 1728 h 1968"/>
              <a:gd name="T106" fmla="*/ 1920 w 1973"/>
              <a:gd name="T107" fmla="*/ 136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3" h="1968">
                <a:moveTo>
                  <a:pt x="1968" y="1312"/>
                </a:moveTo>
                <a:cubicBezTo>
                  <a:pt x="1840" y="1312"/>
                  <a:pt x="1840" y="1312"/>
                  <a:pt x="1840" y="1312"/>
                </a:cubicBezTo>
                <a:cubicBezTo>
                  <a:pt x="1840" y="956"/>
                  <a:pt x="1840" y="956"/>
                  <a:pt x="1840" y="956"/>
                </a:cubicBezTo>
                <a:cubicBezTo>
                  <a:pt x="1845" y="954"/>
                  <a:pt x="1845" y="954"/>
                  <a:pt x="1845" y="954"/>
                </a:cubicBezTo>
                <a:cubicBezTo>
                  <a:pt x="1927" y="923"/>
                  <a:pt x="1964" y="870"/>
                  <a:pt x="1964" y="869"/>
                </a:cubicBezTo>
                <a:cubicBezTo>
                  <a:pt x="1973" y="856"/>
                  <a:pt x="1973" y="856"/>
                  <a:pt x="1973" y="856"/>
                </a:cubicBezTo>
                <a:cubicBezTo>
                  <a:pt x="1964" y="843"/>
                  <a:pt x="1964" y="843"/>
                  <a:pt x="1964" y="843"/>
                </a:cubicBezTo>
                <a:cubicBezTo>
                  <a:pt x="1925" y="784"/>
                  <a:pt x="1904" y="715"/>
                  <a:pt x="1904" y="645"/>
                </a:cubicBezTo>
                <a:cubicBezTo>
                  <a:pt x="1904" y="350"/>
                  <a:pt x="1904" y="350"/>
                  <a:pt x="1904" y="350"/>
                </a:cubicBezTo>
                <a:cubicBezTo>
                  <a:pt x="1904" y="258"/>
                  <a:pt x="1863" y="171"/>
                  <a:pt x="1792" y="112"/>
                </a:cubicBezTo>
                <a:cubicBezTo>
                  <a:pt x="1783" y="104"/>
                  <a:pt x="1783" y="104"/>
                  <a:pt x="1783" y="104"/>
                </a:cubicBezTo>
                <a:cubicBezTo>
                  <a:pt x="1727" y="58"/>
                  <a:pt x="1657" y="32"/>
                  <a:pt x="1584" y="32"/>
                </a:cubicBezTo>
                <a:cubicBezTo>
                  <a:pt x="1431" y="32"/>
                  <a:pt x="1299" y="147"/>
                  <a:pt x="1277" y="298"/>
                </a:cubicBezTo>
                <a:cubicBezTo>
                  <a:pt x="1246" y="518"/>
                  <a:pt x="1246" y="518"/>
                  <a:pt x="1246" y="518"/>
                </a:cubicBezTo>
                <a:cubicBezTo>
                  <a:pt x="1316" y="553"/>
                  <a:pt x="1316" y="553"/>
                  <a:pt x="1316" y="553"/>
                </a:cubicBezTo>
                <a:cubicBezTo>
                  <a:pt x="1351" y="656"/>
                  <a:pt x="1351" y="656"/>
                  <a:pt x="1351" y="656"/>
                </a:cubicBezTo>
                <a:cubicBezTo>
                  <a:pt x="1472" y="656"/>
                  <a:pt x="1472" y="656"/>
                  <a:pt x="1472" y="656"/>
                </a:cubicBezTo>
                <a:cubicBezTo>
                  <a:pt x="1472" y="748"/>
                  <a:pt x="1472" y="748"/>
                  <a:pt x="1472" y="748"/>
                </a:cubicBezTo>
                <a:cubicBezTo>
                  <a:pt x="1313" y="868"/>
                  <a:pt x="1313" y="868"/>
                  <a:pt x="1313" y="868"/>
                </a:cubicBezTo>
                <a:cubicBezTo>
                  <a:pt x="1252" y="913"/>
                  <a:pt x="1216" y="985"/>
                  <a:pt x="1216" y="1061"/>
                </a:cubicBezTo>
                <a:cubicBezTo>
                  <a:pt x="1216" y="1073"/>
                  <a:pt x="1217" y="1085"/>
                  <a:pt x="1220" y="1101"/>
                </a:cubicBezTo>
                <a:cubicBezTo>
                  <a:pt x="1220" y="1104"/>
                  <a:pt x="1220" y="1104"/>
                  <a:pt x="1220" y="1104"/>
                </a:cubicBezTo>
                <a:cubicBezTo>
                  <a:pt x="1125" y="1216"/>
                  <a:pt x="1125" y="1216"/>
                  <a:pt x="1125" y="1216"/>
                </a:cubicBezTo>
                <a:cubicBezTo>
                  <a:pt x="752" y="1216"/>
                  <a:pt x="752" y="1216"/>
                  <a:pt x="752" y="1216"/>
                </a:cubicBezTo>
                <a:cubicBezTo>
                  <a:pt x="752" y="994"/>
                  <a:pt x="752" y="994"/>
                  <a:pt x="752" y="994"/>
                </a:cubicBezTo>
                <a:cubicBezTo>
                  <a:pt x="752" y="871"/>
                  <a:pt x="679" y="761"/>
                  <a:pt x="565" y="713"/>
                </a:cubicBezTo>
                <a:cubicBezTo>
                  <a:pt x="560" y="711"/>
                  <a:pt x="560" y="711"/>
                  <a:pt x="560" y="711"/>
                </a:cubicBezTo>
                <a:cubicBezTo>
                  <a:pt x="560" y="624"/>
                  <a:pt x="560" y="624"/>
                  <a:pt x="560" y="624"/>
                </a:cubicBezTo>
                <a:cubicBezTo>
                  <a:pt x="681" y="624"/>
                  <a:pt x="681" y="624"/>
                  <a:pt x="681" y="624"/>
                </a:cubicBezTo>
                <a:cubicBezTo>
                  <a:pt x="716" y="521"/>
                  <a:pt x="716" y="521"/>
                  <a:pt x="716" y="521"/>
                </a:cubicBezTo>
                <a:cubicBezTo>
                  <a:pt x="786" y="486"/>
                  <a:pt x="786" y="486"/>
                  <a:pt x="786" y="486"/>
                </a:cubicBezTo>
                <a:cubicBezTo>
                  <a:pt x="755" y="266"/>
                  <a:pt x="755" y="266"/>
                  <a:pt x="755" y="266"/>
                </a:cubicBezTo>
                <a:cubicBezTo>
                  <a:pt x="733" y="115"/>
                  <a:pt x="601" y="0"/>
                  <a:pt x="448" y="0"/>
                </a:cubicBezTo>
                <a:cubicBezTo>
                  <a:pt x="375" y="0"/>
                  <a:pt x="305" y="26"/>
                  <a:pt x="249" y="72"/>
                </a:cubicBezTo>
                <a:cubicBezTo>
                  <a:pt x="172" y="136"/>
                  <a:pt x="128" y="230"/>
                  <a:pt x="128" y="330"/>
                </a:cubicBezTo>
                <a:cubicBezTo>
                  <a:pt x="128" y="401"/>
                  <a:pt x="128" y="401"/>
                  <a:pt x="128" y="401"/>
                </a:cubicBezTo>
                <a:cubicBezTo>
                  <a:pt x="128" y="508"/>
                  <a:pt x="180" y="610"/>
                  <a:pt x="268" y="673"/>
                </a:cubicBezTo>
                <a:cubicBezTo>
                  <a:pt x="283" y="684"/>
                  <a:pt x="283" y="684"/>
                  <a:pt x="283" y="684"/>
                </a:cubicBezTo>
                <a:cubicBezTo>
                  <a:pt x="190" y="702"/>
                  <a:pt x="190" y="702"/>
                  <a:pt x="190" y="702"/>
                </a:cubicBezTo>
                <a:cubicBezTo>
                  <a:pt x="84" y="724"/>
                  <a:pt x="4" y="818"/>
                  <a:pt x="0" y="927"/>
                </a:cubicBezTo>
                <a:cubicBezTo>
                  <a:pt x="0" y="934"/>
                  <a:pt x="0" y="934"/>
                  <a:pt x="0" y="934"/>
                </a:cubicBezTo>
                <a:cubicBezTo>
                  <a:pt x="0" y="1968"/>
                  <a:pt x="0" y="1968"/>
                  <a:pt x="0" y="1968"/>
                </a:cubicBezTo>
                <a:cubicBezTo>
                  <a:pt x="752" y="1968"/>
                  <a:pt x="752" y="1968"/>
                  <a:pt x="752" y="1968"/>
                </a:cubicBezTo>
                <a:cubicBezTo>
                  <a:pt x="752" y="1456"/>
                  <a:pt x="752" y="1456"/>
                  <a:pt x="752" y="1456"/>
                </a:cubicBezTo>
                <a:cubicBezTo>
                  <a:pt x="1159" y="1456"/>
                  <a:pt x="1159" y="1456"/>
                  <a:pt x="1159" y="1456"/>
                </a:cubicBezTo>
                <a:cubicBezTo>
                  <a:pt x="1199" y="1456"/>
                  <a:pt x="1238" y="1440"/>
                  <a:pt x="1266" y="1411"/>
                </a:cubicBezTo>
                <a:cubicBezTo>
                  <a:pt x="1280" y="1397"/>
                  <a:pt x="1280" y="1397"/>
                  <a:pt x="1280" y="1397"/>
                </a:cubicBezTo>
                <a:cubicBezTo>
                  <a:pt x="1280" y="1968"/>
                  <a:pt x="1280" y="1968"/>
                  <a:pt x="1280" y="1968"/>
                </a:cubicBezTo>
                <a:cubicBezTo>
                  <a:pt x="1840" y="1968"/>
                  <a:pt x="1840" y="1968"/>
                  <a:pt x="1840" y="1968"/>
                </a:cubicBezTo>
                <a:cubicBezTo>
                  <a:pt x="1840" y="1776"/>
                  <a:pt x="1840" y="1776"/>
                  <a:pt x="1840" y="1776"/>
                </a:cubicBezTo>
                <a:cubicBezTo>
                  <a:pt x="1968" y="1776"/>
                  <a:pt x="1968" y="1776"/>
                  <a:pt x="1968" y="1776"/>
                </a:cubicBezTo>
                <a:lnTo>
                  <a:pt x="1968" y="1312"/>
                </a:lnTo>
                <a:close/>
                <a:moveTo>
                  <a:pt x="1357" y="211"/>
                </a:moveTo>
                <a:cubicBezTo>
                  <a:pt x="1405" y="130"/>
                  <a:pt x="1491" y="80"/>
                  <a:pt x="1584" y="80"/>
                </a:cubicBezTo>
                <a:cubicBezTo>
                  <a:pt x="1646" y="80"/>
                  <a:pt x="1705" y="102"/>
                  <a:pt x="1752" y="141"/>
                </a:cubicBezTo>
                <a:cubicBezTo>
                  <a:pt x="1762" y="149"/>
                  <a:pt x="1762" y="149"/>
                  <a:pt x="1762" y="149"/>
                </a:cubicBezTo>
                <a:cubicBezTo>
                  <a:pt x="1822" y="199"/>
                  <a:pt x="1856" y="272"/>
                  <a:pt x="1856" y="350"/>
                </a:cubicBezTo>
                <a:cubicBezTo>
                  <a:pt x="1856" y="645"/>
                  <a:pt x="1856" y="645"/>
                  <a:pt x="1856" y="645"/>
                </a:cubicBezTo>
                <a:cubicBezTo>
                  <a:pt x="1856" y="716"/>
                  <a:pt x="1875" y="787"/>
                  <a:pt x="1911" y="849"/>
                </a:cubicBezTo>
                <a:cubicBezTo>
                  <a:pt x="1914" y="854"/>
                  <a:pt x="1914" y="854"/>
                  <a:pt x="1914" y="854"/>
                </a:cubicBezTo>
                <a:cubicBezTo>
                  <a:pt x="1910" y="859"/>
                  <a:pt x="1910" y="859"/>
                  <a:pt x="1910" y="859"/>
                </a:cubicBezTo>
                <a:cubicBezTo>
                  <a:pt x="1901" y="868"/>
                  <a:pt x="1880" y="886"/>
                  <a:pt x="1848" y="901"/>
                </a:cubicBezTo>
                <a:cubicBezTo>
                  <a:pt x="1839" y="906"/>
                  <a:pt x="1839" y="906"/>
                  <a:pt x="1839" y="906"/>
                </a:cubicBezTo>
                <a:cubicBezTo>
                  <a:pt x="1837" y="895"/>
                  <a:pt x="1837" y="895"/>
                  <a:pt x="1837" y="895"/>
                </a:cubicBezTo>
                <a:cubicBezTo>
                  <a:pt x="1826" y="820"/>
                  <a:pt x="1782" y="755"/>
                  <a:pt x="1716" y="716"/>
                </a:cubicBezTo>
                <a:cubicBezTo>
                  <a:pt x="1712" y="714"/>
                  <a:pt x="1712" y="714"/>
                  <a:pt x="1712" y="714"/>
                </a:cubicBezTo>
                <a:cubicBezTo>
                  <a:pt x="1712" y="607"/>
                  <a:pt x="1712" y="607"/>
                  <a:pt x="1712" y="607"/>
                </a:cubicBezTo>
                <a:cubicBezTo>
                  <a:pt x="1751" y="548"/>
                  <a:pt x="1751" y="548"/>
                  <a:pt x="1751" y="548"/>
                </a:cubicBezTo>
                <a:cubicBezTo>
                  <a:pt x="1767" y="524"/>
                  <a:pt x="1776" y="496"/>
                  <a:pt x="1776" y="467"/>
                </a:cubicBezTo>
                <a:cubicBezTo>
                  <a:pt x="1776" y="386"/>
                  <a:pt x="1710" y="320"/>
                  <a:pt x="1629" y="320"/>
                </a:cubicBezTo>
                <a:cubicBezTo>
                  <a:pt x="1607" y="320"/>
                  <a:pt x="1607" y="320"/>
                  <a:pt x="1607" y="320"/>
                </a:cubicBezTo>
                <a:cubicBezTo>
                  <a:pt x="1572" y="251"/>
                  <a:pt x="1572" y="251"/>
                  <a:pt x="1572" y="251"/>
                </a:cubicBezTo>
                <a:cubicBezTo>
                  <a:pt x="1554" y="214"/>
                  <a:pt x="1518" y="192"/>
                  <a:pt x="1477" y="192"/>
                </a:cubicBezTo>
                <a:cubicBezTo>
                  <a:pt x="1466" y="192"/>
                  <a:pt x="1455" y="194"/>
                  <a:pt x="1444" y="197"/>
                </a:cubicBezTo>
                <a:cubicBezTo>
                  <a:pt x="1347" y="230"/>
                  <a:pt x="1347" y="230"/>
                  <a:pt x="1347" y="230"/>
                </a:cubicBezTo>
                <a:lnTo>
                  <a:pt x="1357" y="211"/>
                </a:lnTo>
                <a:close/>
                <a:moveTo>
                  <a:pt x="1385" y="608"/>
                </a:moveTo>
                <a:cubicBezTo>
                  <a:pt x="1356" y="519"/>
                  <a:pt x="1356" y="519"/>
                  <a:pt x="1356" y="519"/>
                </a:cubicBezTo>
                <a:cubicBezTo>
                  <a:pt x="1298" y="490"/>
                  <a:pt x="1298" y="490"/>
                  <a:pt x="1298" y="490"/>
                </a:cubicBezTo>
                <a:cubicBezTo>
                  <a:pt x="1325" y="305"/>
                  <a:pt x="1325" y="305"/>
                  <a:pt x="1325" y="305"/>
                </a:cubicBezTo>
                <a:cubicBezTo>
                  <a:pt x="1325" y="301"/>
                  <a:pt x="1326" y="297"/>
                  <a:pt x="1327" y="294"/>
                </a:cubicBezTo>
                <a:cubicBezTo>
                  <a:pt x="1328" y="287"/>
                  <a:pt x="1328" y="287"/>
                  <a:pt x="1328" y="287"/>
                </a:cubicBezTo>
                <a:cubicBezTo>
                  <a:pt x="1459" y="243"/>
                  <a:pt x="1459" y="243"/>
                  <a:pt x="1459" y="243"/>
                </a:cubicBezTo>
                <a:cubicBezTo>
                  <a:pt x="1486" y="234"/>
                  <a:pt x="1517" y="247"/>
                  <a:pt x="1529" y="272"/>
                </a:cubicBezTo>
                <a:cubicBezTo>
                  <a:pt x="1577" y="368"/>
                  <a:pt x="1577" y="368"/>
                  <a:pt x="1577" y="368"/>
                </a:cubicBezTo>
                <a:cubicBezTo>
                  <a:pt x="1629" y="368"/>
                  <a:pt x="1629" y="368"/>
                  <a:pt x="1629" y="368"/>
                </a:cubicBezTo>
                <a:cubicBezTo>
                  <a:pt x="1684" y="368"/>
                  <a:pt x="1728" y="412"/>
                  <a:pt x="1728" y="467"/>
                </a:cubicBezTo>
                <a:cubicBezTo>
                  <a:pt x="1728" y="486"/>
                  <a:pt x="1722" y="505"/>
                  <a:pt x="1711" y="522"/>
                </a:cubicBezTo>
                <a:cubicBezTo>
                  <a:pt x="1664" y="593"/>
                  <a:pt x="1664" y="593"/>
                  <a:pt x="1664" y="593"/>
                </a:cubicBezTo>
                <a:cubicBezTo>
                  <a:pt x="1664" y="689"/>
                  <a:pt x="1664" y="689"/>
                  <a:pt x="1664" y="689"/>
                </a:cubicBezTo>
                <a:cubicBezTo>
                  <a:pt x="1629" y="742"/>
                  <a:pt x="1629" y="742"/>
                  <a:pt x="1629" y="742"/>
                </a:cubicBezTo>
                <a:cubicBezTo>
                  <a:pt x="1618" y="758"/>
                  <a:pt x="1599" y="768"/>
                  <a:pt x="1579" y="768"/>
                </a:cubicBezTo>
                <a:cubicBezTo>
                  <a:pt x="1547" y="768"/>
                  <a:pt x="1520" y="741"/>
                  <a:pt x="1520" y="709"/>
                </a:cubicBezTo>
                <a:cubicBezTo>
                  <a:pt x="1520" y="652"/>
                  <a:pt x="1520" y="652"/>
                  <a:pt x="1520" y="652"/>
                </a:cubicBezTo>
                <a:cubicBezTo>
                  <a:pt x="1525" y="651"/>
                  <a:pt x="1525" y="651"/>
                  <a:pt x="1525" y="651"/>
                </a:cubicBezTo>
                <a:cubicBezTo>
                  <a:pt x="1560" y="638"/>
                  <a:pt x="1584" y="605"/>
                  <a:pt x="1584" y="568"/>
                </a:cubicBezTo>
                <a:cubicBezTo>
                  <a:pt x="1584" y="544"/>
                  <a:pt x="1584" y="544"/>
                  <a:pt x="1584" y="544"/>
                </a:cubicBezTo>
                <a:cubicBezTo>
                  <a:pt x="1536" y="544"/>
                  <a:pt x="1536" y="544"/>
                  <a:pt x="1536" y="544"/>
                </a:cubicBezTo>
                <a:cubicBezTo>
                  <a:pt x="1536" y="568"/>
                  <a:pt x="1536" y="568"/>
                  <a:pt x="1536" y="568"/>
                </a:cubicBezTo>
                <a:cubicBezTo>
                  <a:pt x="1536" y="590"/>
                  <a:pt x="1518" y="608"/>
                  <a:pt x="1496" y="608"/>
                </a:cubicBezTo>
                <a:lnTo>
                  <a:pt x="1385" y="608"/>
                </a:lnTo>
                <a:close/>
                <a:moveTo>
                  <a:pt x="613" y="798"/>
                </a:moveTo>
                <a:cubicBezTo>
                  <a:pt x="624" y="808"/>
                  <a:pt x="624" y="808"/>
                  <a:pt x="624" y="808"/>
                </a:cubicBezTo>
                <a:cubicBezTo>
                  <a:pt x="675" y="857"/>
                  <a:pt x="704" y="925"/>
                  <a:pt x="704" y="994"/>
                </a:cubicBezTo>
                <a:cubicBezTo>
                  <a:pt x="704" y="1216"/>
                  <a:pt x="704" y="1216"/>
                  <a:pt x="704" y="1216"/>
                </a:cubicBezTo>
                <a:cubicBezTo>
                  <a:pt x="534" y="1216"/>
                  <a:pt x="534" y="1216"/>
                  <a:pt x="534" y="1216"/>
                </a:cubicBezTo>
                <a:cubicBezTo>
                  <a:pt x="507" y="893"/>
                  <a:pt x="507" y="893"/>
                  <a:pt x="507" y="893"/>
                </a:cubicBezTo>
                <a:cubicBezTo>
                  <a:pt x="584" y="970"/>
                  <a:pt x="584" y="970"/>
                  <a:pt x="584" y="970"/>
                </a:cubicBezTo>
                <a:lnTo>
                  <a:pt x="613" y="798"/>
                </a:lnTo>
                <a:close/>
                <a:moveTo>
                  <a:pt x="564" y="766"/>
                </a:moveTo>
                <a:cubicBezTo>
                  <a:pt x="569" y="768"/>
                  <a:pt x="569" y="768"/>
                  <a:pt x="569" y="768"/>
                </a:cubicBezTo>
                <a:cubicBezTo>
                  <a:pt x="552" y="870"/>
                  <a:pt x="552" y="870"/>
                  <a:pt x="552" y="870"/>
                </a:cubicBezTo>
                <a:cubicBezTo>
                  <a:pt x="478" y="796"/>
                  <a:pt x="478" y="796"/>
                  <a:pt x="478" y="796"/>
                </a:cubicBezTo>
                <a:cubicBezTo>
                  <a:pt x="539" y="755"/>
                  <a:pt x="539" y="755"/>
                  <a:pt x="539" y="755"/>
                </a:cubicBezTo>
                <a:cubicBezTo>
                  <a:pt x="547" y="758"/>
                  <a:pt x="547" y="758"/>
                  <a:pt x="547" y="758"/>
                </a:cubicBezTo>
                <a:cubicBezTo>
                  <a:pt x="552" y="761"/>
                  <a:pt x="558" y="763"/>
                  <a:pt x="564" y="766"/>
                </a:cubicBezTo>
                <a:close/>
                <a:moveTo>
                  <a:pt x="329" y="869"/>
                </a:moveTo>
                <a:cubicBezTo>
                  <a:pt x="309" y="728"/>
                  <a:pt x="309" y="728"/>
                  <a:pt x="309" y="728"/>
                </a:cubicBezTo>
                <a:cubicBezTo>
                  <a:pt x="336" y="722"/>
                  <a:pt x="336" y="722"/>
                  <a:pt x="336" y="722"/>
                </a:cubicBezTo>
                <a:cubicBezTo>
                  <a:pt x="406" y="792"/>
                  <a:pt x="406" y="792"/>
                  <a:pt x="406" y="792"/>
                </a:cubicBezTo>
                <a:lnTo>
                  <a:pt x="329" y="869"/>
                </a:lnTo>
                <a:close/>
                <a:moveTo>
                  <a:pt x="373" y="893"/>
                </a:moveTo>
                <a:cubicBezTo>
                  <a:pt x="362" y="1027"/>
                  <a:pt x="362" y="1027"/>
                  <a:pt x="362" y="1027"/>
                </a:cubicBezTo>
                <a:cubicBezTo>
                  <a:pt x="305" y="961"/>
                  <a:pt x="305" y="961"/>
                  <a:pt x="305" y="961"/>
                </a:cubicBezTo>
                <a:lnTo>
                  <a:pt x="373" y="893"/>
                </a:lnTo>
                <a:close/>
                <a:moveTo>
                  <a:pt x="425" y="841"/>
                </a:moveTo>
                <a:cubicBezTo>
                  <a:pt x="440" y="826"/>
                  <a:pt x="440" y="826"/>
                  <a:pt x="440" y="826"/>
                </a:cubicBezTo>
                <a:cubicBezTo>
                  <a:pt x="455" y="841"/>
                  <a:pt x="455" y="841"/>
                  <a:pt x="455" y="841"/>
                </a:cubicBezTo>
                <a:cubicBezTo>
                  <a:pt x="482" y="1168"/>
                  <a:pt x="482" y="1168"/>
                  <a:pt x="482" y="1168"/>
                </a:cubicBezTo>
                <a:cubicBezTo>
                  <a:pt x="406" y="1079"/>
                  <a:pt x="406" y="1079"/>
                  <a:pt x="406" y="1079"/>
                </a:cubicBezTo>
                <a:lnTo>
                  <a:pt x="425" y="841"/>
                </a:lnTo>
                <a:close/>
                <a:moveTo>
                  <a:pt x="705" y="263"/>
                </a:moveTo>
                <a:cubicBezTo>
                  <a:pt x="706" y="266"/>
                  <a:pt x="707" y="270"/>
                  <a:pt x="707" y="273"/>
                </a:cubicBezTo>
                <a:cubicBezTo>
                  <a:pt x="734" y="458"/>
                  <a:pt x="734" y="458"/>
                  <a:pt x="734" y="458"/>
                </a:cubicBezTo>
                <a:cubicBezTo>
                  <a:pt x="676" y="487"/>
                  <a:pt x="676" y="487"/>
                  <a:pt x="676" y="487"/>
                </a:cubicBezTo>
                <a:cubicBezTo>
                  <a:pt x="647" y="576"/>
                  <a:pt x="647" y="576"/>
                  <a:pt x="647" y="576"/>
                </a:cubicBezTo>
                <a:cubicBezTo>
                  <a:pt x="536" y="576"/>
                  <a:pt x="536" y="576"/>
                  <a:pt x="536" y="576"/>
                </a:cubicBezTo>
                <a:cubicBezTo>
                  <a:pt x="514" y="576"/>
                  <a:pt x="496" y="558"/>
                  <a:pt x="496" y="536"/>
                </a:cubicBezTo>
                <a:cubicBezTo>
                  <a:pt x="496" y="512"/>
                  <a:pt x="496" y="512"/>
                  <a:pt x="496" y="512"/>
                </a:cubicBezTo>
                <a:cubicBezTo>
                  <a:pt x="448" y="512"/>
                  <a:pt x="448" y="512"/>
                  <a:pt x="448" y="512"/>
                </a:cubicBezTo>
                <a:cubicBezTo>
                  <a:pt x="448" y="536"/>
                  <a:pt x="448" y="536"/>
                  <a:pt x="448" y="536"/>
                </a:cubicBezTo>
                <a:cubicBezTo>
                  <a:pt x="448" y="573"/>
                  <a:pt x="472" y="606"/>
                  <a:pt x="507" y="619"/>
                </a:cubicBezTo>
                <a:cubicBezTo>
                  <a:pt x="512" y="620"/>
                  <a:pt x="512" y="620"/>
                  <a:pt x="512" y="620"/>
                </a:cubicBezTo>
                <a:cubicBezTo>
                  <a:pt x="512" y="715"/>
                  <a:pt x="512" y="715"/>
                  <a:pt x="512" y="715"/>
                </a:cubicBezTo>
                <a:cubicBezTo>
                  <a:pt x="443" y="761"/>
                  <a:pt x="443" y="761"/>
                  <a:pt x="443" y="761"/>
                </a:cubicBezTo>
                <a:cubicBezTo>
                  <a:pt x="368" y="686"/>
                  <a:pt x="368" y="686"/>
                  <a:pt x="368" y="686"/>
                </a:cubicBezTo>
                <a:cubicBezTo>
                  <a:pt x="368" y="561"/>
                  <a:pt x="368" y="561"/>
                  <a:pt x="368" y="561"/>
                </a:cubicBezTo>
                <a:cubicBezTo>
                  <a:pt x="321" y="490"/>
                  <a:pt x="321" y="490"/>
                  <a:pt x="321" y="490"/>
                </a:cubicBezTo>
                <a:cubicBezTo>
                  <a:pt x="310" y="473"/>
                  <a:pt x="304" y="454"/>
                  <a:pt x="304" y="435"/>
                </a:cubicBezTo>
                <a:cubicBezTo>
                  <a:pt x="304" y="380"/>
                  <a:pt x="348" y="336"/>
                  <a:pt x="403" y="336"/>
                </a:cubicBezTo>
                <a:cubicBezTo>
                  <a:pt x="455" y="336"/>
                  <a:pt x="455" y="336"/>
                  <a:pt x="455" y="336"/>
                </a:cubicBezTo>
                <a:cubicBezTo>
                  <a:pt x="503" y="240"/>
                  <a:pt x="503" y="240"/>
                  <a:pt x="503" y="240"/>
                </a:cubicBezTo>
                <a:cubicBezTo>
                  <a:pt x="515" y="215"/>
                  <a:pt x="546" y="202"/>
                  <a:pt x="573" y="211"/>
                </a:cubicBezTo>
                <a:cubicBezTo>
                  <a:pt x="704" y="255"/>
                  <a:pt x="704" y="255"/>
                  <a:pt x="704" y="255"/>
                </a:cubicBezTo>
                <a:lnTo>
                  <a:pt x="705" y="263"/>
                </a:lnTo>
                <a:close/>
                <a:moveTo>
                  <a:pt x="176" y="401"/>
                </a:moveTo>
                <a:cubicBezTo>
                  <a:pt x="176" y="330"/>
                  <a:pt x="176" y="330"/>
                  <a:pt x="176" y="330"/>
                </a:cubicBezTo>
                <a:cubicBezTo>
                  <a:pt x="176" y="244"/>
                  <a:pt x="214" y="164"/>
                  <a:pt x="280" y="109"/>
                </a:cubicBezTo>
                <a:cubicBezTo>
                  <a:pt x="327" y="70"/>
                  <a:pt x="386" y="48"/>
                  <a:pt x="448" y="48"/>
                </a:cubicBezTo>
                <a:cubicBezTo>
                  <a:pt x="541" y="48"/>
                  <a:pt x="627" y="98"/>
                  <a:pt x="675" y="179"/>
                </a:cubicBezTo>
                <a:cubicBezTo>
                  <a:pt x="685" y="198"/>
                  <a:pt x="685" y="198"/>
                  <a:pt x="685" y="198"/>
                </a:cubicBezTo>
                <a:cubicBezTo>
                  <a:pt x="588" y="165"/>
                  <a:pt x="588" y="165"/>
                  <a:pt x="588" y="165"/>
                </a:cubicBezTo>
                <a:cubicBezTo>
                  <a:pt x="577" y="162"/>
                  <a:pt x="566" y="160"/>
                  <a:pt x="555" y="160"/>
                </a:cubicBezTo>
                <a:cubicBezTo>
                  <a:pt x="514" y="160"/>
                  <a:pt x="478" y="182"/>
                  <a:pt x="460" y="219"/>
                </a:cubicBezTo>
                <a:cubicBezTo>
                  <a:pt x="425" y="288"/>
                  <a:pt x="425" y="288"/>
                  <a:pt x="425" y="288"/>
                </a:cubicBezTo>
                <a:cubicBezTo>
                  <a:pt x="403" y="288"/>
                  <a:pt x="403" y="288"/>
                  <a:pt x="403" y="288"/>
                </a:cubicBezTo>
                <a:cubicBezTo>
                  <a:pt x="322" y="288"/>
                  <a:pt x="256" y="354"/>
                  <a:pt x="256" y="435"/>
                </a:cubicBezTo>
                <a:cubicBezTo>
                  <a:pt x="256" y="464"/>
                  <a:pt x="265" y="492"/>
                  <a:pt x="281" y="516"/>
                </a:cubicBezTo>
                <a:cubicBezTo>
                  <a:pt x="320" y="575"/>
                  <a:pt x="320" y="575"/>
                  <a:pt x="320" y="575"/>
                </a:cubicBezTo>
                <a:cubicBezTo>
                  <a:pt x="320" y="651"/>
                  <a:pt x="320" y="651"/>
                  <a:pt x="320" y="651"/>
                </a:cubicBezTo>
                <a:cubicBezTo>
                  <a:pt x="304" y="641"/>
                  <a:pt x="304" y="641"/>
                  <a:pt x="304" y="641"/>
                </a:cubicBezTo>
                <a:cubicBezTo>
                  <a:pt x="224" y="587"/>
                  <a:pt x="176" y="497"/>
                  <a:pt x="176" y="401"/>
                </a:cubicBezTo>
                <a:close/>
                <a:moveTo>
                  <a:pt x="704" y="1920"/>
                </a:moveTo>
                <a:cubicBezTo>
                  <a:pt x="48" y="1920"/>
                  <a:pt x="48" y="1920"/>
                  <a:pt x="48" y="1920"/>
                </a:cubicBezTo>
                <a:cubicBezTo>
                  <a:pt x="48" y="1712"/>
                  <a:pt x="48" y="1712"/>
                  <a:pt x="48" y="1712"/>
                </a:cubicBezTo>
                <a:cubicBezTo>
                  <a:pt x="704" y="1712"/>
                  <a:pt x="704" y="1712"/>
                  <a:pt x="704" y="1712"/>
                </a:cubicBezTo>
                <a:lnTo>
                  <a:pt x="704" y="1920"/>
                </a:lnTo>
                <a:close/>
                <a:moveTo>
                  <a:pt x="704" y="1664"/>
                </a:moveTo>
                <a:cubicBezTo>
                  <a:pt x="48" y="1664"/>
                  <a:pt x="48" y="1664"/>
                  <a:pt x="48" y="1664"/>
                </a:cubicBezTo>
                <a:cubicBezTo>
                  <a:pt x="48" y="1046"/>
                  <a:pt x="48" y="1046"/>
                  <a:pt x="48" y="1046"/>
                </a:cubicBezTo>
                <a:cubicBezTo>
                  <a:pt x="334" y="1360"/>
                  <a:pt x="334" y="1360"/>
                  <a:pt x="334" y="1360"/>
                </a:cubicBezTo>
                <a:cubicBezTo>
                  <a:pt x="319" y="1537"/>
                  <a:pt x="319" y="1537"/>
                  <a:pt x="319" y="1537"/>
                </a:cubicBezTo>
                <a:cubicBezTo>
                  <a:pt x="440" y="1658"/>
                  <a:pt x="440" y="1658"/>
                  <a:pt x="440" y="1658"/>
                </a:cubicBezTo>
                <a:cubicBezTo>
                  <a:pt x="561" y="1537"/>
                  <a:pt x="561" y="1537"/>
                  <a:pt x="561" y="1537"/>
                </a:cubicBezTo>
                <a:cubicBezTo>
                  <a:pt x="554" y="1456"/>
                  <a:pt x="554" y="1456"/>
                  <a:pt x="554" y="1456"/>
                </a:cubicBezTo>
                <a:cubicBezTo>
                  <a:pt x="704" y="1456"/>
                  <a:pt x="704" y="1456"/>
                  <a:pt x="704" y="1456"/>
                </a:cubicBezTo>
                <a:lnTo>
                  <a:pt x="704" y="1664"/>
                </a:lnTo>
                <a:close/>
                <a:moveTo>
                  <a:pt x="369" y="1519"/>
                </a:moveTo>
                <a:cubicBezTo>
                  <a:pt x="378" y="1408"/>
                  <a:pt x="378" y="1408"/>
                  <a:pt x="378" y="1408"/>
                </a:cubicBezTo>
                <a:cubicBezTo>
                  <a:pt x="390" y="1418"/>
                  <a:pt x="390" y="1418"/>
                  <a:pt x="390" y="1418"/>
                </a:cubicBezTo>
                <a:cubicBezTo>
                  <a:pt x="418" y="1443"/>
                  <a:pt x="453" y="1456"/>
                  <a:pt x="489" y="1456"/>
                </a:cubicBezTo>
                <a:cubicBezTo>
                  <a:pt x="506" y="1456"/>
                  <a:pt x="506" y="1456"/>
                  <a:pt x="506" y="1456"/>
                </a:cubicBezTo>
                <a:cubicBezTo>
                  <a:pt x="511" y="1519"/>
                  <a:pt x="511" y="1519"/>
                  <a:pt x="511" y="1519"/>
                </a:cubicBezTo>
                <a:cubicBezTo>
                  <a:pt x="440" y="1590"/>
                  <a:pt x="440" y="1590"/>
                  <a:pt x="440" y="1590"/>
                </a:cubicBezTo>
                <a:lnTo>
                  <a:pt x="369" y="1519"/>
                </a:lnTo>
                <a:close/>
                <a:moveTo>
                  <a:pt x="940" y="1387"/>
                </a:moveTo>
                <a:cubicBezTo>
                  <a:pt x="940" y="1387"/>
                  <a:pt x="940" y="1387"/>
                  <a:pt x="940" y="1387"/>
                </a:cubicBezTo>
                <a:cubicBezTo>
                  <a:pt x="926" y="1400"/>
                  <a:pt x="908" y="1408"/>
                  <a:pt x="889" y="1408"/>
                </a:cubicBezTo>
                <a:cubicBezTo>
                  <a:pt x="489" y="1408"/>
                  <a:pt x="489" y="1408"/>
                  <a:pt x="489" y="1408"/>
                </a:cubicBezTo>
                <a:cubicBezTo>
                  <a:pt x="460" y="1408"/>
                  <a:pt x="432" y="1396"/>
                  <a:pt x="412" y="1374"/>
                </a:cubicBezTo>
                <a:cubicBezTo>
                  <a:pt x="75" y="1004"/>
                  <a:pt x="75" y="1004"/>
                  <a:pt x="75" y="1004"/>
                </a:cubicBezTo>
                <a:cubicBezTo>
                  <a:pt x="58" y="985"/>
                  <a:pt x="48" y="960"/>
                  <a:pt x="48" y="934"/>
                </a:cubicBezTo>
                <a:cubicBezTo>
                  <a:pt x="48" y="845"/>
                  <a:pt x="112" y="767"/>
                  <a:pt x="200" y="749"/>
                </a:cubicBezTo>
                <a:cubicBezTo>
                  <a:pt x="262" y="737"/>
                  <a:pt x="262" y="737"/>
                  <a:pt x="262" y="737"/>
                </a:cubicBezTo>
                <a:cubicBezTo>
                  <a:pt x="291" y="945"/>
                  <a:pt x="291" y="945"/>
                  <a:pt x="291" y="945"/>
                </a:cubicBezTo>
                <a:cubicBezTo>
                  <a:pt x="207" y="847"/>
                  <a:pt x="207" y="847"/>
                  <a:pt x="207" y="847"/>
                </a:cubicBezTo>
                <a:cubicBezTo>
                  <a:pt x="171" y="878"/>
                  <a:pt x="171" y="878"/>
                  <a:pt x="171" y="878"/>
                </a:cubicBezTo>
                <a:cubicBezTo>
                  <a:pt x="484" y="1244"/>
                  <a:pt x="484" y="1244"/>
                  <a:pt x="484" y="1244"/>
                </a:cubicBezTo>
                <a:cubicBezTo>
                  <a:pt x="495" y="1257"/>
                  <a:pt x="510" y="1264"/>
                  <a:pt x="527" y="1264"/>
                </a:cubicBezTo>
                <a:cubicBezTo>
                  <a:pt x="889" y="1264"/>
                  <a:pt x="889" y="1264"/>
                  <a:pt x="889" y="1264"/>
                </a:cubicBezTo>
                <a:cubicBezTo>
                  <a:pt x="928" y="1264"/>
                  <a:pt x="960" y="1296"/>
                  <a:pt x="961" y="1335"/>
                </a:cubicBezTo>
                <a:cubicBezTo>
                  <a:pt x="961" y="1355"/>
                  <a:pt x="954" y="1373"/>
                  <a:pt x="940" y="1387"/>
                </a:cubicBezTo>
                <a:close/>
                <a:moveTo>
                  <a:pt x="1280" y="1326"/>
                </a:moveTo>
                <a:cubicBezTo>
                  <a:pt x="1236" y="1374"/>
                  <a:pt x="1236" y="1374"/>
                  <a:pt x="1236" y="1374"/>
                </a:cubicBezTo>
                <a:cubicBezTo>
                  <a:pt x="1216" y="1396"/>
                  <a:pt x="1188" y="1408"/>
                  <a:pt x="1159" y="1408"/>
                </a:cubicBezTo>
                <a:cubicBezTo>
                  <a:pt x="985" y="1408"/>
                  <a:pt x="985" y="1408"/>
                  <a:pt x="985" y="1408"/>
                </a:cubicBezTo>
                <a:cubicBezTo>
                  <a:pt x="992" y="1396"/>
                  <a:pt x="992" y="1396"/>
                  <a:pt x="992" y="1396"/>
                </a:cubicBezTo>
                <a:cubicBezTo>
                  <a:pt x="1003" y="1377"/>
                  <a:pt x="1009" y="1356"/>
                  <a:pt x="1009" y="1335"/>
                </a:cubicBezTo>
                <a:cubicBezTo>
                  <a:pt x="1009" y="1315"/>
                  <a:pt x="1003" y="1295"/>
                  <a:pt x="992" y="1276"/>
                </a:cubicBezTo>
                <a:cubicBezTo>
                  <a:pt x="985" y="1264"/>
                  <a:pt x="985" y="1264"/>
                  <a:pt x="985" y="1264"/>
                </a:cubicBezTo>
                <a:cubicBezTo>
                  <a:pt x="1121" y="1264"/>
                  <a:pt x="1121" y="1264"/>
                  <a:pt x="1121" y="1264"/>
                </a:cubicBezTo>
                <a:cubicBezTo>
                  <a:pt x="1138" y="1264"/>
                  <a:pt x="1153" y="1257"/>
                  <a:pt x="1164" y="1244"/>
                </a:cubicBezTo>
                <a:cubicBezTo>
                  <a:pt x="1237" y="1159"/>
                  <a:pt x="1237" y="1159"/>
                  <a:pt x="1237" y="1159"/>
                </a:cubicBezTo>
                <a:cubicBezTo>
                  <a:pt x="1280" y="1246"/>
                  <a:pt x="1280" y="1246"/>
                  <a:pt x="1280" y="1246"/>
                </a:cubicBezTo>
                <a:lnTo>
                  <a:pt x="1280" y="1326"/>
                </a:lnTo>
                <a:close/>
                <a:moveTo>
                  <a:pt x="1792" y="1920"/>
                </a:moveTo>
                <a:cubicBezTo>
                  <a:pt x="1328" y="1920"/>
                  <a:pt x="1328" y="1920"/>
                  <a:pt x="1328" y="1920"/>
                </a:cubicBezTo>
                <a:cubicBezTo>
                  <a:pt x="1328" y="1712"/>
                  <a:pt x="1328" y="1712"/>
                  <a:pt x="1328" y="1712"/>
                </a:cubicBezTo>
                <a:cubicBezTo>
                  <a:pt x="1472" y="1712"/>
                  <a:pt x="1472" y="1712"/>
                  <a:pt x="1472" y="1712"/>
                </a:cubicBezTo>
                <a:cubicBezTo>
                  <a:pt x="1472" y="1776"/>
                  <a:pt x="1472" y="1776"/>
                  <a:pt x="1472" y="1776"/>
                </a:cubicBezTo>
                <a:cubicBezTo>
                  <a:pt x="1792" y="1776"/>
                  <a:pt x="1792" y="1776"/>
                  <a:pt x="1792" y="1776"/>
                </a:cubicBezTo>
                <a:lnTo>
                  <a:pt x="1792" y="1920"/>
                </a:lnTo>
                <a:close/>
                <a:moveTo>
                  <a:pt x="1617" y="1716"/>
                </a:moveTo>
                <a:cubicBezTo>
                  <a:pt x="1624" y="1728"/>
                  <a:pt x="1624" y="1728"/>
                  <a:pt x="1624" y="1728"/>
                </a:cubicBezTo>
                <a:cubicBezTo>
                  <a:pt x="1520" y="1728"/>
                  <a:pt x="1520" y="1728"/>
                  <a:pt x="1520" y="1728"/>
                </a:cubicBezTo>
                <a:cubicBezTo>
                  <a:pt x="1520" y="1360"/>
                  <a:pt x="1520" y="1360"/>
                  <a:pt x="1520" y="1360"/>
                </a:cubicBezTo>
                <a:cubicBezTo>
                  <a:pt x="1600" y="1360"/>
                  <a:pt x="1600" y="1360"/>
                  <a:pt x="1600" y="1360"/>
                </a:cubicBezTo>
                <a:cubicBezTo>
                  <a:pt x="1600" y="1656"/>
                  <a:pt x="1600" y="1656"/>
                  <a:pt x="1600" y="1656"/>
                </a:cubicBezTo>
                <a:cubicBezTo>
                  <a:pt x="1600" y="1677"/>
                  <a:pt x="1606" y="1697"/>
                  <a:pt x="1617" y="1716"/>
                </a:cubicBezTo>
                <a:close/>
                <a:moveTo>
                  <a:pt x="1792" y="1656"/>
                </a:moveTo>
                <a:cubicBezTo>
                  <a:pt x="1792" y="1696"/>
                  <a:pt x="1760" y="1728"/>
                  <a:pt x="1720" y="1728"/>
                </a:cubicBezTo>
                <a:cubicBezTo>
                  <a:pt x="1680" y="1728"/>
                  <a:pt x="1648" y="1696"/>
                  <a:pt x="1648" y="1656"/>
                </a:cubicBezTo>
                <a:cubicBezTo>
                  <a:pt x="1648" y="1069"/>
                  <a:pt x="1648" y="1069"/>
                  <a:pt x="1648" y="1069"/>
                </a:cubicBezTo>
                <a:cubicBezTo>
                  <a:pt x="1648" y="1028"/>
                  <a:pt x="1632" y="990"/>
                  <a:pt x="1603" y="962"/>
                </a:cubicBezTo>
                <a:cubicBezTo>
                  <a:pt x="1583" y="941"/>
                  <a:pt x="1583" y="941"/>
                  <a:pt x="1583" y="941"/>
                </a:cubicBezTo>
                <a:cubicBezTo>
                  <a:pt x="1549" y="975"/>
                  <a:pt x="1549" y="975"/>
                  <a:pt x="1549" y="975"/>
                </a:cubicBezTo>
                <a:cubicBezTo>
                  <a:pt x="1570" y="995"/>
                  <a:pt x="1570" y="995"/>
                  <a:pt x="1570" y="995"/>
                </a:cubicBezTo>
                <a:cubicBezTo>
                  <a:pt x="1589" y="1015"/>
                  <a:pt x="1600" y="1042"/>
                  <a:pt x="1600" y="1069"/>
                </a:cubicBezTo>
                <a:cubicBezTo>
                  <a:pt x="1600" y="1312"/>
                  <a:pt x="1600" y="1312"/>
                  <a:pt x="1600" y="1312"/>
                </a:cubicBezTo>
                <a:cubicBezTo>
                  <a:pt x="1472" y="1312"/>
                  <a:pt x="1472" y="1312"/>
                  <a:pt x="1472" y="1312"/>
                </a:cubicBezTo>
                <a:cubicBezTo>
                  <a:pt x="1472" y="1664"/>
                  <a:pt x="1472" y="1664"/>
                  <a:pt x="1472" y="1664"/>
                </a:cubicBezTo>
                <a:cubicBezTo>
                  <a:pt x="1328" y="1664"/>
                  <a:pt x="1328" y="1664"/>
                  <a:pt x="1328" y="1664"/>
                </a:cubicBezTo>
                <a:cubicBezTo>
                  <a:pt x="1328" y="1234"/>
                  <a:pt x="1328" y="1234"/>
                  <a:pt x="1328" y="1234"/>
                </a:cubicBezTo>
                <a:cubicBezTo>
                  <a:pt x="1284" y="1147"/>
                  <a:pt x="1284" y="1147"/>
                  <a:pt x="1284" y="1147"/>
                </a:cubicBezTo>
                <a:cubicBezTo>
                  <a:pt x="1271" y="1120"/>
                  <a:pt x="1264" y="1091"/>
                  <a:pt x="1264" y="1061"/>
                </a:cubicBezTo>
                <a:cubicBezTo>
                  <a:pt x="1264" y="1000"/>
                  <a:pt x="1293" y="942"/>
                  <a:pt x="1341" y="906"/>
                </a:cubicBezTo>
                <a:cubicBezTo>
                  <a:pt x="1504" y="784"/>
                  <a:pt x="1504" y="784"/>
                  <a:pt x="1504" y="784"/>
                </a:cubicBezTo>
                <a:cubicBezTo>
                  <a:pt x="1508" y="789"/>
                  <a:pt x="1508" y="789"/>
                  <a:pt x="1508" y="789"/>
                </a:cubicBezTo>
                <a:cubicBezTo>
                  <a:pt x="1528" y="806"/>
                  <a:pt x="1554" y="816"/>
                  <a:pt x="1579" y="816"/>
                </a:cubicBezTo>
                <a:cubicBezTo>
                  <a:pt x="1615" y="816"/>
                  <a:pt x="1649" y="798"/>
                  <a:pt x="1669" y="768"/>
                </a:cubicBezTo>
                <a:cubicBezTo>
                  <a:pt x="1680" y="751"/>
                  <a:pt x="1680" y="751"/>
                  <a:pt x="1680" y="751"/>
                </a:cubicBezTo>
                <a:cubicBezTo>
                  <a:pt x="1687" y="755"/>
                  <a:pt x="1687" y="755"/>
                  <a:pt x="1687" y="755"/>
                </a:cubicBezTo>
                <a:cubicBezTo>
                  <a:pt x="1752" y="790"/>
                  <a:pt x="1792" y="858"/>
                  <a:pt x="1792" y="932"/>
                </a:cubicBezTo>
                <a:lnTo>
                  <a:pt x="1792" y="1656"/>
                </a:lnTo>
                <a:close/>
                <a:moveTo>
                  <a:pt x="1920" y="1728"/>
                </a:moveTo>
                <a:cubicBezTo>
                  <a:pt x="1816" y="1728"/>
                  <a:pt x="1816" y="1728"/>
                  <a:pt x="1816" y="1728"/>
                </a:cubicBezTo>
                <a:cubicBezTo>
                  <a:pt x="1823" y="1716"/>
                  <a:pt x="1823" y="1716"/>
                  <a:pt x="1823" y="1716"/>
                </a:cubicBezTo>
                <a:cubicBezTo>
                  <a:pt x="1834" y="1697"/>
                  <a:pt x="1840" y="1677"/>
                  <a:pt x="1840" y="1656"/>
                </a:cubicBezTo>
                <a:cubicBezTo>
                  <a:pt x="1840" y="1360"/>
                  <a:pt x="1840" y="1360"/>
                  <a:pt x="1840" y="1360"/>
                </a:cubicBezTo>
                <a:cubicBezTo>
                  <a:pt x="1920" y="1360"/>
                  <a:pt x="1920" y="1360"/>
                  <a:pt x="1920" y="1360"/>
                </a:cubicBezTo>
                <a:lnTo>
                  <a:pt x="1920" y="17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51"/>
          <p:cNvSpPr>
            <a:spLocks noEditPoints="1"/>
          </p:cNvSpPr>
          <p:nvPr/>
        </p:nvSpPr>
        <p:spPr bwMode="auto">
          <a:xfrm>
            <a:off x="10972800" y="5176600"/>
            <a:ext cx="377825" cy="365125"/>
          </a:xfrm>
          <a:custGeom>
            <a:avLst/>
            <a:gdLst>
              <a:gd name="T0" fmla="*/ 1049 w 2048"/>
              <a:gd name="T1" fmla="*/ 1988 h 1989"/>
              <a:gd name="T2" fmla="*/ 168 w 2048"/>
              <a:gd name="T3" fmla="*/ 1828 h 1989"/>
              <a:gd name="T4" fmla="*/ 0 w 2048"/>
              <a:gd name="T5" fmla="*/ 908 h 1989"/>
              <a:gd name="T6" fmla="*/ 357 w 2048"/>
              <a:gd name="T7" fmla="*/ 261 h 1989"/>
              <a:gd name="T8" fmla="*/ 801 w 2048"/>
              <a:gd name="T9" fmla="*/ 1 h 1989"/>
              <a:gd name="T10" fmla="*/ 545 w 2048"/>
              <a:gd name="T11" fmla="*/ 60 h 1989"/>
              <a:gd name="T12" fmla="*/ 445 w 2048"/>
              <a:gd name="T13" fmla="*/ 196 h 1989"/>
              <a:gd name="T14" fmla="*/ 1308 w 2048"/>
              <a:gd name="T15" fmla="*/ 263 h 1989"/>
              <a:gd name="T16" fmla="*/ 941 w 2048"/>
              <a:gd name="T17" fmla="*/ 60 h 1989"/>
              <a:gd name="T18" fmla="*/ 1323 w 2048"/>
              <a:gd name="T19" fmla="*/ 38 h 1989"/>
              <a:gd name="T20" fmla="*/ 1753 w 2048"/>
              <a:gd name="T21" fmla="*/ 359 h 1989"/>
              <a:gd name="T22" fmla="*/ 1800 w 2048"/>
              <a:gd name="T23" fmla="*/ 756 h 1989"/>
              <a:gd name="T24" fmla="*/ 1650 w 2048"/>
              <a:gd name="T25" fmla="*/ 1084 h 1989"/>
              <a:gd name="T26" fmla="*/ 1995 w 2048"/>
              <a:gd name="T27" fmla="*/ 1301 h 1989"/>
              <a:gd name="T28" fmla="*/ 1988 w 2048"/>
              <a:gd name="T29" fmla="*/ 1590 h 1989"/>
              <a:gd name="T30" fmla="*/ 1677 w 2048"/>
              <a:gd name="T31" fmla="*/ 1364 h 1989"/>
              <a:gd name="T32" fmla="*/ 1649 w 2048"/>
              <a:gd name="T33" fmla="*/ 1813 h 1989"/>
              <a:gd name="T34" fmla="*/ 1804 w 2048"/>
              <a:gd name="T35" fmla="*/ 1498 h 1989"/>
              <a:gd name="T36" fmla="*/ 1864 w 2048"/>
              <a:gd name="T37" fmla="*/ 1500 h 1989"/>
              <a:gd name="T38" fmla="*/ 1988 w 2048"/>
              <a:gd name="T39" fmla="*/ 1753 h 1989"/>
              <a:gd name="T40" fmla="*/ 1692 w 2048"/>
              <a:gd name="T41" fmla="*/ 361 h 1989"/>
              <a:gd name="T42" fmla="*/ 60 w 2048"/>
              <a:gd name="T43" fmla="*/ 870 h 1989"/>
              <a:gd name="T44" fmla="*/ 1208 w 2048"/>
              <a:gd name="T45" fmla="*/ 898 h 1989"/>
              <a:gd name="T46" fmla="*/ 1536 w 2048"/>
              <a:gd name="T47" fmla="*/ 399 h 1989"/>
              <a:gd name="T48" fmla="*/ 123 w 2048"/>
              <a:gd name="T49" fmla="*/ 1732 h 1989"/>
              <a:gd name="T50" fmla="*/ 971 w 2048"/>
              <a:gd name="T51" fmla="*/ 1743 h 1989"/>
              <a:gd name="T52" fmla="*/ 1368 w 2048"/>
              <a:gd name="T53" fmla="*/ 1116 h 1989"/>
              <a:gd name="T54" fmla="*/ 604 w 2048"/>
              <a:gd name="T55" fmla="*/ 974 h 1989"/>
              <a:gd name="T56" fmla="*/ 260 w 2048"/>
              <a:gd name="T57" fmla="*/ 1030 h 1989"/>
              <a:gd name="T58" fmla="*/ 1384 w 2048"/>
              <a:gd name="T59" fmla="*/ 1865 h 1989"/>
              <a:gd name="T60" fmla="*/ 1424 w 2048"/>
              <a:gd name="T61" fmla="*/ 1397 h 1989"/>
              <a:gd name="T62" fmla="*/ 1141 w 2048"/>
              <a:gd name="T63" fmla="*/ 1293 h 1989"/>
              <a:gd name="T64" fmla="*/ 1154 w 2048"/>
              <a:gd name="T65" fmla="*/ 1927 h 1989"/>
              <a:gd name="T66" fmla="*/ 1214 w 2048"/>
              <a:gd name="T67" fmla="*/ 1501 h 1989"/>
              <a:gd name="T68" fmla="*/ 1340 w 2048"/>
              <a:gd name="T69" fmla="*/ 765 h 1989"/>
              <a:gd name="T70" fmla="*/ 1671 w 2048"/>
              <a:gd name="T71" fmla="*/ 742 h 1989"/>
              <a:gd name="T72" fmla="*/ 1248 w 2048"/>
              <a:gd name="T73" fmla="*/ 263 h 1989"/>
              <a:gd name="T74" fmla="*/ 505 w 2048"/>
              <a:gd name="T75" fmla="*/ 187 h 1989"/>
              <a:gd name="T76" fmla="*/ 1372 w 2048"/>
              <a:gd name="T77" fmla="*/ 500 h 1989"/>
              <a:gd name="T78" fmla="*/ 1487 w 2048"/>
              <a:gd name="T79" fmla="*/ 685 h 1989"/>
              <a:gd name="T80" fmla="*/ 1590 w 2048"/>
              <a:gd name="T81" fmla="*/ 1824 h 1989"/>
              <a:gd name="T82" fmla="*/ 1509 w 2048"/>
              <a:gd name="T83" fmla="*/ 1914 h 1989"/>
              <a:gd name="T84" fmla="*/ 344 w 2048"/>
              <a:gd name="T85" fmla="*/ 1056 h 1989"/>
              <a:gd name="T86" fmla="*/ 320 w 2048"/>
              <a:gd name="T87" fmla="*/ 975 h 1989"/>
              <a:gd name="T88" fmla="*/ 1429 w 2048"/>
              <a:gd name="T89" fmla="*/ 1120 h 1989"/>
              <a:gd name="T90" fmla="*/ 1390 w 2048"/>
              <a:gd name="T91" fmla="*/ 1198 h 1989"/>
              <a:gd name="T92" fmla="*/ 1622 w 2048"/>
              <a:gd name="T93" fmla="*/ 1340 h 1989"/>
              <a:gd name="T94" fmla="*/ 1622 w 2048"/>
              <a:gd name="T95" fmla="*/ 1340 h 1989"/>
              <a:gd name="T96" fmla="*/ 1227 w 2048"/>
              <a:gd name="T97" fmla="*/ 1055 h 1989"/>
              <a:gd name="T98" fmla="*/ 1485 w 2048"/>
              <a:gd name="T99" fmla="*/ 1378 h 1989"/>
              <a:gd name="T100" fmla="*/ 1472 w 2048"/>
              <a:gd name="T101" fmla="*/ 1360 h 1989"/>
              <a:gd name="T102" fmla="*/ 1733 w 2048"/>
              <a:gd name="T103" fmla="*/ 880 h 1989"/>
              <a:gd name="T104" fmla="*/ 1280 w 2048"/>
              <a:gd name="T105" fmla="*/ 800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1989">
                <a:moveTo>
                  <a:pt x="2048" y="1732"/>
                </a:moveTo>
                <a:cubicBezTo>
                  <a:pt x="2048" y="1801"/>
                  <a:pt x="2048" y="1871"/>
                  <a:pt x="2048" y="1940"/>
                </a:cubicBezTo>
                <a:cubicBezTo>
                  <a:pt x="2031" y="1978"/>
                  <a:pt x="2001" y="1989"/>
                  <a:pt x="1960" y="1989"/>
                </a:cubicBezTo>
                <a:cubicBezTo>
                  <a:pt x="1656" y="1988"/>
                  <a:pt x="1353" y="1988"/>
                  <a:pt x="1049" y="1988"/>
                </a:cubicBezTo>
                <a:cubicBezTo>
                  <a:pt x="995" y="1988"/>
                  <a:pt x="971" y="1964"/>
                  <a:pt x="971" y="1910"/>
                </a:cubicBezTo>
                <a:cubicBezTo>
                  <a:pt x="971" y="1883"/>
                  <a:pt x="971" y="1856"/>
                  <a:pt x="971" y="1827"/>
                </a:cubicBezTo>
                <a:cubicBezTo>
                  <a:pt x="961" y="1827"/>
                  <a:pt x="953" y="1827"/>
                  <a:pt x="945" y="1827"/>
                </a:cubicBezTo>
                <a:cubicBezTo>
                  <a:pt x="686" y="1827"/>
                  <a:pt x="427" y="1826"/>
                  <a:pt x="168" y="1828"/>
                </a:cubicBezTo>
                <a:cubicBezTo>
                  <a:pt x="106" y="1829"/>
                  <a:pt x="61" y="1804"/>
                  <a:pt x="62" y="1724"/>
                </a:cubicBezTo>
                <a:cubicBezTo>
                  <a:pt x="65" y="1481"/>
                  <a:pt x="63" y="1238"/>
                  <a:pt x="63" y="995"/>
                </a:cubicBezTo>
                <a:cubicBezTo>
                  <a:pt x="63" y="987"/>
                  <a:pt x="65" y="979"/>
                  <a:pt x="60" y="970"/>
                </a:cubicBezTo>
                <a:cubicBezTo>
                  <a:pt x="28" y="962"/>
                  <a:pt x="11" y="937"/>
                  <a:pt x="0" y="908"/>
                </a:cubicBezTo>
                <a:cubicBezTo>
                  <a:pt x="0" y="715"/>
                  <a:pt x="0" y="521"/>
                  <a:pt x="0" y="328"/>
                </a:cubicBezTo>
                <a:cubicBezTo>
                  <a:pt x="19" y="278"/>
                  <a:pt x="57" y="262"/>
                  <a:pt x="108" y="263"/>
                </a:cubicBezTo>
                <a:cubicBezTo>
                  <a:pt x="184" y="266"/>
                  <a:pt x="260" y="264"/>
                  <a:pt x="336" y="264"/>
                </a:cubicBezTo>
                <a:cubicBezTo>
                  <a:pt x="343" y="264"/>
                  <a:pt x="351" y="267"/>
                  <a:pt x="357" y="261"/>
                </a:cubicBezTo>
                <a:cubicBezTo>
                  <a:pt x="358" y="222"/>
                  <a:pt x="354" y="183"/>
                  <a:pt x="362" y="145"/>
                </a:cubicBezTo>
                <a:cubicBezTo>
                  <a:pt x="381" y="58"/>
                  <a:pt x="454" y="1"/>
                  <a:pt x="545" y="0"/>
                </a:cubicBezTo>
                <a:cubicBezTo>
                  <a:pt x="625" y="0"/>
                  <a:pt x="705" y="0"/>
                  <a:pt x="785" y="0"/>
                </a:cubicBezTo>
                <a:cubicBezTo>
                  <a:pt x="790" y="0"/>
                  <a:pt x="796" y="0"/>
                  <a:pt x="801" y="1"/>
                </a:cubicBezTo>
                <a:cubicBezTo>
                  <a:pt x="815" y="5"/>
                  <a:pt x="824" y="14"/>
                  <a:pt x="824" y="30"/>
                </a:cubicBezTo>
                <a:cubicBezTo>
                  <a:pt x="824" y="45"/>
                  <a:pt x="816" y="55"/>
                  <a:pt x="801" y="59"/>
                </a:cubicBezTo>
                <a:cubicBezTo>
                  <a:pt x="795" y="60"/>
                  <a:pt x="788" y="60"/>
                  <a:pt x="781" y="60"/>
                </a:cubicBezTo>
                <a:cubicBezTo>
                  <a:pt x="703" y="60"/>
                  <a:pt x="624" y="60"/>
                  <a:pt x="545" y="60"/>
                </a:cubicBezTo>
                <a:cubicBezTo>
                  <a:pt x="483" y="60"/>
                  <a:pt x="433" y="98"/>
                  <a:pt x="421" y="155"/>
                </a:cubicBezTo>
                <a:cubicBezTo>
                  <a:pt x="414" y="191"/>
                  <a:pt x="418" y="227"/>
                  <a:pt x="418" y="263"/>
                </a:cubicBezTo>
                <a:cubicBezTo>
                  <a:pt x="428" y="263"/>
                  <a:pt x="436" y="263"/>
                  <a:pt x="445" y="263"/>
                </a:cubicBezTo>
                <a:cubicBezTo>
                  <a:pt x="445" y="240"/>
                  <a:pt x="445" y="218"/>
                  <a:pt x="445" y="196"/>
                </a:cubicBezTo>
                <a:cubicBezTo>
                  <a:pt x="445" y="126"/>
                  <a:pt x="483" y="88"/>
                  <a:pt x="552" y="88"/>
                </a:cubicBezTo>
                <a:cubicBezTo>
                  <a:pt x="768" y="88"/>
                  <a:pt x="985" y="88"/>
                  <a:pt x="1202" y="88"/>
                </a:cubicBezTo>
                <a:cubicBezTo>
                  <a:pt x="1270" y="88"/>
                  <a:pt x="1308" y="126"/>
                  <a:pt x="1308" y="195"/>
                </a:cubicBezTo>
                <a:cubicBezTo>
                  <a:pt x="1308" y="218"/>
                  <a:pt x="1308" y="241"/>
                  <a:pt x="1308" y="263"/>
                </a:cubicBezTo>
                <a:cubicBezTo>
                  <a:pt x="1318" y="263"/>
                  <a:pt x="1326" y="263"/>
                  <a:pt x="1335" y="263"/>
                </a:cubicBezTo>
                <a:cubicBezTo>
                  <a:pt x="1335" y="240"/>
                  <a:pt x="1335" y="217"/>
                  <a:pt x="1335" y="195"/>
                </a:cubicBezTo>
                <a:cubicBezTo>
                  <a:pt x="1335" y="111"/>
                  <a:pt x="1284" y="60"/>
                  <a:pt x="1201" y="60"/>
                </a:cubicBezTo>
                <a:cubicBezTo>
                  <a:pt x="1114" y="60"/>
                  <a:pt x="1028" y="60"/>
                  <a:pt x="941" y="60"/>
                </a:cubicBezTo>
                <a:cubicBezTo>
                  <a:pt x="919" y="60"/>
                  <a:pt x="905" y="49"/>
                  <a:pt x="905" y="31"/>
                </a:cubicBezTo>
                <a:cubicBezTo>
                  <a:pt x="904" y="13"/>
                  <a:pt x="918" y="0"/>
                  <a:pt x="941" y="0"/>
                </a:cubicBezTo>
                <a:cubicBezTo>
                  <a:pt x="1031" y="0"/>
                  <a:pt x="1121" y="0"/>
                  <a:pt x="1211" y="0"/>
                </a:cubicBezTo>
                <a:cubicBezTo>
                  <a:pt x="1252" y="1"/>
                  <a:pt x="1290" y="12"/>
                  <a:pt x="1323" y="38"/>
                </a:cubicBezTo>
                <a:cubicBezTo>
                  <a:pt x="1373" y="76"/>
                  <a:pt x="1394" y="129"/>
                  <a:pt x="1395" y="190"/>
                </a:cubicBezTo>
                <a:cubicBezTo>
                  <a:pt x="1396" y="215"/>
                  <a:pt x="1395" y="239"/>
                  <a:pt x="1395" y="264"/>
                </a:cubicBezTo>
                <a:cubicBezTo>
                  <a:pt x="1485" y="264"/>
                  <a:pt x="1571" y="265"/>
                  <a:pt x="1658" y="263"/>
                </a:cubicBezTo>
                <a:cubicBezTo>
                  <a:pt x="1711" y="262"/>
                  <a:pt x="1756" y="298"/>
                  <a:pt x="1753" y="359"/>
                </a:cubicBezTo>
                <a:cubicBezTo>
                  <a:pt x="1751" y="405"/>
                  <a:pt x="1753" y="451"/>
                  <a:pt x="1752" y="497"/>
                </a:cubicBezTo>
                <a:cubicBezTo>
                  <a:pt x="1752" y="519"/>
                  <a:pt x="1755" y="538"/>
                  <a:pt x="1767" y="557"/>
                </a:cubicBezTo>
                <a:cubicBezTo>
                  <a:pt x="1779" y="577"/>
                  <a:pt x="1786" y="600"/>
                  <a:pt x="1792" y="622"/>
                </a:cubicBezTo>
                <a:cubicBezTo>
                  <a:pt x="1803" y="666"/>
                  <a:pt x="1800" y="711"/>
                  <a:pt x="1800" y="756"/>
                </a:cubicBezTo>
                <a:cubicBezTo>
                  <a:pt x="1800" y="766"/>
                  <a:pt x="1802" y="776"/>
                  <a:pt x="1808" y="785"/>
                </a:cubicBezTo>
                <a:cubicBezTo>
                  <a:pt x="1834" y="827"/>
                  <a:pt x="1828" y="878"/>
                  <a:pt x="1793" y="914"/>
                </a:cubicBezTo>
                <a:cubicBezTo>
                  <a:pt x="1776" y="932"/>
                  <a:pt x="1754" y="940"/>
                  <a:pt x="1730" y="945"/>
                </a:cubicBezTo>
                <a:cubicBezTo>
                  <a:pt x="1720" y="1003"/>
                  <a:pt x="1691" y="1048"/>
                  <a:pt x="1650" y="1084"/>
                </a:cubicBezTo>
                <a:cubicBezTo>
                  <a:pt x="1650" y="1105"/>
                  <a:pt x="1650" y="1122"/>
                  <a:pt x="1650" y="1141"/>
                </a:cubicBezTo>
                <a:cubicBezTo>
                  <a:pt x="1654" y="1142"/>
                  <a:pt x="1657" y="1143"/>
                  <a:pt x="1660" y="1145"/>
                </a:cubicBezTo>
                <a:cubicBezTo>
                  <a:pt x="1744" y="1178"/>
                  <a:pt x="1829" y="1211"/>
                  <a:pt x="1914" y="1244"/>
                </a:cubicBezTo>
                <a:cubicBezTo>
                  <a:pt x="1946" y="1256"/>
                  <a:pt x="1972" y="1276"/>
                  <a:pt x="1995" y="1301"/>
                </a:cubicBezTo>
                <a:cubicBezTo>
                  <a:pt x="2024" y="1332"/>
                  <a:pt x="2038" y="1371"/>
                  <a:pt x="2048" y="1412"/>
                </a:cubicBezTo>
                <a:cubicBezTo>
                  <a:pt x="2048" y="1479"/>
                  <a:pt x="2048" y="1545"/>
                  <a:pt x="2048" y="1612"/>
                </a:cubicBezTo>
                <a:cubicBezTo>
                  <a:pt x="2038" y="1624"/>
                  <a:pt x="2027" y="1637"/>
                  <a:pt x="2008" y="1629"/>
                </a:cubicBezTo>
                <a:cubicBezTo>
                  <a:pt x="1990" y="1622"/>
                  <a:pt x="1988" y="1607"/>
                  <a:pt x="1988" y="1590"/>
                </a:cubicBezTo>
                <a:cubicBezTo>
                  <a:pt x="1988" y="1542"/>
                  <a:pt x="1988" y="1494"/>
                  <a:pt x="1988" y="1446"/>
                </a:cubicBezTo>
                <a:cubicBezTo>
                  <a:pt x="1988" y="1386"/>
                  <a:pt x="1964" y="1337"/>
                  <a:pt x="1911" y="1309"/>
                </a:cubicBezTo>
                <a:cubicBezTo>
                  <a:pt x="1856" y="1280"/>
                  <a:pt x="1797" y="1263"/>
                  <a:pt x="1739" y="1240"/>
                </a:cubicBezTo>
                <a:cubicBezTo>
                  <a:pt x="1718" y="1282"/>
                  <a:pt x="1697" y="1323"/>
                  <a:pt x="1677" y="1364"/>
                </a:cubicBezTo>
                <a:cubicBezTo>
                  <a:pt x="1655" y="1408"/>
                  <a:pt x="1640" y="1414"/>
                  <a:pt x="1594" y="1397"/>
                </a:cubicBezTo>
                <a:cubicBezTo>
                  <a:pt x="1590" y="1403"/>
                  <a:pt x="1586" y="1409"/>
                  <a:pt x="1583" y="1414"/>
                </a:cubicBezTo>
                <a:cubicBezTo>
                  <a:pt x="1584" y="1421"/>
                  <a:pt x="1584" y="1427"/>
                  <a:pt x="1585" y="1433"/>
                </a:cubicBezTo>
                <a:cubicBezTo>
                  <a:pt x="1606" y="1560"/>
                  <a:pt x="1627" y="1686"/>
                  <a:pt x="1649" y="1813"/>
                </a:cubicBezTo>
                <a:cubicBezTo>
                  <a:pt x="1653" y="1834"/>
                  <a:pt x="1648" y="1851"/>
                  <a:pt x="1634" y="1866"/>
                </a:cubicBezTo>
                <a:cubicBezTo>
                  <a:pt x="1616" y="1886"/>
                  <a:pt x="1598" y="1906"/>
                  <a:pt x="1579" y="1927"/>
                </a:cubicBezTo>
                <a:cubicBezTo>
                  <a:pt x="1656" y="1927"/>
                  <a:pt x="1730" y="1927"/>
                  <a:pt x="1804" y="1927"/>
                </a:cubicBezTo>
                <a:cubicBezTo>
                  <a:pt x="1804" y="1783"/>
                  <a:pt x="1804" y="1641"/>
                  <a:pt x="1804" y="1498"/>
                </a:cubicBezTo>
                <a:cubicBezTo>
                  <a:pt x="1804" y="1489"/>
                  <a:pt x="1804" y="1481"/>
                  <a:pt x="1807" y="1472"/>
                </a:cubicBezTo>
                <a:cubicBezTo>
                  <a:pt x="1813" y="1459"/>
                  <a:pt x="1824" y="1453"/>
                  <a:pt x="1837" y="1454"/>
                </a:cubicBezTo>
                <a:cubicBezTo>
                  <a:pt x="1851" y="1455"/>
                  <a:pt x="1861" y="1464"/>
                  <a:pt x="1864" y="1478"/>
                </a:cubicBezTo>
                <a:cubicBezTo>
                  <a:pt x="1865" y="1485"/>
                  <a:pt x="1864" y="1492"/>
                  <a:pt x="1864" y="1500"/>
                </a:cubicBezTo>
                <a:cubicBezTo>
                  <a:pt x="1864" y="1635"/>
                  <a:pt x="1864" y="1770"/>
                  <a:pt x="1864" y="1905"/>
                </a:cubicBezTo>
                <a:cubicBezTo>
                  <a:pt x="1864" y="1913"/>
                  <a:pt x="1864" y="1920"/>
                  <a:pt x="1864" y="1927"/>
                </a:cubicBezTo>
                <a:cubicBezTo>
                  <a:pt x="1907" y="1927"/>
                  <a:pt x="1947" y="1927"/>
                  <a:pt x="1988" y="1927"/>
                </a:cubicBezTo>
                <a:cubicBezTo>
                  <a:pt x="1988" y="1868"/>
                  <a:pt x="1988" y="1810"/>
                  <a:pt x="1988" y="1753"/>
                </a:cubicBezTo>
                <a:cubicBezTo>
                  <a:pt x="1988" y="1736"/>
                  <a:pt x="1990" y="1721"/>
                  <a:pt x="2008" y="1714"/>
                </a:cubicBezTo>
                <a:cubicBezTo>
                  <a:pt x="2027" y="1707"/>
                  <a:pt x="2038" y="1719"/>
                  <a:pt x="2048" y="1732"/>
                </a:cubicBezTo>
                <a:close/>
                <a:moveTo>
                  <a:pt x="1692" y="463"/>
                </a:moveTo>
                <a:cubicBezTo>
                  <a:pt x="1692" y="426"/>
                  <a:pt x="1692" y="394"/>
                  <a:pt x="1692" y="361"/>
                </a:cubicBezTo>
                <a:cubicBezTo>
                  <a:pt x="1692" y="329"/>
                  <a:pt x="1687" y="324"/>
                  <a:pt x="1655" y="324"/>
                </a:cubicBezTo>
                <a:cubicBezTo>
                  <a:pt x="1136" y="324"/>
                  <a:pt x="616" y="324"/>
                  <a:pt x="96" y="324"/>
                </a:cubicBezTo>
                <a:cubicBezTo>
                  <a:pt x="66" y="324"/>
                  <a:pt x="60" y="330"/>
                  <a:pt x="60" y="360"/>
                </a:cubicBezTo>
                <a:cubicBezTo>
                  <a:pt x="60" y="530"/>
                  <a:pt x="60" y="700"/>
                  <a:pt x="60" y="870"/>
                </a:cubicBezTo>
                <a:cubicBezTo>
                  <a:pt x="60" y="912"/>
                  <a:pt x="62" y="914"/>
                  <a:pt x="105" y="914"/>
                </a:cubicBezTo>
                <a:cubicBezTo>
                  <a:pt x="468" y="914"/>
                  <a:pt x="831" y="914"/>
                  <a:pt x="1194" y="913"/>
                </a:cubicBezTo>
                <a:cubicBezTo>
                  <a:pt x="1201" y="913"/>
                  <a:pt x="1208" y="915"/>
                  <a:pt x="1215" y="912"/>
                </a:cubicBezTo>
                <a:cubicBezTo>
                  <a:pt x="1215" y="905"/>
                  <a:pt x="1210" y="903"/>
                  <a:pt x="1208" y="898"/>
                </a:cubicBezTo>
                <a:cubicBezTo>
                  <a:pt x="1189" y="868"/>
                  <a:pt x="1181" y="834"/>
                  <a:pt x="1198" y="803"/>
                </a:cubicBezTo>
                <a:cubicBezTo>
                  <a:pt x="1213" y="777"/>
                  <a:pt x="1213" y="751"/>
                  <a:pt x="1213" y="723"/>
                </a:cubicBezTo>
                <a:cubicBezTo>
                  <a:pt x="1213" y="703"/>
                  <a:pt x="1214" y="682"/>
                  <a:pt x="1215" y="661"/>
                </a:cubicBezTo>
                <a:cubicBezTo>
                  <a:pt x="1227" y="504"/>
                  <a:pt x="1380" y="379"/>
                  <a:pt x="1536" y="399"/>
                </a:cubicBezTo>
                <a:cubicBezTo>
                  <a:pt x="1593" y="406"/>
                  <a:pt x="1644" y="426"/>
                  <a:pt x="1692" y="463"/>
                </a:cubicBezTo>
                <a:close/>
                <a:moveTo>
                  <a:pt x="123" y="974"/>
                </a:moveTo>
                <a:cubicBezTo>
                  <a:pt x="123" y="983"/>
                  <a:pt x="123" y="989"/>
                  <a:pt x="123" y="996"/>
                </a:cubicBezTo>
                <a:cubicBezTo>
                  <a:pt x="123" y="1241"/>
                  <a:pt x="123" y="1487"/>
                  <a:pt x="123" y="1732"/>
                </a:cubicBezTo>
                <a:cubicBezTo>
                  <a:pt x="123" y="1765"/>
                  <a:pt x="126" y="1767"/>
                  <a:pt x="158" y="1767"/>
                </a:cubicBezTo>
                <a:cubicBezTo>
                  <a:pt x="422" y="1767"/>
                  <a:pt x="685" y="1767"/>
                  <a:pt x="948" y="1767"/>
                </a:cubicBezTo>
                <a:cubicBezTo>
                  <a:pt x="955" y="1767"/>
                  <a:pt x="963" y="1769"/>
                  <a:pt x="971" y="1764"/>
                </a:cubicBezTo>
                <a:cubicBezTo>
                  <a:pt x="971" y="1758"/>
                  <a:pt x="971" y="1751"/>
                  <a:pt x="971" y="1743"/>
                </a:cubicBezTo>
                <a:cubicBezTo>
                  <a:pt x="971" y="1644"/>
                  <a:pt x="970" y="1545"/>
                  <a:pt x="971" y="1445"/>
                </a:cubicBezTo>
                <a:cubicBezTo>
                  <a:pt x="972" y="1348"/>
                  <a:pt x="1023" y="1275"/>
                  <a:pt x="1113" y="1240"/>
                </a:cubicBezTo>
                <a:cubicBezTo>
                  <a:pt x="1198" y="1207"/>
                  <a:pt x="1283" y="1174"/>
                  <a:pt x="1368" y="1141"/>
                </a:cubicBezTo>
                <a:cubicBezTo>
                  <a:pt x="1368" y="1133"/>
                  <a:pt x="1368" y="1125"/>
                  <a:pt x="1368" y="1116"/>
                </a:cubicBezTo>
                <a:cubicBezTo>
                  <a:pt x="1325" y="1116"/>
                  <a:pt x="1282" y="1116"/>
                  <a:pt x="1240" y="1116"/>
                </a:cubicBezTo>
                <a:cubicBezTo>
                  <a:pt x="1184" y="1116"/>
                  <a:pt x="1150" y="1082"/>
                  <a:pt x="1149" y="1027"/>
                </a:cubicBezTo>
                <a:cubicBezTo>
                  <a:pt x="1149" y="1010"/>
                  <a:pt x="1149" y="992"/>
                  <a:pt x="1149" y="974"/>
                </a:cubicBezTo>
                <a:cubicBezTo>
                  <a:pt x="967" y="974"/>
                  <a:pt x="786" y="974"/>
                  <a:pt x="604" y="974"/>
                </a:cubicBezTo>
                <a:cubicBezTo>
                  <a:pt x="604" y="993"/>
                  <a:pt x="604" y="1011"/>
                  <a:pt x="604" y="1029"/>
                </a:cubicBezTo>
                <a:cubicBezTo>
                  <a:pt x="603" y="1081"/>
                  <a:pt x="569" y="1115"/>
                  <a:pt x="517" y="1116"/>
                </a:cubicBezTo>
                <a:cubicBezTo>
                  <a:pt x="460" y="1116"/>
                  <a:pt x="403" y="1116"/>
                  <a:pt x="345" y="1116"/>
                </a:cubicBezTo>
                <a:cubicBezTo>
                  <a:pt x="294" y="1115"/>
                  <a:pt x="261" y="1081"/>
                  <a:pt x="260" y="1030"/>
                </a:cubicBezTo>
                <a:cubicBezTo>
                  <a:pt x="259" y="1012"/>
                  <a:pt x="259" y="994"/>
                  <a:pt x="259" y="974"/>
                </a:cubicBezTo>
                <a:cubicBezTo>
                  <a:pt x="213" y="974"/>
                  <a:pt x="170" y="974"/>
                  <a:pt x="123" y="974"/>
                </a:cubicBezTo>
                <a:close/>
                <a:moveTo>
                  <a:pt x="1441" y="1928"/>
                </a:moveTo>
                <a:cubicBezTo>
                  <a:pt x="1420" y="1905"/>
                  <a:pt x="1402" y="1885"/>
                  <a:pt x="1384" y="1865"/>
                </a:cubicBezTo>
                <a:cubicBezTo>
                  <a:pt x="1370" y="1850"/>
                  <a:pt x="1365" y="1833"/>
                  <a:pt x="1369" y="1814"/>
                </a:cubicBezTo>
                <a:cubicBezTo>
                  <a:pt x="1380" y="1749"/>
                  <a:pt x="1391" y="1684"/>
                  <a:pt x="1402" y="1619"/>
                </a:cubicBezTo>
                <a:cubicBezTo>
                  <a:pt x="1413" y="1551"/>
                  <a:pt x="1425" y="1483"/>
                  <a:pt x="1436" y="1415"/>
                </a:cubicBezTo>
                <a:cubicBezTo>
                  <a:pt x="1432" y="1408"/>
                  <a:pt x="1428" y="1402"/>
                  <a:pt x="1424" y="1397"/>
                </a:cubicBezTo>
                <a:cubicBezTo>
                  <a:pt x="1382" y="1414"/>
                  <a:pt x="1364" y="1408"/>
                  <a:pt x="1343" y="1367"/>
                </a:cubicBezTo>
                <a:cubicBezTo>
                  <a:pt x="1332" y="1345"/>
                  <a:pt x="1321" y="1323"/>
                  <a:pt x="1310" y="1301"/>
                </a:cubicBezTo>
                <a:cubicBezTo>
                  <a:pt x="1300" y="1281"/>
                  <a:pt x="1289" y="1260"/>
                  <a:pt x="1279" y="1240"/>
                </a:cubicBezTo>
                <a:cubicBezTo>
                  <a:pt x="1232" y="1259"/>
                  <a:pt x="1187" y="1276"/>
                  <a:pt x="1141" y="1293"/>
                </a:cubicBezTo>
                <a:cubicBezTo>
                  <a:pt x="1066" y="1323"/>
                  <a:pt x="1031" y="1372"/>
                  <a:pt x="1031" y="1453"/>
                </a:cubicBezTo>
                <a:cubicBezTo>
                  <a:pt x="1031" y="1604"/>
                  <a:pt x="1031" y="1756"/>
                  <a:pt x="1031" y="1907"/>
                </a:cubicBezTo>
                <a:cubicBezTo>
                  <a:pt x="1031" y="1914"/>
                  <a:pt x="1028" y="1922"/>
                  <a:pt x="1035" y="1927"/>
                </a:cubicBezTo>
                <a:cubicBezTo>
                  <a:pt x="1074" y="1927"/>
                  <a:pt x="1113" y="1927"/>
                  <a:pt x="1154" y="1927"/>
                </a:cubicBezTo>
                <a:cubicBezTo>
                  <a:pt x="1154" y="1919"/>
                  <a:pt x="1154" y="1912"/>
                  <a:pt x="1154" y="1905"/>
                </a:cubicBezTo>
                <a:cubicBezTo>
                  <a:pt x="1154" y="1770"/>
                  <a:pt x="1154" y="1636"/>
                  <a:pt x="1154" y="1501"/>
                </a:cubicBezTo>
                <a:cubicBezTo>
                  <a:pt x="1154" y="1468"/>
                  <a:pt x="1163" y="1454"/>
                  <a:pt x="1184" y="1454"/>
                </a:cubicBezTo>
                <a:cubicBezTo>
                  <a:pt x="1204" y="1454"/>
                  <a:pt x="1214" y="1468"/>
                  <a:pt x="1214" y="1501"/>
                </a:cubicBezTo>
                <a:cubicBezTo>
                  <a:pt x="1214" y="1636"/>
                  <a:pt x="1214" y="1771"/>
                  <a:pt x="1214" y="1907"/>
                </a:cubicBezTo>
                <a:cubicBezTo>
                  <a:pt x="1214" y="1913"/>
                  <a:pt x="1211" y="1921"/>
                  <a:pt x="1217" y="1928"/>
                </a:cubicBezTo>
                <a:cubicBezTo>
                  <a:pt x="1290" y="1928"/>
                  <a:pt x="1363" y="1928"/>
                  <a:pt x="1441" y="1928"/>
                </a:cubicBezTo>
                <a:close/>
                <a:moveTo>
                  <a:pt x="1340" y="765"/>
                </a:moveTo>
                <a:cubicBezTo>
                  <a:pt x="1342" y="822"/>
                  <a:pt x="1337" y="877"/>
                  <a:pt x="1343" y="931"/>
                </a:cubicBezTo>
                <a:cubicBezTo>
                  <a:pt x="1353" y="1013"/>
                  <a:pt x="1424" y="1073"/>
                  <a:pt x="1510" y="1073"/>
                </a:cubicBezTo>
                <a:cubicBezTo>
                  <a:pt x="1592" y="1072"/>
                  <a:pt x="1664" y="1011"/>
                  <a:pt x="1670" y="930"/>
                </a:cubicBezTo>
                <a:cubicBezTo>
                  <a:pt x="1675" y="868"/>
                  <a:pt x="1671" y="805"/>
                  <a:pt x="1671" y="742"/>
                </a:cubicBezTo>
                <a:cubicBezTo>
                  <a:pt x="1655" y="725"/>
                  <a:pt x="1639" y="707"/>
                  <a:pt x="1621" y="689"/>
                </a:cubicBezTo>
                <a:cubicBezTo>
                  <a:pt x="1535" y="741"/>
                  <a:pt x="1443" y="768"/>
                  <a:pt x="1340" y="765"/>
                </a:cubicBezTo>
                <a:close/>
                <a:moveTo>
                  <a:pt x="505" y="263"/>
                </a:moveTo>
                <a:cubicBezTo>
                  <a:pt x="753" y="263"/>
                  <a:pt x="1000" y="263"/>
                  <a:pt x="1248" y="263"/>
                </a:cubicBezTo>
                <a:cubicBezTo>
                  <a:pt x="1248" y="237"/>
                  <a:pt x="1248" y="213"/>
                  <a:pt x="1248" y="188"/>
                </a:cubicBezTo>
                <a:cubicBezTo>
                  <a:pt x="1247" y="161"/>
                  <a:pt x="1234" y="148"/>
                  <a:pt x="1207" y="148"/>
                </a:cubicBezTo>
                <a:cubicBezTo>
                  <a:pt x="986" y="148"/>
                  <a:pt x="766" y="148"/>
                  <a:pt x="545" y="148"/>
                </a:cubicBezTo>
                <a:cubicBezTo>
                  <a:pt x="519" y="148"/>
                  <a:pt x="506" y="161"/>
                  <a:pt x="505" y="187"/>
                </a:cubicBezTo>
                <a:cubicBezTo>
                  <a:pt x="504" y="212"/>
                  <a:pt x="505" y="236"/>
                  <a:pt x="505" y="263"/>
                </a:cubicBezTo>
                <a:close/>
                <a:moveTo>
                  <a:pt x="1737" y="739"/>
                </a:moveTo>
                <a:cubicBezTo>
                  <a:pt x="1754" y="640"/>
                  <a:pt x="1711" y="544"/>
                  <a:pt x="1631" y="493"/>
                </a:cubicBezTo>
                <a:cubicBezTo>
                  <a:pt x="1551" y="442"/>
                  <a:pt x="1448" y="445"/>
                  <a:pt x="1372" y="500"/>
                </a:cubicBezTo>
                <a:cubicBezTo>
                  <a:pt x="1301" y="551"/>
                  <a:pt x="1262" y="636"/>
                  <a:pt x="1276" y="737"/>
                </a:cubicBezTo>
                <a:cubicBezTo>
                  <a:pt x="1279" y="736"/>
                  <a:pt x="1282" y="736"/>
                  <a:pt x="1283" y="735"/>
                </a:cubicBezTo>
                <a:cubicBezTo>
                  <a:pt x="1298" y="706"/>
                  <a:pt x="1323" y="703"/>
                  <a:pt x="1351" y="705"/>
                </a:cubicBezTo>
                <a:cubicBezTo>
                  <a:pt x="1398" y="707"/>
                  <a:pt x="1443" y="699"/>
                  <a:pt x="1487" y="685"/>
                </a:cubicBezTo>
                <a:cubicBezTo>
                  <a:pt x="1526" y="673"/>
                  <a:pt x="1562" y="655"/>
                  <a:pt x="1597" y="634"/>
                </a:cubicBezTo>
                <a:cubicBezTo>
                  <a:pt x="1615" y="623"/>
                  <a:pt x="1636" y="621"/>
                  <a:pt x="1652" y="636"/>
                </a:cubicBezTo>
                <a:cubicBezTo>
                  <a:pt x="1683" y="667"/>
                  <a:pt x="1717" y="695"/>
                  <a:pt x="1737" y="739"/>
                </a:cubicBezTo>
                <a:close/>
                <a:moveTo>
                  <a:pt x="1590" y="1824"/>
                </a:moveTo>
                <a:cubicBezTo>
                  <a:pt x="1569" y="1696"/>
                  <a:pt x="1547" y="1568"/>
                  <a:pt x="1525" y="1440"/>
                </a:cubicBezTo>
                <a:cubicBezTo>
                  <a:pt x="1513" y="1440"/>
                  <a:pt x="1504" y="1440"/>
                  <a:pt x="1493" y="1440"/>
                </a:cubicBezTo>
                <a:cubicBezTo>
                  <a:pt x="1471" y="1569"/>
                  <a:pt x="1450" y="1697"/>
                  <a:pt x="1428" y="1825"/>
                </a:cubicBezTo>
                <a:cubicBezTo>
                  <a:pt x="1456" y="1855"/>
                  <a:pt x="1482" y="1884"/>
                  <a:pt x="1509" y="1914"/>
                </a:cubicBezTo>
                <a:cubicBezTo>
                  <a:pt x="1537" y="1883"/>
                  <a:pt x="1563" y="1855"/>
                  <a:pt x="1590" y="1824"/>
                </a:cubicBezTo>
                <a:close/>
                <a:moveTo>
                  <a:pt x="320" y="975"/>
                </a:moveTo>
                <a:cubicBezTo>
                  <a:pt x="320" y="995"/>
                  <a:pt x="319" y="1015"/>
                  <a:pt x="320" y="1035"/>
                </a:cubicBezTo>
                <a:cubicBezTo>
                  <a:pt x="321" y="1049"/>
                  <a:pt x="330" y="1056"/>
                  <a:pt x="344" y="1056"/>
                </a:cubicBezTo>
                <a:cubicBezTo>
                  <a:pt x="402" y="1056"/>
                  <a:pt x="460" y="1056"/>
                  <a:pt x="518" y="1056"/>
                </a:cubicBezTo>
                <a:cubicBezTo>
                  <a:pt x="534" y="1056"/>
                  <a:pt x="543" y="1047"/>
                  <a:pt x="544" y="1031"/>
                </a:cubicBezTo>
                <a:cubicBezTo>
                  <a:pt x="544" y="1013"/>
                  <a:pt x="544" y="994"/>
                  <a:pt x="544" y="975"/>
                </a:cubicBezTo>
                <a:cubicBezTo>
                  <a:pt x="469" y="975"/>
                  <a:pt x="395" y="975"/>
                  <a:pt x="320" y="975"/>
                </a:cubicBezTo>
                <a:close/>
                <a:moveTo>
                  <a:pt x="1509" y="1249"/>
                </a:moveTo>
                <a:cubicBezTo>
                  <a:pt x="1532" y="1221"/>
                  <a:pt x="1553" y="1194"/>
                  <a:pt x="1576" y="1168"/>
                </a:cubicBezTo>
                <a:cubicBezTo>
                  <a:pt x="1589" y="1153"/>
                  <a:pt x="1591" y="1138"/>
                  <a:pt x="1587" y="1120"/>
                </a:cubicBezTo>
                <a:cubicBezTo>
                  <a:pt x="1535" y="1137"/>
                  <a:pt x="1482" y="1137"/>
                  <a:pt x="1429" y="1120"/>
                </a:cubicBezTo>
                <a:cubicBezTo>
                  <a:pt x="1429" y="1131"/>
                  <a:pt x="1429" y="1140"/>
                  <a:pt x="1429" y="1151"/>
                </a:cubicBezTo>
                <a:cubicBezTo>
                  <a:pt x="1455" y="1183"/>
                  <a:pt x="1482" y="1216"/>
                  <a:pt x="1509" y="1249"/>
                </a:cubicBezTo>
                <a:close/>
                <a:moveTo>
                  <a:pt x="1466" y="1291"/>
                </a:moveTo>
                <a:cubicBezTo>
                  <a:pt x="1440" y="1259"/>
                  <a:pt x="1415" y="1229"/>
                  <a:pt x="1390" y="1198"/>
                </a:cubicBezTo>
                <a:cubicBezTo>
                  <a:pt x="1371" y="1205"/>
                  <a:pt x="1354" y="1211"/>
                  <a:pt x="1336" y="1219"/>
                </a:cubicBezTo>
                <a:cubicBezTo>
                  <a:pt x="1357" y="1260"/>
                  <a:pt x="1377" y="1300"/>
                  <a:pt x="1397" y="1340"/>
                </a:cubicBezTo>
                <a:cubicBezTo>
                  <a:pt x="1420" y="1324"/>
                  <a:pt x="1442" y="1308"/>
                  <a:pt x="1466" y="1291"/>
                </a:cubicBezTo>
                <a:close/>
                <a:moveTo>
                  <a:pt x="1622" y="1340"/>
                </a:moveTo>
                <a:cubicBezTo>
                  <a:pt x="1642" y="1299"/>
                  <a:pt x="1662" y="1259"/>
                  <a:pt x="1683" y="1218"/>
                </a:cubicBezTo>
                <a:cubicBezTo>
                  <a:pt x="1663" y="1211"/>
                  <a:pt x="1646" y="1204"/>
                  <a:pt x="1629" y="1198"/>
                </a:cubicBezTo>
                <a:cubicBezTo>
                  <a:pt x="1603" y="1229"/>
                  <a:pt x="1578" y="1260"/>
                  <a:pt x="1553" y="1291"/>
                </a:cubicBezTo>
                <a:cubicBezTo>
                  <a:pt x="1576" y="1308"/>
                  <a:pt x="1599" y="1324"/>
                  <a:pt x="1622" y="1340"/>
                </a:cubicBezTo>
                <a:close/>
                <a:moveTo>
                  <a:pt x="1290" y="975"/>
                </a:moveTo>
                <a:cubicBezTo>
                  <a:pt x="1263" y="975"/>
                  <a:pt x="1237" y="975"/>
                  <a:pt x="1209" y="975"/>
                </a:cubicBezTo>
                <a:cubicBezTo>
                  <a:pt x="1209" y="995"/>
                  <a:pt x="1209" y="1013"/>
                  <a:pt x="1209" y="1032"/>
                </a:cubicBezTo>
                <a:cubicBezTo>
                  <a:pt x="1210" y="1043"/>
                  <a:pt x="1215" y="1054"/>
                  <a:pt x="1227" y="1055"/>
                </a:cubicBezTo>
                <a:cubicBezTo>
                  <a:pt x="1262" y="1056"/>
                  <a:pt x="1297" y="1055"/>
                  <a:pt x="1335" y="1055"/>
                </a:cubicBezTo>
                <a:cubicBezTo>
                  <a:pt x="1313" y="1029"/>
                  <a:pt x="1300" y="1003"/>
                  <a:pt x="1290" y="975"/>
                </a:cubicBezTo>
                <a:close/>
                <a:moveTo>
                  <a:pt x="1472" y="1360"/>
                </a:moveTo>
                <a:cubicBezTo>
                  <a:pt x="1478" y="1368"/>
                  <a:pt x="1480" y="1375"/>
                  <a:pt x="1485" y="1378"/>
                </a:cubicBezTo>
                <a:cubicBezTo>
                  <a:pt x="1503" y="1378"/>
                  <a:pt x="1519" y="1378"/>
                  <a:pt x="1534" y="1378"/>
                </a:cubicBezTo>
                <a:cubicBezTo>
                  <a:pt x="1538" y="1371"/>
                  <a:pt x="1544" y="1367"/>
                  <a:pt x="1544" y="1359"/>
                </a:cubicBezTo>
                <a:cubicBezTo>
                  <a:pt x="1533" y="1351"/>
                  <a:pt x="1521" y="1342"/>
                  <a:pt x="1509" y="1334"/>
                </a:cubicBezTo>
                <a:cubicBezTo>
                  <a:pt x="1496" y="1343"/>
                  <a:pt x="1485" y="1351"/>
                  <a:pt x="1472" y="1360"/>
                </a:cubicBezTo>
                <a:close/>
                <a:moveTo>
                  <a:pt x="1733" y="880"/>
                </a:moveTo>
                <a:cubicBezTo>
                  <a:pt x="1755" y="872"/>
                  <a:pt x="1766" y="856"/>
                  <a:pt x="1764" y="836"/>
                </a:cubicBezTo>
                <a:cubicBezTo>
                  <a:pt x="1761" y="818"/>
                  <a:pt x="1753" y="805"/>
                  <a:pt x="1733" y="799"/>
                </a:cubicBezTo>
                <a:cubicBezTo>
                  <a:pt x="1733" y="827"/>
                  <a:pt x="1733" y="853"/>
                  <a:pt x="1733" y="880"/>
                </a:cubicBezTo>
                <a:close/>
                <a:moveTo>
                  <a:pt x="1280" y="800"/>
                </a:moveTo>
                <a:cubicBezTo>
                  <a:pt x="1259" y="810"/>
                  <a:pt x="1248" y="824"/>
                  <a:pt x="1251" y="845"/>
                </a:cubicBezTo>
                <a:cubicBezTo>
                  <a:pt x="1253" y="862"/>
                  <a:pt x="1261" y="875"/>
                  <a:pt x="1280" y="880"/>
                </a:cubicBezTo>
                <a:cubicBezTo>
                  <a:pt x="1280" y="853"/>
                  <a:pt x="1280" y="828"/>
                  <a:pt x="1280" y="8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83813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a:t>
            </a:r>
            <a:r>
              <a:rPr lang="en-GB" sz="2400" dirty="0"/>
              <a:t>HR Model designed to enable an exceptional CX </a:t>
            </a:r>
            <a:r>
              <a:rPr lang="en-GB" sz="2000" dirty="0"/>
              <a:t>based </a:t>
            </a:r>
            <a:r>
              <a:rPr lang="en-US" sz="2000" dirty="0"/>
              <a:t>on the shared values between Ekaterra and EXL</a:t>
            </a:r>
            <a:br>
              <a:rPr lang="en-US" sz="2000" dirty="0"/>
            </a:br>
            <a:endParaRPr lang="en-US" sz="2400" dirty="0"/>
          </a:p>
        </p:txBody>
      </p:sp>
      <p:graphicFrame>
        <p:nvGraphicFramePr>
          <p:cNvPr id="45" name="Chart 44"/>
          <p:cNvGraphicFramePr/>
          <p:nvPr/>
        </p:nvGraphicFramePr>
        <p:xfrm>
          <a:off x="457200" y="1891249"/>
          <a:ext cx="5638800" cy="4661951"/>
        </p:xfrm>
        <a:graphic>
          <a:graphicData uri="http://schemas.openxmlformats.org/drawingml/2006/chart">
            <c:chart xmlns:c="http://schemas.openxmlformats.org/drawingml/2006/chart" xmlns:r="http://schemas.openxmlformats.org/officeDocument/2006/relationships" r:id="rId2"/>
          </a:graphicData>
        </a:graphic>
      </p:graphicFrame>
      <p:sp>
        <p:nvSpPr>
          <p:cNvPr id="156" name="object 4"/>
          <p:cNvSpPr/>
          <p:nvPr/>
        </p:nvSpPr>
        <p:spPr>
          <a:xfrm>
            <a:off x="2980869" y="1524155"/>
            <a:ext cx="469779" cy="419804"/>
          </a:xfrm>
          <a:custGeom>
            <a:avLst/>
            <a:gdLst/>
            <a:ahLst/>
            <a:cxnLst/>
            <a:rect l="l" t="t" r="r" b="b"/>
            <a:pathLst>
              <a:path w="477519" h="426720">
                <a:moveTo>
                  <a:pt x="316318" y="411670"/>
                </a:moveTo>
                <a:lnTo>
                  <a:pt x="162496" y="411670"/>
                </a:lnTo>
                <a:lnTo>
                  <a:pt x="162496" y="426719"/>
                </a:lnTo>
                <a:lnTo>
                  <a:pt x="316318" y="426719"/>
                </a:lnTo>
                <a:lnTo>
                  <a:pt x="316318" y="411670"/>
                </a:lnTo>
                <a:close/>
              </a:path>
              <a:path w="477519" h="426720">
                <a:moveTo>
                  <a:pt x="246125" y="53276"/>
                </a:moveTo>
                <a:lnTo>
                  <a:pt x="232257" y="53276"/>
                </a:lnTo>
                <a:lnTo>
                  <a:pt x="232257" y="411670"/>
                </a:lnTo>
                <a:lnTo>
                  <a:pt x="246125" y="411670"/>
                </a:lnTo>
                <a:lnTo>
                  <a:pt x="246125" y="53276"/>
                </a:lnTo>
                <a:close/>
              </a:path>
              <a:path w="477519" h="426720">
                <a:moveTo>
                  <a:pt x="385635" y="53276"/>
                </a:moveTo>
                <a:lnTo>
                  <a:pt x="373087" y="53276"/>
                </a:lnTo>
                <a:lnTo>
                  <a:pt x="280796" y="241934"/>
                </a:lnTo>
                <a:lnTo>
                  <a:pt x="280796" y="251383"/>
                </a:lnTo>
                <a:lnTo>
                  <a:pt x="281745" y="266772"/>
                </a:lnTo>
                <a:lnTo>
                  <a:pt x="294902" y="308858"/>
                </a:lnTo>
                <a:lnTo>
                  <a:pt x="320698" y="341624"/>
                </a:lnTo>
                <a:lnTo>
                  <a:pt x="355500" y="360958"/>
                </a:lnTo>
                <a:lnTo>
                  <a:pt x="368475" y="363707"/>
                </a:lnTo>
                <a:lnTo>
                  <a:pt x="383563" y="362878"/>
                </a:lnTo>
                <a:lnTo>
                  <a:pt x="397852" y="360139"/>
                </a:lnTo>
                <a:lnTo>
                  <a:pt x="411201" y="355641"/>
                </a:lnTo>
                <a:lnTo>
                  <a:pt x="423585" y="349499"/>
                </a:lnTo>
                <a:lnTo>
                  <a:pt x="424470" y="348901"/>
                </a:lnTo>
                <a:lnTo>
                  <a:pt x="387258" y="348900"/>
                </a:lnTo>
                <a:lnTo>
                  <a:pt x="372541" y="347913"/>
                </a:lnTo>
                <a:lnTo>
                  <a:pt x="334404" y="332770"/>
                </a:lnTo>
                <a:lnTo>
                  <a:pt x="307547" y="302837"/>
                </a:lnTo>
                <a:lnTo>
                  <a:pt x="294850" y="262943"/>
                </a:lnTo>
                <a:lnTo>
                  <a:pt x="294652" y="259118"/>
                </a:lnTo>
                <a:lnTo>
                  <a:pt x="477189" y="259118"/>
                </a:lnTo>
                <a:lnTo>
                  <a:pt x="477376" y="257373"/>
                </a:lnTo>
                <a:lnTo>
                  <a:pt x="477496" y="244081"/>
                </a:lnTo>
                <a:lnTo>
                  <a:pt x="295097" y="244081"/>
                </a:lnTo>
                <a:lnTo>
                  <a:pt x="379158" y="72186"/>
                </a:lnTo>
                <a:lnTo>
                  <a:pt x="394866" y="72186"/>
                </a:lnTo>
                <a:lnTo>
                  <a:pt x="385635" y="53276"/>
                </a:lnTo>
                <a:close/>
              </a:path>
              <a:path w="477519" h="426720">
                <a:moveTo>
                  <a:pt x="378294" y="38239"/>
                </a:moveTo>
                <a:lnTo>
                  <a:pt x="100533" y="38239"/>
                </a:lnTo>
                <a:lnTo>
                  <a:pt x="0" y="242785"/>
                </a:lnTo>
                <a:lnTo>
                  <a:pt x="0" y="251383"/>
                </a:lnTo>
                <a:lnTo>
                  <a:pt x="961" y="266772"/>
                </a:lnTo>
                <a:lnTo>
                  <a:pt x="14138" y="308666"/>
                </a:lnTo>
                <a:lnTo>
                  <a:pt x="39997" y="341387"/>
                </a:lnTo>
                <a:lnTo>
                  <a:pt x="74892" y="360814"/>
                </a:lnTo>
                <a:lnTo>
                  <a:pt x="87902" y="363633"/>
                </a:lnTo>
                <a:lnTo>
                  <a:pt x="103069" y="362830"/>
                </a:lnTo>
                <a:lnTo>
                  <a:pt x="143323" y="349616"/>
                </a:lnTo>
                <a:lnTo>
                  <a:pt x="107348" y="348900"/>
                </a:lnTo>
                <a:lnTo>
                  <a:pt x="92502" y="347913"/>
                </a:lnTo>
                <a:lnTo>
                  <a:pt x="54120" y="332844"/>
                </a:lnTo>
                <a:lnTo>
                  <a:pt x="27122" y="303039"/>
                </a:lnTo>
                <a:lnTo>
                  <a:pt x="14405" y="262590"/>
                </a:lnTo>
                <a:lnTo>
                  <a:pt x="13868" y="259118"/>
                </a:lnTo>
                <a:lnTo>
                  <a:pt x="197741" y="259118"/>
                </a:lnTo>
                <a:lnTo>
                  <a:pt x="197850" y="257373"/>
                </a:lnTo>
                <a:lnTo>
                  <a:pt x="198005" y="244081"/>
                </a:lnTo>
                <a:lnTo>
                  <a:pt x="15163" y="244081"/>
                </a:lnTo>
                <a:lnTo>
                  <a:pt x="99225" y="72186"/>
                </a:lnTo>
                <a:lnTo>
                  <a:pt x="114979" y="72186"/>
                </a:lnTo>
                <a:lnTo>
                  <a:pt x="105727" y="53276"/>
                </a:lnTo>
                <a:lnTo>
                  <a:pt x="385635" y="53276"/>
                </a:lnTo>
                <a:lnTo>
                  <a:pt x="378294" y="38239"/>
                </a:lnTo>
                <a:close/>
              </a:path>
              <a:path w="477519" h="426720">
                <a:moveTo>
                  <a:pt x="477189" y="259118"/>
                </a:moveTo>
                <a:lnTo>
                  <a:pt x="464083" y="259118"/>
                </a:lnTo>
                <a:lnTo>
                  <a:pt x="463651" y="261264"/>
                </a:lnTo>
                <a:lnTo>
                  <a:pt x="461261" y="276311"/>
                </a:lnTo>
                <a:lnTo>
                  <a:pt x="456954" y="290346"/>
                </a:lnTo>
                <a:lnTo>
                  <a:pt x="434000" y="325740"/>
                </a:lnTo>
                <a:lnTo>
                  <a:pt x="400134" y="346234"/>
                </a:lnTo>
                <a:lnTo>
                  <a:pt x="387273" y="348901"/>
                </a:lnTo>
                <a:lnTo>
                  <a:pt x="424471" y="348900"/>
                </a:lnTo>
                <a:lnTo>
                  <a:pt x="454013" y="322576"/>
                </a:lnTo>
                <a:lnTo>
                  <a:pt x="472627" y="285705"/>
                </a:lnTo>
                <a:lnTo>
                  <a:pt x="475822" y="271826"/>
                </a:lnTo>
                <a:lnTo>
                  <a:pt x="477189" y="259118"/>
                </a:lnTo>
                <a:close/>
              </a:path>
              <a:path w="477519" h="426720">
                <a:moveTo>
                  <a:pt x="197741" y="259118"/>
                </a:moveTo>
                <a:lnTo>
                  <a:pt x="184162" y="259118"/>
                </a:lnTo>
                <a:lnTo>
                  <a:pt x="183730" y="261264"/>
                </a:lnTo>
                <a:lnTo>
                  <a:pt x="181340" y="276311"/>
                </a:lnTo>
                <a:lnTo>
                  <a:pt x="177032" y="290346"/>
                </a:lnTo>
                <a:lnTo>
                  <a:pt x="154072" y="325740"/>
                </a:lnTo>
                <a:lnTo>
                  <a:pt x="120199" y="346234"/>
                </a:lnTo>
                <a:lnTo>
                  <a:pt x="107348" y="348900"/>
                </a:lnTo>
                <a:lnTo>
                  <a:pt x="144402" y="348900"/>
                </a:lnTo>
                <a:lnTo>
                  <a:pt x="173997" y="322955"/>
                </a:lnTo>
                <a:lnTo>
                  <a:pt x="192884" y="286392"/>
                </a:lnTo>
                <a:lnTo>
                  <a:pt x="196180" y="272618"/>
                </a:lnTo>
                <a:lnTo>
                  <a:pt x="197741" y="259118"/>
                </a:lnTo>
                <a:close/>
              </a:path>
              <a:path w="477519" h="426720">
                <a:moveTo>
                  <a:pt x="114979" y="72186"/>
                </a:moveTo>
                <a:lnTo>
                  <a:pt x="99225" y="72186"/>
                </a:lnTo>
                <a:lnTo>
                  <a:pt x="183299" y="244081"/>
                </a:lnTo>
                <a:lnTo>
                  <a:pt x="198005" y="244081"/>
                </a:lnTo>
                <a:lnTo>
                  <a:pt x="198031" y="241934"/>
                </a:lnTo>
                <a:lnTo>
                  <a:pt x="114979" y="72186"/>
                </a:lnTo>
                <a:close/>
              </a:path>
              <a:path w="477519" h="426720">
                <a:moveTo>
                  <a:pt x="394866" y="72186"/>
                </a:moveTo>
                <a:lnTo>
                  <a:pt x="379158" y="72186"/>
                </a:lnTo>
                <a:lnTo>
                  <a:pt x="463219" y="244081"/>
                </a:lnTo>
                <a:lnTo>
                  <a:pt x="477496" y="244081"/>
                </a:lnTo>
                <a:lnTo>
                  <a:pt x="477519" y="241503"/>
                </a:lnTo>
                <a:lnTo>
                  <a:pt x="394866" y="72186"/>
                </a:lnTo>
                <a:close/>
              </a:path>
              <a:path w="477519" h="426720">
                <a:moveTo>
                  <a:pt x="246125" y="0"/>
                </a:moveTo>
                <a:lnTo>
                  <a:pt x="232257" y="0"/>
                </a:lnTo>
                <a:lnTo>
                  <a:pt x="232257" y="38239"/>
                </a:lnTo>
                <a:lnTo>
                  <a:pt x="246125" y="38239"/>
                </a:lnTo>
                <a:lnTo>
                  <a:pt x="246125"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57" name="object 16"/>
          <p:cNvSpPr/>
          <p:nvPr/>
        </p:nvSpPr>
        <p:spPr>
          <a:xfrm>
            <a:off x="5169845" y="1554608"/>
            <a:ext cx="59972" cy="79492"/>
          </a:xfrm>
          <a:custGeom>
            <a:avLst/>
            <a:gdLst/>
            <a:ahLst/>
            <a:cxnLst/>
            <a:rect l="l" t="t" r="r" b="b"/>
            <a:pathLst>
              <a:path w="60960" h="80802">
                <a:moveTo>
                  <a:pt x="37662" y="0"/>
                </a:moveTo>
                <a:lnTo>
                  <a:pt x="25353" y="28"/>
                </a:lnTo>
                <a:lnTo>
                  <a:pt x="9093" y="1185"/>
                </a:lnTo>
                <a:lnTo>
                  <a:pt x="3644" y="4525"/>
                </a:lnTo>
                <a:lnTo>
                  <a:pt x="0" y="76636"/>
                </a:lnTo>
                <a:lnTo>
                  <a:pt x="4089" y="80382"/>
                </a:lnTo>
                <a:lnTo>
                  <a:pt x="10007" y="80802"/>
                </a:lnTo>
                <a:lnTo>
                  <a:pt x="16827" y="77881"/>
                </a:lnTo>
                <a:lnTo>
                  <a:pt x="18199" y="55376"/>
                </a:lnTo>
                <a:lnTo>
                  <a:pt x="24561" y="54538"/>
                </a:lnTo>
                <a:lnTo>
                  <a:pt x="41922" y="50110"/>
                </a:lnTo>
                <a:lnTo>
                  <a:pt x="54285" y="43438"/>
                </a:lnTo>
                <a:lnTo>
                  <a:pt x="56102" y="39539"/>
                </a:lnTo>
                <a:lnTo>
                  <a:pt x="19113" y="39539"/>
                </a:lnTo>
                <a:lnTo>
                  <a:pt x="20472" y="15778"/>
                </a:lnTo>
                <a:lnTo>
                  <a:pt x="33667" y="14533"/>
                </a:lnTo>
                <a:lnTo>
                  <a:pt x="60085" y="14533"/>
                </a:lnTo>
                <a:lnTo>
                  <a:pt x="58686" y="10355"/>
                </a:lnTo>
                <a:lnTo>
                  <a:pt x="56413" y="5351"/>
                </a:lnTo>
                <a:lnTo>
                  <a:pt x="51866" y="2023"/>
                </a:lnTo>
                <a:lnTo>
                  <a:pt x="37662" y="0"/>
                </a:lnTo>
                <a:close/>
              </a:path>
              <a:path w="60960" h="80802">
                <a:moveTo>
                  <a:pt x="60085" y="14533"/>
                </a:moveTo>
                <a:lnTo>
                  <a:pt x="33667" y="14533"/>
                </a:lnTo>
                <a:lnTo>
                  <a:pt x="40944" y="15358"/>
                </a:lnTo>
                <a:lnTo>
                  <a:pt x="44577" y="22026"/>
                </a:lnTo>
                <a:lnTo>
                  <a:pt x="44577" y="26204"/>
                </a:lnTo>
                <a:lnTo>
                  <a:pt x="42760" y="30789"/>
                </a:lnTo>
                <a:lnTo>
                  <a:pt x="41402" y="35780"/>
                </a:lnTo>
                <a:lnTo>
                  <a:pt x="33210" y="38701"/>
                </a:lnTo>
                <a:lnTo>
                  <a:pt x="19113" y="39539"/>
                </a:lnTo>
                <a:lnTo>
                  <a:pt x="56102" y="39539"/>
                </a:lnTo>
                <a:lnTo>
                  <a:pt x="59601" y="32034"/>
                </a:lnTo>
                <a:lnTo>
                  <a:pt x="60960" y="22864"/>
                </a:lnTo>
                <a:lnTo>
                  <a:pt x="60502" y="15778"/>
                </a:lnTo>
                <a:lnTo>
                  <a:pt x="60085" y="14533"/>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58" name="object 17"/>
          <p:cNvSpPr/>
          <p:nvPr/>
        </p:nvSpPr>
        <p:spPr>
          <a:xfrm>
            <a:off x="5099876" y="1554137"/>
            <a:ext cx="59972" cy="79962"/>
          </a:xfrm>
          <a:custGeom>
            <a:avLst/>
            <a:gdLst/>
            <a:ahLst/>
            <a:cxnLst/>
            <a:rect l="l" t="t" r="r" b="b"/>
            <a:pathLst>
              <a:path w="60960" h="81279">
                <a:moveTo>
                  <a:pt x="49858" y="52374"/>
                </a:moveTo>
                <a:lnTo>
                  <a:pt x="29883" y="52374"/>
                </a:lnTo>
                <a:lnTo>
                  <a:pt x="45821" y="81280"/>
                </a:lnTo>
                <a:lnTo>
                  <a:pt x="51803" y="80860"/>
                </a:lnTo>
                <a:lnTo>
                  <a:pt x="56984" y="77508"/>
                </a:lnTo>
                <a:lnTo>
                  <a:pt x="60960" y="72059"/>
                </a:lnTo>
                <a:lnTo>
                  <a:pt x="49858" y="52374"/>
                </a:lnTo>
                <a:close/>
              </a:path>
              <a:path w="60960" h="81279">
                <a:moveTo>
                  <a:pt x="21120" y="0"/>
                </a:moveTo>
                <a:lnTo>
                  <a:pt x="14351" y="0"/>
                </a:lnTo>
                <a:lnTo>
                  <a:pt x="9563" y="2514"/>
                </a:lnTo>
                <a:lnTo>
                  <a:pt x="6375" y="7962"/>
                </a:lnTo>
                <a:lnTo>
                  <a:pt x="21513" y="36449"/>
                </a:lnTo>
                <a:lnTo>
                  <a:pt x="0" y="69545"/>
                </a:lnTo>
                <a:lnTo>
                  <a:pt x="1993" y="75412"/>
                </a:lnTo>
                <a:lnTo>
                  <a:pt x="6781" y="79184"/>
                </a:lnTo>
                <a:lnTo>
                  <a:pt x="14351" y="80441"/>
                </a:lnTo>
                <a:lnTo>
                  <a:pt x="29883" y="52374"/>
                </a:lnTo>
                <a:lnTo>
                  <a:pt x="49858" y="52374"/>
                </a:lnTo>
                <a:lnTo>
                  <a:pt x="40640" y="36029"/>
                </a:lnTo>
                <a:lnTo>
                  <a:pt x="50512" y="21361"/>
                </a:lnTo>
                <a:lnTo>
                  <a:pt x="31877" y="21361"/>
                </a:lnTo>
                <a:lnTo>
                  <a:pt x="21120" y="0"/>
                </a:lnTo>
                <a:close/>
              </a:path>
              <a:path w="60960" h="81279">
                <a:moveTo>
                  <a:pt x="50203" y="838"/>
                </a:moveTo>
                <a:lnTo>
                  <a:pt x="44627" y="838"/>
                </a:lnTo>
                <a:lnTo>
                  <a:pt x="31877" y="21361"/>
                </a:lnTo>
                <a:lnTo>
                  <a:pt x="50512" y="21361"/>
                </a:lnTo>
                <a:lnTo>
                  <a:pt x="58966" y="8801"/>
                </a:lnTo>
                <a:lnTo>
                  <a:pt x="54991" y="3352"/>
                </a:lnTo>
                <a:lnTo>
                  <a:pt x="50203" y="838"/>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59" name="object 18"/>
          <p:cNvSpPr/>
          <p:nvPr/>
        </p:nvSpPr>
        <p:spPr>
          <a:xfrm>
            <a:off x="5229823" y="1554137"/>
            <a:ext cx="49977" cy="79962"/>
          </a:xfrm>
          <a:custGeom>
            <a:avLst/>
            <a:gdLst/>
            <a:ahLst/>
            <a:cxnLst/>
            <a:rect l="l" t="t" r="r" b="b"/>
            <a:pathLst>
              <a:path w="50800" h="81279">
                <a:moveTo>
                  <a:pt x="49555" y="0"/>
                </a:moveTo>
                <a:lnTo>
                  <a:pt x="7835" y="825"/>
                </a:lnTo>
                <a:lnTo>
                  <a:pt x="0" y="77546"/>
                </a:lnTo>
                <a:lnTo>
                  <a:pt x="406" y="79616"/>
                </a:lnTo>
                <a:lnTo>
                  <a:pt x="825" y="80860"/>
                </a:lnTo>
                <a:lnTo>
                  <a:pt x="2476" y="81280"/>
                </a:lnTo>
                <a:lnTo>
                  <a:pt x="43776" y="80035"/>
                </a:lnTo>
                <a:lnTo>
                  <a:pt x="47078" y="74231"/>
                </a:lnTo>
                <a:lnTo>
                  <a:pt x="47485" y="68427"/>
                </a:lnTo>
                <a:lnTo>
                  <a:pt x="45687" y="62623"/>
                </a:lnTo>
                <a:lnTo>
                  <a:pt x="15278" y="62623"/>
                </a:lnTo>
                <a:lnTo>
                  <a:pt x="16929" y="45618"/>
                </a:lnTo>
                <a:lnTo>
                  <a:pt x="41300" y="44792"/>
                </a:lnTo>
                <a:lnTo>
                  <a:pt x="43776" y="40220"/>
                </a:lnTo>
                <a:lnTo>
                  <a:pt x="44183" y="35255"/>
                </a:lnTo>
                <a:lnTo>
                  <a:pt x="42285" y="30276"/>
                </a:lnTo>
                <a:lnTo>
                  <a:pt x="18160" y="30276"/>
                </a:lnTo>
                <a:lnTo>
                  <a:pt x="19405" y="16167"/>
                </a:lnTo>
                <a:lnTo>
                  <a:pt x="48310" y="15760"/>
                </a:lnTo>
                <a:lnTo>
                  <a:pt x="50380" y="10782"/>
                </a:lnTo>
                <a:lnTo>
                  <a:pt x="50799" y="5384"/>
                </a:lnTo>
                <a:lnTo>
                  <a:pt x="49555" y="0"/>
                </a:lnTo>
                <a:close/>
              </a:path>
              <a:path w="50800" h="81279">
                <a:moveTo>
                  <a:pt x="45427" y="61785"/>
                </a:moveTo>
                <a:lnTo>
                  <a:pt x="15278" y="62623"/>
                </a:lnTo>
                <a:lnTo>
                  <a:pt x="45687" y="62623"/>
                </a:lnTo>
                <a:lnTo>
                  <a:pt x="45427" y="61785"/>
                </a:lnTo>
                <a:close/>
              </a:path>
              <a:path w="50800" h="81279">
                <a:moveTo>
                  <a:pt x="42125" y="29857"/>
                </a:moveTo>
                <a:lnTo>
                  <a:pt x="18160" y="30276"/>
                </a:lnTo>
                <a:lnTo>
                  <a:pt x="42285" y="30276"/>
                </a:lnTo>
                <a:lnTo>
                  <a:pt x="42125" y="2985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0" name="object 19"/>
          <p:cNvSpPr/>
          <p:nvPr/>
        </p:nvSpPr>
        <p:spPr>
          <a:xfrm>
            <a:off x="5290881" y="1555147"/>
            <a:ext cx="48883" cy="78950"/>
          </a:xfrm>
          <a:custGeom>
            <a:avLst/>
            <a:gdLst/>
            <a:ahLst/>
            <a:cxnLst/>
            <a:rect l="l" t="t" r="r" b="b"/>
            <a:pathLst>
              <a:path w="49688" h="80251">
                <a:moveTo>
                  <a:pt x="32782" y="0"/>
                </a:moveTo>
                <a:lnTo>
                  <a:pt x="2377" y="28022"/>
                </a:lnTo>
                <a:lnTo>
                  <a:pt x="0" y="46593"/>
                </a:lnTo>
                <a:lnTo>
                  <a:pt x="1790" y="59136"/>
                </a:lnTo>
                <a:lnTo>
                  <a:pt x="6152" y="69176"/>
                </a:lnTo>
                <a:lnTo>
                  <a:pt x="10178" y="75323"/>
                </a:lnTo>
                <a:lnTo>
                  <a:pt x="16629" y="79019"/>
                </a:lnTo>
                <a:lnTo>
                  <a:pt x="25494" y="80251"/>
                </a:lnTo>
                <a:lnTo>
                  <a:pt x="30333" y="80251"/>
                </a:lnTo>
                <a:lnTo>
                  <a:pt x="36391" y="78612"/>
                </a:lnTo>
                <a:lnTo>
                  <a:pt x="44455" y="74510"/>
                </a:lnTo>
                <a:lnTo>
                  <a:pt x="46068" y="69176"/>
                </a:lnTo>
                <a:lnTo>
                  <a:pt x="46068" y="64249"/>
                </a:lnTo>
                <a:lnTo>
                  <a:pt x="45135" y="62191"/>
                </a:lnTo>
                <a:lnTo>
                  <a:pt x="31552" y="62191"/>
                </a:lnTo>
                <a:lnTo>
                  <a:pt x="26713" y="61785"/>
                </a:lnTo>
                <a:lnTo>
                  <a:pt x="22281" y="61785"/>
                </a:lnTo>
                <a:lnTo>
                  <a:pt x="18649" y="58902"/>
                </a:lnTo>
                <a:lnTo>
                  <a:pt x="16223" y="53161"/>
                </a:lnTo>
                <a:lnTo>
                  <a:pt x="14216" y="47408"/>
                </a:lnTo>
                <a:lnTo>
                  <a:pt x="13404" y="42493"/>
                </a:lnTo>
                <a:lnTo>
                  <a:pt x="14610" y="38798"/>
                </a:lnTo>
                <a:lnTo>
                  <a:pt x="15017" y="32638"/>
                </a:lnTo>
                <a:lnTo>
                  <a:pt x="17036" y="27711"/>
                </a:lnTo>
                <a:lnTo>
                  <a:pt x="20262" y="23609"/>
                </a:lnTo>
                <a:lnTo>
                  <a:pt x="23081" y="19913"/>
                </a:lnTo>
                <a:lnTo>
                  <a:pt x="27107" y="18262"/>
                </a:lnTo>
                <a:lnTo>
                  <a:pt x="48885" y="18262"/>
                </a:lnTo>
                <a:lnTo>
                  <a:pt x="49688" y="14985"/>
                </a:lnTo>
                <a:lnTo>
                  <a:pt x="48481" y="8826"/>
                </a:lnTo>
                <a:lnTo>
                  <a:pt x="46068" y="3492"/>
                </a:lnTo>
                <a:lnTo>
                  <a:pt x="41229" y="622"/>
                </a:lnTo>
                <a:lnTo>
                  <a:pt x="32782" y="0"/>
                </a:lnTo>
                <a:close/>
              </a:path>
              <a:path w="49688" h="80251">
                <a:moveTo>
                  <a:pt x="43642" y="58902"/>
                </a:moveTo>
                <a:lnTo>
                  <a:pt x="37191" y="61366"/>
                </a:lnTo>
                <a:lnTo>
                  <a:pt x="31552" y="62191"/>
                </a:lnTo>
                <a:lnTo>
                  <a:pt x="45135" y="62191"/>
                </a:lnTo>
                <a:lnTo>
                  <a:pt x="43642" y="58902"/>
                </a:lnTo>
                <a:close/>
              </a:path>
              <a:path w="49688" h="80251">
                <a:moveTo>
                  <a:pt x="48885" y="18262"/>
                </a:moveTo>
                <a:lnTo>
                  <a:pt x="27107" y="18262"/>
                </a:lnTo>
                <a:lnTo>
                  <a:pt x="37597" y="19913"/>
                </a:lnTo>
                <a:lnTo>
                  <a:pt x="41623" y="21551"/>
                </a:lnTo>
                <a:lnTo>
                  <a:pt x="44455" y="23609"/>
                </a:lnTo>
                <a:lnTo>
                  <a:pt x="48481" y="19913"/>
                </a:lnTo>
                <a:lnTo>
                  <a:pt x="48885" y="1826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1" name="object 20"/>
          <p:cNvSpPr/>
          <p:nvPr/>
        </p:nvSpPr>
        <p:spPr>
          <a:xfrm>
            <a:off x="5329772" y="1584129"/>
            <a:ext cx="39981" cy="49977"/>
          </a:xfrm>
          <a:custGeom>
            <a:avLst/>
            <a:gdLst/>
            <a:ahLst/>
            <a:cxnLst/>
            <a:rect l="l" t="t" r="r" b="b"/>
            <a:pathLst>
              <a:path w="40640" h="50800">
                <a:moveTo>
                  <a:pt x="38201" y="0"/>
                </a:moveTo>
                <a:lnTo>
                  <a:pt x="3657" y="0"/>
                </a:lnTo>
                <a:lnTo>
                  <a:pt x="3251" y="444"/>
                </a:lnTo>
                <a:lnTo>
                  <a:pt x="812" y="3619"/>
                </a:lnTo>
                <a:lnTo>
                  <a:pt x="0" y="9525"/>
                </a:lnTo>
                <a:lnTo>
                  <a:pt x="2844" y="14058"/>
                </a:lnTo>
                <a:lnTo>
                  <a:pt x="3251" y="14503"/>
                </a:lnTo>
                <a:lnTo>
                  <a:pt x="15849" y="14503"/>
                </a:lnTo>
                <a:lnTo>
                  <a:pt x="14224" y="49885"/>
                </a:lnTo>
                <a:lnTo>
                  <a:pt x="15036" y="49885"/>
                </a:lnTo>
                <a:lnTo>
                  <a:pt x="17068" y="50342"/>
                </a:lnTo>
                <a:lnTo>
                  <a:pt x="18694" y="50800"/>
                </a:lnTo>
                <a:lnTo>
                  <a:pt x="22352" y="50800"/>
                </a:lnTo>
                <a:lnTo>
                  <a:pt x="24384" y="50342"/>
                </a:lnTo>
                <a:lnTo>
                  <a:pt x="26416" y="49428"/>
                </a:lnTo>
                <a:lnTo>
                  <a:pt x="27228" y="48983"/>
                </a:lnTo>
                <a:lnTo>
                  <a:pt x="28448" y="14960"/>
                </a:lnTo>
                <a:lnTo>
                  <a:pt x="38608" y="14503"/>
                </a:lnTo>
                <a:lnTo>
                  <a:pt x="40640" y="9969"/>
                </a:lnTo>
                <a:lnTo>
                  <a:pt x="40640" y="4533"/>
                </a:lnTo>
                <a:lnTo>
                  <a:pt x="38608" y="901"/>
                </a:lnTo>
                <a:lnTo>
                  <a:pt x="38201"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2" name="object 23"/>
          <p:cNvSpPr/>
          <p:nvPr/>
        </p:nvSpPr>
        <p:spPr>
          <a:xfrm>
            <a:off x="5189830" y="1614112"/>
            <a:ext cx="19991" cy="119944"/>
          </a:xfrm>
          <a:custGeom>
            <a:avLst/>
            <a:gdLst/>
            <a:ahLst/>
            <a:cxnLst/>
            <a:rect l="l" t="t" r="r" b="b"/>
            <a:pathLst>
              <a:path w="20320" h="121920">
                <a:moveTo>
                  <a:pt x="14516" y="0"/>
                </a:moveTo>
                <a:lnTo>
                  <a:pt x="9131" y="0"/>
                </a:lnTo>
                <a:lnTo>
                  <a:pt x="4152" y="1803"/>
                </a:lnTo>
                <a:lnTo>
                  <a:pt x="0" y="117855"/>
                </a:lnTo>
                <a:lnTo>
                  <a:pt x="4978" y="121462"/>
                </a:lnTo>
                <a:lnTo>
                  <a:pt x="10782" y="121919"/>
                </a:lnTo>
                <a:lnTo>
                  <a:pt x="17424" y="118300"/>
                </a:lnTo>
                <a:lnTo>
                  <a:pt x="20319" y="2705"/>
                </a:lnTo>
                <a:lnTo>
                  <a:pt x="14516"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3" name="object 25"/>
          <p:cNvSpPr/>
          <p:nvPr/>
        </p:nvSpPr>
        <p:spPr>
          <a:xfrm>
            <a:off x="5359764" y="1614108"/>
            <a:ext cx="39980" cy="49977"/>
          </a:xfrm>
          <a:custGeom>
            <a:avLst/>
            <a:gdLst/>
            <a:ahLst/>
            <a:cxnLst/>
            <a:rect l="l" t="t" r="r" b="b"/>
            <a:pathLst>
              <a:path w="40639" h="50800">
                <a:moveTo>
                  <a:pt x="5194" y="30924"/>
                </a:moveTo>
                <a:lnTo>
                  <a:pt x="4724" y="31800"/>
                </a:lnTo>
                <a:lnTo>
                  <a:pt x="939" y="34899"/>
                </a:lnTo>
                <a:lnTo>
                  <a:pt x="0" y="38874"/>
                </a:lnTo>
                <a:lnTo>
                  <a:pt x="1409" y="44615"/>
                </a:lnTo>
                <a:lnTo>
                  <a:pt x="1409" y="45059"/>
                </a:lnTo>
                <a:lnTo>
                  <a:pt x="1879" y="45059"/>
                </a:lnTo>
                <a:lnTo>
                  <a:pt x="7086" y="48145"/>
                </a:lnTo>
                <a:lnTo>
                  <a:pt x="12280" y="50355"/>
                </a:lnTo>
                <a:lnTo>
                  <a:pt x="17945" y="50800"/>
                </a:lnTo>
                <a:lnTo>
                  <a:pt x="25044" y="50800"/>
                </a:lnTo>
                <a:lnTo>
                  <a:pt x="28816" y="49923"/>
                </a:lnTo>
                <a:lnTo>
                  <a:pt x="31178" y="48590"/>
                </a:lnTo>
                <a:lnTo>
                  <a:pt x="36385" y="45504"/>
                </a:lnTo>
                <a:lnTo>
                  <a:pt x="39217" y="41529"/>
                </a:lnTo>
                <a:lnTo>
                  <a:pt x="39217" y="37109"/>
                </a:lnTo>
                <a:lnTo>
                  <a:pt x="18427" y="37109"/>
                </a:lnTo>
                <a:lnTo>
                  <a:pt x="16065" y="36664"/>
                </a:lnTo>
                <a:lnTo>
                  <a:pt x="11811" y="34455"/>
                </a:lnTo>
                <a:lnTo>
                  <a:pt x="6134" y="31369"/>
                </a:lnTo>
                <a:lnTo>
                  <a:pt x="5194" y="30924"/>
                </a:lnTo>
                <a:close/>
              </a:path>
              <a:path w="40639" h="50800">
                <a:moveTo>
                  <a:pt x="22682" y="0"/>
                </a:moveTo>
                <a:lnTo>
                  <a:pt x="16535" y="0"/>
                </a:lnTo>
                <a:lnTo>
                  <a:pt x="10858" y="1765"/>
                </a:lnTo>
                <a:lnTo>
                  <a:pt x="8496" y="3530"/>
                </a:lnTo>
                <a:lnTo>
                  <a:pt x="6604" y="5740"/>
                </a:lnTo>
                <a:lnTo>
                  <a:pt x="4241" y="8394"/>
                </a:lnTo>
                <a:lnTo>
                  <a:pt x="3302" y="11049"/>
                </a:lnTo>
                <a:lnTo>
                  <a:pt x="3067" y="12814"/>
                </a:lnTo>
                <a:lnTo>
                  <a:pt x="2949" y="15900"/>
                </a:lnTo>
                <a:lnTo>
                  <a:pt x="3302" y="19875"/>
                </a:lnTo>
                <a:lnTo>
                  <a:pt x="6604" y="24295"/>
                </a:lnTo>
                <a:lnTo>
                  <a:pt x="12750" y="27393"/>
                </a:lnTo>
                <a:lnTo>
                  <a:pt x="23152" y="32245"/>
                </a:lnTo>
                <a:lnTo>
                  <a:pt x="25044" y="33578"/>
                </a:lnTo>
                <a:lnTo>
                  <a:pt x="25044" y="34899"/>
                </a:lnTo>
                <a:lnTo>
                  <a:pt x="24561" y="36664"/>
                </a:lnTo>
                <a:lnTo>
                  <a:pt x="21259" y="37109"/>
                </a:lnTo>
                <a:lnTo>
                  <a:pt x="39217" y="37109"/>
                </a:lnTo>
                <a:lnTo>
                  <a:pt x="39322" y="34899"/>
                </a:lnTo>
                <a:lnTo>
                  <a:pt x="39687" y="31800"/>
                </a:lnTo>
                <a:lnTo>
                  <a:pt x="38265" y="28714"/>
                </a:lnTo>
                <a:lnTo>
                  <a:pt x="35433" y="25628"/>
                </a:lnTo>
                <a:lnTo>
                  <a:pt x="33070" y="22974"/>
                </a:lnTo>
                <a:lnTo>
                  <a:pt x="28816" y="20764"/>
                </a:lnTo>
                <a:lnTo>
                  <a:pt x="23622" y="18554"/>
                </a:lnTo>
                <a:lnTo>
                  <a:pt x="17945" y="15900"/>
                </a:lnTo>
                <a:lnTo>
                  <a:pt x="17945" y="13258"/>
                </a:lnTo>
                <a:lnTo>
                  <a:pt x="18427" y="12814"/>
                </a:lnTo>
                <a:lnTo>
                  <a:pt x="21259" y="12814"/>
                </a:lnTo>
                <a:lnTo>
                  <a:pt x="24561" y="12369"/>
                </a:lnTo>
                <a:lnTo>
                  <a:pt x="40008" y="12369"/>
                </a:lnTo>
                <a:lnTo>
                  <a:pt x="40640" y="10604"/>
                </a:lnTo>
                <a:lnTo>
                  <a:pt x="40157" y="6184"/>
                </a:lnTo>
                <a:lnTo>
                  <a:pt x="40157" y="5740"/>
                </a:lnTo>
                <a:lnTo>
                  <a:pt x="39687" y="5308"/>
                </a:lnTo>
                <a:lnTo>
                  <a:pt x="34963" y="2209"/>
                </a:lnTo>
                <a:lnTo>
                  <a:pt x="29298" y="444"/>
                </a:lnTo>
                <a:lnTo>
                  <a:pt x="22682" y="0"/>
                </a:lnTo>
                <a:close/>
              </a:path>
              <a:path w="40639" h="50800">
                <a:moveTo>
                  <a:pt x="40008" y="12369"/>
                </a:moveTo>
                <a:lnTo>
                  <a:pt x="24561" y="12369"/>
                </a:lnTo>
                <a:lnTo>
                  <a:pt x="28346" y="14135"/>
                </a:lnTo>
                <a:lnTo>
                  <a:pt x="34023" y="18110"/>
                </a:lnTo>
                <a:lnTo>
                  <a:pt x="34963" y="18554"/>
                </a:lnTo>
                <a:lnTo>
                  <a:pt x="39217" y="14579"/>
                </a:lnTo>
                <a:lnTo>
                  <a:pt x="40008" y="12369"/>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4" name="object 26"/>
          <p:cNvSpPr/>
          <p:nvPr/>
        </p:nvSpPr>
        <p:spPr>
          <a:xfrm>
            <a:off x="5039912" y="1554137"/>
            <a:ext cx="49977" cy="79962"/>
          </a:xfrm>
          <a:custGeom>
            <a:avLst/>
            <a:gdLst/>
            <a:ahLst/>
            <a:cxnLst/>
            <a:rect l="l" t="t" r="r" b="b"/>
            <a:pathLst>
              <a:path w="50800" h="81279">
                <a:moveTo>
                  <a:pt x="49555" y="0"/>
                </a:moveTo>
                <a:lnTo>
                  <a:pt x="7429" y="825"/>
                </a:lnTo>
                <a:lnTo>
                  <a:pt x="0" y="77571"/>
                </a:lnTo>
                <a:lnTo>
                  <a:pt x="0" y="79629"/>
                </a:lnTo>
                <a:lnTo>
                  <a:pt x="825" y="80873"/>
                </a:lnTo>
                <a:lnTo>
                  <a:pt x="2057" y="81280"/>
                </a:lnTo>
                <a:lnTo>
                  <a:pt x="43776" y="80048"/>
                </a:lnTo>
                <a:lnTo>
                  <a:pt x="47078" y="74269"/>
                </a:lnTo>
                <a:lnTo>
                  <a:pt x="47485" y="68491"/>
                </a:lnTo>
                <a:lnTo>
                  <a:pt x="45318" y="62712"/>
                </a:lnTo>
                <a:lnTo>
                  <a:pt x="15278" y="62712"/>
                </a:lnTo>
                <a:lnTo>
                  <a:pt x="16929" y="45796"/>
                </a:lnTo>
                <a:lnTo>
                  <a:pt x="41300" y="44970"/>
                </a:lnTo>
                <a:lnTo>
                  <a:pt x="43776" y="40436"/>
                </a:lnTo>
                <a:lnTo>
                  <a:pt x="44183" y="35483"/>
                </a:lnTo>
                <a:lnTo>
                  <a:pt x="42125" y="30124"/>
                </a:lnTo>
                <a:lnTo>
                  <a:pt x="18160" y="30124"/>
                </a:lnTo>
                <a:lnTo>
                  <a:pt x="18999" y="16497"/>
                </a:lnTo>
                <a:lnTo>
                  <a:pt x="48310" y="15684"/>
                </a:lnTo>
                <a:lnTo>
                  <a:pt x="50380" y="11137"/>
                </a:lnTo>
                <a:lnTo>
                  <a:pt x="50799" y="5778"/>
                </a:lnTo>
                <a:lnTo>
                  <a:pt x="49555" y="0"/>
                </a:lnTo>
                <a:close/>
              </a:path>
              <a:path w="50800" h="81279">
                <a:moveTo>
                  <a:pt x="45008" y="61887"/>
                </a:moveTo>
                <a:lnTo>
                  <a:pt x="15278" y="62712"/>
                </a:lnTo>
                <a:lnTo>
                  <a:pt x="45318" y="62712"/>
                </a:lnTo>
                <a:lnTo>
                  <a:pt x="45008" y="6188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5" name="object 31"/>
          <p:cNvSpPr/>
          <p:nvPr/>
        </p:nvSpPr>
        <p:spPr>
          <a:xfrm>
            <a:off x="10913592" y="1544148"/>
            <a:ext cx="486859" cy="419803"/>
          </a:xfrm>
          <a:custGeom>
            <a:avLst/>
            <a:gdLst/>
            <a:ahLst/>
            <a:cxnLst/>
            <a:rect l="l" t="t" r="r" b="b"/>
            <a:pathLst>
              <a:path w="494880" h="426719">
                <a:moveTo>
                  <a:pt x="136494" y="0"/>
                </a:moveTo>
                <a:lnTo>
                  <a:pt x="121661" y="0"/>
                </a:lnTo>
                <a:lnTo>
                  <a:pt x="111302" y="1902"/>
                </a:lnTo>
                <a:lnTo>
                  <a:pt x="73230" y="14906"/>
                </a:lnTo>
                <a:lnTo>
                  <a:pt x="39956" y="38427"/>
                </a:lnTo>
                <a:lnTo>
                  <a:pt x="12184" y="78723"/>
                </a:lnTo>
                <a:lnTo>
                  <a:pt x="970" y="117118"/>
                </a:lnTo>
                <a:lnTo>
                  <a:pt x="0" y="138734"/>
                </a:lnTo>
                <a:lnTo>
                  <a:pt x="79" y="143493"/>
                </a:lnTo>
                <a:lnTo>
                  <a:pt x="7084" y="186476"/>
                </a:lnTo>
                <a:lnTo>
                  <a:pt x="27174" y="229528"/>
                </a:lnTo>
                <a:lnTo>
                  <a:pt x="57705" y="267100"/>
                </a:lnTo>
                <a:lnTo>
                  <a:pt x="86770" y="295613"/>
                </a:lnTo>
                <a:lnTo>
                  <a:pt x="247683" y="426719"/>
                </a:lnTo>
                <a:lnTo>
                  <a:pt x="277336" y="402742"/>
                </a:lnTo>
                <a:lnTo>
                  <a:pt x="247683" y="402742"/>
                </a:lnTo>
                <a:lnTo>
                  <a:pt x="112456" y="293778"/>
                </a:lnTo>
                <a:lnTo>
                  <a:pt x="77213" y="260736"/>
                </a:lnTo>
                <a:lnTo>
                  <a:pt x="52102" y="231754"/>
                </a:lnTo>
                <a:lnTo>
                  <a:pt x="24840" y="184846"/>
                </a:lnTo>
                <a:lnTo>
                  <a:pt x="18361" y="142905"/>
                </a:lnTo>
                <a:lnTo>
                  <a:pt x="18301" y="138734"/>
                </a:lnTo>
                <a:lnTo>
                  <a:pt x="18545" y="129169"/>
                </a:lnTo>
                <a:lnTo>
                  <a:pt x="31639" y="80029"/>
                </a:lnTo>
                <a:lnTo>
                  <a:pt x="60111" y="44511"/>
                </a:lnTo>
                <a:lnTo>
                  <a:pt x="103011" y="22480"/>
                </a:lnTo>
                <a:lnTo>
                  <a:pt x="122969" y="18300"/>
                </a:lnTo>
                <a:lnTo>
                  <a:pt x="199485" y="18300"/>
                </a:lnTo>
                <a:lnTo>
                  <a:pt x="192660" y="14632"/>
                </a:lnTo>
                <a:lnTo>
                  <a:pt x="178524" y="8779"/>
                </a:lnTo>
                <a:lnTo>
                  <a:pt x="162725" y="4093"/>
                </a:lnTo>
                <a:lnTo>
                  <a:pt x="145207" y="863"/>
                </a:lnTo>
                <a:lnTo>
                  <a:pt x="143899" y="431"/>
                </a:lnTo>
                <a:lnTo>
                  <a:pt x="141727" y="431"/>
                </a:lnTo>
                <a:lnTo>
                  <a:pt x="136494" y="0"/>
                </a:lnTo>
                <a:close/>
              </a:path>
              <a:path w="494880" h="426719">
                <a:moveTo>
                  <a:pt x="428178" y="18300"/>
                </a:moveTo>
                <a:lnTo>
                  <a:pt x="371952" y="18300"/>
                </a:lnTo>
                <a:lnTo>
                  <a:pt x="375913" y="18873"/>
                </a:lnTo>
                <a:lnTo>
                  <a:pt x="383850" y="20403"/>
                </a:lnTo>
                <a:lnTo>
                  <a:pt x="425132" y="37529"/>
                </a:lnTo>
                <a:lnTo>
                  <a:pt x="455856" y="67523"/>
                </a:lnTo>
                <a:lnTo>
                  <a:pt x="475395" y="118208"/>
                </a:lnTo>
                <a:lnTo>
                  <a:pt x="476738" y="143493"/>
                </a:lnTo>
                <a:lnTo>
                  <a:pt x="475776" y="157320"/>
                </a:lnTo>
                <a:lnTo>
                  <a:pt x="461465" y="204986"/>
                </a:lnTo>
                <a:lnTo>
                  <a:pt x="439173" y="236606"/>
                </a:lnTo>
                <a:lnTo>
                  <a:pt x="412247" y="266510"/>
                </a:lnTo>
                <a:lnTo>
                  <a:pt x="374569" y="300748"/>
                </a:lnTo>
                <a:lnTo>
                  <a:pt x="247683" y="402742"/>
                </a:lnTo>
                <a:lnTo>
                  <a:pt x="277336" y="402742"/>
                </a:lnTo>
                <a:lnTo>
                  <a:pt x="390409" y="311311"/>
                </a:lnTo>
                <a:lnTo>
                  <a:pt x="421101" y="283609"/>
                </a:lnTo>
                <a:lnTo>
                  <a:pt x="447405" y="255465"/>
                </a:lnTo>
                <a:lnTo>
                  <a:pt x="475918" y="216561"/>
                </a:lnTo>
                <a:lnTo>
                  <a:pt x="491178" y="179108"/>
                </a:lnTo>
                <a:lnTo>
                  <a:pt x="494880" y="138734"/>
                </a:lnTo>
                <a:lnTo>
                  <a:pt x="494280" y="126502"/>
                </a:lnTo>
                <a:lnTo>
                  <a:pt x="483691" y="79222"/>
                </a:lnTo>
                <a:lnTo>
                  <a:pt x="456061" y="38877"/>
                </a:lnTo>
                <a:lnTo>
                  <a:pt x="433820" y="21470"/>
                </a:lnTo>
                <a:lnTo>
                  <a:pt x="428178" y="18300"/>
                </a:lnTo>
                <a:close/>
              </a:path>
              <a:path w="494880" h="426719">
                <a:moveTo>
                  <a:pt x="199485" y="18300"/>
                </a:moveTo>
                <a:lnTo>
                  <a:pt x="135618" y="18300"/>
                </a:lnTo>
                <a:lnTo>
                  <a:pt x="139974" y="18732"/>
                </a:lnTo>
                <a:lnTo>
                  <a:pt x="142159" y="18732"/>
                </a:lnTo>
                <a:lnTo>
                  <a:pt x="162754" y="23124"/>
                </a:lnTo>
                <a:lnTo>
                  <a:pt x="210707" y="47681"/>
                </a:lnTo>
                <a:lnTo>
                  <a:pt x="237108" y="78249"/>
                </a:lnTo>
                <a:lnTo>
                  <a:pt x="246375" y="99809"/>
                </a:lnTo>
                <a:lnTo>
                  <a:pt x="255532" y="80626"/>
                </a:lnTo>
                <a:lnTo>
                  <a:pt x="256622" y="78621"/>
                </a:lnTo>
                <a:lnTo>
                  <a:pt x="259854" y="73619"/>
                </a:lnTo>
                <a:lnTo>
                  <a:pt x="265347" y="66386"/>
                </a:lnTo>
                <a:lnTo>
                  <a:pt x="272800" y="58153"/>
                </a:lnTo>
                <a:lnTo>
                  <a:pt x="245696" y="58153"/>
                </a:lnTo>
                <a:lnTo>
                  <a:pt x="216166" y="28690"/>
                </a:lnTo>
                <a:lnTo>
                  <a:pt x="205188" y="21365"/>
                </a:lnTo>
                <a:lnTo>
                  <a:pt x="199485" y="18300"/>
                </a:lnTo>
                <a:close/>
              </a:path>
              <a:path w="494880" h="426719">
                <a:moveTo>
                  <a:pt x="373261" y="0"/>
                </a:moveTo>
                <a:lnTo>
                  <a:pt x="358440" y="0"/>
                </a:lnTo>
                <a:lnTo>
                  <a:pt x="353639" y="431"/>
                </a:lnTo>
                <a:lnTo>
                  <a:pt x="350591" y="863"/>
                </a:lnTo>
                <a:lnTo>
                  <a:pt x="343444" y="1800"/>
                </a:lnTo>
                <a:lnTo>
                  <a:pt x="297962" y="16585"/>
                </a:lnTo>
                <a:lnTo>
                  <a:pt x="265941" y="37975"/>
                </a:lnTo>
                <a:lnTo>
                  <a:pt x="245696" y="58153"/>
                </a:lnTo>
                <a:lnTo>
                  <a:pt x="272800" y="58153"/>
                </a:lnTo>
                <a:lnTo>
                  <a:pt x="273216" y="57693"/>
                </a:lnTo>
                <a:lnTo>
                  <a:pt x="283581" y="48305"/>
                </a:lnTo>
                <a:lnTo>
                  <a:pt x="296557" y="38992"/>
                </a:lnTo>
                <a:lnTo>
                  <a:pt x="312263" y="30521"/>
                </a:lnTo>
                <a:lnTo>
                  <a:pt x="330815" y="23660"/>
                </a:lnTo>
                <a:lnTo>
                  <a:pt x="352331" y="19176"/>
                </a:lnTo>
                <a:lnTo>
                  <a:pt x="353207" y="18732"/>
                </a:lnTo>
                <a:lnTo>
                  <a:pt x="355392" y="18732"/>
                </a:lnTo>
                <a:lnTo>
                  <a:pt x="359316" y="18300"/>
                </a:lnTo>
                <a:lnTo>
                  <a:pt x="428178" y="18300"/>
                </a:lnTo>
                <a:lnTo>
                  <a:pt x="391798" y="3554"/>
                </a:lnTo>
                <a:lnTo>
                  <a:pt x="377185" y="431"/>
                </a:lnTo>
                <a:lnTo>
                  <a:pt x="373261"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6" name="object 32"/>
          <p:cNvSpPr/>
          <p:nvPr/>
        </p:nvSpPr>
        <p:spPr>
          <a:xfrm>
            <a:off x="11077088" y="1615237"/>
            <a:ext cx="143756" cy="128807"/>
          </a:xfrm>
          <a:custGeom>
            <a:avLst/>
            <a:gdLst/>
            <a:ahLst/>
            <a:cxnLst/>
            <a:rect l="l" t="t" r="r" b="b"/>
            <a:pathLst>
              <a:path w="146124" h="130929">
                <a:moveTo>
                  <a:pt x="72467" y="68369"/>
                </a:moveTo>
                <a:lnTo>
                  <a:pt x="42303" y="68369"/>
                </a:lnTo>
                <a:lnTo>
                  <a:pt x="60871" y="126154"/>
                </a:lnTo>
                <a:lnTo>
                  <a:pt x="65189" y="130066"/>
                </a:lnTo>
                <a:lnTo>
                  <a:pt x="70370" y="130929"/>
                </a:lnTo>
                <a:lnTo>
                  <a:pt x="75984" y="128758"/>
                </a:lnTo>
                <a:lnTo>
                  <a:pt x="106869" y="74452"/>
                </a:lnTo>
                <a:lnTo>
                  <a:pt x="74688" y="74452"/>
                </a:lnTo>
                <a:lnTo>
                  <a:pt x="72467" y="68369"/>
                </a:lnTo>
                <a:close/>
              </a:path>
              <a:path w="146124" h="130929">
                <a:moveTo>
                  <a:pt x="21512" y="0"/>
                </a:moveTo>
                <a:lnTo>
                  <a:pt x="11214" y="2329"/>
                </a:lnTo>
                <a:lnTo>
                  <a:pt x="117" y="126154"/>
                </a:lnTo>
                <a:lnTo>
                  <a:pt x="0" y="128758"/>
                </a:lnTo>
                <a:lnTo>
                  <a:pt x="1295" y="130066"/>
                </a:lnTo>
                <a:lnTo>
                  <a:pt x="35394" y="130066"/>
                </a:lnTo>
                <a:lnTo>
                  <a:pt x="36258" y="129189"/>
                </a:lnTo>
                <a:lnTo>
                  <a:pt x="36347" y="127018"/>
                </a:lnTo>
                <a:lnTo>
                  <a:pt x="42303" y="68369"/>
                </a:lnTo>
                <a:lnTo>
                  <a:pt x="72467" y="68369"/>
                </a:lnTo>
                <a:lnTo>
                  <a:pt x="48348" y="2329"/>
                </a:lnTo>
                <a:lnTo>
                  <a:pt x="34055" y="29"/>
                </a:lnTo>
                <a:lnTo>
                  <a:pt x="21512" y="0"/>
                </a:lnTo>
                <a:close/>
              </a:path>
              <a:path w="146124" h="130929">
                <a:moveTo>
                  <a:pt x="144155" y="68801"/>
                </a:moveTo>
                <a:lnTo>
                  <a:pt x="110083" y="68801"/>
                </a:lnTo>
                <a:lnTo>
                  <a:pt x="107492" y="126154"/>
                </a:lnTo>
                <a:lnTo>
                  <a:pt x="107492" y="128326"/>
                </a:lnTo>
                <a:lnTo>
                  <a:pt x="109220" y="129634"/>
                </a:lnTo>
                <a:lnTo>
                  <a:pt x="141173" y="129634"/>
                </a:lnTo>
                <a:lnTo>
                  <a:pt x="142468" y="128326"/>
                </a:lnTo>
                <a:lnTo>
                  <a:pt x="142493" y="126154"/>
                </a:lnTo>
                <a:lnTo>
                  <a:pt x="144155" y="68801"/>
                </a:lnTo>
                <a:close/>
              </a:path>
              <a:path w="146124" h="130929">
                <a:moveTo>
                  <a:pt x="133625" y="335"/>
                </a:moveTo>
                <a:lnTo>
                  <a:pt x="120878" y="1897"/>
                </a:lnTo>
                <a:lnTo>
                  <a:pt x="74688" y="74452"/>
                </a:lnTo>
                <a:lnTo>
                  <a:pt x="106869" y="74452"/>
                </a:lnTo>
                <a:lnTo>
                  <a:pt x="110083" y="68801"/>
                </a:lnTo>
                <a:lnTo>
                  <a:pt x="144155" y="68801"/>
                </a:lnTo>
                <a:lnTo>
                  <a:pt x="146124" y="848"/>
                </a:lnTo>
                <a:lnTo>
                  <a:pt x="133625" y="335"/>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7" name="object 33"/>
          <p:cNvSpPr/>
          <p:nvPr/>
        </p:nvSpPr>
        <p:spPr>
          <a:xfrm>
            <a:off x="10977135" y="1594118"/>
            <a:ext cx="98834" cy="149930"/>
          </a:xfrm>
          <a:custGeom>
            <a:avLst/>
            <a:gdLst/>
            <a:ahLst/>
            <a:cxnLst/>
            <a:rect l="l" t="t" r="r" b="b"/>
            <a:pathLst>
              <a:path w="100462" h="152400">
                <a:moveTo>
                  <a:pt x="99034" y="0"/>
                </a:moveTo>
                <a:lnTo>
                  <a:pt x="16649" y="0"/>
                </a:lnTo>
                <a:lnTo>
                  <a:pt x="14516" y="1244"/>
                </a:lnTo>
                <a:lnTo>
                  <a:pt x="13233" y="2921"/>
                </a:lnTo>
                <a:lnTo>
                  <a:pt x="12369" y="5829"/>
                </a:lnTo>
                <a:lnTo>
                  <a:pt x="0" y="145732"/>
                </a:lnTo>
                <a:lnTo>
                  <a:pt x="419" y="149479"/>
                </a:lnTo>
                <a:lnTo>
                  <a:pt x="1701" y="151980"/>
                </a:lnTo>
                <a:lnTo>
                  <a:pt x="4267" y="152400"/>
                </a:lnTo>
                <a:lnTo>
                  <a:pt x="90386" y="141971"/>
                </a:lnTo>
                <a:lnTo>
                  <a:pt x="91809" y="130015"/>
                </a:lnTo>
                <a:lnTo>
                  <a:pt x="89217" y="117424"/>
                </a:lnTo>
                <a:lnTo>
                  <a:pt x="30302" y="117424"/>
                </a:lnTo>
                <a:lnTo>
                  <a:pt x="34150" y="85775"/>
                </a:lnTo>
                <a:lnTo>
                  <a:pt x="84046" y="80804"/>
                </a:lnTo>
                <a:lnTo>
                  <a:pt x="86398" y="69196"/>
                </a:lnTo>
                <a:lnTo>
                  <a:pt x="83667" y="56629"/>
                </a:lnTo>
                <a:lnTo>
                  <a:pt x="36703" y="56629"/>
                </a:lnTo>
                <a:lnTo>
                  <a:pt x="39268" y="30391"/>
                </a:lnTo>
                <a:lnTo>
                  <a:pt x="98437" y="24967"/>
                </a:lnTo>
                <a:lnTo>
                  <a:pt x="100462" y="12900"/>
                </a:lnTo>
                <a:lnTo>
                  <a:pt x="99034"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8" name="object 34"/>
          <p:cNvSpPr/>
          <p:nvPr/>
        </p:nvSpPr>
        <p:spPr>
          <a:xfrm>
            <a:off x="11241093" y="1594877"/>
            <a:ext cx="104873" cy="147450"/>
          </a:xfrm>
          <a:custGeom>
            <a:avLst/>
            <a:gdLst/>
            <a:ahLst/>
            <a:cxnLst/>
            <a:rect l="l" t="t" r="r" b="b"/>
            <a:pathLst>
              <a:path w="106601" h="149879">
                <a:moveTo>
                  <a:pt x="60576" y="0"/>
                </a:moveTo>
                <a:lnTo>
                  <a:pt x="15811" y="2510"/>
                </a:lnTo>
                <a:lnTo>
                  <a:pt x="0" y="147711"/>
                </a:lnTo>
                <a:lnTo>
                  <a:pt x="10741" y="149879"/>
                </a:lnTo>
                <a:lnTo>
                  <a:pt x="24231" y="146299"/>
                </a:lnTo>
                <a:lnTo>
                  <a:pt x="28663" y="104516"/>
                </a:lnTo>
                <a:lnTo>
                  <a:pt x="39751" y="102878"/>
                </a:lnTo>
                <a:lnTo>
                  <a:pt x="76312" y="93583"/>
                </a:lnTo>
                <a:lnTo>
                  <a:pt x="87147" y="88002"/>
                </a:lnTo>
                <a:lnTo>
                  <a:pt x="95634" y="79492"/>
                </a:lnTo>
                <a:lnTo>
                  <a:pt x="98150" y="74608"/>
                </a:lnTo>
                <a:lnTo>
                  <a:pt x="31330" y="74608"/>
                </a:lnTo>
                <a:lnTo>
                  <a:pt x="35318" y="29954"/>
                </a:lnTo>
                <a:lnTo>
                  <a:pt x="42990" y="29161"/>
                </a:lnTo>
                <a:lnTo>
                  <a:pt x="59388" y="28873"/>
                </a:lnTo>
                <a:lnTo>
                  <a:pt x="105718" y="28873"/>
                </a:lnTo>
                <a:lnTo>
                  <a:pt x="105474" y="26278"/>
                </a:lnTo>
                <a:lnTo>
                  <a:pt x="102304" y="14601"/>
                </a:lnTo>
                <a:lnTo>
                  <a:pt x="93588" y="5877"/>
                </a:lnTo>
                <a:lnTo>
                  <a:pt x="79891" y="1105"/>
                </a:lnTo>
                <a:lnTo>
                  <a:pt x="71286" y="275"/>
                </a:lnTo>
                <a:lnTo>
                  <a:pt x="60576" y="0"/>
                </a:lnTo>
                <a:close/>
              </a:path>
              <a:path w="106601" h="149879">
                <a:moveTo>
                  <a:pt x="105718" y="28873"/>
                </a:moveTo>
                <a:lnTo>
                  <a:pt x="59388" y="28873"/>
                </a:lnTo>
                <a:lnTo>
                  <a:pt x="70387" y="31519"/>
                </a:lnTo>
                <a:lnTo>
                  <a:pt x="76131" y="37509"/>
                </a:lnTo>
                <a:lnTo>
                  <a:pt x="49861" y="72361"/>
                </a:lnTo>
                <a:lnTo>
                  <a:pt x="31330" y="74608"/>
                </a:lnTo>
                <a:lnTo>
                  <a:pt x="98150" y="74608"/>
                </a:lnTo>
                <a:lnTo>
                  <a:pt x="101868" y="67394"/>
                </a:lnTo>
                <a:lnTo>
                  <a:pt x="105943" y="51048"/>
                </a:lnTo>
                <a:lnTo>
                  <a:pt x="106601" y="38245"/>
                </a:lnTo>
                <a:lnTo>
                  <a:pt x="105718" y="28873"/>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69" name="object 99"/>
          <p:cNvSpPr txBox="1"/>
          <p:nvPr/>
        </p:nvSpPr>
        <p:spPr>
          <a:xfrm>
            <a:off x="10457373" y="3211772"/>
            <a:ext cx="1399346" cy="461659"/>
          </a:xfrm>
          <a:prstGeom prst="rect">
            <a:avLst/>
          </a:prstGeom>
        </p:spPr>
        <p:txBody>
          <a:bodyPr vert="horz" wrap="square" lIns="0" tIns="0" rIns="0" bIns="0" rtlCol="0" anchor="ctr">
            <a:noAutofit/>
          </a:bodyPr>
          <a:lstStyle/>
          <a:p>
            <a:pPr marL="93345" marR="88900" lvl="0" indent="294005" algn="ctr" defTabSz="914400" rtl="0" eaLnBrk="1" fontAlgn="auto" latinLnBrk="0" hangingPunct="1">
              <a:lnSpc>
                <a:spcPct val="103000"/>
              </a:lnSpc>
              <a:spcBef>
                <a:spcPts val="0"/>
              </a:spcBef>
              <a:spcAft>
                <a:spcPts val="0"/>
              </a:spcAft>
              <a:buClrTx/>
              <a:buSzTx/>
              <a:buFontTx/>
              <a:buNone/>
              <a:tabLst/>
              <a:defRPr/>
            </a:pPr>
            <a:r>
              <a:rPr kumimoji="0" sz="1200" b="0" i="0" u="none" strike="noStrike" kern="1200" cap="none" spc="-80" normalizeH="0" baseline="0" noProof="0" dirty="0">
                <a:ln>
                  <a:noFill/>
                </a:ln>
                <a:solidFill>
                  <a:schemeClr val="bg1"/>
                </a:solidFill>
                <a:effectLst/>
                <a:uLnTx/>
                <a:uFillTx/>
                <a:latin typeface="+mj-lt"/>
                <a:ea typeface="+mn-ea"/>
                <a:cs typeface="Arial"/>
              </a:rPr>
              <a:t>C</a:t>
            </a:r>
            <a:r>
              <a:rPr kumimoji="0" sz="1200" b="0" i="0" u="none" strike="noStrike" kern="1200" cap="none" spc="20" normalizeH="0" baseline="0" noProof="0" dirty="0">
                <a:ln>
                  <a:noFill/>
                </a:ln>
                <a:solidFill>
                  <a:schemeClr val="bg1"/>
                </a:solidFill>
                <a:effectLst/>
                <a:uLnTx/>
                <a:uFillTx/>
                <a:latin typeface="+mj-lt"/>
                <a:ea typeface="+mn-ea"/>
                <a:cs typeface="Arial"/>
              </a:rPr>
              <a:t>u</a:t>
            </a:r>
            <a:r>
              <a:rPr kumimoji="0" sz="1200" b="0" i="0" u="none" strike="noStrike" kern="1200" cap="none" spc="5" normalizeH="0" baseline="0" noProof="0" dirty="0">
                <a:ln>
                  <a:noFill/>
                </a:ln>
                <a:solidFill>
                  <a:schemeClr val="bg1"/>
                </a:solidFill>
                <a:effectLst/>
                <a:uLnTx/>
                <a:uFillTx/>
                <a:latin typeface="+mj-lt"/>
                <a:ea typeface="+mn-ea"/>
                <a:cs typeface="Arial"/>
              </a:rPr>
              <a:t>s</a:t>
            </a:r>
            <a:r>
              <a:rPr kumimoji="0" sz="1200" b="0" i="0" u="none" strike="noStrike" kern="1200" cap="none" spc="85" normalizeH="0" baseline="0" noProof="0" dirty="0">
                <a:ln>
                  <a:noFill/>
                </a:ln>
                <a:solidFill>
                  <a:schemeClr val="bg1"/>
                </a:solidFill>
                <a:effectLst/>
                <a:uLnTx/>
                <a:uFillTx/>
                <a:latin typeface="+mj-lt"/>
                <a:ea typeface="+mn-ea"/>
                <a:cs typeface="Arial"/>
              </a:rPr>
              <a:t>t</a:t>
            </a:r>
            <a:r>
              <a:rPr kumimoji="0" sz="1200" b="0" i="0" u="none" strike="noStrike" kern="1200" cap="none" spc="45" normalizeH="0" baseline="0" noProof="0" dirty="0">
                <a:ln>
                  <a:noFill/>
                </a:ln>
                <a:solidFill>
                  <a:schemeClr val="bg1"/>
                </a:solidFill>
                <a:effectLst/>
                <a:uLnTx/>
                <a:uFillTx/>
                <a:latin typeface="+mj-lt"/>
                <a:ea typeface="+mn-ea"/>
                <a:cs typeface="Arial"/>
              </a:rPr>
              <a:t>o</a:t>
            </a:r>
            <a:r>
              <a:rPr kumimoji="0" sz="1200" b="0" i="0" u="none" strike="noStrike" kern="1200" cap="none" spc="85" normalizeH="0" baseline="0" noProof="0" dirty="0">
                <a:ln>
                  <a:noFill/>
                </a:ln>
                <a:solidFill>
                  <a:schemeClr val="bg1"/>
                </a:solidFill>
                <a:effectLst/>
                <a:uLnTx/>
                <a:uFillTx/>
                <a:latin typeface="+mj-lt"/>
                <a:ea typeface="+mn-ea"/>
                <a:cs typeface="Arial"/>
              </a:rPr>
              <a:t>m</a:t>
            </a:r>
            <a:r>
              <a:rPr kumimoji="0" sz="1200" b="0" i="0" u="none" strike="noStrike" kern="1200" cap="none" spc="15" normalizeH="0" baseline="0" noProof="0" dirty="0">
                <a:ln>
                  <a:noFill/>
                </a:ln>
                <a:solidFill>
                  <a:schemeClr val="bg1"/>
                </a:solidFill>
                <a:effectLst/>
                <a:uLnTx/>
                <a:uFillTx/>
                <a:latin typeface="+mj-lt"/>
                <a:ea typeface="+mn-ea"/>
                <a:cs typeface="Arial"/>
              </a:rPr>
              <a:t>er </a:t>
            </a:r>
            <a:r>
              <a:rPr kumimoji="0" sz="1200" b="0" i="0" u="none" strike="noStrike" kern="1200" cap="none" spc="5" normalizeH="0" baseline="0" noProof="0" dirty="0">
                <a:ln>
                  <a:noFill/>
                </a:ln>
                <a:solidFill>
                  <a:schemeClr val="bg1"/>
                </a:solidFill>
                <a:effectLst/>
                <a:uLnTx/>
                <a:uFillTx/>
                <a:latin typeface="+mj-lt"/>
                <a:ea typeface="+mn-ea"/>
                <a:cs typeface="Arial"/>
              </a:rPr>
              <a:t>s</a:t>
            </a:r>
            <a:r>
              <a:rPr kumimoji="0" sz="1200" b="0" i="0" u="none" strike="noStrike" kern="1200" cap="none" spc="20" normalizeH="0" baseline="0" noProof="0" dirty="0">
                <a:ln>
                  <a:noFill/>
                </a:ln>
                <a:solidFill>
                  <a:schemeClr val="bg1"/>
                </a:solidFill>
                <a:effectLst/>
                <a:uLnTx/>
                <a:uFillTx/>
                <a:latin typeface="+mj-lt"/>
                <a:ea typeface="+mn-ea"/>
                <a:cs typeface="Arial"/>
              </a:rPr>
              <a:t>en</a:t>
            </a:r>
            <a:r>
              <a:rPr kumimoji="0" sz="1200" b="0" i="0" u="none" strike="noStrike" kern="1200" cap="none" spc="85" normalizeH="0" baseline="0" noProof="0" dirty="0">
                <a:ln>
                  <a:noFill/>
                </a:ln>
                <a:solidFill>
                  <a:schemeClr val="bg1"/>
                </a:solidFill>
                <a:effectLst/>
                <a:uLnTx/>
                <a:uFillTx/>
                <a:latin typeface="+mj-lt"/>
                <a:ea typeface="+mn-ea"/>
                <a:cs typeface="Arial"/>
              </a:rPr>
              <a:t>t</a:t>
            </a:r>
            <a:r>
              <a:rPr kumimoji="0" sz="1200" b="0" i="0" u="none" strike="noStrike" kern="1200" cap="none" spc="-10" normalizeH="0" baseline="0" noProof="0" dirty="0">
                <a:ln>
                  <a:noFill/>
                </a:ln>
                <a:solidFill>
                  <a:schemeClr val="bg1"/>
                </a:solidFill>
                <a:effectLst/>
                <a:uLnTx/>
                <a:uFillTx/>
                <a:latin typeface="+mj-lt"/>
                <a:ea typeface="+mn-ea"/>
                <a:cs typeface="Arial"/>
              </a:rPr>
              <a:t>i</a:t>
            </a:r>
            <a:r>
              <a:rPr kumimoji="0" sz="1200" b="0" i="0" u="none" strike="noStrike" kern="1200" cap="none" spc="110" normalizeH="0" baseline="0" noProof="0" dirty="0">
                <a:ln>
                  <a:noFill/>
                </a:ln>
                <a:solidFill>
                  <a:schemeClr val="bg1"/>
                </a:solidFill>
                <a:effectLst/>
                <a:uLnTx/>
                <a:uFillTx/>
                <a:latin typeface="+mj-lt"/>
                <a:ea typeface="+mn-ea"/>
                <a:cs typeface="Arial"/>
              </a:rPr>
              <a:t>m</a:t>
            </a:r>
            <a:r>
              <a:rPr kumimoji="0" sz="1200" b="0" i="0" u="none" strike="noStrike" kern="1200" cap="none" spc="20" normalizeH="0" baseline="0" noProof="0" dirty="0">
                <a:ln>
                  <a:noFill/>
                </a:ln>
                <a:solidFill>
                  <a:schemeClr val="bg1"/>
                </a:solidFill>
                <a:effectLst/>
                <a:uLnTx/>
                <a:uFillTx/>
                <a:latin typeface="+mj-lt"/>
                <a:ea typeface="+mn-ea"/>
                <a:cs typeface="Arial"/>
              </a:rPr>
              <a:t>en</a:t>
            </a:r>
            <a:r>
              <a:rPr kumimoji="0" sz="1200" b="0" i="0" u="none" strike="noStrike" kern="1200" cap="none" spc="60" normalizeH="0" baseline="0" noProof="0" dirty="0">
                <a:ln>
                  <a:noFill/>
                </a:ln>
                <a:solidFill>
                  <a:schemeClr val="bg1"/>
                </a:solidFill>
                <a:effectLst/>
                <a:uLnTx/>
                <a:uFillTx/>
                <a:latin typeface="+mj-lt"/>
                <a:ea typeface="+mn-ea"/>
                <a:cs typeface="Arial"/>
              </a:rPr>
              <a:t>t</a:t>
            </a:r>
            <a:r>
              <a:rPr kumimoji="0" sz="1200" b="0" i="0" u="none" strike="noStrike" kern="1200" cap="none" spc="-40" normalizeH="0" baseline="0" noProof="0" dirty="0">
                <a:ln>
                  <a:noFill/>
                </a:ln>
                <a:solidFill>
                  <a:schemeClr val="bg1"/>
                </a:solidFill>
                <a:effectLst/>
                <a:uLnTx/>
                <a:uFillTx/>
                <a:latin typeface="+mj-lt"/>
                <a:ea typeface="+mn-ea"/>
                <a:cs typeface="Arial"/>
              </a:rPr>
              <a:t> </a:t>
            </a:r>
            <a:r>
              <a:rPr kumimoji="0" sz="1200" b="0" i="0" u="none" strike="noStrike" kern="1200" cap="none" spc="-25" normalizeH="0" baseline="0" noProof="0" dirty="0">
                <a:ln>
                  <a:noFill/>
                </a:ln>
                <a:solidFill>
                  <a:schemeClr val="bg1"/>
                </a:solidFill>
                <a:effectLst/>
                <a:uLnTx/>
                <a:uFillTx/>
                <a:latin typeface="+mj-lt"/>
                <a:ea typeface="+mn-ea"/>
                <a:cs typeface="Arial"/>
              </a:rPr>
              <a:t>a</a:t>
            </a:r>
            <a:r>
              <a:rPr kumimoji="0" sz="1200" b="0" i="0" u="none" strike="noStrike" kern="1200" cap="none" spc="-10" normalizeH="0" baseline="0" noProof="0" dirty="0">
                <a:ln>
                  <a:noFill/>
                </a:ln>
                <a:solidFill>
                  <a:schemeClr val="bg1"/>
                </a:solidFill>
                <a:effectLst/>
                <a:uLnTx/>
                <a:uFillTx/>
                <a:latin typeface="+mj-lt"/>
                <a:ea typeface="+mn-ea"/>
                <a:cs typeface="Arial"/>
              </a:rPr>
              <a:t>n</a:t>
            </a:r>
            <a:r>
              <a:rPr kumimoji="0" sz="1200" b="0" i="0" u="none" strike="noStrike" kern="1200" cap="none" spc="-40" normalizeH="0" baseline="0" noProof="0" dirty="0">
                <a:ln>
                  <a:noFill/>
                </a:ln>
                <a:solidFill>
                  <a:schemeClr val="bg1"/>
                </a:solidFill>
                <a:effectLst/>
                <a:uLnTx/>
                <a:uFillTx/>
                <a:latin typeface="+mj-lt"/>
                <a:ea typeface="+mn-ea"/>
                <a:cs typeface="Arial"/>
              </a:rPr>
              <a:t>a</a:t>
            </a:r>
            <a:r>
              <a:rPr kumimoji="0" sz="1200" b="0" i="0" u="none" strike="noStrike" kern="1200" cap="none" spc="-25" normalizeH="0" baseline="0" noProof="0" dirty="0">
                <a:ln>
                  <a:noFill/>
                </a:ln>
                <a:solidFill>
                  <a:schemeClr val="bg1"/>
                </a:solidFill>
                <a:effectLst/>
                <a:uLnTx/>
                <a:uFillTx/>
                <a:latin typeface="+mj-lt"/>
                <a:ea typeface="+mn-ea"/>
                <a:cs typeface="Arial"/>
              </a:rPr>
              <a:t>l</a:t>
            </a:r>
            <a:r>
              <a:rPr kumimoji="0" sz="1200" b="0" i="0" u="none" strike="noStrike" kern="1200" cap="none" spc="45" normalizeH="0" baseline="0" noProof="0" dirty="0">
                <a:ln>
                  <a:noFill/>
                </a:ln>
                <a:solidFill>
                  <a:schemeClr val="bg1"/>
                </a:solidFill>
                <a:effectLst/>
                <a:uLnTx/>
                <a:uFillTx/>
                <a:latin typeface="+mj-lt"/>
                <a:ea typeface="+mn-ea"/>
                <a:cs typeface="Arial"/>
              </a:rPr>
              <a:t>y</a:t>
            </a:r>
            <a:r>
              <a:rPr kumimoji="0" sz="1200" b="0" i="0" u="none" strike="noStrike" kern="1200" cap="none" spc="50" normalizeH="0" baseline="0" noProof="0" dirty="0">
                <a:ln>
                  <a:noFill/>
                </a:ln>
                <a:solidFill>
                  <a:schemeClr val="bg1"/>
                </a:solidFill>
                <a:effectLst/>
                <a:uLnTx/>
                <a:uFillTx/>
                <a:latin typeface="+mj-lt"/>
                <a:ea typeface="+mn-ea"/>
                <a:cs typeface="Arial"/>
              </a:rPr>
              <a:t>t</a:t>
            </a:r>
            <a:r>
              <a:rPr kumimoji="0" sz="1200" b="0" i="0" u="none" strike="noStrike" kern="1200" cap="none" spc="-10" normalizeH="0" baseline="0" noProof="0" dirty="0">
                <a:ln>
                  <a:noFill/>
                </a:ln>
                <a:solidFill>
                  <a:schemeClr val="bg1"/>
                </a:solidFill>
                <a:effectLst/>
                <a:uLnTx/>
                <a:uFillTx/>
                <a:latin typeface="+mj-lt"/>
                <a:ea typeface="+mn-ea"/>
                <a:cs typeface="Arial"/>
              </a:rPr>
              <a:t>i</a:t>
            </a:r>
            <a:r>
              <a:rPr kumimoji="0" sz="1200" b="0" i="0" u="none" strike="noStrike" kern="1200" cap="none" spc="5" normalizeH="0" baseline="0" noProof="0" dirty="0">
                <a:ln>
                  <a:noFill/>
                </a:ln>
                <a:solidFill>
                  <a:schemeClr val="bg1"/>
                </a:solidFill>
                <a:effectLst/>
                <a:uLnTx/>
                <a:uFillTx/>
                <a:latin typeface="+mj-lt"/>
                <a:ea typeface="+mn-ea"/>
                <a:cs typeface="Arial"/>
              </a:rPr>
              <a:t>cs</a:t>
            </a:r>
            <a:endParaRPr kumimoji="0" sz="1200" b="0" i="0" u="none" strike="noStrike" kern="1200" cap="none" spc="0" normalizeH="0" baseline="0" noProof="0" dirty="0">
              <a:ln>
                <a:noFill/>
              </a:ln>
              <a:solidFill>
                <a:schemeClr val="bg1"/>
              </a:solidFill>
              <a:effectLst/>
              <a:uLnTx/>
              <a:uFillTx/>
              <a:latin typeface="+mj-lt"/>
              <a:ea typeface="+mn-ea"/>
              <a:cs typeface="Arial"/>
            </a:endParaRPr>
          </a:p>
        </p:txBody>
      </p:sp>
      <p:sp>
        <p:nvSpPr>
          <p:cNvPr id="170" name="object 100"/>
          <p:cNvSpPr txBox="1"/>
          <p:nvPr/>
        </p:nvSpPr>
        <p:spPr>
          <a:xfrm>
            <a:off x="10457373" y="3838312"/>
            <a:ext cx="1399346" cy="464783"/>
          </a:xfrm>
          <a:prstGeom prst="rect">
            <a:avLst/>
          </a:prstGeom>
        </p:spPr>
        <p:txBody>
          <a:bodyPr vert="horz" wrap="square" lIns="0" tIns="0" rIns="0" bIns="0" rtlCol="0" anchor="ctr">
            <a:noAutofit/>
          </a:bodyPr>
          <a:lstStyle/>
          <a:p>
            <a:pPr marL="93345" marR="88900" lvl="0" indent="284480" algn="ctr" defTabSz="914400" rtl="0" eaLnBrk="1" fontAlgn="auto" latinLnBrk="0" hangingPunct="1">
              <a:lnSpc>
                <a:spcPct val="103000"/>
              </a:lnSpc>
              <a:spcBef>
                <a:spcPts val="0"/>
              </a:spcBef>
              <a:spcAft>
                <a:spcPts val="0"/>
              </a:spcAft>
              <a:buClrTx/>
              <a:buSzTx/>
              <a:buFontTx/>
              <a:buNone/>
              <a:tabLst/>
              <a:defRPr/>
            </a:pPr>
            <a:r>
              <a:rPr kumimoji="0" sz="1200" b="0" i="0" u="none" strike="noStrike" kern="1200" cap="none" spc="-20" normalizeH="0" baseline="0" noProof="0" dirty="0">
                <a:ln>
                  <a:noFill/>
                </a:ln>
                <a:solidFill>
                  <a:schemeClr val="bg1"/>
                </a:solidFill>
                <a:effectLst/>
                <a:uLnTx/>
                <a:uFillTx/>
                <a:latin typeface="+mj-lt"/>
                <a:ea typeface="+mn-ea"/>
                <a:cs typeface="Arial"/>
              </a:rPr>
              <a:t>E</a:t>
            </a:r>
            <a:r>
              <a:rPr kumimoji="0" sz="1200" b="0" i="0" u="none" strike="noStrike" kern="1200" cap="none" spc="110" normalizeH="0" baseline="0" noProof="0" dirty="0">
                <a:ln>
                  <a:noFill/>
                </a:ln>
                <a:solidFill>
                  <a:schemeClr val="bg1"/>
                </a:solidFill>
                <a:effectLst/>
                <a:uLnTx/>
                <a:uFillTx/>
                <a:latin typeface="+mj-lt"/>
                <a:ea typeface="+mn-ea"/>
                <a:cs typeface="Arial"/>
              </a:rPr>
              <a:t>m</a:t>
            </a:r>
            <a:r>
              <a:rPr kumimoji="0" sz="1200" b="0" i="0" u="none" strike="noStrike" kern="1200" cap="none" spc="20" normalizeH="0" baseline="0" noProof="0" dirty="0">
                <a:ln>
                  <a:noFill/>
                </a:ln>
                <a:solidFill>
                  <a:schemeClr val="bg1"/>
                </a:solidFill>
                <a:effectLst/>
                <a:uLnTx/>
                <a:uFillTx/>
                <a:latin typeface="+mj-lt"/>
                <a:ea typeface="+mn-ea"/>
                <a:cs typeface="Arial"/>
              </a:rPr>
              <a:t>p</a:t>
            </a:r>
            <a:r>
              <a:rPr kumimoji="0" sz="1200" b="0" i="0" u="none" strike="noStrike" kern="1200" cap="none" spc="-10" normalizeH="0" baseline="0" noProof="0" dirty="0">
                <a:ln>
                  <a:noFill/>
                </a:ln>
                <a:solidFill>
                  <a:schemeClr val="bg1"/>
                </a:solidFill>
                <a:effectLst/>
                <a:uLnTx/>
                <a:uFillTx/>
                <a:latin typeface="+mj-lt"/>
                <a:ea typeface="+mn-ea"/>
                <a:cs typeface="Arial"/>
              </a:rPr>
              <a:t>l</a:t>
            </a:r>
            <a:r>
              <a:rPr kumimoji="0" sz="1200" b="0" i="0" u="none" strike="noStrike" kern="1200" cap="none" spc="20" normalizeH="0" baseline="0" noProof="0" dirty="0">
                <a:ln>
                  <a:noFill/>
                </a:ln>
                <a:solidFill>
                  <a:schemeClr val="bg1"/>
                </a:solidFill>
                <a:effectLst/>
                <a:uLnTx/>
                <a:uFillTx/>
                <a:latin typeface="+mj-lt"/>
                <a:ea typeface="+mn-ea"/>
                <a:cs typeface="Arial"/>
              </a:rPr>
              <a:t>o</a:t>
            </a:r>
            <a:r>
              <a:rPr kumimoji="0" sz="1200" b="0" i="0" u="none" strike="noStrike" kern="1200" cap="none" spc="5" normalizeH="0" baseline="0" noProof="0" dirty="0">
                <a:ln>
                  <a:noFill/>
                </a:ln>
                <a:solidFill>
                  <a:schemeClr val="bg1"/>
                </a:solidFill>
                <a:effectLst/>
                <a:uLnTx/>
                <a:uFillTx/>
                <a:latin typeface="+mj-lt"/>
                <a:ea typeface="+mn-ea"/>
                <a:cs typeface="Arial"/>
              </a:rPr>
              <a:t>y</a:t>
            </a:r>
            <a:r>
              <a:rPr kumimoji="0" sz="1200" b="0" i="0" u="none" strike="noStrike" kern="1200" cap="none" spc="20" normalizeH="0" baseline="0" noProof="0" dirty="0">
                <a:ln>
                  <a:noFill/>
                </a:ln>
                <a:solidFill>
                  <a:schemeClr val="bg1"/>
                </a:solidFill>
                <a:effectLst/>
                <a:uLnTx/>
                <a:uFillTx/>
                <a:latin typeface="+mj-lt"/>
                <a:ea typeface="+mn-ea"/>
                <a:cs typeface="Arial"/>
              </a:rPr>
              <a:t>ee</a:t>
            </a:r>
            <a:r>
              <a:rPr kumimoji="0" sz="1200" b="0" i="0" u="none" strike="noStrike" kern="1200" cap="none" spc="15" normalizeH="0" baseline="0" noProof="0" dirty="0">
                <a:ln>
                  <a:noFill/>
                </a:ln>
                <a:solidFill>
                  <a:schemeClr val="bg1"/>
                </a:solidFill>
                <a:effectLst/>
                <a:uLnTx/>
                <a:uFillTx/>
                <a:latin typeface="+mj-lt"/>
                <a:ea typeface="+mn-ea"/>
                <a:cs typeface="Arial"/>
              </a:rPr>
              <a:t> </a:t>
            </a:r>
            <a:r>
              <a:rPr kumimoji="0" sz="1200" b="0" i="0" u="none" strike="noStrike" kern="1200" cap="none" spc="5" normalizeH="0" baseline="0" noProof="0" dirty="0">
                <a:ln>
                  <a:noFill/>
                </a:ln>
                <a:solidFill>
                  <a:schemeClr val="bg1"/>
                </a:solidFill>
                <a:effectLst/>
                <a:uLnTx/>
                <a:uFillTx/>
                <a:latin typeface="+mj-lt"/>
                <a:ea typeface="+mn-ea"/>
                <a:cs typeface="Arial"/>
              </a:rPr>
              <a:t>s</a:t>
            </a:r>
            <a:r>
              <a:rPr kumimoji="0" sz="1200" b="0" i="0" u="none" strike="noStrike" kern="1200" cap="none" spc="45" normalizeH="0" baseline="0" noProof="0" dirty="0">
                <a:ln>
                  <a:noFill/>
                </a:ln>
                <a:solidFill>
                  <a:schemeClr val="bg1"/>
                </a:solidFill>
                <a:effectLst/>
                <a:uLnTx/>
                <a:uFillTx/>
                <a:latin typeface="+mj-lt"/>
                <a:ea typeface="+mn-ea"/>
                <a:cs typeface="Arial"/>
              </a:rPr>
              <a:t>en</a:t>
            </a:r>
            <a:r>
              <a:rPr kumimoji="0" sz="1200" b="0" i="0" u="none" strike="noStrike" kern="1200" cap="none" spc="40" normalizeH="0" baseline="0" noProof="0" dirty="0">
                <a:ln>
                  <a:noFill/>
                </a:ln>
                <a:solidFill>
                  <a:schemeClr val="bg1"/>
                </a:solidFill>
                <a:effectLst/>
                <a:uLnTx/>
                <a:uFillTx/>
                <a:latin typeface="+mj-lt"/>
                <a:ea typeface="+mn-ea"/>
                <a:cs typeface="Arial"/>
              </a:rPr>
              <a:t>t</a:t>
            </a:r>
            <a:r>
              <a:rPr kumimoji="0" sz="1200" b="0" i="0" u="none" strike="noStrike" kern="1200" cap="none" spc="-10" normalizeH="0" baseline="0" noProof="0" dirty="0">
                <a:ln>
                  <a:noFill/>
                </a:ln>
                <a:solidFill>
                  <a:schemeClr val="bg1"/>
                </a:solidFill>
                <a:effectLst/>
                <a:uLnTx/>
                <a:uFillTx/>
                <a:latin typeface="+mj-lt"/>
                <a:ea typeface="+mn-ea"/>
                <a:cs typeface="Arial"/>
              </a:rPr>
              <a:t>i</a:t>
            </a:r>
            <a:r>
              <a:rPr kumimoji="0" sz="1200" b="0" i="0" u="none" strike="noStrike" kern="1200" cap="none" spc="110" normalizeH="0" baseline="0" noProof="0" dirty="0">
                <a:ln>
                  <a:noFill/>
                </a:ln>
                <a:solidFill>
                  <a:schemeClr val="bg1"/>
                </a:solidFill>
                <a:effectLst/>
                <a:uLnTx/>
                <a:uFillTx/>
                <a:latin typeface="+mj-lt"/>
                <a:ea typeface="+mn-ea"/>
                <a:cs typeface="Arial"/>
              </a:rPr>
              <a:t>m</a:t>
            </a:r>
            <a:r>
              <a:rPr kumimoji="0" sz="1200" b="0" i="0" u="none" strike="noStrike" kern="1200" cap="none" spc="45" normalizeH="0" baseline="0" noProof="0" dirty="0">
                <a:ln>
                  <a:noFill/>
                </a:ln>
                <a:solidFill>
                  <a:schemeClr val="bg1"/>
                </a:solidFill>
                <a:effectLst/>
                <a:uLnTx/>
                <a:uFillTx/>
                <a:latin typeface="+mj-lt"/>
                <a:ea typeface="+mn-ea"/>
                <a:cs typeface="Arial"/>
              </a:rPr>
              <a:t>en</a:t>
            </a:r>
            <a:r>
              <a:rPr kumimoji="0" sz="1200" b="0" i="0" u="none" strike="noStrike" kern="1200" cap="none" spc="15" normalizeH="0" baseline="0" noProof="0" dirty="0">
                <a:ln>
                  <a:noFill/>
                </a:ln>
                <a:solidFill>
                  <a:schemeClr val="bg1"/>
                </a:solidFill>
                <a:effectLst/>
                <a:uLnTx/>
                <a:uFillTx/>
                <a:latin typeface="+mj-lt"/>
                <a:ea typeface="+mn-ea"/>
                <a:cs typeface="Arial"/>
              </a:rPr>
              <a:t>t</a:t>
            </a:r>
            <a:r>
              <a:rPr kumimoji="0" sz="1200" b="0" i="0" u="none" strike="noStrike" kern="1200" cap="none" spc="-40" normalizeH="0" baseline="0" noProof="0" dirty="0">
                <a:ln>
                  <a:noFill/>
                </a:ln>
                <a:solidFill>
                  <a:schemeClr val="bg1"/>
                </a:solidFill>
                <a:effectLst/>
                <a:uLnTx/>
                <a:uFillTx/>
                <a:latin typeface="+mj-lt"/>
                <a:ea typeface="+mn-ea"/>
                <a:cs typeface="Arial"/>
              </a:rPr>
              <a:t> </a:t>
            </a:r>
            <a:r>
              <a:rPr kumimoji="0" sz="1200" b="0" i="0" u="none" strike="noStrike" kern="1200" cap="none" spc="-25" normalizeH="0" baseline="0" noProof="0" dirty="0">
                <a:ln>
                  <a:noFill/>
                </a:ln>
                <a:solidFill>
                  <a:schemeClr val="bg1"/>
                </a:solidFill>
                <a:effectLst/>
                <a:uLnTx/>
                <a:uFillTx/>
                <a:latin typeface="+mj-lt"/>
                <a:ea typeface="+mn-ea"/>
                <a:cs typeface="Arial"/>
              </a:rPr>
              <a:t>a</a:t>
            </a:r>
            <a:r>
              <a:rPr kumimoji="0" sz="1200" b="0" i="0" u="none" strike="noStrike" kern="1200" cap="none" spc="-10" normalizeH="0" baseline="0" noProof="0" dirty="0">
                <a:ln>
                  <a:noFill/>
                </a:ln>
                <a:solidFill>
                  <a:schemeClr val="bg1"/>
                </a:solidFill>
                <a:effectLst/>
                <a:uLnTx/>
                <a:uFillTx/>
                <a:latin typeface="+mj-lt"/>
                <a:ea typeface="+mn-ea"/>
                <a:cs typeface="Arial"/>
              </a:rPr>
              <a:t>n</a:t>
            </a:r>
            <a:r>
              <a:rPr kumimoji="0" sz="1200" b="0" i="0" u="none" strike="noStrike" kern="1200" cap="none" spc="-40" normalizeH="0" baseline="0" noProof="0" dirty="0">
                <a:ln>
                  <a:noFill/>
                </a:ln>
                <a:solidFill>
                  <a:schemeClr val="bg1"/>
                </a:solidFill>
                <a:effectLst/>
                <a:uLnTx/>
                <a:uFillTx/>
                <a:latin typeface="+mj-lt"/>
                <a:ea typeface="+mn-ea"/>
                <a:cs typeface="Arial"/>
              </a:rPr>
              <a:t>a</a:t>
            </a:r>
            <a:r>
              <a:rPr kumimoji="0" sz="1200" b="0" i="0" u="none" strike="noStrike" kern="1200" cap="none" spc="-25" normalizeH="0" baseline="0" noProof="0" dirty="0">
                <a:ln>
                  <a:noFill/>
                </a:ln>
                <a:solidFill>
                  <a:schemeClr val="bg1"/>
                </a:solidFill>
                <a:effectLst/>
                <a:uLnTx/>
                <a:uFillTx/>
                <a:latin typeface="+mj-lt"/>
                <a:ea typeface="+mn-ea"/>
                <a:cs typeface="Arial"/>
              </a:rPr>
              <a:t>l</a:t>
            </a:r>
            <a:r>
              <a:rPr kumimoji="0" sz="1200" b="0" i="0" u="none" strike="noStrike" kern="1200" cap="none" spc="45" normalizeH="0" baseline="0" noProof="0" dirty="0">
                <a:ln>
                  <a:noFill/>
                </a:ln>
                <a:solidFill>
                  <a:schemeClr val="bg1"/>
                </a:solidFill>
                <a:effectLst/>
                <a:uLnTx/>
                <a:uFillTx/>
                <a:latin typeface="+mj-lt"/>
                <a:ea typeface="+mn-ea"/>
                <a:cs typeface="Arial"/>
              </a:rPr>
              <a:t>y</a:t>
            </a:r>
            <a:r>
              <a:rPr kumimoji="0" sz="1200" b="0" i="0" u="none" strike="noStrike" kern="1200" cap="none" spc="50" normalizeH="0" baseline="0" noProof="0" dirty="0">
                <a:ln>
                  <a:noFill/>
                </a:ln>
                <a:solidFill>
                  <a:schemeClr val="bg1"/>
                </a:solidFill>
                <a:effectLst/>
                <a:uLnTx/>
                <a:uFillTx/>
                <a:latin typeface="+mj-lt"/>
                <a:ea typeface="+mn-ea"/>
                <a:cs typeface="Arial"/>
              </a:rPr>
              <a:t>t</a:t>
            </a:r>
            <a:r>
              <a:rPr kumimoji="0" sz="1200" b="0" i="0" u="none" strike="noStrike" kern="1200" cap="none" spc="-10" normalizeH="0" baseline="0" noProof="0" dirty="0">
                <a:ln>
                  <a:noFill/>
                </a:ln>
                <a:solidFill>
                  <a:schemeClr val="bg1"/>
                </a:solidFill>
                <a:effectLst/>
                <a:uLnTx/>
                <a:uFillTx/>
                <a:latin typeface="+mj-lt"/>
                <a:ea typeface="+mn-ea"/>
                <a:cs typeface="Arial"/>
              </a:rPr>
              <a:t>i</a:t>
            </a:r>
            <a:r>
              <a:rPr kumimoji="0" sz="1200" b="0" i="0" u="none" strike="noStrike" kern="1200" cap="none" spc="5" normalizeH="0" baseline="0" noProof="0" dirty="0">
                <a:ln>
                  <a:noFill/>
                </a:ln>
                <a:solidFill>
                  <a:schemeClr val="bg1"/>
                </a:solidFill>
                <a:effectLst/>
                <a:uLnTx/>
                <a:uFillTx/>
                <a:latin typeface="+mj-lt"/>
                <a:ea typeface="+mn-ea"/>
                <a:cs typeface="Arial"/>
              </a:rPr>
              <a:t>cs</a:t>
            </a:r>
            <a:endParaRPr kumimoji="0" sz="1200" b="0" i="0" u="none" strike="noStrike" kern="1200" cap="none" spc="0" normalizeH="0" baseline="0" noProof="0" dirty="0">
              <a:ln>
                <a:noFill/>
              </a:ln>
              <a:solidFill>
                <a:schemeClr val="bg1"/>
              </a:solidFill>
              <a:effectLst/>
              <a:uLnTx/>
              <a:uFillTx/>
              <a:latin typeface="+mj-lt"/>
              <a:ea typeface="+mn-ea"/>
              <a:cs typeface="Arial"/>
            </a:endParaRPr>
          </a:p>
        </p:txBody>
      </p:sp>
      <p:sp>
        <p:nvSpPr>
          <p:cNvPr id="171" name="object 134"/>
          <p:cNvSpPr txBox="1"/>
          <p:nvPr/>
        </p:nvSpPr>
        <p:spPr>
          <a:xfrm>
            <a:off x="10577016" y="5717929"/>
            <a:ext cx="1144465" cy="354209"/>
          </a:xfrm>
          <a:prstGeom prst="rect">
            <a:avLst/>
          </a:prstGeom>
        </p:spPr>
        <p:txBody>
          <a:bodyPr vert="horz" wrap="square" lIns="0" tIns="0" rIns="0" bIns="0" rtlCol="0" anchor="ctr">
            <a:noAutofit/>
          </a:bodyPr>
          <a:lstStyle/>
          <a:p>
            <a:pPr marL="276225" marR="12700" lvl="0" indent="-264160" algn="ctr" defTabSz="914400" rtl="0" eaLnBrk="1" fontAlgn="auto" latinLnBrk="0" hangingPunct="1">
              <a:lnSpc>
                <a:spcPct val="103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mj-lt"/>
              <a:ea typeface="+mn-ea"/>
              <a:cs typeface="Arial"/>
            </a:endParaRPr>
          </a:p>
        </p:txBody>
      </p:sp>
      <p:sp>
        <p:nvSpPr>
          <p:cNvPr id="172" name="Rectangle 171"/>
          <p:cNvSpPr/>
          <p:nvPr/>
        </p:nvSpPr>
        <p:spPr>
          <a:xfrm>
            <a:off x="359033" y="851830"/>
            <a:ext cx="5088890" cy="387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endParaRPr lang="en-US" sz="1400" dirty="0">
              <a:solidFill>
                <a:schemeClr val="tx1"/>
              </a:solidFill>
            </a:endParaRPr>
          </a:p>
          <a:p>
            <a:r>
              <a:rPr lang="en-US" sz="1400" b="1" dirty="0">
                <a:solidFill>
                  <a:schemeClr val="tx1"/>
                </a:solidFill>
              </a:rPr>
              <a:t>‘HR model’ </a:t>
            </a:r>
            <a:r>
              <a:rPr lang="en-US" sz="1400" dirty="0">
                <a:solidFill>
                  <a:schemeClr val="tx1"/>
                </a:solidFill>
              </a:rPr>
              <a:t>for Ekaterra</a:t>
            </a:r>
            <a:endParaRPr lang="en-US" sz="1400" b="1" dirty="0">
              <a:solidFill>
                <a:schemeClr val="accent3"/>
              </a:solidFill>
            </a:endParaRPr>
          </a:p>
          <a:p>
            <a:endParaRPr lang="en-US" sz="1400" dirty="0">
              <a:solidFill>
                <a:schemeClr val="tx1"/>
              </a:solidFill>
            </a:endParaRPr>
          </a:p>
        </p:txBody>
      </p:sp>
      <p:sp>
        <p:nvSpPr>
          <p:cNvPr id="173" name="Chevron 172"/>
          <p:cNvSpPr/>
          <p:nvPr/>
        </p:nvSpPr>
        <p:spPr>
          <a:xfrm>
            <a:off x="8610046" y="902795"/>
            <a:ext cx="178444" cy="20121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6188312" y="855170"/>
            <a:ext cx="2282291" cy="2488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‘Your process our people’ </a:t>
            </a:r>
          </a:p>
        </p:txBody>
      </p:sp>
      <p:sp>
        <p:nvSpPr>
          <p:cNvPr id="175" name="Rectangle 174"/>
          <p:cNvSpPr/>
          <p:nvPr/>
        </p:nvSpPr>
        <p:spPr>
          <a:xfrm>
            <a:off x="8938937" y="855170"/>
            <a:ext cx="2670328" cy="26774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solidFill>
                  <a:schemeClr val="tx1"/>
                </a:solidFill>
              </a:rPr>
              <a:t>‘Your process your people’</a:t>
            </a:r>
          </a:p>
        </p:txBody>
      </p:sp>
      <p:sp>
        <p:nvSpPr>
          <p:cNvPr id="176" name="Text Box 52"/>
          <p:cNvSpPr txBox="1">
            <a:spLocks noChangeArrowheads="1"/>
          </p:cNvSpPr>
          <p:nvPr/>
        </p:nvSpPr>
        <p:spPr bwMode="auto">
          <a:xfrm>
            <a:off x="2643593" y="5623010"/>
            <a:ext cx="2330562" cy="286232"/>
          </a:xfrm>
          <a:prstGeom prst="rect">
            <a:avLst/>
          </a:prstGeom>
          <a:noFill/>
          <a:ln w="9525">
            <a:noFill/>
            <a:miter lim="800000"/>
            <a:headEnd/>
            <a:tailEnd/>
          </a:ln>
          <a:effectLst/>
        </p:spPr>
        <p:txBody>
          <a:bodyPr wrap="square" lIns="45720" rIns="45720">
            <a:spAutoFit/>
          </a:bodyPr>
          <a:lstStyle/>
          <a:p>
            <a:pPr>
              <a:lnSpc>
                <a:spcPct val="90000"/>
              </a:lnSpc>
              <a:spcBef>
                <a:spcPct val="50000"/>
              </a:spcBef>
            </a:pPr>
            <a:r>
              <a:rPr lang="en-US" sz="1400" b="1" dirty="0">
                <a:cs typeface="Century Gothic"/>
              </a:rPr>
              <a:t>Strong Partnership Model</a:t>
            </a:r>
          </a:p>
        </p:txBody>
      </p:sp>
      <p:sp>
        <p:nvSpPr>
          <p:cNvPr id="177" name="Rectangle 60"/>
          <p:cNvSpPr>
            <a:spLocks noChangeArrowheads="1"/>
          </p:cNvSpPr>
          <p:nvPr/>
        </p:nvSpPr>
        <p:spPr bwMode="auto">
          <a:xfrm>
            <a:off x="2601318" y="5844826"/>
            <a:ext cx="2813574" cy="430887"/>
          </a:xfrm>
          <a:prstGeom prst="rect">
            <a:avLst/>
          </a:prstGeom>
          <a:noFill/>
          <a:ln w="9525">
            <a:noFill/>
            <a:miter lim="800000"/>
            <a:headEnd/>
            <a:tailEnd/>
          </a:ln>
          <a:effectLst/>
        </p:spPr>
        <p:txBody>
          <a:bodyPr wrap="square">
            <a:spAutoFit/>
          </a:bodyPr>
          <a:lstStyle/>
          <a:p>
            <a:r>
              <a:rPr lang="en-US" sz="1100" b="1" dirty="0">
                <a:solidFill>
                  <a:schemeClr val="tx2"/>
                </a:solidFill>
                <a:cs typeface="Century Gothic"/>
              </a:rPr>
              <a:t>Co-creation and joint management </a:t>
            </a:r>
            <a:r>
              <a:rPr lang="en-US" sz="1100" dirty="0">
                <a:solidFill>
                  <a:schemeClr val="tx2"/>
                </a:solidFill>
                <a:cs typeface="Century Gothic"/>
              </a:rPr>
              <a:t>of critical HR touch points</a:t>
            </a:r>
          </a:p>
        </p:txBody>
      </p:sp>
      <p:sp>
        <p:nvSpPr>
          <p:cNvPr id="178" name="Text Box 53"/>
          <p:cNvSpPr txBox="1">
            <a:spLocks noChangeArrowheads="1"/>
          </p:cNvSpPr>
          <p:nvPr/>
        </p:nvSpPr>
        <p:spPr bwMode="auto">
          <a:xfrm>
            <a:off x="5390162" y="5653453"/>
            <a:ext cx="3567145" cy="286232"/>
          </a:xfrm>
          <a:prstGeom prst="rect">
            <a:avLst/>
          </a:prstGeom>
          <a:noFill/>
          <a:ln w="9525">
            <a:noFill/>
            <a:miter lim="800000"/>
            <a:headEnd/>
            <a:tailEnd/>
          </a:ln>
          <a:effectLst/>
        </p:spPr>
        <p:txBody>
          <a:bodyPr wrap="square" lIns="45720" rIns="45720">
            <a:spAutoFit/>
          </a:bodyPr>
          <a:lstStyle>
            <a:defPPr>
              <a:defRPr lang="en-US"/>
            </a:defPPr>
            <a:lvl1pPr algn="r">
              <a:lnSpc>
                <a:spcPct val="90000"/>
              </a:lnSpc>
              <a:spcBef>
                <a:spcPct val="50000"/>
              </a:spcBef>
              <a:defRPr sz="1600" b="1"/>
            </a:lvl1pPr>
          </a:lstStyle>
          <a:p>
            <a:pPr algn="l"/>
            <a:r>
              <a:rPr lang="en-US" sz="1400" dirty="0">
                <a:cs typeface="Century Gothic"/>
              </a:rPr>
              <a:t>Ekaterra Branding &amp; Culture</a:t>
            </a:r>
          </a:p>
        </p:txBody>
      </p:sp>
      <p:sp>
        <p:nvSpPr>
          <p:cNvPr id="179" name="Rectangle 62"/>
          <p:cNvSpPr>
            <a:spLocks noChangeArrowheads="1"/>
          </p:cNvSpPr>
          <p:nvPr/>
        </p:nvSpPr>
        <p:spPr bwMode="auto">
          <a:xfrm>
            <a:off x="5349779" y="5844826"/>
            <a:ext cx="3363384" cy="430887"/>
          </a:xfrm>
          <a:prstGeom prst="rect">
            <a:avLst/>
          </a:prstGeom>
          <a:noFill/>
          <a:ln w="9525">
            <a:noFill/>
            <a:miter lim="800000"/>
            <a:headEnd/>
            <a:tailEnd/>
          </a:ln>
          <a:effectLst/>
        </p:spPr>
        <p:txBody>
          <a:bodyPr wrap="square">
            <a:spAutoFit/>
          </a:bodyPr>
          <a:lstStyle/>
          <a:p>
            <a:r>
              <a:rPr lang="en-US" sz="1100" dirty="0">
                <a:solidFill>
                  <a:schemeClr val="tx2"/>
                </a:solidFill>
                <a:cs typeface="Century Gothic"/>
              </a:rPr>
              <a:t>Embed </a:t>
            </a:r>
            <a:r>
              <a:rPr lang="en-US" sz="1100" b="1" dirty="0">
                <a:solidFill>
                  <a:schemeClr val="tx2"/>
                </a:solidFill>
                <a:cs typeface="Century Gothic"/>
              </a:rPr>
              <a:t>your culture and brand</a:t>
            </a:r>
            <a:r>
              <a:rPr lang="en-US" sz="1100" dirty="0">
                <a:solidFill>
                  <a:schemeClr val="tx2"/>
                </a:solidFill>
                <a:cs typeface="Century Gothic"/>
              </a:rPr>
              <a:t> to create strong franchise</a:t>
            </a:r>
            <a:endParaRPr lang="en-US" sz="1100" b="1" dirty="0">
              <a:solidFill>
                <a:schemeClr val="tx2"/>
              </a:solidFill>
              <a:cs typeface="Century Gothic"/>
            </a:endParaRPr>
          </a:p>
        </p:txBody>
      </p:sp>
      <p:sp>
        <p:nvSpPr>
          <p:cNvPr id="180" name="Text Box 54"/>
          <p:cNvSpPr txBox="1">
            <a:spLocks noChangeArrowheads="1"/>
          </p:cNvSpPr>
          <p:nvPr/>
        </p:nvSpPr>
        <p:spPr bwMode="auto">
          <a:xfrm>
            <a:off x="8364139" y="5623010"/>
            <a:ext cx="1960149" cy="286232"/>
          </a:xfrm>
          <a:prstGeom prst="rect">
            <a:avLst/>
          </a:prstGeom>
          <a:noFill/>
          <a:ln w="9525">
            <a:noFill/>
            <a:miter lim="800000"/>
            <a:headEnd/>
            <a:tailEnd/>
          </a:ln>
          <a:effectLst/>
        </p:spPr>
        <p:txBody>
          <a:bodyPr wrap="square" lIns="45720" rIns="45720">
            <a:spAutoFit/>
          </a:bodyPr>
          <a:lstStyle>
            <a:defPPr>
              <a:defRPr lang="en-US"/>
            </a:defPPr>
            <a:lvl1pPr algn="r">
              <a:lnSpc>
                <a:spcPct val="90000"/>
              </a:lnSpc>
              <a:spcBef>
                <a:spcPct val="50000"/>
              </a:spcBef>
              <a:defRPr sz="1600" b="1"/>
            </a:lvl1pPr>
          </a:lstStyle>
          <a:p>
            <a:pPr algn="l"/>
            <a:r>
              <a:rPr lang="en-US" sz="1400" dirty="0">
                <a:cs typeface="Century Gothic"/>
              </a:rPr>
              <a:t>Strong Governance</a:t>
            </a:r>
          </a:p>
        </p:txBody>
      </p:sp>
      <p:sp>
        <p:nvSpPr>
          <p:cNvPr id="181" name="Rectangle 64"/>
          <p:cNvSpPr>
            <a:spLocks noChangeArrowheads="1"/>
          </p:cNvSpPr>
          <p:nvPr/>
        </p:nvSpPr>
        <p:spPr bwMode="auto">
          <a:xfrm>
            <a:off x="8332133" y="5844826"/>
            <a:ext cx="3524586" cy="430887"/>
          </a:xfrm>
          <a:prstGeom prst="rect">
            <a:avLst/>
          </a:prstGeom>
          <a:noFill/>
          <a:ln w="9525">
            <a:noFill/>
            <a:miter lim="800000"/>
            <a:headEnd/>
            <a:tailEnd/>
          </a:ln>
          <a:effectLst/>
        </p:spPr>
        <p:txBody>
          <a:bodyPr wrap="square">
            <a:spAutoFit/>
          </a:bodyPr>
          <a:lstStyle/>
          <a:p>
            <a:r>
              <a:rPr lang="en-US" sz="1100" b="1" dirty="0">
                <a:solidFill>
                  <a:schemeClr val="tx2"/>
                </a:solidFill>
                <a:cs typeface="Century Gothic"/>
              </a:rPr>
              <a:t>Proactive joint reviewing </a:t>
            </a:r>
            <a:r>
              <a:rPr lang="en-US" sz="1100" dirty="0">
                <a:solidFill>
                  <a:schemeClr val="tx2"/>
                </a:solidFill>
                <a:cs typeface="Century Gothic"/>
              </a:rPr>
              <a:t>to </a:t>
            </a:r>
            <a:r>
              <a:rPr lang="en-US" sz="1100" b="1" dirty="0">
                <a:solidFill>
                  <a:schemeClr val="tx2"/>
                </a:solidFill>
                <a:cs typeface="Century Gothic"/>
              </a:rPr>
              <a:t>avert, identify and resolve </a:t>
            </a:r>
            <a:r>
              <a:rPr lang="en-US" sz="1100" dirty="0">
                <a:solidFill>
                  <a:schemeClr val="tx2"/>
                </a:solidFill>
                <a:cs typeface="Century Gothic"/>
              </a:rPr>
              <a:t>critical talent situations</a:t>
            </a:r>
          </a:p>
        </p:txBody>
      </p:sp>
      <p:sp>
        <p:nvSpPr>
          <p:cNvPr id="182" name="TextBox 12"/>
          <p:cNvSpPr txBox="1"/>
          <p:nvPr/>
        </p:nvSpPr>
        <p:spPr>
          <a:xfrm>
            <a:off x="2916651" y="5375759"/>
            <a:ext cx="3024489" cy="261610"/>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cs typeface="Century Gothic"/>
              </a:rPr>
              <a:t>Arrive at a combined HR Value Proposition </a:t>
            </a:r>
          </a:p>
        </p:txBody>
      </p:sp>
      <p:sp>
        <p:nvSpPr>
          <p:cNvPr id="183" name="Flowchart: Manual Operation 182"/>
          <p:cNvSpPr/>
          <p:nvPr/>
        </p:nvSpPr>
        <p:spPr>
          <a:xfrm rot="16200000">
            <a:off x="1979109" y="3241537"/>
            <a:ext cx="3520925" cy="747532"/>
          </a:xfrm>
          <a:prstGeom prst="flowChartManualOperation">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lowchart: Manual Operation 183"/>
          <p:cNvSpPr/>
          <p:nvPr/>
        </p:nvSpPr>
        <p:spPr>
          <a:xfrm rot="16200000">
            <a:off x="3589093" y="3255261"/>
            <a:ext cx="2047742" cy="747532"/>
          </a:xfrm>
          <a:prstGeom prst="flowChartManualOperation">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lowchart: Manual Operation 184"/>
          <p:cNvSpPr/>
          <p:nvPr/>
        </p:nvSpPr>
        <p:spPr>
          <a:xfrm rot="16200000">
            <a:off x="4903511" y="3226425"/>
            <a:ext cx="1200243" cy="747532"/>
          </a:xfrm>
          <a:prstGeom prst="flowChartManualOperation">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6" name="Flowchart: Manual Operation 185"/>
          <p:cNvSpPr/>
          <p:nvPr/>
        </p:nvSpPr>
        <p:spPr>
          <a:xfrm rot="16200000">
            <a:off x="5989536" y="3239415"/>
            <a:ext cx="758818" cy="747532"/>
          </a:xfrm>
          <a:prstGeom prst="flowChartManualOperati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Oval 186"/>
          <p:cNvSpPr/>
          <p:nvPr/>
        </p:nvSpPr>
        <p:spPr>
          <a:xfrm>
            <a:off x="6805191" y="3309026"/>
            <a:ext cx="671253" cy="586438"/>
          </a:xfrm>
          <a:prstGeom prst="ellipse">
            <a:avLst/>
          </a:prstGeom>
          <a:solidFill>
            <a:schemeClr val="accent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ight Arrow 187"/>
          <p:cNvSpPr/>
          <p:nvPr/>
        </p:nvSpPr>
        <p:spPr>
          <a:xfrm>
            <a:off x="2222494" y="1854840"/>
            <a:ext cx="1069174" cy="3553072"/>
          </a:xfrm>
          <a:prstGeom prst="rightArrow">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ounded Rectangle 188"/>
          <p:cNvSpPr/>
          <p:nvPr/>
        </p:nvSpPr>
        <p:spPr>
          <a:xfrm>
            <a:off x="1935394" y="3300663"/>
            <a:ext cx="1178053" cy="479475"/>
          </a:xfrm>
          <a:prstGeom prst="roundRect">
            <a:avLst/>
          </a:prstGeom>
          <a:no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tx1"/>
                </a:solidFill>
              </a:rPr>
              <a:t>Intake</a:t>
            </a:r>
            <a:endParaRPr lang="en-US" sz="1100" dirty="0">
              <a:solidFill>
                <a:schemeClr val="tx1"/>
              </a:solidFill>
            </a:endParaRPr>
          </a:p>
        </p:txBody>
      </p:sp>
      <p:sp>
        <p:nvSpPr>
          <p:cNvPr id="190" name="Rounded Rectangle 189"/>
          <p:cNvSpPr/>
          <p:nvPr/>
        </p:nvSpPr>
        <p:spPr>
          <a:xfrm>
            <a:off x="3089939" y="3320272"/>
            <a:ext cx="1299264" cy="58890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Build</a:t>
            </a:r>
          </a:p>
          <a:p>
            <a:pPr algn="ctr"/>
            <a:r>
              <a:rPr lang="en-US" sz="1200" dirty="0">
                <a:solidFill>
                  <a:schemeClr val="bg1"/>
                </a:solidFill>
              </a:rPr>
              <a:t> &amp; review</a:t>
            </a:r>
          </a:p>
        </p:txBody>
      </p:sp>
      <p:sp>
        <p:nvSpPr>
          <p:cNvPr id="191" name="Rounded Rectangle 190"/>
          <p:cNvSpPr/>
          <p:nvPr/>
        </p:nvSpPr>
        <p:spPr>
          <a:xfrm>
            <a:off x="3963028" y="3281534"/>
            <a:ext cx="1299871" cy="58890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HR </a:t>
            </a:r>
          </a:p>
          <a:p>
            <a:pPr algn="ctr"/>
            <a:r>
              <a:rPr lang="en-US" sz="1200" dirty="0">
                <a:solidFill>
                  <a:schemeClr val="bg1"/>
                </a:solidFill>
              </a:rPr>
              <a:t>blueprint</a:t>
            </a:r>
          </a:p>
        </p:txBody>
      </p:sp>
      <p:sp>
        <p:nvSpPr>
          <p:cNvPr id="192" name="Rounded Rectangle 191"/>
          <p:cNvSpPr/>
          <p:nvPr/>
        </p:nvSpPr>
        <p:spPr>
          <a:xfrm>
            <a:off x="5031830" y="3346528"/>
            <a:ext cx="943603" cy="58890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Implement</a:t>
            </a:r>
          </a:p>
        </p:txBody>
      </p:sp>
      <p:sp>
        <p:nvSpPr>
          <p:cNvPr id="193" name="Rounded Rectangle 192"/>
          <p:cNvSpPr/>
          <p:nvPr/>
        </p:nvSpPr>
        <p:spPr>
          <a:xfrm>
            <a:off x="5774742" y="3324675"/>
            <a:ext cx="1110119" cy="588906"/>
          </a:xfrm>
          <a:prstGeom prst="roundRect">
            <a:avLst/>
          </a:prstGeom>
          <a:noFill/>
          <a:ln>
            <a:no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lumMod val="50000"/>
                  </a:schemeClr>
                </a:solidFill>
              </a:rPr>
              <a:t>Measure</a:t>
            </a:r>
          </a:p>
        </p:txBody>
      </p:sp>
      <p:sp>
        <p:nvSpPr>
          <p:cNvPr id="194" name="Rounded Rectangle 193"/>
          <p:cNvSpPr/>
          <p:nvPr/>
        </p:nvSpPr>
        <p:spPr>
          <a:xfrm>
            <a:off x="6727383" y="3341467"/>
            <a:ext cx="838187" cy="543890"/>
          </a:xfrm>
          <a:prstGeom prst="roundRect">
            <a:avLst/>
          </a:prstGeom>
          <a:no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900" dirty="0">
                <a:solidFill>
                  <a:schemeClr val="bg1"/>
                </a:solidFill>
              </a:rPr>
              <a:t>Govern</a:t>
            </a:r>
          </a:p>
        </p:txBody>
      </p:sp>
      <p:sp>
        <p:nvSpPr>
          <p:cNvPr id="195" name="Oval 194"/>
          <p:cNvSpPr>
            <a:spLocks noChangeAspect="1"/>
          </p:cNvSpPr>
          <p:nvPr/>
        </p:nvSpPr>
        <p:spPr>
          <a:xfrm>
            <a:off x="2063182" y="2605156"/>
            <a:ext cx="388196" cy="316060"/>
          </a:xfrm>
          <a:prstGeom prst="ellipse">
            <a:avLst/>
          </a:prstGeom>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a:t>1</a:t>
            </a:r>
          </a:p>
        </p:txBody>
      </p:sp>
      <p:sp>
        <p:nvSpPr>
          <p:cNvPr id="196" name="Oval 195"/>
          <p:cNvSpPr>
            <a:spLocks noChangeAspect="1"/>
          </p:cNvSpPr>
          <p:nvPr/>
        </p:nvSpPr>
        <p:spPr>
          <a:xfrm>
            <a:off x="4954616" y="3994785"/>
            <a:ext cx="388196" cy="316060"/>
          </a:xfrm>
          <a:prstGeom prst="ellipse">
            <a:avLst/>
          </a:prstGeom>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a:t>2</a:t>
            </a:r>
          </a:p>
        </p:txBody>
      </p:sp>
      <p:sp>
        <p:nvSpPr>
          <p:cNvPr id="197" name="Oval 196"/>
          <p:cNvSpPr>
            <a:spLocks noChangeAspect="1"/>
          </p:cNvSpPr>
          <p:nvPr/>
        </p:nvSpPr>
        <p:spPr>
          <a:xfrm>
            <a:off x="5761802" y="3043951"/>
            <a:ext cx="388196" cy="316060"/>
          </a:xfrm>
          <a:prstGeom prst="ellipse">
            <a:avLst/>
          </a:prstGeom>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a:t>3</a:t>
            </a:r>
          </a:p>
        </p:txBody>
      </p:sp>
      <p:sp>
        <p:nvSpPr>
          <p:cNvPr id="198" name="Oval 197"/>
          <p:cNvSpPr>
            <a:spLocks noChangeAspect="1"/>
          </p:cNvSpPr>
          <p:nvPr/>
        </p:nvSpPr>
        <p:spPr>
          <a:xfrm>
            <a:off x="6627225" y="3767329"/>
            <a:ext cx="388196" cy="316060"/>
          </a:xfrm>
          <a:prstGeom prst="ellipse">
            <a:avLst/>
          </a:prstGeom>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a:t>4</a:t>
            </a:r>
          </a:p>
        </p:txBody>
      </p:sp>
      <p:sp>
        <p:nvSpPr>
          <p:cNvPr id="199" name="TextBox 11"/>
          <p:cNvSpPr txBox="1"/>
          <p:nvPr/>
        </p:nvSpPr>
        <p:spPr>
          <a:xfrm>
            <a:off x="1935392" y="1308543"/>
            <a:ext cx="3942005" cy="481670"/>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nSpc>
                <a:spcPct val="50000"/>
              </a:lnSpc>
              <a:buClr>
                <a:schemeClr val="tx2"/>
              </a:buClr>
              <a:buFont typeface="Arial" panose="020B0604020202020204" pitchFamily="34" charset="0"/>
              <a:buChar char="•"/>
            </a:pPr>
            <a:endParaRPr lang="en-US" sz="1100" dirty="0">
              <a:cs typeface="Century Gothic"/>
            </a:endParaRPr>
          </a:p>
          <a:p>
            <a:pPr marL="1085850" lvl="2" indent="-171450">
              <a:lnSpc>
                <a:spcPct val="90000"/>
              </a:lnSpc>
              <a:buClr>
                <a:schemeClr val="tx2"/>
              </a:buClr>
              <a:buFont typeface="Arial" panose="020B0604020202020204" pitchFamily="34" charset="0"/>
              <a:buChar char="•"/>
            </a:pPr>
            <a:r>
              <a:rPr lang="en-US" sz="1100" dirty="0">
                <a:cs typeface="Century Gothic"/>
              </a:rPr>
              <a:t>Develop Ekaterra HR strategy </a:t>
            </a:r>
          </a:p>
          <a:p>
            <a:pPr lvl="2">
              <a:lnSpc>
                <a:spcPct val="90000"/>
              </a:lnSpc>
              <a:buClr>
                <a:schemeClr val="tx2"/>
              </a:buClr>
            </a:pPr>
            <a:r>
              <a:rPr lang="en-US" sz="1100" dirty="0">
                <a:cs typeface="Century Gothic"/>
              </a:rPr>
              <a:t>     for client operations</a:t>
            </a:r>
          </a:p>
        </p:txBody>
      </p:sp>
      <p:sp>
        <p:nvSpPr>
          <p:cNvPr id="200" name="TextBox 27"/>
          <p:cNvSpPr txBox="1"/>
          <p:nvPr/>
        </p:nvSpPr>
        <p:spPr>
          <a:xfrm>
            <a:off x="5111109" y="4407205"/>
            <a:ext cx="1429078" cy="600164"/>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buClr>
                <a:schemeClr val="tx2"/>
              </a:buClr>
              <a:buFont typeface="Arial"/>
              <a:buChar char="•"/>
            </a:pPr>
            <a:r>
              <a:rPr lang="en-US" sz="1100" dirty="0">
                <a:cs typeface="Century Gothic"/>
              </a:rPr>
              <a:t>Ekaterra based touch points in critical areas</a:t>
            </a:r>
          </a:p>
        </p:txBody>
      </p:sp>
      <p:cxnSp>
        <p:nvCxnSpPr>
          <p:cNvPr id="201" name="Straight Connector 200"/>
          <p:cNvCxnSpPr/>
          <p:nvPr/>
        </p:nvCxnSpPr>
        <p:spPr>
          <a:xfrm>
            <a:off x="2247623" y="1747300"/>
            <a:ext cx="1970" cy="8289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2" name="Oval 201"/>
          <p:cNvSpPr/>
          <p:nvPr/>
        </p:nvSpPr>
        <p:spPr>
          <a:xfrm>
            <a:off x="2158364" y="1622962"/>
            <a:ext cx="163567" cy="15782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cxnSp>
        <p:nvCxnSpPr>
          <p:cNvPr id="203" name="Straight Connector 202"/>
          <p:cNvCxnSpPr>
            <a:stCxn id="204" idx="4"/>
          </p:cNvCxnSpPr>
          <p:nvPr/>
        </p:nvCxnSpPr>
        <p:spPr>
          <a:xfrm>
            <a:off x="6020871" y="2161781"/>
            <a:ext cx="1970" cy="8289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4" name="Oval 203"/>
          <p:cNvSpPr/>
          <p:nvPr/>
        </p:nvSpPr>
        <p:spPr>
          <a:xfrm>
            <a:off x="5939087" y="2003961"/>
            <a:ext cx="163567" cy="15782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205" name="TextBox 28"/>
          <p:cNvSpPr txBox="1"/>
          <p:nvPr/>
        </p:nvSpPr>
        <p:spPr>
          <a:xfrm>
            <a:off x="6076338" y="1946250"/>
            <a:ext cx="1933849" cy="600164"/>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buClr>
                <a:schemeClr val="tx2"/>
              </a:buClr>
              <a:buFont typeface="Arial"/>
              <a:buChar char="•"/>
            </a:pPr>
            <a:r>
              <a:rPr lang="en-US" sz="1100" dirty="0">
                <a:cs typeface="Century Gothic"/>
              </a:rPr>
              <a:t>Check for consistency </a:t>
            </a:r>
          </a:p>
          <a:p>
            <a:pPr>
              <a:buClr>
                <a:schemeClr val="tx2"/>
              </a:buClr>
            </a:pPr>
            <a:r>
              <a:rPr lang="en-US" sz="1100" dirty="0">
                <a:cs typeface="Century Gothic"/>
              </a:rPr>
              <a:t>     in practices </a:t>
            </a:r>
          </a:p>
          <a:p>
            <a:pPr marL="171450" indent="-171450">
              <a:buClr>
                <a:schemeClr val="tx2"/>
              </a:buClr>
              <a:buFont typeface="Arial"/>
              <a:buChar char="•"/>
            </a:pPr>
            <a:r>
              <a:rPr lang="en-US" sz="1100" dirty="0">
                <a:cs typeface="Century Gothic"/>
              </a:rPr>
              <a:t>Measure success</a:t>
            </a:r>
          </a:p>
        </p:txBody>
      </p:sp>
      <p:sp>
        <p:nvSpPr>
          <p:cNvPr id="206" name="TextBox 29"/>
          <p:cNvSpPr txBox="1"/>
          <p:nvPr/>
        </p:nvSpPr>
        <p:spPr>
          <a:xfrm>
            <a:off x="6901788" y="4364386"/>
            <a:ext cx="1816381" cy="430887"/>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buClr>
                <a:schemeClr val="tx2"/>
              </a:buClr>
              <a:buFont typeface="Arial"/>
              <a:buChar char="•"/>
            </a:pPr>
            <a:r>
              <a:rPr lang="en-US" sz="1100" dirty="0">
                <a:cs typeface="Century Gothic"/>
              </a:rPr>
              <a:t>Rigorous</a:t>
            </a:r>
          </a:p>
          <a:p>
            <a:pPr>
              <a:buClr>
                <a:schemeClr val="tx2"/>
              </a:buClr>
            </a:pPr>
            <a:r>
              <a:rPr lang="en-US" sz="1100" dirty="0">
                <a:cs typeface="Century Gothic"/>
              </a:rPr>
              <a:t>joint reviews</a:t>
            </a:r>
          </a:p>
        </p:txBody>
      </p:sp>
      <p:cxnSp>
        <p:nvCxnSpPr>
          <p:cNvPr id="207" name="Straight Connector 206"/>
          <p:cNvCxnSpPr/>
          <p:nvPr/>
        </p:nvCxnSpPr>
        <p:spPr>
          <a:xfrm>
            <a:off x="6835486" y="4100871"/>
            <a:ext cx="15928" cy="56375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8" name="Oval 207"/>
          <p:cNvSpPr/>
          <p:nvPr/>
        </p:nvSpPr>
        <p:spPr>
          <a:xfrm>
            <a:off x="6787202" y="4571230"/>
            <a:ext cx="163567" cy="15782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cxnSp>
        <p:nvCxnSpPr>
          <p:cNvPr id="209" name="Straight Connector 208"/>
          <p:cNvCxnSpPr/>
          <p:nvPr/>
        </p:nvCxnSpPr>
        <p:spPr>
          <a:xfrm>
            <a:off x="5121901" y="4264358"/>
            <a:ext cx="15928" cy="56375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0" name="Oval 209"/>
          <p:cNvSpPr/>
          <p:nvPr/>
        </p:nvSpPr>
        <p:spPr>
          <a:xfrm>
            <a:off x="5045611" y="4791531"/>
            <a:ext cx="163567" cy="15782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211" name="Oval 210"/>
          <p:cNvSpPr>
            <a:spLocks noChangeAspect="1"/>
          </p:cNvSpPr>
          <p:nvPr/>
        </p:nvSpPr>
        <p:spPr>
          <a:xfrm>
            <a:off x="2071172" y="3131742"/>
            <a:ext cx="388196" cy="316060"/>
          </a:xfrm>
          <a:prstGeom prst="ellipse">
            <a:avLst/>
          </a:prstGeom>
          <a:solidFill>
            <a:schemeClr val="tx1">
              <a:lumMod val="40000"/>
              <a:lumOff val="60000"/>
            </a:schemeClr>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b="1" dirty="0"/>
          </a:p>
        </p:txBody>
      </p:sp>
      <p:sp>
        <p:nvSpPr>
          <p:cNvPr id="212" name="Oval 211"/>
          <p:cNvSpPr>
            <a:spLocks noChangeAspect="1"/>
          </p:cNvSpPr>
          <p:nvPr/>
        </p:nvSpPr>
        <p:spPr>
          <a:xfrm>
            <a:off x="1578591" y="3233771"/>
            <a:ext cx="388196" cy="316060"/>
          </a:xfrm>
          <a:prstGeom prst="ellipse">
            <a:avLst/>
          </a:prstGeom>
          <a:solidFill>
            <a:schemeClr val="tx1">
              <a:lumMod val="40000"/>
              <a:lumOff val="60000"/>
            </a:schemeClr>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b="1" dirty="0"/>
          </a:p>
        </p:txBody>
      </p:sp>
      <p:sp>
        <p:nvSpPr>
          <p:cNvPr id="213" name="Oval 212"/>
          <p:cNvSpPr>
            <a:spLocks noChangeAspect="1"/>
          </p:cNvSpPr>
          <p:nvPr/>
        </p:nvSpPr>
        <p:spPr>
          <a:xfrm>
            <a:off x="1939331" y="3640981"/>
            <a:ext cx="388196" cy="316060"/>
          </a:xfrm>
          <a:prstGeom prst="ellipse">
            <a:avLst/>
          </a:prstGeom>
          <a:solidFill>
            <a:schemeClr val="tx1">
              <a:lumMod val="40000"/>
              <a:lumOff val="60000"/>
            </a:schemeClr>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b="1" dirty="0"/>
          </a:p>
        </p:txBody>
      </p:sp>
      <p:sp>
        <p:nvSpPr>
          <p:cNvPr id="214" name="Oval 213"/>
          <p:cNvSpPr>
            <a:spLocks noChangeAspect="1"/>
          </p:cNvSpPr>
          <p:nvPr/>
        </p:nvSpPr>
        <p:spPr>
          <a:xfrm>
            <a:off x="1055226" y="3455150"/>
            <a:ext cx="388196" cy="316060"/>
          </a:xfrm>
          <a:prstGeom prst="ellipse">
            <a:avLst/>
          </a:prstGeom>
          <a:solidFill>
            <a:schemeClr val="tx1">
              <a:lumMod val="40000"/>
              <a:lumOff val="60000"/>
            </a:schemeClr>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b="1" dirty="0"/>
          </a:p>
        </p:txBody>
      </p:sp>
      <p:sp>
        <p:nvSpPr>
          <p:cNvPr id="215" name="Right Arrow 214"/>
          <p:cNvSpPr/>
          <p:nvPr/>
        </p:nvSpPr>
        <p:spPr>
          <a:xfrm>
            <a:off x="1055226" y="3154402"/>
            <a:ext cx="230995" cy="2056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ight Arrow 215"/>
          <p:cNvSpPr/>
          <p:nvPr/>
        </p:nvSpPr>
        <p:spPr>
          <a:xfrm>
            <a:off x="1564076" y="3816772"/>
            <a:ext cx="230995" cy="205609"/>
          </a:xfrm>
          <a:prstGeom prst="rightArrow">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TextBox 216"/>
          <p:cNvSpPr txBox="1"/>
          <p:nvPr/>
        </p:nvSpPr>
        <p:spPr>
          <a:xfrm rot="16200000">
            <a:off x="-546444" y="3476475"/>
            <a:ext cx="2615737" cy="215444"/>
          </a:xfrm>
          <a:prstGeom prst="rect">
            <a:avLst/>
          </a:prstGeom>
          <a:noFill/>
        </p:spPr>
        <p:txBody>
          <a:bodyPr wrap="square" lIns="0" tIns="0" rIns="0" bIns="0" rtlCol="0">
            <a:spAutoFit/>
          </a:bodyPr>
          <a:lstStyle/>
          <a:p>
            <a:pPr algn="ctr"/>
            <a:r>
              <a:rPr lang="en-US" sz="1400" b="1" dirty="0"/>
              <a:t>Ekaterra HR practices</a:t>
            </a:r>
          </a:p>
        </p:txBody>
      </p:sp>
      <p:pic>
        <p:nvPicPr>
          <p:cNvPr id="218" name="Picture 217"/>
          <p:cNvPicPr>
            <a:picLocks noChangeAspect="1"/>
          </p:cNvPicPr>
          <p:nvPr/>
        </p:nvPicPr>
        <p:blipFill>
          <a:blip r:embed="rId3"/>
          <a:stretch>
            <a:fillRect/>
          </a:stretch>
        </p:blipFill>
        <p:spPr>
          <a:xfrm>
            <a:off x="533289" y="1378237"/>
            <a:ext cx="11125421" cy="4267174"/>
          </a:xfrm>
          <a:prstGeom prst="rect">
            <a:avLst/>
          </a:prstGeom>
        </p:spPr>
      </p:pic>
      <p:grpSp>
        <p:nvGrpSpPr>
          <p:cNvPr id="219" name="Group 218"/>
          <p:cNvGrpSpPr/>
          <p:nvPr/>
        </p:nvGrpSpPr>
        <p:grpSpPr>
          <a:xfrm>
            <a:off x="8579781" y="2315830"/>
            <a:ext cx="2766185" cy="2691539"/>
            <a:chOff x="8746310" y="2315830"/>
            <a:chExt cx="2599656" cy="2691539"/>
          </a:xfrm>
        </p:grpSpPr>
        <p:sp>
          <p:nvSpPr>
            <p:cNvPr id="220" name="Rounded Rectangle 219"/>
            <p:cNvSpPr/>
            <p:nvPr/>
          </p:nvSpPr>
          <p:spPr>
            <a:xfrm>
              <a:off x="8746310" y="2315830"/>
              <a:ext cx="2599656" cy="2691539"/>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1" name="TextBox 220"/>
            <p:cNvSpPr txBox="1"/>
            <p:nvPr/>
          </p:nvSpPr>
          <p:spPr>
            <a:xfrm>
              <a:off x="8879459" y="2420846"/>
              <a:ext cx="928011" cy="307777"/>
            </a:xfrm>
            <a:prstGeom prst="rect">
              <a:avLst/>
            </a:prstGeom>
            <a:noFill/>
          </p:spPr>
          <p:txBody>
            <a:bodyPr wrap="none" rtlCol="0">
              <a:spAutoFit/>
            </a:bodyPr>
            <a:lstStyle/>
            <a:p>
              <a:r>
                <a:rPr lang="en-US" sz="1400" dirty="0">
                  <a:solidFill>
                    <a:schemeClr val="tx2"/>
                  </a:solidFill>
                </a:rPr>
                <a:t>Outcomes</a:t>
              </a:r>
            </a:p>
          </p:txBody>
        </p:sp>
        <p:sp>
          <p:nvSpPr>
            <p:cNvPr id="222" name="TextBox 221"/>
            <p:cNvSpPr txBox="1"/>
            <p:nvPr/>
          </p:nvSpPr>
          <p:spPr>
            <a:xfrm>
              <a:off x="8888526" y="2720841"/>
              <a:ext cx="2424253" cy="1800493"/>
            </a:xfrm>
            <a:prstGeom prst="rect">
              <a:avLst/>
            </a:prstGeom>
            <a:noFill/>
          </p:spPr>
          <p:txBody>
            <a:bodyPr wrap="square" rtlCol="0">
              <a:spAutoFit/>
            </a:bodyPr>
            <a:lstStyle/>
            <a:p>
              <a:pPr marL="174625" indent="-174625" defTabSz="444500">
                <a:spcBef>
                  <a:spcPct val="0"/>
                </a:spcBef>
                <a:spcAft>
                  <a:spcPts val="600"/>
                </a:spcAft>
                <a:buClr>
                  <a:srgbClr val="FF6503"/>
                </a:buClr>
                <a:buFont typeface="Arial" panose="020B0604020202020204" pitchFamily="34" charset="0"/>
                <a:buChar char="•"/>
                <a:defRPr/>
              </a:pPr>
              <a:r>
                <a:rPr lang="en-US" sz="1400" kern="0" dirty="0">
                  <a:cs typeface="Arial"/>
                </a:rPr>
                <a:t>Strong Ekaterra brand presence</a:t>
              </a:r>
            </a:p>
            <a:p>
              <a:pPr marL="631825" lvl="1" indent="-174625" defTabSz="444500">
                <a:spcBef>
                  <a:spcPct val="0"/>
                </a:spcBef>
                <a:spcAft>
                  <a:spcPts val="600"/>
                </a:spcAft>
                <a:buClr>
                  <a:srgbClr val="FF6503"/>
                </a:buClr>
                <a:buFont typeface="Arial" panose="020B0604020202020204" pitchFamily="34" charset="0"/>
                <a:buChar char="•"/>
                <a:defRPr/>
              </a:pPr>
              <a:r>
                <a:rPr lang="en-US" sz="1200" kern="0" dirty="0">
                  <a:cs typeface="Arial"/>
                </a:rPr>
                <a:t>Tea Corners, Samples</a:t>
              </a:r>
            </a:p>
            <a:p>
              <a:pPr marL="174625" indent="-174625" defTabSz="444500">
                <a:spcBef>
                  <a:spcPct val="0"/>
                </a:spcBef>
                <a:spcAft>
                  <a:spcPts val="600"/>
                </a:spcAft>
                <a:buClr>
                  <a:srgbClr val="FF6503"/>
                </a:buClr>
                <a:buFont typeface="Arial" panose="020B0604020202020204" pitchFamily="34" charset="0"/>
                <a:buChar char="•"/>
                <a:defRPr/>
              </a:pPr>
              <a:r>
                <a:rPr lang="en-US" sz="1400" kern="0" dirty="0">
                  <a:cs typeface="Arial"/>
                </a:rPr>
                <a:t>High performance in line with business goal</a:t>
              </a:r>
            </a:p>
            <a:p>
              <a:pPr marL="174625" indent="-174625" defTabSz="444500">
                <a:spcBef>
                  <a:spcPct val="0"/>
                </a:spcBef>
                <a:spcAft>
                  <a:spcPts val="600"/>
                </a:spcAft>
                <a:buClr>
                  <a:srgbClr val="FF6503"/>
                </a:buClr>
                <a:buFont typeface="Arial" panose="020B0604020202020204" pitchFamily="34" charset="0"/>
                <a:buChar char="•"/>
                <a:defRPr/>
              </a:pPr>
              <a:r>
                <a:rPr lang="en-US" sz="1400" kern="0" dirty="0">
                  <a:cs typeface="Arial"/>
                </a:rPr>
                <a:t>Engagement and Knowledge Retention</a:t>
              </a:r>
              <a:endParaRPr lang="en-US" sz="1400" dirty="0"/>
            </a:p>
          </p:txBody>
        </p:sp>
      </p:grpSp>
      <p:sp>
        <p:nvSpPr>
          <p:cNvPr id="223" name="Rectangle 222"/>
          <p:cNvSpPr/>
          <p:nvPr/>
        </p:nvSpPr>
        <p:spPr>
          <a:xfrm>
            <a:off x="8190093" y="1234459"/>
            <a:ext cx="1341848" cy="261958"/>
          </a:xfrm>
          <a:prstGeom prst="rect">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The shift</a:t>
            </a:r>
          </a:p>
        </p:txBody>
      </p:sp>
      <p:grpSp>
        <p:nvGrpSpPr>
          <p:cNvPr id="224" name="Group 223"/>
          <p:cNvGrpSpPr/>
          <p:nvPr/>
        </p:nvGrpSpPr>
        <p:grpSpPr>
          <a:xfrm>
            <a:off x="517069" y="5628682"/>
            <a:ext cx="2062819" cy="523224"/>
            <a:chOff x="503137" y="5436389"/>
            <a:chExt cx="2262949" cy="573987"/>
          </a:xfrm>
        </p:grpSpPr>
        <p:sp>
          <p:nvSpPr>
            <p:cNvPr id="225" name="Rectangle 224"/>
            <p:cNvSpPr/>
            <p:nvPr/>
          </p:nvSpPr>
          <p:spPr>
            <a:xfrm>
              <a:off x="503137" y="5436389"/>
              <a:ext cx="2262949" cy="573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TextBox 225"/>
            <p:cNvSpPr txBox="1"/>
            <p:nvPr/>
          </p:nvSpPr>
          <p:spPr>
            <a:xfrm>
              <a:off x="703267" y="5436393"/>
              <a:ext cx="1862689" cy="573983"/>
            </a:xfrm>
            <a:prstGeom prst="rect">
              <a:avLst/>
            </a:prstGeom>
            <a:noFill/>
          </p:spPr>
          <p:txBody>
            <a:bodyPr wrap="square" rtlCol="0">
              <a:spAutoFit/>
            </a:bodyPr>
            <a:lstStyle/>
            <a:p>
              <a:pPr algn="ctr"/>
              <a:r>
                <a:rPr lang="en-US" sz="1400" b="1" dirty="0">
                  <a:solidFill>
                    <a:schemeClr val="bg1"/>
                  </a:solidFill>
                </a:rPr>
                <a:t>Key to Ekaterra Based HR</a:t>
              </a:r>
            </a:p>
          </p:txBody>
        </p:sp>
      </p:grpSp>
      <p:cxnSp>
        <p:nvCxnSpPr>
          <p:cNvPr id="227" name="Straight Connector 226"/>
          <p:cNvCxnSpPr/>
          <p:nvPr/>
        </p:nvCxnSpPr>
        <p:spPr>
          <a:xfrm>
            <a:off x="5339764" y="5717929"/>
            <a:ext cx="0" cy="557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8266544" y="5717929"/>
            <a:ext cx="0" cy="5577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905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Training Framework</a:t>
            </a:r>
          </a:p>
        </p:txBody>
      </p:sp>
      <p:cxnSp>
        <p:nvCxnSpPr>
          <p:cNvPr id="55" name="Straight Arrow Connector 54"/>
          <p:cNvCxnSpPr/>
          <p:nvPr/>
        </p:nvCxnSpPr>
        <p:spPr>
          <a:xfrm flipV="1">
            <a:off x="495558" y="5020433"/>
            <a:ext cx="4342316" cy="9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99616" y="2220854"/>
            <a:ext cx="2195507" cy="2633500"/>
          </a:xfrm>
          <a:prstGeom prst="roundRect">
            <a:avLst>
              <a:gd name="adj" fmla="val 5774"/>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Light" panose="020F0302020204030204"/>
              <a:ea typeface="+mn-ea"/>
              <a:cs typeface="+mn-cs"/>
            </a:endParaRPr>
          </a:p>
        </p:txBody>
      </p:sp>
      <p:sp>
        <p:nvSpPr>
          <p:cNvPr id="57" name="Rounded Rectangle 56"/>
          <p:cNvSpPr/>
          <p:nvPr/>
        </p:nvSpPr>
        <p:spPr>
          <a:xfrm>
            <a:off x="5079066" y="2322930"/>
            <a:ext cx="2195507" cy="2587746"/>
          </a:xfrm>
          <a:prstGeom prst="roundRect">
            <a:avLst>
              <a:gd name="adj" fmla="val 5774"/>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Light" panose="020F0302020204030204"/>
              <a:ea typeface="+mn-ea"/>
              <a:cs typeface="+mn-cs"/>
            </a:endParaRPr>
          </a:p>
        </p:txBody>
      </p:sp>
      <p:sp>
        <p:nvSpPr>
          <p:cNvPr id="59" name="Rounded Rectangle 58"/>
          <p:cNvSpPr/>
          <p:nvPr/>
        </p:nvSpPr>
        <p:spPr>
          <a:xfrm>
            <a:off x="7474165" y="2220854"/>
            <a:ext cx="2195507" cy="2633500"/>
          </a:xfrm>
          <a:prstGeom prst="roundRect">
            <a:avLst>
              <a:gd name="adj" fmla="val 5774"/>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Light" panose="020F0302020204030204"/>
              <a:ea typeface="+mn-ea"/>
              <a:cs typeface="+mn-cs"/>
            </a:endParaRPr>
          </a:p>
        </p:txBody>
      </p:sp>
      <p:sp>
        <p:nvSpPr>
          <p:cNvPr id="60" name="Rounded Rectangle 59"/>
          <p:cNvSpPr/>
          <p:nvPr/>
        </p:nvSpPr>
        <p:spPr>
          <a:xfrm>
            <a:off x="9867836" y="2220854"/>
            <a:ext cx="2195507" cy="2633500"/>
          </a:xfrm>
          <a:prstGeom prst="roundRect">
            <a:avLst>
              <a:gd name="adj" fmla="val 5774"/>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Light" panose="020F0302020204030204"/>
              <a:ea typeface="+mn-ea"/>
              <a:cs typeface="+mn-cs"/>
            </a:endParaRPr>
          </a:p>
        </p:txBody>
      </p:sp>
      <p:sp>
        <p:nvSpPr>
          <p:cNvPr id="61" name="Rounded Rectangle 60"/>
          <p:cNvSpPr/>
          <p:nvPr/>
        </p:nvSpPr>
        <p:spPr>
          <a:xfrm>
            <a:off x="2646767" y="2220854"/>
            <a:ext cx="2195507" cy="2633500"/>
          </a:xfrm>
          <a:prstGeom prst="roundRect">
            <a:avLst>
              <a:gd name="adj" fmla="val 5774"/>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Light" panose="020F0302020204030204"/>
              <a:ea typeface="+mn-ea"/>
              <a:cs typeface="+mn-cs"/>
            </a:endParaRPr>
          </a:p>
        </p:txBody>
      </p:sp>
      <p:cxnSp>
        <p:nvCxnSpPr>
          <p:cNvPr id="62" name="Straight Arrow Connector 61"/>
          <p:cNvCxnSpPr/>
          <p:nvPr/>
        </p:nvCxnSpPr>
        <p:spPr>
          <a:xfrm>
            <a:off x="2012955" y="5353724"/>
            <a:ext cx="8382845" cy="0"/>
          </a:xfrm>
          <a:prstGeom prst="straightConnector1">
            <a:avLst/>
          </a:prstGeom>
          <a:noFill/>
          <a:ln w="28575" cap="flat" cmpd="sng" algn="ctr">
            <a:solidFill>
              <a:schemeClr val="accent2"/>
            </a:solidFill>
            <a:prstDash val="solid"/>
            <a:headEnd type="arrow"/>
            <a:tailEnd type="arrow"/>
          </a:ln>
          <a:effectLst/>
        </p:spPr>
      </p:cxnSp>
      <p:sp>
        <p:nvSpPr>
          <p:cNvPr id="63" name="Rectangle 62"/>
          <p:cNvSpPr/>
          <p:nvPr/>
        </p:nvSpPr>
        <p:spPr>
          <a:xfrm>
            <a:off x="5079066" y="928630"/>
            <a:ext cx="4590606" cy="38100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Light" panose="020F0302020204030204"/>
                <a:ea typeface="+mn-ea"/>
                <a:cs typeface="+mn-cs"/>
              </a:rPr>
              <a:t>Operations Training Group</a:t>
            </a:r>
          </a:p>
        </p:txBody>
      </p:sp>
      <p:sp>
        <p:nvSpPr>
          <p:cNvPr id="64" name="Rectangle 63"/>
          <p:cNvSpPr/>
          <p:nvPr/>
        </p:nvSpPr>
        <p:spPr>
          <a:xfrm>
            <a:off x="328910" y="928630"/>
            <a:ext cx="4508964" cy="38100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Light" panose="020F0302020204030204"/>
                <a:ea typeface="+mn-ea"/>
                <a:cs typeface="+mn-cs"/>
              </a:rPr>
              <a:t>Foundation Training</a:t>
            </a:r>
          </a:p>
        </p:txBody>
      </p:sp>
      <p:sp>
        <p:nvSpPr>
          <p:cNvPr id="65" name="Rectangle 64"/>
          <p:cNvSpPr/>
          <p:nvPr/>
        </p:nvSpPr>
        <p:spPr>
          <a:xfrm>
            <a:off x="299616" y="2602352"/>
            <a:ext cx="2145609"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chemeClr val="accent3"/>
              </a:buClr>
              <a:buFont typeface="Arial" panose="020B0604020202020204" pitchFamily="34" charset="0"/>
              <a:buChar char="•"/>
            </a:pPr>
            <a:r>
              <a:rPr lang="en-US" sz="1200" dirty="0">
                <a:solidFill>
                  <a:schemeClr val="tx2"/>
                </a:solidFill>
                <a:latin typeface="+mj-lt"/>
              </a:rPr>
              <a:t>Culture Training</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Language Training- CEF (Common European Framework)</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Customer Service Excellence</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Email Etiquettes and Business writing</a:t>
            </a:r>
          </a:p>
        </p:txBody>
      </p:sp>
      <p:sp>
        <p:nvSpPr>
          <p:cNvPr id="66" name="Rectangle 65"/>
          <p:cNvSpPr/>
          <p:nvPr/>
        </p:nvSpPr>
        <p:spPr>
          <a:xfrm>
            <a:off x="2733866" y="2602352"/>
            <a:ext cx="2145609"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chemeClr val="accent3"/>
              </a:buClr>
              <a:buFont typeface="Arial" panose="020B0604020202020204" pitchFamily="34" charset="0"/>
              <a:buChar char="•"/>
            </a:pPr>
            <a:r>
              <a:rPr lang="en-US" sz="1200" dirty="0">
                <a:solidFill>
                  <a:schemeClr val="tx2"/>
                </a:solidFill>
                <a:latin typeface="+mj-lt"/>
              </a:rPr>
              <a:t>Industry Training- Prelude to process training and sets the right tone for the product/services catered like Lipton, Pukka and </a:t>
            </a:r>
            <a:r>
              <a:rPr lang="en-US" sz="1200" dirty="0" err="1">
                <a:solidFill>
                  <a:schemeClr val="tx2"/>
                </a:solidFill>
                <a:latin typeface="+mj-lt"/>
              </a:rPr>
              <a:t>Tazo</a:t>
            </a:r>
            <a:r>
              <a:rPr lang="en-US" sz="1200" dirty="0">
                <a:solidFill>
                  <a:schemeClr val="tx2"/>
                </a:solidFill>
                <a:latin typeface="+mj-lt"/>
              </a:rPr>
              <a:t> </a:t>
            </a:r>
            <a:r>
              <a:rPr lang="en-US" sz="1200" dirty="0" err="1">
                <a:solidFill>
                  <a:schemeClr val="tx2"/>
                </a:solidFill>
                <a:latin typeface="+mj-lt"/>
              </a:rPr>
              <a:t>etc</a:t>
            </a:r>
            <a:endParaRPr lang="en-US" sz="1200" dirty="0">
              <a:solidFill>
                <a:schemeClr val="tx2"/>
              </a:solidFill>
              <a:latin typeface="+mj-lt"/>
            </a:endParaRP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Ekaterra overview- Helps in imbibing the client culture</a:t>
            </a:r>
          </a:p>
          <a:p>
            <a:pPr marL="171450" marR="0" lvl="0" indent="-171450" algn="l" defTabSz="914400" rtl="0" eaLnBrk="1" fontAlgn="auto" latinLnBrk="0" hangingPunct="1">
              <a:lnSpc>
                <a:spcPct val="100000"/>
              </a:lnSpc>
              <a:spcBef>
                <a:spcPts val="0"/>
              </a:spcBef>
              <a:spcAft>
                <a:spcPts val="0"/>
              </a:spcAft>
              <a:buClr>
                <a:srgbClr val="808080"/>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7" name="Rectangle 66"/>
          <p:cNvSpPr/>
          <p:nvPr/>
        </p:nvSpPr>
        <p:spPr>
          <a:xfrm>
            <a:off x="5079066" y="2461087"/>
            <a:ext cx="2195507" cy="249299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chemeClr val="accent3"/>
              </a:buClr>
              <a:buFont typeface="Arial" panose="020B0604020202020204" pitchFamily="34" charset="0"/>
              <a:buChar char="•"/>
            </a:pPr>
            <a:r>
              <a:rPr lang="en-US" sz="1200" dirty="0">
                <a:solidFill>
                  <a:schemeClr val="tx2"/>
                </a:solidFill>
                <a:latin typeface="+mj-lt"/>
              </a:rPr>
              <a:t>Product  &amp; System Training</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Regulatory and Compliance  Training</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Quality Parameters session</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Complaint handling session</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Language Enhancement intervention for voice and emails to set the correct tone of voice</a:t>
            </a:r>
          </a:p>
        </p:txBody>
      </p:sp>
      <p:sp>
        <p:nvSpPr>
          <p:cNvPr id="68" name="Rectangle 67"/>
          <p:cNvSpPr/>
          <p:nvPr/>
        </p:nvSpPr>
        <p:spPr>
          <a:xfrm>
            <a:off x="7474165" y="2602352"/>
            <a:ext cx="2195507"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chemeClr val="accent3"/>
              </a:buClr>
              <a:buFont typeface="Arial" panose="020B0604020202020204" pitchFamily="34" charset="0"/>
              <a:buChar char="•"/>
            </a:pPr>
            <a:r>
              <a:rPr lang="en-US" sz="1200" dirty="0">
                <a:solidFill>
                  <a:schemeClr val="tx2"/>
                </a:solidFill>
                <a:latin typeface="+mj-lt"/>
              </a:rPr>
              <a:t>Support from SMEs , trainers and TMs- Timely huddles/ Sessions </a:t>
            </a:r>
          </a:p>
          <a:p>
            <a:pPr>
              <a:buClr>
                <a:schemeClr val="accent3"/>
              </a:buClr>
            </a:pPr>
            <a:r>
              <a:rPr lang="en-US" sz="1200" dirty="0">
                <a:solidFill>
                  <a:schemeClr val="tx2"/>
                </a:solidFill>
                <a:latin typeface="+mj-lt"/>
              </a:rPr>
              <a:t> </a:t>
            </a:r>
          </a:p>
          <a:p>
            <a:pPr marL="171450" indent="-171450">
              <a:buClr>
                <a:schemeClr val="accent3"/>
              </a:buClr>
              <a:buFont typeface="Arial" panose="020B0604020202020204" pitchFamily="34" charset="0"/>
              <a:buChar char="•"/>
            </a:pPr>
            <a:r>
              <a:rPr lang="en-US" sz="1200" dirty="0">
                <a:solidFill>
                  <a:schemeClr val="tx2"/>
                </a:solidFill>
                <a:latin typeface="+mj-lt"/>
              </a:rPr>
              <a:t>Weekly/Monthly Performance reviews</a:t>
            </a:r>
          </a:p>
        </p:txBody>
      </p:sp>
      <p:sp>
        <p:nvSpPr>
          <p:cNvPr id="69" name="Rectangle 68"/>
          <p:cNvSpPr/>
          <p:nvPr/>
        </p:nvSpPr>
        <p:spPr>
          <a:xfrm>
            <a:off x="9897776" y="2602352"/>
            <a:ext cx="2166995"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chemeClr val="accent3"/>
              </a:buClr>
              <a:buFont typeface="Arial" panose="020B0604020202020204" pitchFamily="34" charset="0"/>
              <a:buChar char="•"/>
            </a:pPr>
            <a:r>
              <a:rPr lang="en-US" sz="1200" dirty="0">
                <a:solidFill>
                  <a:schemeClr val="tx2"/>
                </a:solidFill>
                <a:latin typeface="+mj-lt"/>
              </a:rPr>
              <a:t>Feedback &amp; Coaching</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Performance management</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Bottom quartile management</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Based on individual needs identified during appraisal/ talent review</a:t>
            </a:r>
          </a:p>
          <a:p>
            <a:pPr marL="171450" indent="-171450">
              <a:buClr>
                <a:schemeClr val="accent3"/>
              </a:buClr>
              <a:buFont typeface="Arial" panose="020B0604020202020204" pitchFamily="34" charset="0"/>
              <a:buChar char="•"/>
            </a:pPr>
            <a:endParaRPr lang="en-US" sz="1200" dirty="0">
              <a:solidFill>
                <a:schemeClr val="tx2"/>
              </a:solidFill>
              <a:latin typeface="+mj-lt"/>
            </a:endParaRPr>
          </a:p>
          <a:p>
            <a:pPr marL="171450" indent="-171450">
              <a:buClr>
                <a:schemeClr val="accent3"/>
              </a:buClr>
              <a:buFont typeface="Arial" panose="020B0604020202020204" pitchFamily="34" charset="0"/>
              <a:buChar char="•"/>
            </a:pPr>
            <a:r>
              <a:rPr lang="en-US" sz="1200" dirty="0">
                <a:solidFill>
                  <a:schemeClr val="tx2"/>
                </a:solidFill>
                <a:latin typeface="+mj-lt"/>
              </a:rPr>
              <a:t>Cross training</a:t>
            </a:r>
          </a:p>
        </p:txBody>
      </p:sp>
      <p:sp>
        <p:nvSpPr>
          <p:cNvPr id="70" name="Down Arrow Callout 69"/>
          <p:cNvSpPr/>
          <p:nvPr/>
        </p:nvSpPr>
        <p:spPr>
          <a:xfrm>
            <a:off x="9869264" y="928630"/>
            <a:ext cx="2195507" cy="1490002"/>
          </a:xfrm>
          <a:prstGeom prst="downArrowCallout">
            <a:avLst>
              <a:gd name="adj1" fmla="val 25000"/>
              <a:gd name="adj2" fmla="val 25000"/>
              <a:gd name="adj3" fmla="val 25000"/>
              <a:gd name="adj4" fmla="val 65799"/>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Calibri Light" panose="020F0302020204030204"/>
                <a:ea typeface="+mn-ea"/>
                <a:cs typeface="+mn-cs"/>
              </a:rPr>
              <a:t>Ongoing Development</a:t>
            </a:r>
          </a:p>
        </p:txBody>
      </p:sp>
      <p:sp>
        <p:nvSpPr>
          <p:cNvPr id="71" name="Down Arrow Callout 70"/>
          <p:cNvSpPr/>
          <p:nvPr/>
        </p:nvSpPr>
        <p:spPr>
          <a:xfrm>
            <a:off x="7474165" y="1352086"/>
            <a:ext cx="2195507" cy="1040725"/>
          </a:xfrm>
          <a:prstGeom prst="downArrowCallou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Calibri Light" panose="020F0302020204030204"/>
                <a:ea typeface="+mn-ea"/>
                <a:cs typeface="+mn-cs"/>
              </a:rPr>
              <a:t>OJP* &amp; Ramp</a:t>
            </a:r>
          </a:p>
        </p:txBody>
      </p:sp>
      <p:sp>
        <p:nvSpPr>
          <p:cNvPr id="72" name="Down Arrow Callout 71"/>
          <p:cNvSpPr/>
          <p:nvPr/>
        </p:nvSpPr>
        <p:spPr>
          <a:xfrm>
            <a:off x="5079066" y="1352086"/>
            <a:ext cx="2195507" cy="1040725"/>
          </a:xfrm>
          <a:prstGeom prst="downArrowCallou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Calibri Light" panose="020F0302020204030204"/>
                <a:ea typeface="+mn-ea"/>
                <a:cs typeface="+mn-cs"/>
              </a:rPr>
              <a:t>Process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Calibri Light" panose="020F0302020204030204"/>
                <a:ea typeface="+mn-ea"/>
                <a:cs typeface="+mn-cs"/>
              </a:rPr>
              <a:t>Foundation</a:t>
            </a:r>
          </a:p>
        </p:txBody>
      </p:sp>
      <p:sp>
        <p:nvSpPr>
          <p:cNvPr id="73" name="Rounded Rectangle 72"/>
          <p:cNvSpPr/>
          <p:nvPr/>
        </p:nvSpPr>
        <p:spPr>
          <a:xfrm>
            <a:off x="299616" y="5553719"/>
            <a:ext cx="2195507" cy="75346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Specialised training through domain academy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4" name="Rounded Rectangle 73"/>
          <p:cNvSpPr/>
          <p:nvPr/>
        </p:nvSpPr>
        <p:spPr>
          <a:xfrm>
            <a:off x="2683968" y="5544761"/>
            <a:ext cx="2195507" cy="76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Process Excellence (Lean and sigma)</a:t>
            </a:r>
          </a:p>
        </p:txBody>
      </p:sp>
      <p:sp>
        <p:nvSpPr>
          <p:cNvPr id="75" name="Rounded Rectangle 74"/>
          <p:cNvSpPr/>
          <p:nvPr/>
        </p:nvSpPr>
        <p:spPr>
          <a:xfrm>
            <a:off x="5079066" y="5544761"/>
            <a:ext cx="2195507" cy="76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Advanced call handling on specific processes </a:t>
            </a:r>
          </a:p>
        </p:txBody>
      </p:sp>
      <p:sp>
        <p:nvSpPr>
          <p:cNvPr id="76" name="Rounded Rectangle 75"/>
          <p:cNvSpPr/>
          <p:nvPr/>
        </p:nvSpPr>
        <p:spPr>
          <a:xfrm>
            <a:off x="7474165" y="5553719"/>
            <a:ext cx="2195507" cy="75346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RPA and digital intelligence sessions </a:t>
            </a:r>
          </a:p>
        </p:txBody>
      </p:sp>
      <p:sp>
        <p:nvSpPr>
          <p:cNvPr id="97" name="Rounded Rectangle 96"/>
          <p:cNvSpPr/>
          <p:nvPr/>
        </p:nvSpPr>
        <p:spPr>
          <a:xfrm>
            <a:off x="9869264" y="5544761"/>
            <a:ext cx="2195507" cy="76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B4D0A"/>
                </a:solidFill>
                <a:effectLst/>
                <a:uLnTx/>
                <a:uFillTx/>
                <a:latin typeface="Calibri Light" panose="020F0302020204030204"/>
                <a:ea typeface="+mn-ea"/>
                <a:cs typeface="+mn-cs"/>
              </a:rPr>
              <a:t>Behavioural</a:t>
            </a: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 and Leadership sessions by Capability Development</a:t>
            </a:r>
          </a:p>
        </p:txBody>
      </p:sp>
      <p:sp>
        <p:nvSpPr>
          <p:cNvPr id="98" name="Hexagon 97"/>
          <p:cNvSpPr/>
          <p:nvPr/>
        </p:nvSpPr>
        <p:spPr>
          <a:xfrm>
            <a:off x="4180904" y="5237850"/>
            <a:ext cx="3991831" cy="231748"/>
          </a:xfrm>
          <a:prstGeom prst="hexagon">
            <a:avLst/>
          </a:prstGeom>
          <a:solidFill>
            <a:schemeClr val="accent2"/>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alibri Light" panose="020F0302020204030204"/>
                <a:ea typeface="+mn-ea"/>
                <a:cs typeface="+mn-cs"/>
              </a:rPr>
              <a:t>Process Specific Capability Development</a:t>
            </a:r>
          </a:p>
        </p:txBody>
      </p:sp>
      <p:sp>
        <p:nvSpPr>
          <p:cNvPr id="99" name="Down Arrow Callout 98"/>
          <p:cNvSpPr/>
          <p:nvPr/>
        </p:nvSpPr>
        <p:spPr>
          <a:xfrm>
            <a:off x="328910" y="1360615"/>
            <a:ext cx="4514761" cy="1029840"/>
          </a:xfrm>
          <a:prstGeom prst="downArrowCallou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808080"/>
              </a:buClr>
              <a:buSzTx/>
              <a:buFontTx/>
              <a:buNone/>
              <a:tabLst/>
              <a:defRPr/>
            </a:pPr>
            <a:r>
              <a:rPr kumimoji="0" lang="en-US" sz="1200" b="0" i="0" u="none" strike="noStrike" kern="1200" cap="none" spc="0" normalizeH="0" baseline="0" noProof="0" dirty="0">
                <a:ln>
                  <a:noFill/>
                </a:ln>
                <a:solidFill>
                  <a:schemeClr val="tx2"/>
                </a:solidFill>
                <a:effectLst/>
                <a:uLnTx/>
                <a:uFillTx/>
                <a:latin typeface="Calibri Light" panose="020F0302020204030204"/>
                <a:ea typeface="+mn-ea"/>
                <a:cs typeface="+mn-cs"/>
              </a:rPr>
              <a:t>  </a:t>
            </a:r>
            <a:r>
              <a:rPr kumimoji="0" lang="en-US" sz="1400" b="1" i="0" u="none" strike="noStrike" kern="1200" cap="none" spc="0" normalizeH="0" baseline="0" noProof="0" dirty="0">
                <a:ln>
                  <a:noFill/>
                </a:ln>
                <a:solidFill>
                  <a:schemeClr val="tx2"/>
                </a:solidFill>
                <a:effectLst/>
                <a:uLnTx/>
                <a:uFillTx/>
                <a:latin typeface="Calibri Light" panose="020F0302020204030204"/>
                <a:ea typeface="+mn-ea"/>
                <a:cs typeface="+mn-cs"/>
              </a:rPr>
              <a:t>Pre-Process Training Customised</a:t>
            </a:r>
          </a:p>
        </p:txBody>
      </p:sp>
      <p:sp>
        <p:nvSpPr>
          <p:cNvPr id="100" name="TextBox 28"/>
          <p:cNvSpPr txBox="1"/>
          <p:nvPr/>
        </p:nvSpPr>
        <p:spPr>
          <a:xfrm>
            <a:off x="333372" y="667652"/>
            <a:ext cx="6697859"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Light" panose="020F0302020204030204"/>
                <a:ea typeface="+mj-ea"/>
                <a:cs typeface="+mj-cs"/>
              </a:rPr>
              <a:t>EXL has a </a:t>
            </a:r>
            <a:r>
              <a:rPr lang="en-US" sz="1400" b="1" dirty="0">
                <a:latin typeface="Calibri Light" panose="020F0302020204030204"/>
                <a:ea typeface="+mj-ea"/>
                <a:cs typeface="+mj-cs"/>
              </a:rPr>
              <a:t>robust training framework</a:t>
            </a:r>
            <a:r>
              <a:rPr lang="en-US" sz="1400" dirty="0">
                <a:latin typeface="Calibri Light" panose="020F0302020204030204"/>
                <a:ea typeface="+mj-ea"/>
                <a:cs typeface="+mj-cs"/>
              </a:rPr>
              <a:t> </a:t>
            </a:r>
            <a:r>
              <a:rPr lang="en-US" sz="1400" dirty="0">
                <a:solidFill>
                  <a:srgbClr val="000000"/>
                </a:solidFill>
                <a:latin typeface="Calibri Light" panose="020F0302020204030204"/>
                <a:ea typeface="+mj-ea"/>
                <a:cs typeface="+mj-cs"/>
              </a:rPr>
              <a:t>which caters to all the phases of the employee life cycle: </a:t>
            </a:r>
          </a:p>
        </p:txBody>
      </p:sp>
      <p:sp>
        <p:nvSpPr>
          <p:cNvPr id="101" name="Rectangle 100"/>
          <p:cNvSpPr/>
          <p:nvPr/>
        </p:nvSpPr>
        <p:spPr>
          <a:xfrm>
            <a:off x="2154541" y="4939715"/>
            <a:ext cx="966652" cy="17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1 week*</a:t>
            </a:r>
          </a:p>
        </p:txBody>
      </p:sp>
      <p:cxnSp>
        <p:nvCxnSpPr>
          <p:cNvPr id="102" name="Straight Arrow Connector 101"/>
          <p:cNvCxnSpPr/>
          <p:nvPr/>
        </p:nvCxnSpPr>
        <p:spPr>
          <a:xfrm>
            <a:off x="5103415" y="5027869"/>
            <a:ext cx="2171158" cy="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5671548" y="4913680"/>
            <a:ext cx="982008" cy="198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2 weeks*</a:t>
            </a:r>
          </a:p>
        </p:txBody>
      </p:sp>
      <p:cxnSp>
        <p:nvCxnSpPr>
          <p:cNvPr id="104" name="Straight Arrow Connector 103"/>
          <p:cNvCxnSpPr/>
          <p:nvPr/>
        </p:nvCxnSpPr>
        <p:spPr>
          <a:xfrm>
            <a:off x="7541806" y="5019289"/>
            <a:ext cx="2171158" cy="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8202642" y="4926743"/>
            <a:ext cx="825142" cy="198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100" b="0" i="0" u="none" kern="1200" cap="none" spc="0" normalizeH="0" baseline="0" noProof="0" dirty="0">
                <a:ln>
                  <a:noFill/>
                </a:ln>
                <a:solidFill>
                  <a:srgbClr val="000000"/>
                </a:solidFill>
                <a:effectLst/>
                <a:uLnTx/>
                <a:uFillTx/>
                <a:latin typeface="Calibri" panose="020F0502020204030204"/>
                <a:ea typeface="+mn-ea"/>
                <a:cs typeface="+mn-cs"/>
              </a:rPr>
              <a:t>4 weeks</a:t>
            </a:r>
          </a:p>
        </p:txBody>
      </p:sp>
      <p:sp>
        <p:nvSpPr>
          <p:cNvPr id="2" name="TextBox 1"/>
          <p:cNvSpPr txBox="1"/>
          <p:nvPr/>
        </p:nvSpPr>
        <p:spPr>
          <a:xfrm>
            <a:off x="158214" y="6442378"/>
            <a:ext cx="2017155" cy="276999"/>
          </a:xfrm>
          <a:prstGeom prst="rect">
            <a:avLst/>
          </a:prstGeom>
          <a:noFill/>
        </p:spPr>
        <p:txBody>
          <a:bodyPr wrap="none" rtlCol="0">
            <a:spAutoFit/>
          </a:bodyPr>
          <a:lstStyle/>
          <a:p>
            <a:r>
              <a:rPr lang="en-US" sz="1200" i="1" dirty="0"/>
              <a:t>*OJP -  On the Job Processing</a:t>
            </a:r>
          </a:p>
        </p:txBody>
      </p:sp>
    </p:spTree>
    <p:extLst>
      <p:ext uri="{BB962C8B-B14F-4D97-AF65-F5344CB8AC3E}">
        <p14:creationId xmlns:p14="http://schemas.microsoft.com/office/powerpoint/2010/main" val="1044302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Knowledge Management</a:t>
            </a:r>
          </a:p>
        </p:txBody>
      </p:sp>
      <p:graphicFrame>
        <p:nvGraphicFramePr>
          <p:cNvPr id="45" name="Group 68"/>
          <p:cNvGraphicFramePr>
            <a:graphicFrameLocks noGrp="1"/>
          </p:cNvGraphicFramePr>
          <p:nvPr>
            <p:extLst/>
          </p:nvPr>
        </p:nvGraphicFramePr>
        <p:xfrm>
          <a:off x="260638" y="1553906"/>
          <a:ext cx="11599816" cy="4249486"/>
        </p:xfrm>
        <a:graphic>
          <a:graphicData uri="http://schemas.openxmlformats.org/drawingml/2006/table">
            <a:tbl>
              <a:tblPr/>
              <a:tblGrid>
                <a:gridCol w="3966723">
                  <a:extLst>
                    <a:ext uri="{9D8B030D-6E8A-4147-A177-3AD203B41FA5}">
                      <a16:colId xmlns:a16="http://schemas.microsoft.com/office/drawing/2014/main" val="20000"/>
                    </a:ext>
                  </a:extLst>
                </a:gridCol>
                <a:gridCol w="3944185">
                  <a:extLst>
                    <a:ext uri="{9D8B030D-6E8A-4147-A177-3AD203B41FA5}">
                      <a16:colId xmlns:a16="http://schemas.microsoft.com/office/drawing/2014/main" val="20001"/>
                    </a:ext>
                  </a:extLst>
                </a:gridCol>
                <a:gridCol w="3688908">
                  <a:extLst>
                    <a:ext uri="{9D8B030D-6E8A-4147-A177-3AD203B41FA5}">
                      <a16:colId xmlns:a16="http://schemas.microsoft.com/office/drawing/2014/main" val="20002"/>
                    </a:ext>
                  </a:extLst>
                </a:gridCol>
              </a:tblGrid>
              <a:tr h="692576">
                <a:tc>
                  <a:txBody>
                    <a:bodyPr/>
                    <a:lstStyle/>
                    <a:p>
                      <a:pPr marL="0" marR="0" lvl="0" indent="0" algn="ctr" defTabSz="914400" rtl="0" eaLnBrk="1" fontAlgn="base" latinLnBrk="0" hangingPunct="1">
                        <a:lnSpc>
                          <a:spcPct val="100000"/>
                        </a:lnSpc>
                        <a:spcBef>
                          <a:spcPct val="20000"/>
                        </a:spcBef>
                        <a:spcAft>
                          <a:spcPct val="0"/>
                        </a:spcAft>
                        <a:buClr>
                          <a:srgbClr val="EF781D"/>
                        </a:buClr>
                        <a:buSzPct val="70000"/>
                        <a:buFontTx/>
                        <a:buNone/>
                        <a:tabLst/>
                      </a:pPr>
                      <a:endParaRPr kumimoji="0" lang="en-US" sz="1400" b="1" i="0" u="none" strike="noStrike" cap="none" normalizeH="0" baseline="0" dirty="0">
                        <a:ln>
                          <a:noFill/>
                        </a:ln>
                        <a:solidFill>
                          <a:schemeClr val="tx1"/>
                        </a:solidFill>
                        <a:effectLst/>
                        <a:latin typeface="Arial" pitchFamily="34" charset="0"/>
                        <a:cs typeface="Arial" pitchFamily="34" charset="0"/>
                      </a:endParaRPr>
                    </a:p>
                  </a:txBody>
                  <a:tcPr marT="45729" marB="45729"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F781D"/>
                        </a:buClr>
                        <a:buSzPct val="70000"/>
                        <a:buFontTx/>
                        <a:buNone/>
                        <a:tabLst/>
                      </a:pPr>
                      <a:endParaRPr kumimoji="0" lang="en-US" sz="1400" b="1" i="0" u="none" strike="noStrike" cap="none" normalizeH="0" baseline="0" dirty="0">
                        <a:ln>
                          <a:noFill/>
                        </a:ln>
                        <a:solidFill>
                          <a:schemeClr val="tx1"/>
                        </a:solidFill>
                        <a:effectLst/>
                        <a:latin typeface="Arial" pitchFamily="34" charset="0"/>
                        <a:cs typeface="Arial" pitchFamily="34" charset="0"/>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EF781D"/>
                        </a:buClr>
                        <a:buSzPct val="70000"/>
                        <a:buFontTx/>
                        <a:buNone/>
                        <a:tabLst/>
                      </a:pPr>
                      <a:endParaRPr kumimoji="0" lang="en-US" sz="1400" b="1" i="0" u="none" strike="noStrike" cap="none" normalizeH="0" baseline="0" dirty="0">
                        <a:ln>
                          <a:noFill/>
                        </a:ln>
                        <a:solidFill>
                          <a:schemeClr val="tx1"/>
                        </a:solidFill>
                        <a:effectLst/>
                        <a:latin typeface="Arial" pitchFamily="34" charset="0"/>
                        <a:cs typeface="Arial" pitchFamily="34" charset="0"/>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556910">
                <a:tc>
                  <a:txBody>
                    <a:bodyPr/>
                    <a:lstStyle/>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dirty="0">
                        <a:solidFill>
                          <a:srgbClr val="3F3F3F"/>
                        </a:solidFill>
                        <a:latin typeface="+mj-lt"/>
                        <a:ea typeface="+mn-ea"/>
                        <a:cs typeface="+mn-cs"/>
                      </a:endParaRP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400" kern="120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dirty="0">
                          <a:solidFill>
                            <a:srgbClr val="3F3F3F"/>
                          </a:solidFill>
                          <a:latin typeface="+mj-lt"/>
                          <a:ea typeface="+mn-ea"/>
                          <a:cs typeface="+mn-cs"/>
                        </a:rPr>
                        <a:t>EXL will</a:t>
                      </a:r>
                      <a:r>
                        <a:rPr lang="en-US" sz="1200" kern="1200" baseline="0" dirty="0">
                          <a:solidFill>
                            <a:srgbClr val="3F3F3F"/>
                          </a:solidFill>
                          <a:latin typeface="+mj-lt"/>
                          <a:ea typeface="+mn-ea"/>
                          <a:cs typeface="+mn-cs"/>
                        </a:rPr>
                        <a:t> collaborate with Ekaterra to create the product content as per the business need using the </a:t>
                      </a:r>
                      <a:r>
                        <a:rPr lang="en-US" sz="1200" b="1" kern="1200" baseline="0" dirty="0">
                          <a:solidFill>
                            <a:srgbClr val="3F3F3F"/>
                          </a:solidFill>
                          <a:latin typeface="+mj-lt"/>
                          <a:ea typeface="+mn-ea"/>
                          <a:cs typeface="+mn-cs"/>
                        </a:rPr>
                        <a:t>ADDIE* model </a:t>
                      </a:r>
                      <a:r>
                        <a:rPr lang="en-US" sz="1200" kern="1200" baseline="0" dirty="0">
                          <a:solidFill>
                            <a:srgbClr val="3F3F3F"/>
                          </a:solidFill>
                          <a:latin typeface="+mj-lt"/>
                          <a:ea typeface="+mn-ea"/>
                          <a:cs typeface="+mn-cs"/>
                        </a:rPr>
                        <a:t>of instructional design</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Review, iteration and Final sign off</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Creation of supplementary material for agent training (need basis)</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Training material review  and sign off</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The content created will follow an agreed documentation control framework – naming convention, version control etc.</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Knowledgebase/Intranet hosting</a:t>
                      </a:r>
                      <a:endParaRPr lang="en-US" sz="1200" kern="1200" dirty="0">
                        <a:solidFill>
                          <a:srgbClr val="3F3F3F"/>
                        </a:solidFill>
                        <a:latin typeface="+mj-lt"/>
                        <a:ea typeface="+mn-ea"/>
                        <a:cs typeface="+mn-cs"/>
                      </a:endParaRPr>
                    </a:p>
                  </a:txBody>
                  <a:tcPr marT="45729" marB="45729"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ysDash"/>
                      <a:round/>
                      <a:headEnd type="none" w="med" len="med"/>
                      <a:tailEnd type="none" w="med" len="med"/>
                    </a:lnR>
                    <a:lnT>
                      <a:noFill/>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dirty="0">
                          <a:solidFill>
                            <a:srgbClr val="3F3F3F"/>
                          </a:solidFill>
                          <a:latin typeface="+mj-lt"/>
                          <a:ea typeface="+mn-ea"/>
                          <a:cs typeface="+mn-cs"/>
                        </a:rPr>
                        <a:t>EXL has a robust </a:t>
                      </a:r>
                      <a:r>
                        <a:rPr lang="en-US" sz="1200" b="1" kern="1200" dirty="0">
                          <a:solidFill>
                            <a:srgbClr val="3F3F3F"/>
                          </a:solidFill>
                          <a:latin typeface="+mj-lt"/>
                          <a:ea typeface="+mn-ea"/>
                          <a:cs typeface="+mn-cs"/>
                        </a:rPr>
                        <a:t>change management </a:t>
                      </a:r>
                      <a:r>
                        <a:rPr lang="en-US" sz="1200" kern="1200" dirty="0">
                          <a:solidFill>
                            <a:srgbClr val="3F3F3F"/>
                          </a:solidFill>
                          <a:latin typeface="+mj-lt"/>
                          <a:ea typeface="+mn-ea"/>
                          <a:cs typeface="+mn-cs"/>
                        </a:rPr>
                        <a:t>procedure where</a:t>
                      </a:r>
                      <a:r>
                        <a:rPr lang="en-US" sz="1200" kern="1200" baseline="0" dirty="0">
                          <a:solidFill>
                            <a:srgbClr val="3F3F3F"/>
                          </a:solidFill>
                          <a:latin typeface="+mj-lt"/>
                          <a:ea typeface="+mn-ea"/>
                          <a:cs typeface="+mn-cs"/>
                        </a:rPr>
                        <a:t> all changes are assessed, approved, implemented and reviewed in a controlled manner</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2-way communication -  </a:t>
                      </a:r>
                    </a:p>
                    <a:p>
                      <a:pPr marL="630238" marR="0" lvl="2" indent="-173038" algn="l" defTabSz="914400" rtl="0" eaLnBrk="1" fontAlgn="base" latinLnBrk="0" hangingPunct="1">
                        <a:lnSpc>
                          <a:spcPct val="100000"/>
                        </a:lnSpc>
                        <a:spcBef>
                          <a:spcPts val="0"/>
                        </a:spcBef>
                        <a:spcAft>
                          <a:spcPts val="0"/>
                        </a:spcAft>
                        <a:buClr>
                          <a:schemeClr val="tx1"/>
                        </a:buClr>
                        <a:buSzPct val="100000"/>
                        <a:buFont typeface="Courier New" panose="02070309020205020404" pitchFamily="49" charset="0"/>
                        <a:buChar char="o"/>
                        <a:tabLst/>
                      </a:pPr>
                      <a:r>
                        <a:rPr lang="en-US" sz="1200" kern="1200" baseline="0" dirty="0">
                          <a:solidFill>
                            <a:srgbClr val="3F3F3F"/>
                          </a:solidFill>
                          <a:latin typeface="+mj-lt"/>
                          <a:ea typeface="+mn-ea"/>
                          <a:cs typeface="+mn-cs"/>
                        </a:rPr>
                        <a:t>Process or product updates/changes will be received from Ekaterra</a:t>
                      </a:r>
                    </a:p>
                    <a:p>
                      <a:pPr marL="630238" marR="0" lvl="2" indent="-173038" algn="l" defTabSz="914400" rtl="0" eaLnBrk="1" fontAlgn="base" latinLnBrk="0" hangingPunct="1">
                        <a:lnSpc>
                          <a:spcPct val="100000"/>
                        </a:lnSpc>
                        <a:spcBef>
                          <a:spcPts val="0"/>
                        </a:spcBef>
                        <a:spcAft>
                          <a:spcPts val="0"/>
                        </a:spcAft>
                        <a:buClr>
                          <a:schemeClr val="tx1"/>
                        </a:buClr>
                        <a:buSzPct val="100000"/>
                        <a:buFont typeface="Courier New" panose="02070309020205020404" pitchFamily="49" charset="0"/>
                        <a:buChar char="o"/>
                        <a:tabLst/>
                      </a:pPr>
                      <a:r>
                        <a:rPr lang="en-US" sz="1200" kern="1200" baseline="0" dirty="0">
                          <a:solidFill>
                            <a:srgbClr val="3F3F3F"/>
                          </a:solidFill>
                          <a:latin typeface="+mj-lt"/>
                          <a:ea typeface="+mn-ea"/>
                          <a:cs typeface="+mn-cs"/>
                        </a:rPr>
                        <a:t>Knowledge articles usage, queries/feedback from customers will be feedback by EXL to Ekaterra</a:t>
                      </a:r>
                    </a:p>
                    <a:p>
                      <a:pPr marL="457200" marR="0" lvl="2" indent="0" algn="l" defTabSz="914400" rtl="0" eaLnBrk="1" fontAlgn="base" latinLnBrk="0" hangingPunct="1">
                        <a:lnSpc>
                          <a:spcPct val="100000"/>
                        </a:lnSpc>
                        <a:spcBef>
                          <a:spcPts val="0"/>
                        </a:spcBef>
                        <a:spcAft>
                          <a:spcPts val="0"/>
                        </a:spcAft>
                        <a:buClr>
                          <a:schemeClr val="tx1"/>
                        </a:buClr>
                        <a:buSzPct val="100000"/>
                        <a:buFont typeface="Courier New" panose="02070309020205020404" pitchFamily="49" charset="0"/>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Annual review of content and sign off from Ekaterra</a:t>
                      </a:r>
                    </a:p>
                    <a:p>
                      <a:pPr marL="0" marR="0" lvl="0" indent="-457200" algn="l" defTabSz="914400" rtl="0" eaLnBrk="1" fontAlgn="base" latinLnBrk="0" hangingPunct="1">
                        <a:lnSpc>
                          <a:spcPct val="100000"/>
                        </a:lnSpc>
                        <a:spcBef>
                          <a:spcPts val="0"/>
                        </a:spcBef>
                        <a:spcAft>
                          <a:spcPts val="0"/>
                        </a:spcAft>
                        <a:buClr>
                          <a:schemeClr val="tx1"/>
                        </a:buClr>
                        <a:buSzPct val="100000"/>
                        <a:buFont typeface="Courier New" panose="02070309020205020404" pitchFamily="49" charset="0"/>
                        <a:buChar char="o"/>
                        <a:tabLst/>
                      </a:pPr>
                      <a:endParaRPr lang="en-US" sz="1200" kern="1200" baseline="0" dirty="0">
                        <a:solidFill>
                          <a:srgbClr val="3F3F3F"/>
                        </a:solidFill>
                        <a:latin typeface="+mj-lt"/>
                        <a:ea typeface="+mn-ea"/>
                        <a:cs typeface="+mn-cs"/>
                      </a:endParaRPr>
                    </a:p>
                    <a:p>
                      <a:pPr marL="0" marR="0" lvl="1" indent="0" algn="l" defTabSz="914400" rtl="0" eaLnBrk="1" fontAlgn="base" latinLnBrk="0" hangingPunct="1">
                        <a:lnSpc>
                          <a:spcPct val="100000"/>
                        </a:lnSpc>
                        <a:spcBef>
                          <a:spcPts val="0"/>
                        </a:spcBef>
                        <a:spcAft>
                          <a:spcPts val="0"/>
                        </a:spcAft>
                        <a:buClr>
                          <a:schemeClr val="tx1"/>
                        </a:buClr>
                        <a:buSzPct val="100000"/>
                        <a:buFontTx/>
                        <a:buNone/>
                        <a:tabLst/>
                      </a:pPr>
                      <a:endParaRPr lang="en-US" sz="1200" kern="1200" dirty="0">
                        <a:solidFill>
                          <a:srgbClr val="3F3F3F"/>
                        </a:solidFill>
                        <a:latin typeface="+mj-lt"/>
                        <a:ea typeface="+mn-ea"/>
                        <a:cs typeface="+mn-cs"/>
                      </a:endParaRPr>
                    </a:p>
                    <a:p>
                      <a:pPr marL="0" marR="0" lvl="1" indent="0" algn="l" defTabSz="914400" rtl="0" eaLnBrk="1" fontAlgn="base" latinLnBrk="0" hangingPunct="1">
                        <a:lnSpc>
                          <a:spcPct val="100000"/>
                        </a:lnSpc>
                        <a:spcBef>
                          <a:spcPts val="0"/>
                        </a:spcBef>
                        <a:spcAft>
                          <a:spcPts val="0"/>
                        </a:spcAft>
                        <a:buClr>
                          <a:schemeClr val="tx1"/>
                        </a:buClr>
                        <a:buSzPct val="100000"/>
                        <a:buFontTx/>
                        <a:buNone/>
                        <a:tabLst/>
                      </a:pPr>
                      <a:endParaRPr lang="en-US" sz="1200" kern="1200" dirty="0">
                        <a:solidFill>
                          <a:srgbClr val="3F3F3F"/>
                        </a:solidFill>
                        <a:latin typeface="+mj-lt"/>
                        <a:ea typeface="+mn-ea"/>
                        <a:cs typeface="+mn-cs"/>
                      </a:endParaRPr>
                    </a:p>
                  </a:txBody>
                  <a:tcPr marT="45729" marB="45729" horzOverflow="overflow">
                    <a:lnL w="12700" cap="flat" cmpd="sng" algn="ctr">
                      <a:solidFill>
                        <a:schemeClr val="tx1">
                          <a:lumMod val="50000"/>
                          <a:lumOff val="50000"/>
                        </a:schemeClr>
                      </a:solidFill>
                      <a:prstDash val="sysDash"/>
                      <a:round/>
                      <a:headEnd type="none" w="med" len="med"/>
                      <a:tailEnd type="none" w="med" len="med"/>
                    </a:lnL>
                    <a:lnR w="12700" cap="flat" cmpd="sng" algn="ctr">
                      <a:solidFill>
                        <a:schemeClr val="tx1">
                          <a:lumMod val="50000"/>
                          <a:lumOff val="50000"/>
                        </a:schemeClr>
                      </a:solidFill>
                      <a:prstDash val="sysDash"/>
                      <a:round/>
                      <a:headEnd type="none" w="med" len="med"/>
                      <a:tailEnd type="none" w="med" len="med"/>
                    </a:lnR>
                    <a:lnT>
                      <a:noFill/>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1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Regular governance calls with Ekaterra for change implementation and communication</a:t>
                      </a: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All documents will be version controlled</a:t>
                      </a: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Changes will be clearly identified and mentioned in the version control and incorporated in the document</a:t>
                      </a: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Updated content can only be hosted on the knowledge base post sign off from Ekaterra</a:t>
                      </a:r>
                    </a:p>
                    <a:p>
                      <a:pPr marL="0" marR="0" lvl="1" indent="0"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None/>
                        <a:tabLst/>
                      </a:pPr>
                      <a:endParaRPr lang="en-US" sz="1200" kern="1200" baseline="0" dirty="0">
                        <a:solidFill>
                          <a:srgbClr val="3F3F3F"/>
                        </a:solidFill>
                        <a:latin typeface="+mj-lt"/>
                        <a:ea typeface="+mn-ea"/>
                        <a:cs typeface="+mn-cs"/>
                      </a:endParaRPr>
                    </a:p>
                    <a:p>
                      <a:pPr marL="173038" marR="0" lvl="1" indent="-173038" algn="l" defTabSz="914400" rtl="0" eaLnBrk="1" fontAlgn="base" latinLnBrk="0" hangingPunct="1">
                        <a:lnSpc>
                          <a:spcPct val="100000"/>
                        </a:lnSpc>
                        <a:spcBef>
                          <a:spcPts val="0"/>
                        </a:spcBef>
                        <a:spcAft>
                          <a:spcPts val="0"/>
                        </a:spcAft>
                        <a:buClr>
                          <a:schemeClr val="tx1"/>
                        </a:buClr>
                        <a:buSzPct val="100000"/>
                        <a:buFont typeface="Wingdings" panose="05000000000000000000" pitchFamily="2" charset="2"/>
                        <a:buChar char="§"/>
                        <a:tabLst/>
                      </a:pPr>
                      <a:r>
                        <a:rPr lang="en-US" sz="1200" kern="1200" baseline="0" dirty="0">
                          <a:solidFill>
                            <a:srgbClr val="3F3F3F"/>
                          </a:solidFill>
                          <a:latin typeface="+mj-lt"/>
                          <a:ea typeface="+mn-ea"/>
                          <a:cs typeface="+mn-cs"/>
                        </a:rPr>
                        <a:t>All the content is available and accessible to all concerned at all times</a:t>
                      </a:r>
                    </a:p>
                  </a:txBody>
                  <a:tcPr marT="45729" marB="45729" horzOverflow="overflow">
                    <a:lnL w="12700" cap="flat" cmpd="sng" algn="ctr">
                      <a:solidFill>
                        <a:schemeClr val="tx1">
                          <a:lumMod val="50000"/>
                          <a:lumOff val="50000"/>
                        </a:schemeClr>
                      </a:solidFill>
                      <a:prstDash val="sysDash"/>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a:noFill/>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 name="Rounded Rectangle 54"/>
          <p:cNvSpPr/>
          <p:nvPr/>
        </p:nvSpPr>
        <p:spPr bwMode="auto">
          <a:xfrm>
            <a:off x="814185" y="1645922"/>
            <a:ext cx="2944116" cy="516392"/>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Content Creation</a:t>
            </a:r>
          </a:p>
        </p:txBody>
      </p:sp>
      <p:sp>
        <p:nvSpPr>
          <p:cNvPr id="56" name="Rounded Rectangle 55"/>
          <p:cNvSpPr/>
          <p:nvPr/>
        </p:nvSpPr>
        <p:spPr bwMode="auto">
          <a:xfrm>
            <a:off x="4760757" y="1658983"/>
            <a:ext cx="2944116" cy="516392"/>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Content Maintenance</a:t>
            </a:r>
          </a:p>
        </p:txBody>
      </p:sp>
      <p:sp>
        <p:nvSpPr>
          <p:cNvPr id="57" name="Rounded Rectangle 56"/>
          <p:cNvSpPr/>
          <p:nvPr/>
        </p:nvSpPr>
        <p:spPr bwMode="auto">
          <a:xfrm>
            <a:off x="8524618" y="1645920"/>
            <a:ext cx="2944116" cy="516392"/>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Content Governance</a:t>
            </a:r>
          </a:p>
        </p:txBody>
      </p:sp>
      <p:sp>
        <p:nvSpPr>
          <p:cNvPr id="59" name="TextBox 58"/>
          <p:cNvSpPr txBox="1"/>
          <p:nvPr/>
        </p:nvSpPr>
        <p:spPr>
          <a:xfrm>
            <a:off x="260638" y="862467"/>
            <a:ext cx="11240085" cy="49244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EXL will follow a collaborative and iterative approach with the 3-pillar framework for the knowledge base management comprising of  </a:t>
            </a:r>
            <a:r>
              <a:rPr kumimoji="0" lang="en-US" sz="1600" b="1" i="0" u="none" strike="noStrike" kern="1200" cap="none" spc="0" normalizeH="0" baseline="0" noProof="0" dirty="0">
                <a:ln>
                  <a:noFill/>
                </a:ln>
                <a:effectLst/>
                <a:uLnTx/>
                <a:uFillTx/>
                <a:latin typeface="+mj-lt"/>
                <a:ea typeface="+mn-ea"/>
                <a:cs typeface="+mn-cs"/>
              </a:rPr>
              <a:t>content creation, maintenance and governance</a:t>
            </a:r>
          </a:p>
        </p:txBody>
      </p:sp>
      <p:sp>
        <p:nvSpPr>
          <p:cNvPr id="60" name="TextBox 59"/>
          <p:cNvSpPr txBox="1"/>
          <p:nvPr/>
        </p:nvSpPr>
        <p:spPr>
          <a:xfrm>
            <a:off x="260638" y="6438376"/>
            <a:ext cx="4685898" cy="261610"/>
          </a:xfrm>
          <a:prstGeom prst="rect">
            <a:avLst/>
          </a:prstGeom>
          <a:noFill/>
        </p:spPr>
        <p:txBody>
          <a:bodyPr wrap="none" rtlCol="0">
            <a:spAutoFit/>
          </a:bodyPr>
          <a:lstStyle/>
          <a:p>
            <a:r>
              <a:rPr lang="en-US" sz="1100" dirty="0">
                <a:latin typeface="+mj-lt"/>
              </a:rPr>
              <a:t>*</a:t>
            </a:r>
            <a:r>
              <a:rPr lang="en-US" sz="1100" dirty="0">
                <a:solidFill>
                  <a:srgbClr val="3F3F3F"/>
                </a:solidFill>
                <a:latin typeface="+mj-lt"/>
              </a:rPr>
              <a:t>ADDIE model  - </a:t>
            </a:r>
            <a:r>
              <a:rPr lang="en-US" sz="1050" i="1" dirty="0">
                <a:latin typeface="+mj-lt"/>
              </a:rPr>
              <a:t>Analysis, Design, Development, Implementation, and Evaluation</a:t>
            </a:r>
            <a:r>
              <a:rPr lang="en-US" sz="1100" dirty="0">
                <a:solidFill>
                  <a:srgbClr val="3F3F3F"/>
                </a:solidFill>
                <a:latin typeface="+mj-lt"/>
              </a:rPr>
              <a:t>  </a:t>
            </a:r>
            <a:endParaRPr lang="en-US" sz="1100" dirty="0">
              <a:latin typeface="+mj-lt"/>
            </a:endParaRPr>
          </a:p>
        </p:txBody>
      </p:sp>
    </p:spTree>
    <p:extLst>
      <p:ext uri="{BB962C8B-B14F-4D97-AF65-F5344CB8AC3E}">
        <p14:creationId xmlns:p14="http://schemas.microsoft.com/office/powerpoint/2010/main" val="409268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Knowledge Transfer Approach</a:t>
            </a:r>
          </a:p>
        </p:txBody>
      </p:sp>
      <p:sp>
        <p:nvSpPr>
          <p:cNvPr id="45" name="Rectangle 44"/>
          <p:cNvSpPr/>
          <p:nvPr/>
        </p:nvSpPr>
        <p:spPr>
          <a:xfrm>
            <a:off x="662674" y="1556852"/>
            <a:ext cx="10727141" cy="1774665"/>
          </a:xfrm>
          <a:prstGeom prst="rect">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55" name="Rectangle 54"/>
          <p:cNvSpPr/>
          <p:nvPr/>
        </p:nvSpPr>
        <p:spPr>
          <a:xfrm>
            <a:off x="772805" y="1666035"/>
            <a:ext cx="2782735" cy="4040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n-ea"/>
                <a:cs typeface="+mn-cs"/>
              </a:rPr>
              <a:t>Train the trainer</a:t>
            </a:r>
          </a:p>
        </p:txBody>
      </p:sp>
      <p:sp>
        <p:nvSpPr>
          <p:cNvPr id="56" name="TextBox 55"/>
          <p:cNvSpPr txBox="1"/>
          <p:nvPr/>
        </p:nvSpPr>
        <p:spPr>
          <a:xfrm>
            <a:off x="1910443" y="2931184"/>
            <a:ext cx="2297449"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Ekaterra trainers/ SMEs</a:t>
            </a:r>
          </a:p>
        </p:txBody>
      </p:sp>
      <p:sp>
        <p:nvSpPr>
          <p:cNvPr id="57" name="TextBox 56"/>
          <p:cNvSpPr txBox="1"/>
          <p:nvPr/>
        </p:nvSpPr>
        <p:spPr>
          <a:xfrm>
            <a:off x="5506076" y="2931184"/>
            <a:ext cx="2088109"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EXL trainers/ SMEs</a:t>
            </a:r>
          </a:p>
        </p:txBody>
      </p:sp>
      <p:sp>
        <p:nvSpPr>
          <p:cNvPr id="59" name="Flowchart: Connector 58"/>
          <p:cNvSpPr/>
          <p:nvPr/>
        </p:nvSpPr>
        <p:spPr>
          <a:xfrm>
            <a:off x="4139327" y="1903442"/>
            <a:ext cx="1188720" cy="1188720"/>
          </a:xfrm>
          <a:prstGeom prst="flowChartConnector">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60" name="Flowchart: Connector 59"/>
          <p:cNvSpPr/>
          <p:nvPr/>
        </p:nvSpPr>
        <p:spPr>
          <a:xfrm>
            <a:off x="7472245" y="1903442"/>
            <a:ext cx="1188720" cy="1188720"/>
          </a:xfrm>
          <a:prstGeom prst="flowChartConnector">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61" name="TextBox 60"/>
          <p:cNvSpPr txBox="1"/>
          <p:nvPr/>
        </p:nvSpPr>
        <p:spPr>
          <a:xfrm>
            <a:off x="8910027" y="2931184"/>
            <a:ext cx="2088109"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EXL production staff</a:t>
            </a:r>
          </a:p>
        </p:txBody>
      </p:sp>
      <p:sp>
        <p:nvSpPr>
          <p:cNvPr id="62" name="TextBox 61"/>
          <p:cNvSpPr txBox="1"/>
          <p:nvPr/>
        </p:nvSpPr>
        <p:spPr>
          <a:xfrm>
            <a:off x="633466" y="3482692"/>
            <a:ext cx="2077287"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Develop resource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certification strategy in consultation with</a:t>
            </a:r>
            <a:r>
              <a:rPr kumimoji="0" lang="en-US" sz="1400" b="0" i="0" u="none" strike="noStrike" kern="1200" cap="none" spc="0" normalizeH="0" noProof="0" dirty="0">
                <a:ln>
                  <a:noFill/>
                </a:ln>
                <a:solidFill>
                  <a:srgbClr val="000000"/>
                </a:solidFill>
                <a:effectLst/>
                <a:uLnTx/>
                <a:uFillTx/>
                <a:latin typeface="Calibri Light" panose="020F0302020204030204"/>
                <a:ea typeface="+mn-ea"/>
                <a:cs typeface="+mn-cs"/>
              </a:rPr>
              <a:t> Ekaterra</a:t>
            </a:r>
            <a:endPar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trainers/SMEs </a:t>
            </a:r>
          </a:p>
        </p:txBody>
      </p:sp>
      <p:sp>
        <p:nvSpPr>
          <p:cNvPr id="63" name="Rectangle 62"/>
          <p:cNvSpPr/>
          <p:nvPr/>
        </p:nvSpPr>
        <p:spPr>
          <a:xfrm>
            <a:off x="3226345" y="3443936"/>
            <a:ext cx="2265529" cy="1149927"/>
          </a:xfrm>
          <a:prstGeom prst="rect">
            <a:avLst/>
          </a:prstGeom>
          <a:solidFill>
            <a:schemeClr val="bg1"/>
          </a:solidFill>
          <a:ln w="63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Light" panose="020F0302020204030204"/>
              </a:rPr>
              <a:t>Multiple</a:t>
            </a: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 knowledge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assessments and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Light" panose="020F0302020204030204"/>
              </a:rPr>
              <a:t>one</a:t>
            </a: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 final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assessment</a:t>
            </a:r>
          </a:p>
        </p:txBody>
      </p:sp>
      <p:sp>
        <p:nvSpPr>
          <p:cNvPr id="64" name="Rectangle 63"/>
          <p:cNvSpPr/>
          <p:nvPr/>
        </p:nvSpPr>
        <p:spPr>
          <a:xfrm>
            <a:off x="5751065" y="3443936"/>
            <a:ext cx="2265529" cy="1149927"/>
          </a:xfrm>
          <a:prstGeom prst="rect">
            <a:avLst/>
          </a:prstGeom>
          <a:solidFill>
            <a:schemeClr val="bg1"/>
          </a:solidFill>
          <a:ln w="63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Minimum two tasks</a:t>
            </a:r>
            <a:r>
              <a:rPr kumimoji="0" lang="en-US" sz="1400" b="0" i="0" u="none" strike="noStrike" kern="1200" cap="none" spc="0" normalizeH="0" noProof="0" dirty="0">
                <a:ln>
                  <a:noFill/>
                </a:ln>
                <a:solidFill>
                  <a:srgbClr val="000000"/>
                </a:solidFill>
                <a:effectLst/>
                <a:uLnTx/>
                <a:uFillTx/>
                <a:latin typeface="Calibri Light" panose="020F0302020204030204"/>
                <a:ea typeface="+mn-ea"/>
                <a:cs typeface="+mn-cs"/>
              </a:rPr>
              <a:t> across channels </a:t>
            </a: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(Actual/mock transaction) as part of final certification</a:t>
            </a:r>
          </a:p>
        </p:txBody>
      </p:sp>
      <p:sp>
        <p:nvSpPr>
          <p:cNvPr id="65" name="Rectangle 64"/>
          <p:cNvSpPr/>
          <p:nvPr/>
        </p:nvSpPr>
        <p:spPr>
          <a:xfrm>
            <a:off x="8247935" y="3443936"/>
            <a:ext cx="2265529" cy="1149927"/>
          </a:xfrm>
          <a:prstGeom prst="rect">
            <a:avLst/>
          </a:prstGeom>
          <a:solidFill>
            <a:schemeClr val="bg1"/>
          </a:solidFill>
          <a:ln w="63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Hands on practice </a:t>
            </a:r>
            <a:r>
              <a:rPr lang="en-US" sz="1400" dirty="0">
                <a:solidFill>
                  <a:srgbClr val="000000"/>
                </a:solidFill>
                <a:latin typeface="Calibri Light" panose="020F0302020204030204"/>
              </a:rPr>
              <a:t>across channels</a:t>
            </a: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 during knowledge transfer and OJP under trainer’s supervision</a:t>
            </a:r>
          </a:p>
        </p:txBody>
      </p:sp>
      <p:sp>
        <p:nvSpPr>
          <p:cNvPr id="66" name="Rectangle 65"/>
          <p:cNvSpPr/>
          <p:nvPr/>
        </p:nvSpPr>
        <p:spPr>
          <a:xfrm>
            <a:off x="4090920" y="4639887"/>
            <a:ext cx="611058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rPr>
              <a:t>Establish </a:t>
            </a:r>
            <a:r>
              <a:rPr kumimoji="0" lang="en-US" sz="1400" b="1" i="0" u="none" strike="noStrike" kern="1200" cap="none" spc="0" normalizeH="0" baseline="0" noProof="0" dirty="0">
                <a:ln>
                  <a:noFill/>
                </a:ln>
                <a:solidFill>
                  <a:srgbClr val="FB4D0A"/>
                </a:solidFill>
                <a:effectLst/>
                <a:uLnTx/>
                <a:uFillTx/>
                <a:latin typeface="Calibri Light" panose="020F0302020204030204"/>
                <a:ea typeface="+mn-ea"/>
                <a:cs typeface="+mn-cs"/>
              </a:rPr>
              <a:t>“pass” </a:t>
            </a:r>
            <a:r>
              <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rPr>
              <a:t>criteria for each mode of assessment in consultation with </a:t>
            </a:r>
            <a:r>
              <a:rPr lang="en-US" sz="1400" dirty="0">
                <a:solidFill>
                  <a:srgbClr val="FB4D0A"/>
                </a:solidFill>
                <a:latin typeface="Calibri Light" panose="020F0302020204030204"/>
              </a:rPr>
              <a:t>Ekaterra</a:t>
            </a:r>
            <a:endPar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7" name="TextBox 66"/>
          <p:cNvSpPr txBox="1"/>
          <p:nvPr/>
        </p:nvSpPr>
        <p:spPr>
          <a:xfrm>
            <a:off x="336077" y="5004586"/>
            <a:ext cx="11416636" cy="1354217"/>
          </a:xfrm>
          <a:prstGeom prst="rect">
            <a:avLst/>
          </a:prstGeom>
          <a:noFill/>
        </p:spPr>
        <p:txBody>
          <a:bodyPr wrap="square" numCol="2" rtlCol="0">
            <a:spAutoFit/>
          </a:bodyPr>
          <a:lstStyle/>
          <a:p>
            <a:pPr marL="0" marR="0" lvl="0" indent="0" algn="l" defTabSz="914400" rtl="0" eaLnBrk="1" fontAlgn="auto" latinLnBrk="0" hangingPunct="1">
              <a:lnSpc>
                <a:spcPct val="100000"/>
              </a:lnSpc>
              <a:spcBef>
                <a:spcPts val="0"/>
              </a:spcBef>
              <a:spcAft>
                <a:spcPts val="300"/>
              </a:spcAft>
              <a:buClr>
                <a:srgbClr val="FB4E0B"/>
              </a:buClr>
              <a:buSzPct val="130000"/>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Support required from </a:t>
            </a:r>
            <a:r>
              <a:rPr lang="en-US" sz="1200" b="1" dirty="0">
                <a:solidFill>
                  <a:srgbClr val="000000"/>
                </a:solidFill>
                <a:latin typeface="Calibri Light" panose="020F0302020204030204"/>
              </a:rPr>
              <a:t>Ekaterra</a:t>
            </a: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 :</a:t>
            </a:r>
          </a:p>
          <a:p>
            <a:pPr marL="285750" marR="0" lvl="0" indent="-2857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r>
              <a:rPr lang="en-US" sz="1200" dirty="0" err="1">
                <a:solidFill>
                  <a:srgbClr val="000000"/>
                </a:solidFill>
                <a:latin typeface="Calibri Light" panose="020F0302020204030204"/>
              </a:rPr>
              <a:t>Availabity</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of </a:t>
            </a:r>
            <a:r>
              <a:rPr lang="en-US" sz="1200" dirty="0">
                <a:solidFill>
                  <a:srgbClr val="000000"/>
                </a:solidFill>
                <a:latin typeface="Calibri Light" panose="020F0302020204030204"/>
              </a:rPr>
              <a:t>Ekaterra</a:t>
            </a: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 trainers/SMEs to support training and OJP for EXL TTT resources</a:t>
            </a:r>
          </a:p>
          <a:p>
            <a:pPr marL="285750" marR="0" lvl="0" indent="-2857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Provide detailed process understanding and walk through during TTT including query management, feedback sessions and Q&amp;A</a:t>
            </a:r>
          </a:p>
          <a:p>
            <a:pPr marL="171450" marR="0" lvl="0" indent="-1714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171450" marR="0" lvl="0" indent="-1714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Create and evaluate assessments to certify EXL staff by the end of training to ascertain their readiness to initiate ramp-up/provide subsequent training to EXL batches</a:t>
            </a:r>
          </a:p>
          <a:p>
            <a:pPr marL="285750" marR="0" lvl="0" indent="-285750" algn="l" defTabSz="914400" rtl="0" eaLnBrk="1" fontAlgn="auto" latinLnBrk="0" hangingPunct="1">
              <a:lnSpc>
                <a:spcPct val="100000"/>
              </a:lnSpc>
              <a:spcBef>
                <a:spcPts val="0"/>
              </a:spcBef>
              <a:spcAft>
                <a:spcPts val="300"/>
              </a:spcAft>
              <a:buClr>
                <a:srgbClr val="FB4E0B"/>
              </a:buClr>
              <a:buSzPct val="13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Provide Quality support during initial stage of OJP/Ramp</a:t>
            </a:r>
          </a:p>
        </p:txBody>
      </p:sp>
      <p:sp>
        <p:nvSpPr>
          <p:cNvPr id="68" name="Title 2"/>
          <p:cNvSpPr txBox="1">
            <a:spLocks/>
          </p:cNvSpPr>
          <p:nvPr/>
        </p:nvSpPr>
        <p:spPr>
          <a:xfrm>
            <a:off x="457199" y="987192"/>
            <a:ext cx="11234951" cy="502147"/>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j-ea"/>
                <a:cs typeface="+mj-cs"/>
              </a:rPr>
              <a:t>EXL proposes </a:t>
            </a:r>
            <a:r>
              <a:rPr kumimoji="0" lang="en-US" sz="1400" b="1" i="0" u="none" strike="noStrike" kern="1200" cap="none" spc="0" normalizeH="0" baseline="0" noProof="0" dirty="0">
                <a:ln>
                  <a:noFill/>
                </a:ln>
                <a:solidFill>
                  <a:srgbClr val="000000"/>
                </a:solidFill>
                <a:effectLst/>
                <a:uLnTx/>
                <a:uFillTx/>
                <a:latin typeface="Calibri Light" panose="020F0302020204030204"/>
                <a:ea typeface="+mj-ea"/>
                <a:cs typeface="+mj-cs"/>
              </a:rPr>
              <a:t>‘</a:t>
            </a:r>
            <a:r>
              <a:rPr kumimoji="0" lang="en-US" sz="1400" b="1" i="0" u="none" strike="noStrike" kern="1200" cap="none" spc="0" normalizeH="0" baseline="0" noProof="0" dirty="0">
                <a:ln>
                  <a:noFill/>
                </a:ln>
                <a:solidFill>
                  <a:schemeClr val="tx1"/>
                </a:solidFill>
                <a:effectLst/>
                <a:uLnTx/>
                <a:uFillTx/>
                <a:latin typeface="Calibri Light" panose="020F0302020204030204"/>
                <a:ea typeface="+mj-ea"/>
                <a:cs typeface="+mj-cs"/>
              </a:rPr>
              <a:t>Train the Trainer</a:t>
            </a:r>
            <a:r>
              <a:rPr kumimoji="0" lang="en-US" sz="1400" b="1" i="0" u="none" strike="noStrike" kern="1200" cap="none" spc="0" normalizeH="0" baseline="0" noProof="0" dirty="0">
                <a:ln>
                  <a:noFill/>
                </a:ln>
                <a:solidFill>
                  <a:srgbClr val="000000"/>
                </a:solidFill>
                <a:effectLst/>
                <a:uLnTx/>
                <a:uFillTx/>
                <a:latin typeface="Calibri Light" panose="020F0302020204030204"/>
                <a:ea typeface="+mj-ea"/>
                <a:cs typeface="+mj-cs"/>
              </a:rPr>
              <a:t>’ </a:t>
            </a:r>
            <a:r>
              <a:rPr kumimoji="0" lang="en-US" sz="1400" b="0" i="0" u="none" strike="noStrike" kern="1200" cap="none" spc="0" normalizeH="0" baseline="0" noProof="0" dirty="0">
                <a:ln>
                  <a:noFill/>
                </a:ln>
                <a:solidFill>
                  <a:srgbClr val="000000"/>
                </a:solidFill>
                <a:effectLst/>
                <a:uLnTx/>
                <a:uFillTx/>
                <a:latin typeface="Calibri Light" panose="020F0302020204030204"/>
                <a:ea typeface="+mj-ea"/>
                <a:cs typeface="+mj-cs"/>
              </a:rPr>
              <a:t>knowledge transfer model to ensure an effective transition, reduce onshore dependency based on process specifics and complexity and least business disruption</a:t>
            </a:r>
          </a:p>
        </p:txBody>
      </p:sp>
      <p:grpSp>
        <p:nvGrpSpPr>
          <p:cNvPr id="69" name="Group 4"/>
          <p:cNvGrpSpPr>
            <a:grpSpLocks noChangeAspect="1"/>
          </p:cNvGrpSpPr>
          <p:nvPr/>
        </p:nvGrpSpPr>
        <p:grpSpPr bwMode="auto">
          <a:xfrm>
            <a:off x="9512300" y="2244723"/>
            <a:ext cx="882650" cy="676275"/>
            <a:chOff x="5992" y="1494"/>
            <a:chExt cx="556" cy="426"/>
          </a:xfrm>
          <a:solidFill>
            <a:schemeClr val="tx1"/>
          </a:solidFill>
        </p:grpSpPr>
        <p:sp>
          <p:nvSpPr>
            <p:cNvPr id="70" name="Freeform 5"/>
            <p:cNvSpPr>
              <a:spLocks/>
            </p:cNvSpPr>
            <p:nvPr/>
          </p:nvSpPr>
          <p:spPr bwMode="auto">
            <a:xfrm>
              <a:off x="6175" y="1869"/>
              <a:ext cx="16" cy="51"/>
            </a:xfrm>
            <a:custGeom>
              <a:avLst/>
              <a:gdLst>
                <a:gd name="T0" fmla="*/ 30 w 60"/>
                <a:gd name="T1" fmla="*/ 0 h 189"/>
                <a:gd name="T2" fmla="*/ 0 w 60"/>
                <a:gd name="T3" fmla="*/ 30 h 189"/>
                <a:gd name="T4" fmla="*/ 0 w 60"/>
                <a:gd name="T5" fmla="*/ 159 h 189"/>
                <a:gd name="T6" fmla="*/ 30 w 60"/>
                <a:gd name="T7" fmla="*/ 189 h 189"/>
                <a:gd name="T8" fmla="*/ 60 w 60"/>
                <a:gd name="T9" fmla="*/ 159 h 189"/>
                <a:gd name="T10" fmla="*/ 60 w 60"/>
                <a:gd name="T11" fmla="*/ 30 h 189"/>
                <a:gd name="T12" fmla="*/ 30 w 60"/>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60" h="189">
                  <a:moveTo>
                    <a:pt x="30" y="0"/>
                  </a:moveTo>
                  <a:cubicBezTo>
                    <a:pt x="14" y="0"/>
                    <a:pt x="0" y="14"/>
                    <a:pt x="0" y="30"/>
                  </a:cubicBezTo>
                  <a:cubicBezTo>
                    <a:pt x="0" y="159"/>
                    <a:pt x="0" y="159"/>
                    <a:pt x="0" y="159"/>
                  </a:cubicBezTo>
                  <a:cubicBezTo>
                    <a:pt x="0" y="175"/>
                    <a:pt x="14" y="189"/>
                    <a:pt x="30" y="189"/>
                  </a:cubicBezTo>
                  <a:cubicBezTo>
                    <a:pt x="47" y="189"/>
                    <a:pt x="60" y="175"/>
                    <a:pt x="60" y="159"/>
                  </a:cubicBezTo>
                  <a:cubicBezTo>
                    <a:pt x="60" y="30"/>
                    <a:pt x="60" y="30"/>
                    <a:pt x="60" y="30"/>
                  </a:cubicBezTo>
                  <a:cubicBezTo>
                    <a:pt x="60" y="14"/>
                    <a:pt x="4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1" name="Freeform 6"/>
            <p:cNvSpPr>
              <a:spLocks/>
            </p:cNvSpPr>
            <p:nvPr/>
          </p:nvSpPr>
          <p:spPr bwMode="auto">
            <a:xfrm>
              <a:off x="6349" y="1869"/>
              <a:ext cx="16" cy="51"/>
            </a:xfrm>
            <a:custGeom>
              <a:avLst/>
              <a:gdLst>
                <a:gd name="T0" fmla="*/ 30 w 60"/>
                <a:gd name="T1" fmla="*/ 0 h 189"/>
                <a:gd name="T2" fmla="*/ 0 w 60"/>
                <a:gd name="T3" fmla="*/ 30 h 189"/>
                <a:gd name="T4" fmla="*/ 0 w 60"/>
                <a:gd name="T5" fmla="*/ 159 h 189"/>
                <a:gd name="T6" fmla="*/ 30 w 60"/>
                <a:gd name="T7" fmla="*/ 189 h 189"/>
                <a:gd name="T8" fmla="*/ 60 w 60"/>
                <a:gd name="T9" fmla="*/ 159 h 189"/>
                <a:gd name="T10" fmla="*/ 60 w 60"/>
                <a:gd name="T11" fmla="*/ 30 h 189"/>
                <a:gd name="T12" fmla="*/ 30 w 60"/>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60" h="189">
                  <a:moveTo>
                    <a:pt x="30" y="0"/>
                  </a:moveTo>
                  <a:cubicBezTo>
                    <a:pt x="13" y="0"/>
                    <a:pt x="0" y="14"/>
                    <a:pt x="0" y="30"/>
                  </a:cubicBezTo>
                  <a:cubicBezTo>
                    <a:pt x="0" y="159"/>
                    <a:pt x="0" y="159"/>
                    <a:pt x="0" y="159"/>
                  </a:cubicBezTo>
                  <a:cubicBezTo>
                    <a:pt x="0" y="175"/>
                    <a:pt x="13" y="189"/>
                    <a:pt x="30" y="189"/>
                  </a:cubicBezTo>
                  <a:cubicBezTo>
                    <a:pt x="46" y="189"/>
                    <a:pt x="60" y="175"/>
                    <a:pt x="60" y="159"/>
                  </a:cubicBezTo>
                  <a:cubicBezTo>
                    <a:pt x="60" y="30"/>
                    <a:pt x="60" y="30"/>
                    <a:pt x="60" y="30"/>
                  </a:cubicBezTo>
                  <a:cubicBezTo>
                    <a:pt x="60" y="14"/>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2" name="Freeform 7"/>
            <p:cNvSpPr>
              <a:spLocks/>
            </p:cNvSpPr>
            <p:nvPr/>
          </p:nvSpPr>
          <p:spPr bwMode="auto">
            <a:xfrm>
              <a:off x="6053" y="1686"/>
              <a:ext cx="70" cy="25"/>
            </a:xfrm>
            <a:custGeom>
              <a:avLst/>
              <a:gdLst>
                <a:gd name="T0" fmla="*/ 236 w 257"/>
                <a:gd name="T1" fmla="*/ 35 h 92"/>
                <a:gd name="T2" fmla="*/ 30 w 257"/>
                <a:gd name="T3" fmla="*/ 0 h 92"/>
                <a:gd name="T4" fmla="*/ 0 w 257"/>
                <a:gd name="T5" fmla="*/ 30 h 92"/>
                <a:gd name="T6" fmla="*/ 30 w 257"/>
                <a:gd name="T7" fmla="*/ 60 h 92"/>
                <a:gd name="T8" fmla="*/ 209 w 257"/>
                <a:gd name="T9" fmla="*/ 89 h 92"/>
                <a:gd name="T10" fmla="*/ 223 w 257"/>
                <a:gd name="T11" fmla="*/ 92 h 92"/>
                <a:gd name="T12" fmla="*/ 250 w 257"/>
                <a:gd name="T13" fmla="*/ 75 h 92"/>
                <a:gd name="T14" fmla="*/ 236 w 257"/>
                <a:gd name="T15" fmla="*/ 3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92">
                  <a:moveTo>
                    <a:pt x="236" y="35"/>
                  </a:moveTo>
                  <a:cubicBezTo>
                    <a:pt x="167" y="0"/>
                    <a:pt x="36" y="0"/>
                    <a:pt x="30" y="0"/>
                  </a:cubicBezTo>
                  <a:cubicBezTo>
                    <a:pt x="14" y="0"/>
                    <a:pt x="0" y="13"/>
                    <a:pt x="0" y="30"/>
                  </a:cubicBezTo>
                  <a:cubicBezTo>
                    <a:pt x="0" y="46"/>
                    <a:pt x="14" y="60"/>
                    <a:pt x="30" y="60"/>
                  </a:cubicBezTo>
                  <a:cubicBezTo>
                    <a:pt x="64" y="60"/>
                    <a:pt x="162" y="65"/>
                    <a:pt x="209" y="89"/>
                  </a:cubicBezTo>
                  <a:cubicBezTo>
                    <a:pt x="214" y="91"/>
                    <a:pt x="218" y="92"/>
                    <a:pt x="223" y="92"/>
                  </a:cubicBezTo>
                  <a:cubicBezTo>
                    <a:pt x="234" y="92"/>
                    <a:pt x="244" y="86"/>
                    <a:pt x="250" y="75"/>
                  </a:cubicBezTo>
                  <a:cubicBezTo>
                    <a:pt x="257" y="61"/>
                    <a:pt x="251" y="43"/>
                    <a:pt x="23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3" name="Freeform 8"/>
            <p:cNvSpPr>
              <a:spLocks/>
            </p:cNvSpPr>
            <p:nvPr/>
          </p:nvSpPr>
          <p:spPr bwMode="auto">
            <a:xfrm>
              <a:off x="6027" y="1851"/>
              <a:ext cx="16" cy="69"/>
            </a:xfrm>
            <a:custGeom>
              <a:avLst/>
              <a:gdLst>
                <a:gd name="T0" fmla="*/ 30 w 60"/>
                <a:gd name="T1" fmla="*/ 0 h 253"/>
                <a:gd name="T2" fmla="*/ 0 w 60"/>
                <a:gd name="T3" fmla="*/ 30 h 253"/>
                <a:gd name="T4" fmla="*/ 0 w 60"/>
                <a:gd name="T5" fmla="*/ 223 h 253"/>
                <a:gd name="T6" fmla="*/ 30 w 60"/>
                <a:gd name="T7" fmla="*/ 253 h 253"/>
                <a:gd name="T8" fmla="*/ 60 w 60"/>
                <a:gd name="T9" fmla="*/ 223 h 253"/>
                <a:gd name="T10" fmla="*/ 60 w 60"/>
                <a:gd name="T11" fmla="*/ 30 h 253"/>
                <a:gd name="T12" fmla="*/ 30 w 60"/>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60" h="253">
                  <a:moveTo>
                    <a:pt x="30" y="0"/>
                  </a:moveTo>
                  <a:cubicBezTo>
                    <a:pt x="14" y="0"/>
                    <a:pt x="0" y="14"/>
                    <a:pt x="0" y="30"/>
                  </a:cubicBezTo>
                  <a:cubicBezTo>
                    <a:pt x="0" y="223"/>
                    <a:pt x="0" y="223"/>
                    <a:pt x="0" y="223"/>
                  </a:cubicBezTo>
                  <a:cubicBezTo>
                    <a:pt x="0" y="239"/>
                    <a:pt x="14" y="253"/>
                    <a:pt x="30" y="253"/>
                  </a:cubicBezTo>
                  <a:cubicBezTo>
                    <a:pt x="47" y="253"/>
                    <a:pt x="60" y="239"/>
                    <a:pt x="60" y="223"/>
                  </a:cubicBezTo>
                  <a:cubicBezTo>
                    <a:pt x="60" y="30"/>
                    <a:pt x="60" y="30"/>
                    <a:pt x="60" y="30"/>
                  </a:cubicBezTo>
                  <a:cubicBezTo>
                    <a:pt x="60" y="14"/>
                    <a:pt x="4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4" name="Freeform 9"/>
            <p:cNvSpPr>
              <a:spLocks noEditPoints="1"/>
            </p:cNvSpPr>
            <p:nvPr/>
          </p:nvSpPr>
          <p:spPr bwMode="auto">
            <a:xfrm>
              <a:off x="5992" y="1494"/>
              <a:ext cx="556" cy="426"/>
            </a:xfrm>
            <a:custGeom>
              <a:avLst/>
              <a:gdLst>
                <a:gd name="T0" fmla="*/ 1856 w 2048"/>
                <a:gd name="T1" fmla="*/ 1079 h 1568"/>
                <a:gd name="T2" fmla="*/ 1888 w 2048"/>
                <a:gd name="T3" fmla="*/ 560 h 1568"/>
                <a:gd name="T4" fmla="*/ 1493 w 2048"/>
                <a:gd name="T5" fmla="*/ 705 h 1568"/>
                <a:gd name="T6" fmla="*/ 715 w 2048"/>
                <a:gd name="T7" fmla="*/ 121 h 1568"/>
                <a:gd name="T8" fmla="*/ 96 w 2048"/>
                <a:gd name="T9" fmla="*/ 736 h 1568"/>
                <a:gd name="T10" fmla="*/ 128 w 2048"/>
                <a:gd name="T11" fmla="*/ 888 h 1568"/>
                <a:gd name="T12" fmla="*/ 92 w 2048"/>
                <a:gd name="T13" fmla="*/ 1168 h 1568"/>
                <a:gd name="T14" fmla="*/ 60 w 2048"/>
                <a:gd name="T15" fmla="*/ 1538 h 1568"/>
                <a:gd name="T16" fmla="*/ 245 w 2048"/>
                <a:gd name="T17" fmla="*/ 1185 h 1568"/>
                <a:gd name="T18" fmla="*/ 381 w 2048"/>
                <a:gd name="T19" fmla="*/ 1538 h 1568"/>
                <a:gd name="T20" fmla="*/ 516 w 2048"/>
                <a:gd name="T21" fmla="*/ 1204 h 1568"/>
                <a:gd name="T22" fmla="*/ 509 w 2048"/>
                <a:gd name="T23" fmla="*/ 1538 h 1568"/>
                <a:gd name="T24" fmla="*/ 1024 w 2048"/>
                <a:gd name="T25" fmla="*/ 1343 h 1568"/>
                <a:gd name="T26" fmla="*/ 1539 w 2048"/>
                <a:gd name="T27" fmla="*/ 1538 h 1568"/>
                <a:gd name="T28" fmla="*/ 1561 w 2048"/>
                <a:gd name="T29" fmla="*/ 1230 h 1568"/>
                <a:gd name="T30" fmla="*/ 1816 w 2048"/>
                <a:gd name="T31" fmla="*/ 1240 h 1568"/>
                <a:gd name="T32" fmla="*/ 1988 w 2048"/>
                <a:gd name="T33" fmla="*/ 1538 h 1568"/>
                <a:gd name="T34" fmla="*/ 1978 w 2048"/>
                <a:gd name="T35" fmla="*/ 1203 h 1568"/>
                <a:gd name="T36" fmla="*/ 1729 w 2048"/>
                <a:gd name="T37" fmla="*/ 546 h 1568"/>
                <a:gd name="T38" fmla="*/ 351 w 2048"/>
                <a:gd name="T39" fmla="*/ 1207 h 1568"/>
                <a:gd name="T40" fmla="*/ 344 w 2048"/>
                <a:gd name="T41" fmla="*/ 1119 h 1568"/>
                <a:gd name="T42" fmla="*/ 419 w 2048"/>
                <a:gd name="T43" fmla="*/ 1138 h 1568"/>
                <a:gd name="T44" fmla="*/ 188 w 2048"/>
                <a:gd name="T45" fmla="*/ 832 h 1568"/>
                <a:gd name="T46" fmla="*/ 156 w 2048"/>
                <a:gd name="T47" fmla="*/ 736 h 1568"/>
                <a:gd name="T48" fmla="*/ 531 w 2048"/>
                <a:gd name="T49" fmla="*/ 788 h 1568"/>
                <a:gd name="T50" fmla="*/ 464 w 2048"/>
                <a:gd name="T51" fmla="*/ 1013 h 1568"/>
                <a:gd name="T52" fmla="*/ 477 w 2048"/>
                <a:gd name="T53" fmla="*/ 1121 h 1568"/>
                <a:gd name="T54" fmla="*/ 544 w 2048"/>
                <a:gd name="T55" fmla="*/ 1062 h 1568"/>
                <a:gd name="T56" fmla="*/ 794 w 2048"/>
                <a:gd name="T57" fmla="*/ 1143 h 1568"/>
                <a:gd name="T58" fmla="*/ 1024 w 2048"/>
                <a:gd name="T59" fmla="*/ 990 h 1568"/>
                <a:gd name="T60" fmla="*/ 1254 w 2048"/>
                <a:gd name="T61" fmla="*/ 1143 h 1568"/>
                <a:gd name="T62" fmla="*/ 1214 w 2048"/>
                <a:gd name="T63" fmla="*/ 1037 h 1568"/>
                <a:gd name="T64" fmla="*/ 1332 w 2048"/>
                <a:gd name="T65" fmla="*/ 489 h 1568"/>
                <a:gd name="T66" fmla="*/ 1293 w 2048"/>
                <a:gd name="T67" fmla="*/ 534 h 1568"/>
                <a:gd name="T68" fmla="*/ 733 w 2048"/>
                <a:gd name="T69" fmla="*/ 640 h 1568"/>
                <a:gd name="T70" fmla="*/ 841 w 2048"/>
                <a:gd name="T71" fmla="*/ 419 h 1568"/>
                <a:gd name="T72" fmla="*/ 673 w 2048"/>
                <a:gd name="T73" fmla="*/ 640 h 1568"/>
                <a:gd name="T74" fmla="*/ 764 w 2048"/>
                <a:gd name="T75" fmla="*/ 1090 h 1568"/>
                <a:gd name="T76" fmla="*/ 757 w 2048"/>
                <a:gd name="T77" fmla="*/ 164 h 1568"/>
                <a:gd name="T78" fmla="*/ 1472 w 2048"/>
                <a:gd name="T79" fmla="*/ 1010 h 1568"/>
                <a:gd name="T80" fmla="*/ 1602 w 2048"/>
                <a:gd name="T81" fmla="*/ 1142 h 1568"/>
                <a:gd name="T82" fmla="*/ 1504 w 2048"/>
                <a:gd name="T83" fmla="*/ 1062 h 1568"/>
                <a:gd name="T84" fmla="*/ 1603 w 2048"/>
                <a:gd name="T85" fmla="*/ 1140 h 1568"/>
                <a:gd name="T86" fmla="*/ 1663 w 2048"/>
                <a:gd name="T87" fmla="*/ 1140 h 1568"/>
                <a:gd name="T88" fmla="*/ 1796 w 2048"/>
                <a:gd name="T89" fmla="*/ 1140 h 1568"/>
                <a:gd name="T90" fmla="*/ 1568 w 2048"/>
                <a:gd name="T91" fmla="*/ 914 h 1568"/>
                <a:gd name="T92" fmla="*/ 1924 w 2048"/>
                <a:gd name="T93" fmla="*/ 800 h 1568"/>
                <a:gd name="T94" fmla="*/ 1635 w 2048"/>
                <a:gd name="T95" fmla="*/ 768 h 1568"/>
                <a:gd name="T96" fmla="*/ 1687 w 2048"/>
                <a:gd name="T97" fmla="*/ 80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1568">
                  <a:moveTo>
                    <a:pt x="1978" y="1203"/>
                  </a:moveTo>
                  <a:cubicBezTo>
                    <a:pt x="1857" y="1142"/>
                    <a:pt x="1857" y="1142"/>
                    <a:pt x="1857" y="1142"/>
                  </a:cubicBezTo>
                  <a:cubicBezTo>
                    <a:pt x="1856" y="1142"/>
                    <a:pt x="1856" y="1141"/>
                    <a:pt x="1856" y="1141"/>
                  </a:cubicBezTo>
                  <a:cubicBezTo>
                    <a:pt x="1856" y="1079"/>
                    <a:pt x="1856" y="1079"/>
                    <a:pt x="1856" y="1079"/>
                  </a:cubicBezTo>
                  <a:cubicBezTo>
                    <a:pt x="1905" y="1045"/>
                    <a:pt x="1941" y="991"/>
                    <a:pt x="1950" y="927"/>
                  </a:cubicBezTo>
                  <a:cubicBezTo>
                    <a:pt x="1972" y="888"/>
                    <a:pt x="1984" y="845"/>
                    <a:pt x="1984" y="800"/>
                  </a:cubicBezTo>
                  <a:cubicBezTo>
                    <a:pt x="1984" y="717"/>
                    <a:pt x="1944" y="643"/>
                    <a:pt x="1882" y="597"/>
                  </a:cubicBezTo>
                  <a:cubicBezTo>
                    <a:pt x="1886" y="585"/>
                    <a:pt x="1888" y="572"/>
                    <a:pt x="1888" y="560"/>
                  </a:cubicBezTo>
                  <a:cubicBezTo>
                    <a:pt x="1888" y="481"/>
                    <a:pt x="1817" y="417"/>
                    <a:pt x="1729" y="417"/>
                  </a:cubicBezTo>
                  <a:cubicBezTo>
                    <a:pt x="1642" y="417"/>
                    <a:pt x="1571" y="481"/>
                    <a:pt x="1571" y="560"/>
                  </a:cubicBezTo>
                  <a:cubicBezTo>
                    <a:pt x="1571" y="572"/>
                    <a:pt x="1573" y="585"/>
                    <a:pt x="1577" y="597"/>
                  </a:cubicBezTo>
                  <a:cubicBezTo>
                    <a:pt x="1540" y="624"/>
                    <a:pt x="1511" y="662"/>
                    <a:pt x="1493" y="705"/>
                  </a:cubicBezTo>
                  <a:cubicBezTo>
                    <a:pt x="1486" y="632"/>
                    <a:pt x="1478" y="546"/>
                    <a:pt x="1471" y="445"/>
                  </a:cubicBezTo>
                  <a:cubicBezTo>
                    <a:pt x="1461" y="312"/>
                    <a:pt x="1413" y="200"/>
                    <a:pt x="1333" y="121"/>
                  </a:cubicBezTo>
                  <a:cubicBezTo>
                    <a:pt x="1253" y="42"/>
                    <a:pt x="1146" y="0"/>
                    <a:pt x="1024" y="0"/>
                  </a:cubicBezTo>
                  <a:cubicBezTo>
                    <a:pt x="902" y="0"/>
                    <a:pt x="795" y="42"/>
                    <a:pt x="715" y="121"/>
                  </a:cubicBezTo>
                  <a:cubicBezTo>
                    <a:pt x="635" y="200"/>
                    <a:pt x="587" y="312"/>
                    <a:pt x="577" y="445"/>
                  </a:cubicBezTo>
                  <a:cubicBezTo>
                    <a:pt x="575" y="480"/>
                    <a:pt x="572" y="514"/>
                    <a:pt x="569" y="546"/>
                  </a:cubicBezTo>
                  <a:cubicBezTo>
                    <a:pt x="287" y="546"/>
                    <a:pt x="287" y="546"/>
                    <a:pt x="287" y="546"/>
                  </a:cubicBezTo>
                  <a:cubicBezTo>
                    <a:pt x="182" y="546"/>
                    <a:pt x="96" y="631"/>
                    <a:pt x="96" y="736"/>
                  </a:cubicBezTo>
                  <a:cubicBezTo>
                    <a:pt x="96" y="738"/>
                    <a:pt x="96" y="738"/>
                    <a:pt x="96" y="738"/>
                  </a:cubicBezTo>
                  <a:cubicBezTo>
                    <a:pt x="96" y="762"/>
                    <a:pt x="102" y="787"/>
                    <a:pt x="113" y="808"/>
                  </a:cubicBezTo>
                  <a:cubicBezTo>
                    <a:pt x="128" y="839"/>
                    <a:pt x="128" y="839"/>
                    <a:pt x="128" y="839"/>
                  </a:cubicBezTo>
                  <a:cubicBezTo>
                    <a:pt x="128" y="888"/>
                    <a:pt x="128" y="888"/>
                    <a:pt x="128" y="888"/>
                  </a:cubicBezTo>
                  <a:cubicBezTo>
                    <a:pt x="128" y="966"/>
                    <a:pt x="167" y="1035"/>
                    <a:pt x="224" y="1077"/>
                  </a:cubicBezTo>
                  <a:cubicBezTo>
                    <a:pt x="224" y="1121"/>
                    <a:pt x="224" y="1121"/>
                    <a:pt x="224" y="1121"/>
                  </a:cubicBezTo>
                  <a:cubicBezTo>
                    <a:pt x="224" y="1126"/>
                    <a:pt x="221" y="1131"/>
                    <a:pt x="215" y="1133"/>
                  </a:cubicBezTo>
                  <a:cubicBezTo>
                    <a:pt x="92" y="1168"/>
                    <a:pt x="92" y="1168"/>
                    <a:pt x="92" y="1168"/>
                  </a:cubicBezTo>
                  <a:cubicBezTo>
                    <a:pt x="38" y="1183"/>
                    <a:pt x="0" y="1233"/>
                    <a:pt x="0" y="1289"/>
                  </a:cubicBezTo>
                  <a:cubicBezTo>
                    <a:pt x="0" y="1538"/>
                    <a:pt x="0" y="1538"/>
                    <a:pt x="0" y="1538"/>
                  </a:cubicBezTo>
                  <a:cubicBezTo>
                    <a:pt x="0" y="1554"/>
                    <a:pt x="13" y="1568"/>
                    <a:pt x="30" y="1568"/>
                  </a:cubicBezTo>
                  <a:cubicBezTo>
                    <a:pt x="47" y="1568"/>
                    <a:pt x="60" y="1554"/>
                    <a:pt x="60" y="1538"/>
                  </a:cubicBezTo>
                  <a:cubicBezTo>
                    <a:pt x="60" y="1289"/>
                    <a:pt x="60" y="1289"/>
                    <a:pt x="60" y="1289"/>
                  </a:cubicBezTo>
                  <a:cubicBezTo>
                    <a:pt x="60" y="1260"/>
                    <a:pt x="80" y="1234"/>
                    <a:pt x="108" y="1226"/>
                  </a:cubicBezTo>
                  <a:cubicBezTo>
                    <a:pt x="232" y="1190"/>
                    <a:pt x="232" y="1190"/>
                    <a:pt x="232" y="1190"/>
                  </a:cubicBezTo>
                  <a:cubicBezTo>
                    <a:pt x="236" y="1189"/>
                    <a:pt x="241" y="1187"/>
                    <a:pt x="245" y="1185"/>
                  </a:cubicBezTo>
                  <a:cubicBezTo>
                    <a:pt x="321" y="1261"/>
                    <a:pt x="321" y="1261"/>
                    <a:pt x="321" y="1261"/>
                  </a:cubicBezTo>
                  <a:cubicBezTo>
                    <a:pt x="321" y="1538"/>
                    <a:pt x="321" y="1538"/>
                    <a:pt x="321" y="1538"/>
                  </a:cubicBezTo>
                  <a:cubicBezTo>
                    <a:pt x="321" y="1554"/>
                    <a:pt x="334" y="1568"/>
                    <a:pt x="351" y="1568"/>
                  </a:cubicBezTo>
                  <a:cubicBezTo>
                    <a:pt x="367" y="1568"/>
                    <a:pt x="381" y="1554"/>
                    <a:pt x="381" y="1538"/>
                  </a:cubicBezTo>
                  <a:cubicBezTo>
                    <a:pt x="381" y="1261"/>
                    <a:pt x="381" y="1261"/>
                    <a:pt x="381" y="1261"/>
                  </a:cubicBezTo>
                  <a:cubicBezTo>
                    <a:pt x="457" y="1185"/>
                    <a:pt x="457" y="1185"/>
                    <a:pt x="457" y="1185"/>
                  </a:cubicBezTo>
                  <a:cubicBezTo>
                    <a:pt x="467" y="1190"/>
                    <a:pt x="478" y="1193"/>
                    <a:pt x="485" y="1195"/>
                  </a:cubicBezTo>
                  <a:cubicBezTo>
                    <a:pt x="516" y="1204"/>
                    <a:pt x="516" y="1204"/>
                    <a:pt x="516" y="1204"/>
                  </a:cubicBezTo>
                  <a:cubicBezTo>
                    <a:pt x="474" y="1233"/>
                    <a:pt x="449" y="1281"/>
                    <a:pt x="449" y="1332"/>
                  </a:cubicBezTo>
                  <a:cubicBezTo>
                    <a:pt x="449" y="1538"/>
                    <a:pt x="449" y="1538"/>
                    <a:pt x="449" y="1538"/>
                  </a:cubicBezTo>
                  <a:cubicBezTo>
                    <a:pt x="449" y="1554"/>
                    <a:pt x="462" y="1568"/>
                    <a:pt x="479" y="1568"/>
                  </a:cubicBezTo>
                  <a:cubicBezTo>
                    <a:pt x="495" y="1568"/>
                    <a:pt x="509" y="1554"/>
                    <a:pt x="509" y="1538"/>
                  </a:cubicBezTo>
                  <a:cubicBezTo>
                    <a:pt x="509" y="1332"/>
                    <a:pt x="509" y="1332"/>
                    <a:pt x="509" y="1332"/>
                  </a:cubicBezTo>
                  <a:cubicBezTo>
                    <a:pt x="509" y="1294"/>
                    <a:pt x="532" y="1258"/>
                    <a:pt x="567" y="1243"/>
                  </a:cubicBezTo>
                  <a:cubicBezTo>
                    <a:pt x="739" y="1167"/>
                    <a:pt x="739" y="1167"/>
                    <a:pt x="739" y="1167"/>
                  </a:cubicBezTo>
                  <a:cubicBezTo>
                    <a:pt x="793" y="1274"/>
                    <a:pt x="903" y="1343"/>
                    <a:pt x="1024" y="1343"/>
                  </a:cubicBezTo>
                  <a:cubicBezTo>
                    <a:pt x="1146" y="1343"/>
                    <a:pt x="1255" y="1275"/>
                    <a:pt x="1309" y="1167"/>
                  </a:cubicBezTo>
                  <a:cubicBezTo>
                    <a:pt x="1481" y="1243"/>
                    <a:pt x="1481" y="1243"/>
                    <a:pt x="1481" y="1243"/>
                  </a:cubicBezTo>
                  <a:cubicBezTo>
                    <a:pt x="1516" y="1258"/>
                    <a:pt x="1539" y="1294"/>
                    <a:pt x="1539" y="1332"/>
                  </a:cubicBezTo>
                  <a:cubicBezTo>
                    <a:pt x="1539" y="1538"/>
                    <a:pt x="1539" y="1538"/>
                    <a:pt x="1539" y="1538"/>
                  </a:cubicBezTo>
                  <a:cubicBezTo>
                    <a:pt x="1539" y="1554"/>
                    <a:pt x="1553" y="1568"/>
                    <a:pt x="1569" y="1568"/>
                  </a:cubicBezTo>
                  <a:cubicBezTo>
                    <a:pt x="1586" y="1568"/>
                    <a:pt x="1599" y="1554"/>
                    <a:pt x="1599" y="1538"/>
                  </a:cubicBezTo>
                  <a:cubicBezTo>
                    <a:pt x="1599" y="1332"/>
                    <a:pt x="1599" y="1332"/>
                    <a:pt x="1599" y="1332"/>
                  </a:cubicBezTo>
                  <a:cubicBezTo>
                    <a:pt x="1599" y="1294"/>
                    <a:pt x="1585" y="1258"/>
                    <a:pt x="1561" y="1230"/>
                  </a:cubicBezTo>
                  <a:cubicBezTo>
                    <a:pt x="1608" y="1207"/>
                    <a:pt x="1608" y="1207"/>
                    <a:pt x="1608" y="1207"/>
                  </a:cubicBezTo>
                  <a:cubicBezTo>
                    <a:pt x="1642" y="1240"/>
                    <a:pt x="1642" y="1240"/>
                    <a:pt x="1642" y="1240"/>
                  </a:cubicBezTo>
                  <a:cubicBezTo>
                    <a:pt x="1667" y="1263"/>
                    <a:pt x="1698" y="1275"/>
                    <a:pt x="1729" y="1275"/>
                  </a:cubicBezTo>
                  <a:cubicBezTo>
                    <a:pt x="1761" y="1275"/>
                    <a:pt x="1792" y="1263"/>
                    <a:pt x="1816" y="1240"/>
                  </a:cubicBezTo>
                  <a:cubicBezTo>
                    <a:pt x="1851" y="1207"/>
                    <a:pt x="1851" y="1207"/>
                    <a:pt x="1851" y="1207"/>
                  </a:cubicBezTo>
                  <a:cubicBezTo>
                    <a:pt x="1951" y="1257"/>
                    <a:pt x="1951" y="1257"/>
                    <a:pt x="1951" y="1257"/>
                  </a:cubicBezTo>
                  <a:cubicBezTo>
                    <a:pt x="1974" y="1268"/>
                    <a:pt x="1988" y="1291"/>
                    <a:pt x="1988" y="1316"/>
                  </a:cubicBezTo>
                  <a:cubicBezTo>
                    <a:pt x="1988" y="1538"/>
                    <a:pt x="1988" y="1538"/>
                    <a:pt x="1988" y="1538"/>
                  </a:cubicBezTo>
                  <a:cubicBezTo>
                    <a:pt x="1988" y="1554"/>
                    <a:pt x="2001" y="1568"/>
                    <a:pt x="2018" y="1568"/>
                  </a:cubicBezTo>
                  <a:cubicBezTo>
                    <a:pt x="2035" y="1568"/>
                    <a:pt x="2048" y="1554"/>
                    <a:pt x="2048" y="1538"/>
                  </a:cubicBezTo>
                  <a:cubicBezTo>
                    <a:pt x="2048" y="1316"/>
                    <a:pt x="2048" y="1316"/>
                    <a:pt x="2048" y="1316"/>
                  </a:cubicBezTo>
                  <a:cubicBezTo>
                    <a:pt x="2048" y="1268"/>
                    <a:pt x="2021" y="1225"/>
                    <a:pt x="1978" y="1203"/>
                  </a:cubicBezTo>
                  <a:close/>
                  <a:moveTo>
                    <a:pt x="1729" y="477"/>
                  </a:moveTo>
                  <a:cubicBezTo>
                    <a:pt x="1784" y="477"/>
                    <a:pt x="1828" y="514"/>
                    <a:pt x="1828" y="560"/>
                  </a:cubicBezTo>
                  <a:cubicBezTo>
                    <a:pt x="1828" y="561"/>
                    <a:pt x="1828" y="563"/>
                    <a:pt x="1827" y="565"/>
                  </a:cubicBezTo>
                  <a:cubicBezTo>
                    <a:pt x="1797" y="553"/>
                    <a:pt x="1764" y="546"/>
                    <a:pt x="1729" y="546"/>
                  </a:cubicBezTo>
                  <a:cubicBezTo>
                    <a:pt x="1695" y="546"/>
                    <a:pt x="1662" y="553"/>
                    <a:pt x="1631" y="565"/>
                  </a:cubicBezTo>
                  <a:cubicBezTo>
                    <a:pt x="1631" y="563"/>
                    <a:pt x="1631" y="561"/>
                    <a:pt x="1631" y="560"/>
                  </a:cubicBezTo>
                  <a:cubicBezTo>
                    <a:pt x="1631" y="514"/>
                    <a:pt x="1675" y="477"/>
                    <a:pt x="1729" y="477"/>
                  </a:cubicBezTo>
                  <a:close/>
                  <a:moveTo>
                    <a:pt x="351" y="1207"/>
                  </a:moveTo>
                  <a:cubicBezTo>
                    <a:pt x="282" y="1138"/>
                    <a:pt x="282" y="1138"/>
                    <a:pt x="282" y="1138"/>
                  </a:cubicBezTo>
                  <a:cubicBezTo>
                    <a:pt x="284" y="1133"/>
                    <a:pt x="284" y="1127"/>
                    <a:pt x="284" y="1121"/>
                  </a:cubicBezTo>
                  <a:cubicBezTo>
                    <a:pt x="284" y="1108"/>
                    <a:pt x="284" y="1108"/>
                    <a:pt x="284" y="1108"/>
                  </a:cubicBezTo>
                  <a:cubicBezTo>
                    <a:pt x="303" y="1114"/>
                    <a:pt x="323" y="1118"/>
                    <a:pt x="344" y="1119"/>
                  </a:cubicBezTo>
                  <a:cubicBezTo>
                    <a:pt x="346" y="1119"/>
                    <a:pt x="348" y="1119"/>
                    <a:pt x="351" y="1119"/>
                  </a:cubicBezTo>
                  <a:cubicBezTo>
                    <a:pt x="373" y="1119"/>
                    <a:pt x="396" y="1115"/>
                    <a:pt x="417" y="1109"/>
                  </a:cubicBezTo>
                  <a:cubicBezTo>
                    <a:pt x="417" y="1121"/>
                    <a:pt x="417" y="1121"/>
                    <a:pt x="417" y="1121"/>
                  </a:cubicBezTo>
                  <a:cubicBezTo>
                    <a:pt x="417" y="1127"/>
                    <a:pt x="418" y="1133"/>
                    <a:pt x="419" y="1138"/>
                  </a:cubicBezTo>
                  <a:lnTo>
                    <a:pt x="351" y="1207"/>
                  </a:lnTo>
                  <a:close/>
                  <a:moveTo>
                    <a:pt x="346" y="1059"/>
                  </a:moveTo>
                  <a:cubicBezTo>
                    <a:pt x="259" y="1056"/>
                    <a:pt x="188" y="980"/>
                    <a:pt x="188" y="888"/>
                  </a:cubicBezTo>
                  <a:cubicBezTo>
                    <a:pt x="188" y="832"/>
                    <a:pt x="188" y="832"/>
                    <a:pt x="188" y="832"/>
                  </a:cubicBezTo>
                  <a:cubicBezTo>
                    <a:pt x="188" y="827"/>
                    <a:pt x="187" y="823"/>
                    <a:pt x="185" y="819"/>
                  </a:cubicBezTo>
                  <a:cubicBezTo>
                    <a:pt x="167" y="782"/>
                    <a:pt x="167" y="782"/>
                    <a:pt x="167" y="782"/>
                  </a:cubicBezTo>
                  <a:cubicBezTo>
                    <a:pt x="160" y="768"/>
                    <a:pt x="156" y="753"/>
                    <a:pt x="156" y="738"/>
                  </a:cubicBezTo>
                  <a:cubicBezTo>
                    <a:pt x="156" y="736"/>
                    <a:pt x="156" y="736"/>
                    <a:pt x="156" y="736"/>
                  </a:cubicBezTo>
                  <a:cubicBezTo>
                    <a:pt x="156" y="664"/>
                    <a:pt x="215" y="606"/>
                    <a:pt x="287" y="606"/>
                  </a:cubicBezTo>
                  <a:cubicBezTo>
                    <a:pt x="545" y="606"/>
                    <a:pt x="545" y="606"/>
                    <a:pt x="545" y="606"/>
                  </a:cubicBezTo>
                  <a:cubicBezTo>
                    <a:pt x="545" y="730"/>
                    <a:pt x="545" y="730"/>
                    <a:pt x="545" y="730"/>
                  </a:cubicBezTo>
                  <a:cubicBezTo>
                    <a:pt x="545" y="750"/>
                    <a:pt x="540" y="770"/>
                    <a:pt x="531" y="788"/>
                  </a:cubicBezTo>
                  <a:cubicBezTo>
                    <a:pt x="516" y="819"/>
                    <a:pt x="516" y="819"/>
                    <a:pt x="516" y="819"/>
                  </a:cubicBezTo>
                  <a:cubicBezTo>
                    <a:pt x="514" y="823"/>
                    <a:pt x="513" y="827"/>
                    <a:pt x="513" y="832"/>
                  </a:cubicBezTo>
                  <a:cubicBezTo>
                    <a:pt x="513" y="896"/>
                    <a:pt x="513" y="896"/>
                    <a:pt x="513" y="896"/>
                  </a:cubicBezTo>
                  <a:cubicBezTo>
                    <a:pt x="513" y="941"/>
                    <a:pt x="496" y="982"/>
                    <a:pt x="464" y="1013"/>
                  </a:cubicBezTo>
                  <a:cubicBezTo>
                    <a:pt x="432" y="1044"/>
                    <a:pt x="390" y="1060"/>
                    <a:pt x="346" y="1059"/>
                  </a:cubicBezTo>
                  <a:close/>
                  <a:moveTo>
                    <a:pt x="596" y="1164"/>
                  </a:moveTo>
                  <a:cubicBezTo>
                    <a:pt x="502" y="1137"/>
                    <a:pt x="502" y="1137"/>
                    <a:pt x="502" y="1137"/>
                  </a:cubicBezTo>
                  <a:cubicBezTo>
                    <a:pt x="477" y="1130"/>
                    <a:pt x="477" y="1127"/>
                    <a:pt x="477" y="1121"/>
                  </a:cubicBezTo>
                  <a:cubicBezTo>
                    <a:pt x="477" y="1079"/>
                    <a:pt x="477" y="1079"/>
                    <a:pt x="477" y="1079"/>
                  </a:cubicBezTo>
                  <a:cubicBezTo>
                    <a:pt x="487" y="1072"/>
                    <a:pt x="497" y="1065"/>
                    <a:pt x="506" y="1056"/>
                  </a:cubicBezTo>
                  <a:cubicBezTo>
                    <a:pt x="512" y="1050"/>
                    <a:pt x="517" y="1044"/>
                    <a:pt x="522" y="1037"/>
                  </a:cubicBezTo>
                  <a:cubicBezTo>
                    <a:pt x="527" y="1047"/>
                    <a:pt x="535" y="1056"/>
                    <a:pt x="544" y="1062"/>
                  </a:cubicBezTo>
                  <a:cubicBezTo>
                    <a:pt x="568" y="1077"/>
                    <a:pt x="614" y="1103"/>
                    <a:pt x="680" y="1127"/>
                  </a:cubicBezTo>
                  <a:lnTo>
                    <a:pt x="596" y="1164"/>
                  </a:lnTo>
                  <a:close/>
                  <a:moveTo>
                    <a:pt x="1024" y="1283"/>
                  </a:moveTo>
                  <a:cubicBezTo>
                    <a:pt x="926" y="1283"/>
                    <a:pt x="838" y="1228"/>
                    <a:pt x="794" y="1143"/>
                  </a:cubicBezTo>
                  <a:cubicBezTo>
                    <a:pt x="838" y="1123"/>
                    <a:pt x="838" y="1123"/>
                    <a:pt x="838" y="1123"/>
                  </a:cubicBezTo>
                  <a:cubicBezTo>
                    <a:pt x="872" y="1108"/>
                    <a:pt x="894" y="1074"/>
                    <a:pt x="894" y="1037"/>
                  </a:cubicBezTo>
                  <a:cubicBezTo>
                    <a:pt x="894" y="965"/>
                    <a:pt x="894" y="965"/>
                    <a:pt x="894" y="965"/>
                  </a:cubicBezTo>
                  <a:cubicBezTo>
                    <a:pt x="934" y="981"/>
                    <a:pt x="978" y="990"/>
                    <a:pt x="1024" y="990"/>
                  </a:cubicBezTo>
                  <a:cubicBezTo>
                    <a:pt x="1070" y="990"/>
                    <a:pt x="1114" y="981"/>
                    <a:pt x="1154" y="965"/>
                  </a:cubicBezTo>
                  <a:cubicBezTo>
                    <a:pt x="1154" y="1037"/>
                    <a:pt x="1154" y="1037"/>
                    <a:pt x="1154" y="1037"/>
                  </a:cubicBezTo>
                  <a:cubicBezTo>
                    <a:pt x="1154" y="1074"/>
                    <a:pt x="1176" y="1108"/>
                    <a:pt x="1210" y="1123"/>
                  </a:cubicBezTo>
                  <a:cubicBezTo>
                    <a:pt x="1254" y="1143"/>
                    <a:pt x="1254" y="1143"/>
                    <a:pt x="1254" y="1143"/>
                  </a:cubicBezTo>
                  <a:cubicBezTo>
                    <a:pt x="1210" y="1229"/>
                    <a:pt x="1122" y="1283"/>
                    <a:pt x="1024" y="1283"/>
                  </a:cubicBezTo>
                  <a:close/>
                  <a:moveTo>
                    <a:pt x="1284" y="1090"/>
                  </a:moveTo>
                  <a:cubicBezTo>
                    <a:pt x="1235" y="1068"/>
                    <a:pt x="1235" y="1068"/>
                    <a:pt x="1235" y="1068"/>
                  </a:cubicBezTo>
                  <a:cubicBezTo>
                    <a:pt x="1222" y="1063"/>
                    <a:pt x="1214" y="1051"/>
                    <a:pt x="1214" y="1037"/>
                  </a:cubicBezTo>
                  <a:cubicBezTo>
                    <a:pt x="1214" y="934"/>
                    <a:pt x="1214" y="934"/>
                    <a:pt x="1214" y="934"/>
                  </a:cubicBezTo>
                  <a:cubicBezTo>
                    <a:pt x="1311" y="872"/>
                    <a:pt x="1375" y="763"/>
                    <a:pt x="1375" y="640"/>
                  </a:cubicBezTo>
                  <a:cubicBezTo>
                    <a:pt x="1375" y="583"/>
                    <a:pt x="1375" y="583"/>
                    <a:pt x="1375" y="583"/>
                  </a:cubicBezTo>
                  <a:cubicBezTo>
                    <a:pt x="1375" y="547"/>
                    <a:pt x="1359" y="512"/>
                    <a:pt x="1332" y="489"/>
                  </a:cubicBezTo>
                  <a:cubicBezTo>
                    <a:pt x="1272" y="436"/>
                    <a:pt x="1135" y="345"/>
                    <a:pt x="899" y="321"/>
                  </a:cubicBezTo>
                  <a:cubicBezTo>
                    <a:pt x="882" y="320"/>
                    <a:pt x="868" y="332"/>
                    <a:pt x="866" y="348"/>
                  </a:cubicBezTo>
                  <a:cubicBezTo>
                    <a:pt x="864" y="365"/>
                    <a:pt x="876" y="379"/>
                    <a:pt x="893" y="381"/>
                  </a:cubicBezTo>
                  <a:cubicBezTo>
                    <a:pt x="1113" y="403"/>
                    <a:pt x="1238" y="486"/>
                    <a:pt x="1293" y="534"/>
                  </a:cubicBezTo>
                  <a:cubicBezTo>
                    <a:pt x="1307" y="546"/>
                    <a:pt x="1315" y="564"/>
                    <a:pt x="1315" y="583"/>
                  </a:cubicBezTo>
                  <a:cubicBezTo>
                    <a:pt x="1315" y="640"/>
                    <a:pt x="1315" y="640"/>
                    <a:pt x="1315" y="640"/>
                  </a:cubicBezTo>
                  <a:cubicBezTo>
                    <a:pt x="1315" y="800"/>
                    <a:pt x="1184" y="930"/>
                    <a:pt x="1024" y="930"/>
                  </a:cubicBezTo>
                  <a:cubicBezTo>
                    <a:pt x="864" y="930"/>
                    <a:pt x="733" y="800"/>
                    <a:pt x="733" y="640"/>
                  </a:cubicBezTo>
                  <a:cubicBezTo>
                    <a:pt x="733" y="615"/>
                    <a:pt x="733" y="615"/>
                    <a:pt x="733" y="615"/>
                  </a:cubicBezTo>
                  <a:cubicBezTo>
                    <a:pt x="733" y="603"/>
                    <a:pt x="740" y="593"/>
                    <a:pt x="750" y="586"/>
                  </a:cubicBezTo>
                  <a:cubicBezTo>
                    <a:pt x="788" y="565"/>
                    <a:pt x="837" y="525"/>
                    <a:pt x="860" y="457"/>
                  </a:cubicBezTo>
                  <a:cubicBezTo>
                    <a:pt x="865" y="441"/>
                    <a:pt x="857" y="424"/>
                    <a:pt x="841" y="419"/>
                  </a:cubicBezTo>
                  <a:cubicBezTo>
                    <a:pt x="825" y="414"/>
                    <a:pt x="808" y="422"/>
                    <a:pt x="803" y="438"/>
                  </a:cubicBezTo>
                  <a:cubicBezTo>
                    <a:pt x="786" y="488"/>
                    <a:pt x="749" y="518"/>
                    <a:pt x="721" y="534"/>
                  </a:cubicBezTo>
                  <a:cubicBezTo>
                    <a:pt x="691" y="551"/>
                    <a:pt x="673" y="582"/>
                    <a:pt x="673" y="615"/>
                  </a:cubicBezTo>
                  <a:cubicBezTo>
                    <a:pt x="673" y="640"/>
                    <a:pt x="673" y="640"/>
                    <a:pt x="673" y="640"/>
                  </a:cubicBezTo>
                  <a:cubicBezTo>
                    <a:pt x="673" y="763"/>
                    <a:pt x="737" y="872"/>
                    <a:pt x="834" y="934"/>
                  </a:cubicBezTo>
                  <a:cubicBezTo>
                    <a:pt x="834" y="1037"/>
                    <a:pt x="834" y="1037"/>
                    <a:pt x="834" y="1037"/>
                  </a:cubicBezTo>
                  <a:cubicBezTo>
                    <a:pt x="834" y="1051"/>
                    <a:pt x="826" y="1063"/>
                    <a:pt x="813" y="1068"/>
                  </a:cubicBezTo>
                  <a:cubicBezTo>
                    <a:pt x="764" y="1090"/>
                    <a:pt x="764" y="1090"/>
                    <a:pt x="764" y="1090"/>
                  </a:cubicBezTo>
                  <a:cubicBezTo>
                    <a:pt x="667" y="1064"/>
                    <a:pt x="605" y="1030"/>
                    <a:pt x="577" y="1012"/>
                  </a:cubicBezTo>
                  <a:cubicBezTo>
                    <a:pt x="576" y="1011"/>
                    <a:pt x="576" y="1011"/>
                    <a:pt x="576" y="1010"/>
                  </a:cubicBezTo>
                  <a:cubicBezTo>
                    <a:pt x="587" y="948"/>
                    <a:pt x="613" y="770"/>
                    <a:pt x="637" y="450"/>
                  </a:cubicBezTo>
                  <a:cubicBezTo>
                    <a:pt x="646" y="331"/>
                    <a:pt x="687" y="233"/>
                    <a:pt x="757" y="164"/>
                  </a:cubicBezTo>
                  <a:cubicBezTo>
                    <a:pt x="826" y="96"/>
                    <a:pt x="918" y="60"/>
                    <a:pt x="1024" y="60"/>
                  </a:cubicBezTo>
                  <a:cubicBezTo>
                    <a:pt x="1130" y="60"/>
                    <a:pt x="1222" y="96"/>
                    <a:pt x="1291" y="164"/>
                  </a:cubicBezTo>
                  <a:cubicBezTo>
                    <a:pt x="1361" y="233"/>
                    <a:pt x="1402" y="331"/>
                    <a:pt x="1411" y="450"/>
                  </a:cubicBezTo>
                  <a:cubicBezTo>
                    <a:pt x="1435" y="769"/>
                    <a:pt x="1461" y="948"/>
                    <a:pt x="1472" y="1010"/>
                  </a:cubicBezTo>
                  <a:cubicBezTo>
                    <a:pt x="1472" y="1011"/>
                    <a:pt x="1472" y="1011"/>
                    <a:pt x="1471" y="1012"/>
                  </a:cubicBezTo>
                  <a:cubicBezTo>
                    <a:pt x="1443" y="1030"/>
                    <a:pt x="1381" y="1064"/>
                    <a:pt x="1284" y="1090"/>
                  </a:cubicBezTo>
                  <a:close/>
                  <a:moveTo>
                    <a:pt x="1603" y="1140"/>
                  </a:moveTo>
                  <a:cubicBezTo>
                    <a:pt x="1603" y="1141"/>
                    <a:pt x="1603" y="1142"/>
                    <a:pt x="1602" y="1142"/>
                  </a:cubicBezTo>
                  <a:cubicBezTo>
                    <a:pt x="1508" y="1189"/>
                    <a:pt x="1508" y="1189"/>
                    <a:pt x="1508" y="1189"/>
                  </a:cubicBezTo>
                  <a:cubicBezTo>
                    <a:pt x="1507" y="1189"/>
                    <a:pt x="1506" y="1188"/>
                    <a:pt x="1505" y="1188"/>
                  </a:cubicBezTo>
                  <a:cubicBezTo>
                    <a:pt x="1368" y="1127"/>
                    <a:pt x="1368" y="1127"/>
                    <a:pt x="1368" y="1127"/>
                  </a:cubicBezTo>
                  <a:cubicBezTo>
                    <a:pt x="1434" y="1103"/>
                    <a:pt x="1480" y="1077"/>
                    <a:pt x="1504" y="1062"/>
                  </a:cubicBezTo>
                  <a:cubicBezTo>
                    <a:pt x="1524" y="1048"/>
                    <a:pt x="1535" y="1024"/>
                    <a:pt x="1531" y="1000"/>
                  </a:cubicBezTo>
                  <a:cubicBezTo>
                    <a:pt x="1531" y="998"/>
                    <a:pt x="1531" y="997"/>
                    <a:pt x="1530" y="996"/>
                  </a:cubicBezTo>
                  <a:cubicBezTo>
                    <a:pt x="1547" y="1029"/>
                    <a:pt x="1572" y="1058"/>
                    <a:pt x="1603" y="1079"/>
                  </a:cubicBezTo>
                  <a:lnTo>
                    <a:pt x="1603" y="1140"/>
                  </a:lnTo>
                  <a:close/>
                  <a:moveTo>
                    <a:pt x="1775" y="1196"/>
                  </a:moveTo>
                  <a:cubicBezTo>
                    <a:pt x="1749" y="1221"/>
                    <a:pt x="1709" y="1221"/>
                    <a:pt x="1684" y="1196"/>
                  </a:cubicBezTo>
                  <a:cubicBezTo>
                    <a:pt x="1656" y="1170"/>
                    <a:pt x="1656" y="1170"/>
                    <a:pt x="1656" y="1170"/>
                  </a:cubicBezTo>
                  <a:cubicBezTo>
                    <a:pt x="1661" y="1161"/>
                    <a:pt x="1663" y="1151"/>
                    <a:pt x="1663" y="1140"/>
                  </a:cubicBezTo>
                  <a:cubicBezTo>
                    <a:pt x="1663" y="1109"/>
                    <a:pt x="1663" y="1109"/>
                    <a:pt x="1663" y="1109"/>
                  </a:cubicBezTo>
                  <a:cubicBezTo>
                    <a:pt x="1684" y="1115"/>
                    <a:pt x="1706" y="1119"/>
                    <a:pt x="1729" y="1119"/>
                  </a:cubicBezTo>
                  <a:cubicBezTo>
                    <a:pt x="1752" y="1119"/>
                    <a:pt x="1775" y="1115"/>
                    <a:pt x="1796" y="1109"/>
                  </a:cubicBezTo>
                  <a:cubicBezTo>
                    <a:pt x="1796" y="1140"/>
                    <a:pt x="1796" y="1140"/>
                    <a:pt x="1796" y="1140"/>
                  </a:cubicBezTo>
                  <a:cubicBezTo>
                    <a:pt x="1796" y="1151"/>
                    <a:pt x="1798" y="1161"/>
                    <a:pt x="1803" y="1170"/>
                  </a:cubicBezTo>
                  <a:lnTo>
                    <a:pt x="1775" y="1196"/>
                  </a:lnTo>
                  <a:close/>
                  <a:moveTo>
                    <a:pt x="1729" y="1059"/>
                  </a:moveTo>
                  <a:cubicBezTo>
                    <a:pt x="1646" y="1059"/>
                    <a:pt x="1577" y="996"/>
                    <a:pt x="1568" y="914"/>
                  </a:cubicBezTo>
                  <a:cubicBezTo>
                    <a:pt x="1568" y="910"/>
                    <a:pt x="1566" y="905"/>
                    <a:pt x="1564" y="901"/>
                  </a:cubicBezTo>
                  <a:cubicBezTo>
                    <a:pt x="1545" y="871"/>
                    <a:pt x="1535" y="836"/>
                    <a:pt x="1535" y="800"/>
                  </a:cubicBezTo>
                  <a:cubicBezTo>
                    <a:pt x="1535" y="693"/>
                    <a:pt x="1622" y="606"/>
                    <a:pt x="1729" y="606"/>
                  </a:cubicBezTo>
                  <a:cubicBezTo>
                    <a:pt x="1837" y="606"/>
                    <a:pt x="1924" y="693"/>
                    <a:pt x="1924" y="800"/>
                  </a:cubicBezTo>
                  <a:cubicBezTo>
                    <a:pt x="1924" y="821"/>
                    <a:pt x="1921" y="841"/>
                    <a:pt x="1914" y="861"/>
                  </a:cubicBezTo>
                  <a:cubicBezTo>
                    <a:pt x="1829" y="774"/>
                    <a:pt x="1679" y="740"/>
                    <a:pt x="1672" y="739"/>
                  </a:cubicBezTo>
                  <a:cubicBezTo>
                    <a:pt x="1663" y="737"/>
                    <a:pt x="1654" y="739"/>
                    <a:pt x="1647" y="745"/>
                  </a:cubicBezTo>
                  <a:cubicBezTo>
                    <a:pt x="1639" y="750"/>
                    <a:pt x="1635" y="759"/>
                    <a:pt x="1635" y="768"/>
                  </a:cubicBezTo>
                  <a:cubicBezTo>
                    <a:pt x="1635" y="768"/>
                    <a:pt x="1634" y="789"/>
                    <a:pt x="1612" y="811"/>
                  </a:cubicBezTo>
                  <a:cubicBezTo>
                    <a:pt x="1600" y="823"/>
                    <a:pt x="1600" y="842"/>
                    <a:pt x="1612" y="853"/>
                  </a:cubicBezTo>
                  <a:cubicBezTo>
                    <a:pt x="1624" y="865"/>
                    <a:pt x="1643" y="865"/>
                    <a:pt x="1654" y="853"/>
                  </a:cubicBezTo>
                  <a:cubicBezTo>
                    <a:pt x="1671" y="836"/>
                    <a:pt x="1681" y="819"/>
                    <a:pt x="1687" y="805"/>
                  </a:cubicBezTo>
                  <a:cubicBezTo>
                    <a:pt x="1738" y="820"/>
                    <a:pt x="1842" y="858"/>
                    <a:pt x="1889" y="924"/>
                  </a:cubicBezTo>
                  <a:cubicBezTo>
                    <a:pt x="1876" y="1002"/>
                    <a:pt x="1809" y="1059"/>
                    <a:pt x="1729" y="10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5" name="Freeform 10"/>
            <p:cNvSpPr>
              <a:spLocks/>
            </p:cNvSpPr>
            <p:nvPr/>
          </p:nvSpPr>
          <p:spPr bwMode="auto">
            <a:xfrm>
              <a:off x="6497" y="1862"/>
              <a:ext cx="16" cy="58"/>
            </a:xfrm>
            <a:custGeom>
              <a:avLst/>
              <a:gdLst>
                <a:gd name="T0" fmla="*/ 30 w 60"/>
                <a:gd name="T1" fmla="*/ 0 h 213"/>
                <a:gd name="T2" fmla="*/ 0 w 60"/>
                <a:gd name="T3" fmla="*/ 30 h 213"/>
                <a:gd name="T4" fmla="*/ 0 w 60"/>
                <a:gd name="T5" fmla="*/ 183 h 213"/>
                <a:gd name="T6" fmla="*/ 30 w 60"/>
                <a:gd name="T7" fmla="*/ 213 h 213"/>
                <a:gd name="T8" fmla="*/ 60 w 60"/>
                <a:gd name="T9" fmla="*/ 183 h 213"/>
                <a:gd name="T10" fmla="*/ 60 w 60"/>
                <a:gd name="T11" fmla="*/ 30 h 213"/>
                <a:gd name="T12" fmla="*/ 30 w 60"/>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0" h="213">
                  <a:moveTo>
                    <a:pt x="30" y="0"/>
                  </a:moveTo>
                  <a:cubicBezTo>
                    <a:pt x="13" y="0"/>
                    <a:pt x="0" y="13"/>
                    <a:pt x="0" y="30"/>
                  </a:cubicBezTo>
                  <a:cubicBezTo>
                    <a:pt x="0" y="183"/>
                    <a:pt x="0" y="183"/>
                    <a:pt x="0" y="183"/>
                  </a:cubicBezTo>
                  <a:cubicBezTo>
                    <a:pt x="0" y="199"/>
                    <a:pt x="13" y="213"/>
                    <a:pt x="30" y="213"/>
                  </a:cubicBezTo>
                  <a:cubicBezTo>
                    <a:pt x="46" y="213"/>
                    <a:pt x="60" y="199"/>
                    <a:pt x="60" y="183"/>
                  </a:cubicBezTo>
                  <a:cubicBezTo>
                    <a:pt x="60" y="30"/>
                    <a:pt x="60" y="30"/>
                    <a:pt x="60" y="30"/>
                  </a:cubicBezTo>
                  <a:cubicBezTo>
                    <a:pt x="60" y="13"/>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pic>
        <p:nvPicPr>
          <p:cNvPr id="76" name="Picture 75"/>
          <p:cNvPicPr>
            <a:picLocks noChangeAspect="1"/>
          </p:cNvPicPr>
          <p:nvPr/>
        </p:nvPicPr>
        <p:blipFill>
          <a:blip r:embed="rId2">
            <a:duotone>
              <a:schemeClr val="accent1">
                <a:shade val="45000"/>
                <a:satMod val="135000"/>
              </a:schemeClr>
              <a:prstClr val="white"/>
            </a:duotone>
          </a:blip>
          <a:stretch>
            <a:fillRect/>
          </a:stretch>
        </p:blipFill>
        <p:spPr>
          <a:xfrm>
            <a:off x="10796010" y="3626952"/>
            <a:ext cx="652644" cy="785173"/>
          </a:xfrm>
          <a:prstGeom prst="rect">
            <a:avLst/>
          </a:prstGeom>
        </p:spPr>
      </p:pic>
      <p:grpSp>
        <p:nvGrpSpPr>
          <p:cNvPr id="77" name="Group 13"/>
          <p:cNvGrpSpPr>
            <a:grpSpLocks noChangeAspect="1"/>
          </p:cNvGrpSpPr>
          <p:nvPr/>
        </p:nvGrpSpPr>
        <p:grpSpPr bwMode="auto">
          <a:xfrm>
            <a:off x="2825750" y="2192336"/>
            <a:ext cx="676275" cy="677862"/>
            <a:chOff x="1780" y="1461"/>
            <a:chExt cx="426" cy="427"/>
          </a:xfrm>
          <a:solidFill>
            <a:schemeClr val="tx1"/>
          </a:solidFill>
        </p:grpSpPr>
        <p:sp>
          <p:nvSpPr>
            <p:cNvPr id="78" name="Freeform 14"/>
            <p:cNvSpPr>
              <a:spLocks noEditPoints="1"/>
            </p:cNvSpPr>
            <p:nvPr/>
          </p:nvSpPr>
          <p:spPr bwMode="auto">
            <a:xfrm>
              <a:off x="1780" y="1461"/>
              <a:ext cx="426" cy="427"/>
            </a:xfrm>
            <a:custGeom>
              <a:avLst/>
              <a:gdLst>
                <a:gd name="T0" fmla="*/ 640 w 1984"/>
                <a:gd name="T1" fmla="*/ 0 h 1984"/>
                <a:gd name="T2" fmla="*/ 512 w 1984"/>
                <a:gd name="T3" fmla="*/ 192 h 1984"/>
                <a:gd name="T4" fmla="*/ 194 w 1984"/>
                <a:gd name="T5" fmla="*/ 336 h 1984"/>
                <a:gd name="T6" fmla="*/ 128 w 1984"/>
                <a:gd name="T7" fmla="*/ 832 h 1984"/>
                <a:gd name="T8" fmla="*/ 0 w 1984"/>
                <a:gd name="T9" fmla="*/ 1216 h 1984"/>
                <a:gd name="T10" fmla="*/ 128 w 1984"/>
                <a:gd name="T11" fmla="*/ 1536 h 1984"/>
                <a:gd name="T12" fmla="*/ 0 w 1984"/>
                <a:gd name="T13" fmla="*/ 1984 h 1984"/>
                <a:gd name="T14" fmla="*/ 1152 w 1984"/>
                <a:gd name="T15" fmla="*/ 1984 h 1984"/>
                <a:gd name="T16" fmla="*/ 1792 w 1984"/>
                <a:gd name="T17" fmla="*/ 1952 h 1984"/>
                <a:gd name="T18" fmla="*/ 1653 w 1984"/>
                <a:gd name="T19" fmla="*/ 1472 h 1984"/>
                <a:gd name="T20" fmla="*/ 1778 w 1984"/>
                <a:gd name="T21" fmla="*/ 1216 h 1984"/>
                <a:gd name="T22" fmla="*/ 704 w 1984"/>
                <a:gd name="T23" fmla="*/ 64 h 1984"/>
                <a:gd name="T24" fmla="*/ 704 w 1984"/>
                <a:gd name="T25" fmla="*/ 896 h 1984"/>
                <a:gd name="T26" fmla="*/ 890 w 1984"/>
                <a:gd name="T27" fmla="*/ 448 h 1984"/>
                <a:gd name="T28" fmla="*/ 768 w 1984"/>
                <a:gd name="T29" fmla="*/ 128 h 1984"/>
                <a:gd name="T30" fmla="*/ 704 w 1984"/>
                <a:gd name="T31" fmla="*/ 64 h 1984"/>
                <a:gd name="T32" fmla="*/ 512 w 1984"/>
                <a:gd name="T33" fmla="*/ 512 h 1984"/>
                <a:gd name="T34" fmla="*/ 999 w 1984"/>
                <a:gd name="T35" fmla="*/ 960 h 1984"/>
                <a:gd name="T36" fmla="*/ 1074 w 1984"/>
                <a:gd name="T37" fmla="*/ 960 h 1984"/>
                <a:gd name="T38" fmla="*/ 921 w 1984"/>
                <a:gd name="T39" fmla="*/ 1216 h 1984"/>
                <a:gd name="T40" fmla="*/ 1216 w 1984"/>
                <a:gd name="T41" fmla="*/ 1216 h 1984"/>
                <a:gd name="T42" fmla="*/ 1280 w 1984"/>
                <a:gd name="T43" fmla="*/ 960 h 1984"/>
                <a:gd name="T44" fmla="*/ 1280 w 1984"/>
                <a:gd name="T45" fmla="*/ 1216 h 1984"/>
                <a:gd name="T46" fmla="*/ 1543 w 1984"/>
                <a:gd name="T47" fmla="*/ 1216 h 1984"/>
                <a:gd name="T48" fmla="*/ 890 w 1984"/>
                <a:gd name="T49" fmla="*/ 384 h 1984"/>
                <a:gd name="T50" fmla="*/ 1216 w 1984"/>
                <a:gd name="T51" fmla="*/ 192 h 1984"/>
                <a:gd name="T52" fmla="*/ 320 w 1984"/>
                <a:gd name="T53" fmla="*/ 64 h 1984"/>
                <a:gd name="T54" fmla="*/ 192 w 1984"/>
                <a:gd name="T55" fmla="*/ 192 h 1984"/>
                <a:gd name="T56" fmla="*/ 192 w 1984"/>
                <a:gd name="T57" fmla="*/ 608 h 1984"/>
                <a:gd name="T58" fmla="*/ 64 w 1984"/>
                <a:gd name="T59" fmla="*/ 704 h 1984"/>
                <a:gd name="T60" fmla="*/ 800 w 1984"/>
                <a:gd name="T61" fmla="*/ 384 h 1984"/>
                <a:gd name="T62" fmla="*/ 448 w 1984"/>
                <a:gd name="T63" fmla="*/ 448 h 1984"/>
                <a:gd name="T64" fmla="*/ 352 w 1984"/>
                <a:gd name="T65" fmla="*/ 1168 h 1984"/>
                <a:gd name="T66" fmla="*/ 288 w 1984"/>
                <a:gd name="T67" fmla="*/ 1168 h 1984"/>
                <a:gd name="T68" fmla="*/ 320 w 1984"/>
                <a:gd name="T69" fmla="*/ 1408 h 1984"/>
                <a:gd name="T70" fmla="*/ 192 w 1984"/>
                <a:gd name="T71" fmla="*/ 1536 h 1984"/>
                <a:gd name="T72" fmla="*/ 288 w 1984"/>
                <a:gd name="T73" fmla="*/ 1728 h 1984"/>
                <a:gd name="T74" fmla="*/ 66 w 1984"/>
                <a:gd name="T75" fmla="*/ 1920 h 1984"/>
                <a:gd name="T76" fmla="*/ 501 w 1984"/>
                <a:gd name="T77" fmla="*/ 1472 h 1984"/>
                <a:gd name="T78" fmla="*/ 770 w 1984"/>
                <a:gd name="T79" fmla="*/ 1680 h 1984"/>
                <a:gd name="T80" fmla="*/ 1024 w 1984"/>
                <a:gd name="T81" fmla="*/ 1536 h 1984"/>
                <a:gd name="T82" fmla="*/ 896 w 1984"/>
                <a:gd name="T83" fmla="*/ 1408 h 1984"/>
                <a:gd name="T84" fmla="*/ 864 w 1984"/>
                <a:gd name="T85" fmla="*/ 1728 h 1984"/>
                <a:gd name="T86" fmla="*/ 642 w 1984"/>
                <a:gd name="T87" fmla="*/ 1920 h 1984"/>
                <a:gd name="T88" fmla="*/ 1077 w 1984"/>
                <a:gd name="T89" fmla="*/ 1472 h 1984"/>
                <a:gd name="T90" fmla="*/ 1346 w 1984"/>
                <a:gd name="T91" fmla="*/ 1680 h 1984"/>
                <a:gd name="T92" fmla="*/ 1504 w 1984"/>
                <a:gd name="T93" fmla="*/ 1728 h 1984"/>
                <a:gd name="T94" fmla="*/ 1440 w 1984"/>
                <a:gd name="T95" fmla="*/ 1728 h 1984"/>
                <a:gd name="T96" fmla="*/ 1344 w 1984"/>
                <a:gd name="T97" fmla="*/ 1536 h 1984"/>
                <a:gd name="T98" fmla="*/ 1472 w 1984"/>
                <a:gd name="T99" fmla="*/ 1664 h 1984"/>
                <a:gd name="T100" fmla="*/ 1472 w 1984"/>
                <a:gd name="T101" fmla="*/ 1344 h 1984"/>
                <a:gd name="T102" fmla="*/ 896 w 1984"/>
                <a:gd name="T103" fmla="*/ 1344 h 1984"/>
                <a:gd name="T104" fmla="*/ 320 w 1984"/>
                <a:gd name="T105" fmla="*/ 1344 h 1984"/>
                <a:gd name="T106" fmla="*/ 64 w 1984"/>
                <a:gd name="T107" fmla="*/ 1280 h 1984"/>
                <a:gd name="T108" fmla="*/ 1703 w 1984"/>
                <a:gd name="T109" fmla="*/ 1216 h 1984"/>
                <a:gd name="T110" fmla="*/ 1550 w 1984"/>
                <a:gd name="T111" fmla="*/ 960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4" h="1984">
                  <a:moveTo>
                    <a:pt x="1984" y="960"/>
                  </a:moveTo>
                  <a:cubicBezTo>
                    <a:pt x="1984" y="0"/>
                    <a:pt x="1984" y="0"/>
                    <a:pt x="1984" y="0"/>
                  </a:cubicBezTo>
                  <a:cubicBezTo>
                    <a:pt x="640" y="0"/>
                    <a:pt x="640" y="0"/>
                    <a:pt x="640" y="0"/>
                  </a:cubicBezTo>
                  <a:cubicBezTo>
                    <a:pt x="640" y="320"/>
                    <a:pt x="640" y="320"/>
                    <a:pt x="640" y="320"/>
                  </a:cubicBezTo>
                  <a:cubicBezTo>
                    <a:pt x="463" y="320"/>
                    <a:pt x="463" y="320"/>
                    <a:pt x="463" y="320"/>
                  </a:cubicBezTo>
                  <a:cubicBezTo>
                    <a:pt x="493" y="286"/>
                    <a:pt x="512" y="241"/>
                    <a:pt x="512" y="192"/>
                  </a:cubicBezTo>
                  <a:cubicBezTo>
                    <a:pt x="512" y="86"/>
                    <a:pt x="426" y="0"/>
                    <a:pt x="320" y="0"/>
                  </a:cubicBezTo>
                  <a:cubicBezTo>
                    <a:pt x="214" y="0"/>
                    <a:pt x="128" y="86"/>
                    <a:pt x="128" y="192"/>
                  </a:cubicBezTo>
                  <a:cubicBezTo>
                    <a:pt x="128" y="249"/>
                    <a:pt x="154" y="301"/>
                    <a:pt x="194" y="336"/>
                  </a:cubicBezTo>
                  <a:cubicBezTo>
                    <a:pt x="81" y="375"/>
                    <a:pt x="0" y="482"/>
                    <a:pt x="0" y="608"/>
                  </a:cubicBezTo>
                  <a:cubicBezTo>
                    <a:pt x="0" y="704"/>
                    <a:pt x="0" y="704"/>
                    <a:pt x="0" y="704"/>
                  </a:cubicBezTo>
                  <a:cubicBezTo>
                    <a:pt x="0" y="775"/>
                    <a:pt x="57" y="832"/>
                    <a:pt x="128" y="832"/>
                  </a:cubicBezTo>
                  <a:cubicBezTo>
                    <a:pt x="128" y="1168"/>
                    <a:pt x="128" y="1168"/>
                    <a:pt x="128" y="1168"/>
                  </a:cubicBezTo>
                  <a:cubicBezTo>
                    <a:pt x="128" y="1185"/>
                    <a:pt x="132" y="1201"/>
                    <a:pt x="139" y="1216"/>
                  </a:cubicBezTo>
                  <a:cubicBezTo>
                    <a:pt x="0" y="1216"/>
                    <a:pt x="0" y="1216"/>
                    <a:pt x="0" y="1216"/>
                  </a:cubicBezTo>
                  <a:cubicBezTo>
                    <a:pt x="0" y="1472"/>
                    <a:pt x="0" y="1472"/>
                    <a:pt x="0" y="1472"/>
                  </a:cubicBezTo>
                  <a:cubicBezTo>
                    <a:pt x="139" y="1472"/>
                    <a:pt x="139" y="1472"/>
                    <a:pt x="139" y="1472"/>
                  </a:cubicBezTo>
                  <a:cubicBezTo>
                    <a:pt x="132" y="1492"/>
                    <a:pt x="128" y="1514"/>
                    <a:pt x="128" y="1536"/>
                  </a:cubicBezTo>
                  <a:cubicBezTo>
                    <a:pt x="128" y="1593"/>
                    <a:pt x="154" y="1645"/>
                    <a:pt x="194" y="1680"/>
                  </a:cubicBezTo>
                  <a:cubicBezTo>
                    <a:pt x="81" y="1719"/>
                    <a:pt x="0" y="1826"/>
                    <a:pt x="0" y="1952"/>
                  </a:cubicBezTo>
                  <a:cubicBezTo>
                    <a:pt x="0" y="1984"/>
                    <a:pt x="0" y="1984"/>
                    <a:pt x="0" y="1984"/>
                  </a:cubicBezTo>
                  <a:cubicBezTo>
                    <a:pt x="576" y="1984"/>
                    <a:pt x="576" y="1984"/>
                    <a:pt x="576" y="1984"/>
                  </a:cubicBezTo>
                  <a:cubicBezTo>
                    <a:pt x="640" y="1984"/>
                    <a:pt x="640" y="1984"/>
                    <a:pt x="640" y="1984"/>
                  </a:cubicBezTo>
                  <a:cubicBezTo>
                    <a:pt x="1152" y="1984"/>
                    <a:pt x="1152" y="1984"/>
                    <a:pt x="1152" y="1984"/>
                  </a:cubicBezTo>
                  <a:cubicBezTo>
                    <a:pt x="1216" y="1984"/>
                    <a:pt x="1216" y="1984"/>
                    <a:pt x="1216" y="1984"/>
                  </a:cubicBezTo>
                  <a:cubicBezTo>
                    <a:pt x="1792" y="1984"/>
                    <a:pt x="1792" y="1984"/>
                    <a:pt x="1792" y="1984"/>
                  </a:cubicBezTo>
                  <a:cubicBezTo>
                    <a:pt x="1792" y="1952"/>
                    <a:pt x="1792" y="1952"/>
                    <a:pt x="1792" y="1952"/>
                  </a:cubicBezTo>
                  <a:cubicBezTo>
                    <a:pt x="1792" y="1826"/>
                    <a:pt x="1711" y="1719"/>
                    <a:pt x="1598" y="1680"/>
                  </a:cubicBezTo>
                  <a:cubicBezTo>
                    <a:pt x="1638" y="1645"/>
                    <a:pt x="1664" y="1593"/>
                    <a:pt x="1664" y="1536"/>
                  </a:cubicBezTo>
                  <a:cubicBezTo>
                    <a:pt x="1664" y="1514"/>
                    <a:pt x="1660" y="1492"/>
                    <a:pt x="1653" y="1472"/>
                  </a:cubicBezTo>
                  <a:cubicBezTo>
                    <a:pt x="1984" y="1472"/>
                    <a:pt x="1984" y="1472"/>
                    <a:pt x="1984" y="1472"/>
                  </a:cubicBezTo>
                  <a:cubicBezTo>
                    <a:pt x="1984" y="1216"/>
                    <a:pt x="1984" y="1216"/>
                    <a:pt x="1984" y="1216"/>
                  </a:cubicBezTo>
                  <a:cubicBezTo>
                    <a:pt x="1778" y="1216"/>
                    <a:pt x="1778" y="1216"/>
                    <a:pt x="1778" y="1216"/>
                  </a:cubicBezTo>
                  <a:cubicBezTo>
                    <a:pt x="1625" y="960"/>
                    <a:pt x="1625" y="960"/>
                    <a:pt x="1625" y="960"/>
                  </a:cubicBezTo>
                  <a:lnTo>
                    <a:pt x="1984" y="960"/>
                  </a:lnTo>
                  <a:close/>
                  <a:moveTo>
                    <a:pt x="704" y="64"/>
                  </a:moveTo>
                  <a:cubicBezTo>
                    <a:pt x="1920" y="64"/>
                    <a:pt x="1920" y="64"/>
                    <a:pt x="1920" y="64"/>
                  </a:cubicBezTo>
                  <a:cubicBezTo>
                    <a:pt x="1920" y="896"/>
                    <a:pt x="1920" y="896"/>
                    <a:pt x="1920" y="896"/>
                  </a:cubicBezTo>
                  <a:cubicBezTo>
                    <a:pt x="704" y="896"/>
                    <a:pt x="704" y="896"/>
                    <a:pt x="704" y="896"/>
                  </a:cubicBezTo>
                  <a:cubicBezTo>
                    <a:pt x="704" y="512"/>
                    <a:pt x="704" y="512"/>
                    <a:pt x="704" y="512"/>
                  </a:cubicBezTo>
                  <a:cubicBezTo>
                    <a:pt x="800" y="512"/>
                    <a:pt x="800" y="512"/>
                    <a:pt x="800" y="512"/>
                  </a:cubicBezTo>
                  <a:cubicBezTo>
                    <a:pt x="842" y="512"/>
                    <a:pt x="877" y="485"/>
                    <a:pt x="890" y="448"/>
                  </a:cubicBezTo>
                  <a:cubicBezTo>
                    <a:pt x="1280" y="448"/>
                    <a:pt x="1280" y="448"/>
                    <a:pt x="1280" y="448"/>
                  </a:cubicBezTo>
                  <a:cubicBezTo>
                    <a:pt x="1280" y="128"/>
                    <a:pt x="1280" y="128"/>
                    <a:pt x="1280" y="128"/>
                  </a:cubicBezTo>
                  <a:cubicBezTo>
                    <a:pt x="768" y="128"/>
                    <a:pt x="768" y="128"/>
                    <a:pt x="768" y="128"/>
                  </a:cubicBezTo>
                  <a:cubicBezTo>
                    <a:pt x="768" y="320"/>
                    <a:pt x="768" y="320"/>
                    <a:pt x="768" y="320"/>
                  </a:cubicBezTo>
                  <a:cubicBezTo>
                    <a:pt x="704" y="320"/>
                    <a:pt x="704" y="320"/>
                    <a:pt x="704" y="320"/>
                  </a:cubicBezTo>
                  <a:lnTo>
                    <a:pt x="704" y="64"/>
                  </a:lnTo>
                  <a:close/>
                  <a:moveTo>
                    <a:pt x="501" y="1216"/>
                  </a:moveTo>
                  <a:cubicBezTo>
                    <a:pt x="508" y="1201"/>
                    <a:pt x="512" y="1185"/>
                    <a:pt x="512" y="1168"/>
                  </a:cubicBezTo>
                  <a:cubicBezTo>
                    <a:pt x="512" y="512"/>
                    <a:pt x="512" y="512"/>
                    <a:pt x="512" y="512"/>
                  </a:cubicBezTo>
                  <a:cubicBezTo>
                    <a:pt x="640" y="512"/>
                    <a:pt x="640" y="512"/>
                    <a:pt x="640" y="512"/>
                  </a:cubicBezTo>
                  <a:cubicBezTo>
                    <a:pt x="640" y="960"/>
                    <a:pt x="640" y="960"/>
                    <a:pt x="640" y="960"/>
                  </a:cubicBezTo>
                  <a:cubicBezTo>
                    <a:pt x="999" y="960"/>
                    <a:pt x="999" y="960"/>
                    <a:pt x="999" y="960"/>
                  </a:cubicBezTo>
                  <a:cubicBezTo>
                    <a:pt x="846" y="1216"/>
                    <a:pt x="846" y="1216"/>
                    <a:pt x="846" y="1216"/>
                  </a:cubicBezTo>
                  <a:lnTo>
                    <a:pt x="501" y="1216"/>
                  </a:lnTo>
                  <a:close/>
                  <a:moveTo>
                    <a:pt x="1074" y="960"/>
                  </a:moveTo>
                  <a:cubicBezTo>
                    <a:pt x="1159" y="960"/>
                    <a:pt x="1159" y="960"/>
                    <a:pt x="1159" y="960"/>
                  </a:cubicBezTo>
                  <a:cubicBezTo>
                    <a:pt x="1006" y="1216"/>
                    <a:pt x="1006" y="1216"/>
                    <a:pt x="1006" y="1216"/>
                  </a:cubicBezTo>
                  <a:cubicBezTo>
                    <a:pt x="921" y="1216"/>
                    <a:pt x="921" y="1216"/>
                    <a:pt x="921" y="1216"/>
                  </a:cubicBezTo>
                  <a:lnTo>
                    <a:pt x="1074" y="960"/>
                  </a:lnTo>
                  <a:close/>
                  <a:moveTo>
                    <a:pt x="1216" y="990"/>
                  </a:moveTo>
                  <a:cubicBezTo>
                    <a:pt x="1216" y="1216"/>
                    <a:pt x="1216" y="1216"/>
                    <a:pt x="1216" y="1216"/>
                  </a:cubicBezTo>
                  <a:cubicBezTo>
                    <a:pt x="1081" y="1216"/>
                    <a:pt x="1081" y="1216"/>
                    <a:pt x="1081" y="1216"/>
                  </a:cubicBezTo>
                  <a:lnTo>
                    <a:pt x="1216" y="990"/>
                  </a:lnTo>
                  <a:close/>
                  <a:moveTo>
                    <a:pt x="1280" y="960"/>
                  </a:moveTo>
                  <a:cubicBezTo>
                    <a:pt x="1344" y="960"/>
                    <a:pt x="1344" y="960"/>
                    <a:pt x="1344" y="960"/>
                  </a:cubicBezTo>
                  <a:cubicBezTo>
                    <a:pt x="1344" y="1216"/>
                    <a:pt x="1344" y="1216"/>
                    <a:pt x="1344" y="1216"/>
                  </a:cubicBezTo>
                  <a:cubicBezTo>
                    <a:pt x="1280" y="1216"/>
                    <a:pt x="1280" y="1216"/>
                    <a:pt x="1280" y="1216"/>
                  </a:cubicBezTo>
                  <a:lnTo>
                    <a:pt x="1280" y="960"/>
                  </a:lnTo>
                  <a:close/>
                  <a:moveTo>
                    <a:pt x="1408" y="990"/>
                  </a:moveTo>
                  <a:cubicBezTo>
                    <a:pt x="1543" y="1216"/>
                    <a:pt x="1543" y="1216"/>
                    <a:pt x="1543" y="1216"/>
                  </a:cubicBezTo>
                  <a:cubicBezTo>
                    <a:pt x="1408" y="1216"/>
                    <a:pt x="1408" y="1216"/>
                    <a:pt x="1408" y="1216"/>
                  </a:cubicBezTo>
                  <a:lnTo>
                    <a:pt x="1408" y="990"/>
                  </a:lnTo>
                  <a:close/>
                  <a:moveTo>
                    <a:pt x="890" y="384"/>
                  </a:moveTo>
                  <a:cubicBezTo>
                    <a:pt x="880" y="357"/>
                    <a:pt x="859" y="336"/>
                    <a:pt x="832" y="326"/>
                  </a:cubicBezTo>
                  <a:cubicBezTo>
                    <a:pt x="832" y="192"/>
                    <a:pt x="832" y="192"/>
                    <a:pt x="832" y="192"/>
                  </a:cubicBezTo>
                  <a:cubicBezTo>
                    <a:pt x="1216" y="192"/>
                    <a:pt x="1216" y="192"/>
                    <a:pt x="1216" y="192"/>
                  </a:cubicBezTo>
                  <a:cubicBezTo>
                    <a:pt x="1216" y="384"/>
                    <a:pt x="1216" y="384"/>
                    <a:pt x="1216" y="384"/>
                  </a:cubicBezTo>
                  <a:lnTo>
                    <a:pt x="890" y="384"/>
                  </a:lnTo>
                  <a:close/>
                  <a:moveTo>
                    <a:pt x="320" y="64"/>
                  </a:moveTo>
                  <a:cubicBezTo>
                    <a:pt x="391" y="64"/>
                    <a:pt x="448" y="121"/>
                    <a:pt x="448" y="192"/>
                  </a:cubicBezTo>
                  <a:cubicBezTo>
                    <a:pt x="448" y="263"/>
                    <a:pt x="391" y="320"/>
                    <a:pt x="320" y="320"/>
                  </a:cubicBezTo>
                  <a:cubicBezTo>
                    <a:pt x="249" y="320"/>
                    <a:pt x="192" y="263"/>
                    <a:pt x="192" y="192"/>
                  </a:cubicBezTo>
                  <a:cubicBezTo>
                    <a:pt x="192" y="121"/>
                    <a:pt x="249" y="64"/>
                    <a:pt x="320" y="64"/>
                  </a:cubicBezTo>
                  <a:close/>
                  <a:moveTo>
                    <a:pt x="192" y="1168"/>
                  </a:moveTo>
                  <a:cubicBezTo>
                    <a:pt x="192" y="608"/>
                    <a:pt x="192" y="608"/>
                    <a:pt x="192" y="608"/>
                  </a:cubicBezTo>
                  <a:cubicBezTo>
                    <a:pt x="128" y="608"/>
                    <a:pt x="128" y="608"/>
                    <a:pt x="128" y="608"/>
                  </a:cubicBezTo>
                  <a:cubicBezTo>
                    <a:pt x="128" y="768"/>
                    <a:pt x="128" y="768"/>
                    <a:pt x="128" y="768"/>
                  </a:cubicBezTo>
                  <a:cubicBezTo>
                    <a:pt x="93" y="768"/>
                    <a:pt x="64" y="739"/>
                    <a:pt x="64" y="704"/>
                  </a:cubicBezTo>
                  <a:cubicBezTo>
                    <a:pt x="64" y="608"/>
                    <a:pt x="64" y="608"/>
                    <a:pt x="64" y="608"/>
                  </a:cubicBezTo>
                  <a:cubicBezTo>
                    <a:pt x="64" y="484"/>
                    <a:pt x="164" y="384"/>
                    <a:pt x="288" y="384"/>
                  </a:cubicBezTo>
                  <a:cubicBezTo>
                    <a:pt x="800" y="384"/>
                    <a:pt x="800" y="384"/>
                    <a:pt x="800" y="384"/>
                  </a:cubicBezTo>
                  <a:cubicBezTo>
                    <a:pt x="818" y="384"/>
                    <a:pt x="832" y="398"/>
                    <a:pt x="832" y="416"/>
                  </a:cubicBezTo>
                  <a:cubicBezTo>
                    <a:pt x="832" y="434"/>
                    <a:pt x="818" y="448"/>
                    <a:pt x="800" y="448"/>
                  </a:cubicBezTo>
                  <a:cubicBezTo>
                    <a:pt x="448" y="448"/>
                    <a:pt x="448" y="448"/>
                    <a:pt x="448" y="448"/>
                  </a:cubicBezTo>
                  <a:cubicBezTo>
                    <a:pt x="448" y="1168"/>
                    <a:pt x="448" y="1168"/>
                    <a:pt x="448" y="1168"/>
                  </a:cubicBezTo>
                  <a:cubicBezTo>
                    <a:pt x="448" y="1194"/>
                    <a:pt x="426" y="1216"/>
                    <a:pt x="400" y="1216"/>
                  </a:cubicBezTo>
                  <a:cubicBezTo>
                    <a:pt x="374" y="1216"/>
                    <a:pt x="352" y="1194"/>
                    <a:pt x="352" y="1168"/>
                  </a:cubicBezTo>
                  <a:cubicBezTo>
                    <a:pt x="352" y="736"/>
                    <a:pt x="352" y="736"/>
                    <a:pt x="352" y="736"/>
                  </a:cubicBezTo>
                  <a:cubicBezTo>
                    <a:pt x="288" y="736"/>
                    <a:pt x="288" y="736"/>
                    <a:pt x="288" y="736"/>
                  </a:cubicBezTo>
                  <a:cubicBezTo>
                    <a:pt x="288" y="1168"/>
                    <a:pt x="288" y="1168"/>
                    <a:pt x="288" y="1168"/>
                  </a:cubicBezTo>
                  <a:cubicBezTo>
                    <a:pt x="288" y="1194"/>
                    <a:pt x="266" y="1216"/>
                    <a:pt x="240" y="1216"/>
                  </a:cubicBezTo>
                  <a:cubicBezTo>
                    <a:pt x="214" y="1216"/>
                    <a:pt x="192" y="1194"/>
                    <a:pt x="192" y="1168"/>
                  </a:cubicBezTo>
                  <a:close/>
                  <a:moveTo>
                    <a:pt x="320" y="1408"/>
                  </a:moveTo>
                  <a:cubicBezTo>
                    <a:pt x="391" y="1408"/>
                    <a:pt x="448" y="1465"/>
                    <a:pt x="448" y="1536"/>
                  </a:cubicBezTo>
                  <a:cubicBezTo>
                    <a:pt x="448" y="1607"/>
                    <a:pt x="391" y="1664"/>
                    <a:pt x="320" y="1664"/>
                  </a:cubicBezTo>
                  <a:cubicBezTo>
                    <a:pt x="249" y="1664"/>
                    <a:pt x="192" y="1607"/>
                    <a:pt x="192" y="1536"/>
                  </a:cubicBezTo>
                  <a:cubicBezTo>
                    <a:pt x="192" y="1465"/>
                    <a:pt x="249" y="1408"/>
                    <a:pt x="320" y="1408"/>
                  </a:cubicBezTo>
                  <a:close/>
                  <a:moveTo>
                    <a:pt x="66" y="1920"/>
                  </a:moveTo>
                  <a:cubicBezTo>
                    <a:pt x="82" y="1812"/>
                    <a:pt x="175" y="1728"/>
                    <a:pt x="288" y="1728"/>
                  </a:cubicBezTo>
                  <a:cubicBezTo>
                    <a:pt x="352" y="1728"/>
                    <a:pt x="352" y="1728"/>
                    <a:pt x="352" y="1728"/>
                  </a:cubicBezTo>
                  <a:cubicBezTo>
                    <a:pt x="465" y="1728"/>
                    <a:pt x="558" y="1812"/>
                    <a:pt x="574" y="1920"/>
                  </a:cubicBezTo>
                  <a:lnTo>
                    <a:pt x="66" y="1920"/>
                  </a:lnTo>
                  <a:close/>
                  <a:moveTo>
                    <a:pt x="446" y="1680"/>
                  </a:moveTo>
                  <a:cubicBezTo>
                    <a:pt x="486" y="1645"/>
                    <a:pt x="512" y="1593"/>
                    <a:pt x="512" y="1536"/>
                  </a:cubicBezTo>
                  <a:cubicBezTo>
                    <a:pt x="512" y="1514"/>
                    <a:pt x="508" y="1492"/>
                    <a:pt x="501" y="1472"/>
                  </a:cubicBezTo>
                  <a:cubicBezTo>
                    <a:pt x="715" y="1472"/>
                    <a:pt x="715" y="1472"/>
                    <a:pt x="715" y="1472"/>
                  </a:cubicBezTo>
                  <a:cubicBezTo>
                    <a:pt x="708" y="1492"/>
                    <a:pt x="704" y="1514"/>
                    <a:pt x="704" y="1536"/>
                  </a:cubicBezTo>
                  <a:cubicBezTo>
                    <a:pt x="704" y="1593"/>
                    <a:pt x="730" y="1645"/>
                    <a:pt x="770" y="1680"/>
                  </a:cubicBezTo>
                  <a:cubicBezTo>
                    <a:pt x="699" y="1705"/>
                    <a:pt x="642" y="1755"/>
                    <a:pt x="608" y="1821"/>
                  </a:cubicBezTo>
                  <a:cubicBezTo>
                    <a:pt x="574" y="1755"/>
                    <a:pt x="517" y="1705"/>
                    <a:pt x="446" y="1680"/>
                  </a:cubicBezTo>
                  <a:close/>
                  <a:moveTo>
                    <a:pt x="1024" y="1536"/>
                  </a:moveTo>
                  <a:cubicBezTo>
                    <a:pt x="1024" y="1607"/>
                    <a:pt x="967" y="1664"/>
                    <a:pt x="896" y="1664"/>
                  </a:cubicBezTo>
                  <a:cubicBezTo>
                    <a:pt x="825" y="1664"/>
                    <a:pt x="768" y="1607"/>
                    <a:pt x="768" y="1536"/>
                  </a:cubicBezTo>
                  <a:cubicBezTo>
                    <a:pt x="768" y="1465"/>
                    <a:pt x="825" y="1408"/>
                    <a:pt x="896" y="1408"/>
                  </a:cubicBezTo>
                  <a:cubicBezTo>
                    <a:pt x="967" y="1408"/>
                    <a:pt x="1024" y="1465"/>
                    <a:pt x="1024" y="1536"/>
                  </a:cubicBezTo>
                  <a:close/>
                  <a:moveTo>
                    <a:pt x="642" y="1920"/>
                  </a:moveTo>
                  <a:cubicBezTo>
                    <a:pt x="658" y="1812"/>
                    <a:pt x="751" y="1728"/>
                    <a:pt x="864" y="1728"/>
                  </a:cubicBezTo>
                  <a:cubicBezTo>
                    <a:pt x="928" y="1728"/>
                    <a:pt x="928" y="1728"/>
                    <a:pt x="928" y="1728"/>
                  </a:cubicBezTo>
                  <a:cubicBezTo>
                    <a:pt x="1041" y="1728"/>
                    <a:pt x="1134" y="1812"/>
                    <a:pt x="1150" y="1920"/>
                  </a:cubicBezTo>
                  <a:lnTo>
                    <a:pt x="642" y="1920"/>
                  </a:lnTo>
                  <a:close/>
                  <a:moveTo>
                    <a:pt x="1022" y="1680"/>
                  </a:moveTo>
                  <a:cubicBezTo>
                    <a:pt x="1062" y="1645"/>
                    <a:pt x="1088" y="1593"/>
                    <a:pt x="1088" y="1536"/>
                  </a:cubicBezTo>
                  <a:cubicBezTo>
                    <a:pt x="1088" y="1514"/>
                    <a:pt x="1084" y="1492"/>
                    <a:pt x="1077" y="1472"/>
                  </a:cubicBezTo>
                  <a:cubicBezTo>
                    <a:pt x="1291" y="1472"/>
                    <a:pt x="1291" y="1472"/>
                    <a:pt x="1291" y="1472"/>
                  </a:cubicBezTo>
                  <a:cubicBezTo>
                    <a:pt x="1284" y="1492"/>
                    <a:pt x="1280" y="1514"/>
                    <a:pt x="1280" y="1536"/>
                  </a:cubicBezTo>
                  <a:cubicBezTo>
                    <a:pt x="1280" y="1593"/>
                    <a:pt x="1306" y="1645"/>
                    <a:pt x="1346" y="1680"/>
                  </a:cubicBezTo>
                  <a:cubicBezTo>
                    <a:pt x="1275" y="1705"/>
                    <a:pt x="1218" y="1755"/>
                    <a:pt x="1184" y="1821"/>
                  </a:cubicBezTo>
                  <a:cubicBezTo>
                    <a:pt x="1150" y="1755"/>
                    <a:pt x="1093" y="1705"/>
                    <a:pt x="1022" y="1680"/>
                  </a:cubicBezTo>
                  <a:close/>
                  <a:moveTo>
                    <a:pt x="1504" y="1728"/>
                  </a:moveTo>
                  <a:cubicBezTo>
                    <a:pt x="1617" y="1728"/>
                    <a:pt x="1710" y="1812"/>
                    <a:pt x="1726" y="1920"/>
                  </a:cubicBezTo>
                  <a:cubicBezTo>
                    <a:pt x="1218" y="1920"/>
                    <a:pt x="1218" y="1920"/>
                    <a:pt x="1218" y="1920"/>
                  </a:cubicBezTo>
                  <a:cubicBezTo>
                    <a:pt x="1234" y="1812"/>
                    <a:pt x="1327" y="1728"/>
                    <a:pt x="1440" y="1728"/>
                  </a:cubicBezTo>
                  <a:lnTo>
                    <a:pt x="1504" y="1728"/>
                  </a:lnTo>
                  <a:close/>
                  <a:moveTo>
                    <a:pt x="1472" y="1664"/>
                  </a:moveTo>
                  <a:cubicBezTo>
                    <a:pt x="1401" y="1664"/>
                    <a:pt x="1344" y="1607"/>
                    <a:pt x="1344" y="1536"/>
                  </a:cubicBezTo>
                  <a:cubicBezTo>
                    <a:pt x="1344" y="1465"/>
                    <a:pt x="1401" y="1408"/>
                    <a:pt x="1472" y="1408"/>
                  </a:cubicBezTo>
                  <a:cubicBezTo>
                    <a:pt x="1543" y="1408"/>
                    <a:pt x="1600" y="1465"/>
                    <a:pt x="1600" y="1536"/>
                  </a:cubicBezTo>
                  <a:cubicBezTo>
                    <a:pt x="1600" y="1607"/>
                    <a:pt x="1543" y="1664"/>
                    <a:pt x="1472" y="1664"/>
                  </a:cubicBezTo>
                  <a:close/>
                  <a:moveTo>
                    <a:pt x="1920" y="1408"/>
                  </a:moveTo>
                  <a:cubicBezTo>
                    <a:pt x="1615" y="1408"/>
                    <a:pt x="1615" y="1408"/>
                    <a:pt x="1615" y="1408"/>
                  </a:cubicBezTo>
                  <a:cubicBezTo>
                    <a:pt x="1580" y="1369"/>
                    <a:pt x="1529" y="1344"/>
                    <a:pt x="1472" y="1344"/>
                  </a:cubicBezTo>
                  <a:cubicBezTo>
                    <a:pt x="1415" y="1344"/>
                    <a:pt x="1364" y="1369"/>
                    <a:pt x="1329" y="1408"/>
                  </a:cubicBezTo>
                  <a:cubicBezTo>
                    <a:pt x="1039" y="1408"/>
                    <a:pt x="1039" y="1408"/>
                    <a:pt x="1039" y="1408"/>
                  </a:cubicBezTo>
                  <a:cubicBezTo>
                    <a:pt x="1004" y="1369"/>
                    <a:pt x="953" y="1344"/>
                    <a:pt x="896" y="1344"/>
                  </a:cubicBezTo>
                  <a:cubicBezTo>
                    <a:pt x="839" y="1344"/>
                    <a:pt x="788" y="1369"/>
                    <a:pt x="753" y="1408"/>
                  </a:cubicBezTo>
                  <a:cubicBezTo>
                    <a:pt x="463" y="1408"/>
                    <a:pt x="463" y="1408"/>
                    <a:pt x="463" y="1408"/>
                  </a:cubicBezTo>
                  <a:cubicBezTo>
                    <a:pt x="428" y="1369"/>
                    <a:pt x="377" y="1344"/>
                    <a:pt x="320" y="1344"/>
                  </a:cubicBezTo>
                  <a:cubicBezTo>
                    <a:pt x="263" y="1344"/>
                    <a:pt x="212" y="1369"/>
                    <a:pt x="177" y="1408"/>
                  </a:cubicBezTo>
                  <a:cubicBezTo>
                    <a:pt x="64" y="1408"/>
                    <a:pt x="64" y="1408"/>
                    <a:pt x="64" y="1408"/>
                  </a:cubicBezTo>
                  <a:cubicBezTo>
                    <a:pt x="64" y="1280"/>
                    <a:pt x="64" y="1280"/>
                    <a:pt x="64" y="1280"/>
                  </a:cubicBezTo>
                  <a:cubicBezTo>
                    <a:pt x="1920" y="1280"/>
                    <a:pt x="1920" y="1280"/>
                    <a:pt x="1920" y="1280"/>
                  </a:cubicBezTo>
                  <a:lnTo>
                    <a:pt x="1920" y="1408"/>
                  </a:lnTo>
                  <a:close/>
                  <a:moveTo>
                    <a:pt x="1703" y="1216"/>
                  </a:moveTo>
                  <a:cubicBezTo>
                    <a:pt x="1618" y="1216"/>
                    <a:pt x="1618" y="1216"/>
                    <a:pt x="1618" y="1216"/>
                  </a:cubicBezTo>
                  <a:cubicBezTo>
                    <a:pt x="1465" y="960"/>
                    <a:pt x="1465" y="960"/>
                    <a:pt x="1465" y="960"/>
                  </a:cubicBezTo>
                  <a:cubicBezTo>
                    <a:pt x="1550" y="960"/>
                    <a:pt x="1550" y="960"/>
                    <a:pt x="1550" y="960"/>
                  </a:cubicBezTo>
                  <a:lnTo>
                    <a:pt x="170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9" name="Freeform 15"/>
            <p:cNvSpPr>
              <a:spLocks/>
            </p:cNvSpPr>
            <p:nvPr/>
          </p:nvSpPr>
          <p:spPr bwMode="auto">
            <a:xfrm>
              <a:off x="2014" y="1544"/>
              <a:ext cx="165" cy="96"/>
            </a:xfrm>
            <a:custGeom>
              <a:avLst/>
              <a:gdLst>
                <a:gd name="T0" fmla="*/ 41 w 165"/>
                <a:gd name="T1" fmla="*/ 69 h 96"/>
                <a:gd name="T2" fmla="*/ 41 w 165"/>
                <a:gd name="T3" fmla="*/ 82 h 96"/>
                <a:gd name="T4" fmla="*/ 27 w 165"/>
                <a:gd name="T5" fmla="*/ 82 h 96"/>
                <a:gd name="T6" fmla="*/ 27 w 165"/>
                <a:gd name="T7" fmla="*/ 27 h 96"/>
                <a:gd name="T8" fmla="*/ 13 w 165"/>
                <a:gd name="T9" fmla="*/ 27 h 96"/>
                <a:gd name="T10" fmla="*/ 13 w 165"/>
                <a:gd name="T11" fmla="*/ 82 h 96"/>
                <a:gd name="T12" fmla="*/ 0 w 165"/>
                <a:gd name="T13" fmla="*/ 82 h 96"/>
                <a:gd name="T14" fmla="*/ 0 w 165"/>
                <a:gd name="T15" fmla="*/ 96 h 96"/>
                <a:gd name="T16" fmla="*/ 165 w 165"/>
                <a:gd name="T17" fmla="*/ 96 h 96"/>
                <a:gd name="T18" fmla="*/ 165 w 165"/>
                <a:gd name="T19" fmla="*/ 0 h 96"/>
                <a:gd name="T20" fmla="*/ 151 w 165"/>
                <a:gd name="T21" fmla="*/ 0 h 96"/>
                <a:gd name="T22" fmla="*/ 151 w 165"/>
                <a:gd name="T23" fmla="*/ 82 h 96"/>
                <a:gd name="T24" fmla="*/ 137 w 165"/>
                <a:gd name="T25" fmla="*/ 82 h 96"/>
                <a:gd name="T26" fmla="*/ 137 w 165"/>
                <a:gd name="T27" fmla="*/ 14 h 96"/>
                <a:gd name="T28" fmla="*/ 123 w 165"/>
                <a:gd name="T29" fmla="*/ 14 h 96"/>
                <a:gd name="T30" fmla="*/ 123 w 165"/>
                <a:gd name="T31" fmla="*/ 82 h 96"/>
                <a:gd name="T32" fmla="*/ 110 w 165"/>
                <a:gd name="T33" fmla="*/ 82 h 96"/>
                <a:gd name="T34" fmla="*/ 110 w 165"/>
                <a:gd name="T35" fmla="*/ 55 h 96"/>
                <a:gd name="T36" fmla="*/ 96 w 165"/>
                <a:gd name="T37" fmla="*/ 55 h 96"/>
                <a:gd name="T38" fmla="*/ 96 w 165"/>
                <a:gd name="T39" fmla="*/ 82 h 96"/>
                <a:gd name="T40" fmla="*/ 82 w 165"/>
                <a:gd name="T41" fmla="*/ 82 h 96"/>
                <a:gd name="T42" fmla="*/ 82 w 165"/>
                <a:gd name="T43" fmla="*/ 41 h 96"/>
                <a:gd name="T44" fmla="*/ 68 w 165"/>
                <a:gd name="T45" fmla="*/ 41 h 96"/>
                <a:gd name="T46" fmla="*/ 68 w 165"/>
                <a:gd name="T47" fmla="*/ 82 h 96"/>
                <a:gd name="T48" fmla="*/ 55 w 165"/>
                <a:gd name="T49" fmla="*/ 82 h 96"/>
                <a:gd name="T50" fmla="*/ 55 w 165"/>
                <a:gd name="T51" fmla="*/ 69 h 96"/>
                <a:gd name="T52" fmla="*/ 41 w 165"/>
                <a:gd name="T53"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96">
                  <a:moveTo>
                    <a:pt x="41" y="69"/>
                  </a:moveTo>
                  <a:lnTo>
                    <a:pt x="41" y="82"/>
                  </a:lnTo>
                  <a:lnTo>
                    <a:pt x="27" y="82"/>
                  </a:lnTo>
                  <a:lnTo>
                    <a:pt x="27" y="27"/>
                  </a:lnTo>
                  <a:lnTo>
                    <a:pt x="13" y="27"/>
                  </a:lnTo>
                  <a:lnTo>
                    <a:pt x="13" y="82"/>
                  </a:lnTo>
                  <a:lnTo>
                    <a:pt x="0" y="82"/>
                  </a:lnTo>
                  <a:lnTo>
                    <a:pt x="0" y="96"/>
                  </a:lnTo>
                  <a:lnTo>
                    <a:pt x="165" y="96"/>
                  </a:lnTo>
                  <a:lnTo>
                    <a:pt x="165" y="0"/>
                  </a:lnTo>
                  <a:lnTo>
                    <a:pt x="151" y="0"/>
                  </a:lnTo>
                  <a:lnTo>
                    <a:pt x="151" y="82"/>
                  </a:lnTo>
                  <a:lnTo>
                    <a:pt x="137" y="82"/>
                  </a:lnTo>
                  <a:lnTo>
                    <a:pt x="137" y="14"/>
                  </a:lnTo>
                  <a:lnTo>
                    <a:pt x="123" y="14"/>
                  </a:lnTo>
                  <a:lnTo>
                    <a:pt x="123" y="82"/>
                  </a:lnTo>
                  <a:lnTo>
                    <a:pt x="110" y="82"/>
                  </a:lnTo>
                  <a:lnTo>
                    <a:pt x="110" y="55"/>
                  </a:lnTo>
                  <a:lnTo>
                    <a:pt x="96" y="55"/>
                  </a:lnTo>
                  <a:lnTo>
                    <a:pt x="96" y="82"/>
                  </a:lnTo>
                  <a:lnTo>
                    <a:pt x="82" y="82"/>
                  </a:lnTo>
                  <a:lnTo>
                    <a:pt x="82" y="41"/>
                  </a:lnTo>
                  <a:lnTo>
                    <a:pt x="68" y="41"/>
                  </a:lnTo>
                  <a:lnTo>
                    <a:pt x="68" y="82"/>
                  </a:lnTo>
                  <a:lnTo>
                    <a:pt x="55" y="82"/>
                  </a:lnTo>
                  <a:lnTo>
                    <a:pt x="55" y="69"/>
                  </a:lnTo>
                  <a:lnTo>
                    <a:pt x="41"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0" name="Rectangle 16"/>
            <p:cNvSpPr>
              <a:spLocks noChangeArrowheads="1"/>
            </p:cNvSpPr>
            <p:nvPr/>
          </p:nvSpPr>
          <p:spPr bwMode="auto">
            <a:xfrm>
              <a:off x="2069" y="1489"/>
              <a:ext cx="1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1" name="Rectangle 17"/>
            <p:cNvSpPr>
              <a:spLocks noChangeArrowheads="1"/>
            </p:cNvSpPr>
            <p:nvPr/>
          </p:nvSpPr>
          <p:spPr bwMode="auto">
            <a:xfrm>
              <a:off x="2096" y="1489"/>
              <a:ext cx="8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2" name="Rectangle 18"/>
            <p:cNvSpPr>
              <a:spLocks noChangeArrowheads="1"/>
            </p:cNvSpPr>
            <p:nvPr/>
          </p:nvSpPr>
          <p:spPr bwMode="auto">
            <a:xfrm>
              <a:off x="2069" y="1516"/>
              <a:ext cx="110"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3" name="Rectangle 19"/>
            <p:cNvSpPr>
              <a:spLocks noChangeArrowheads="1"/>
            </p:cNvSpPr>
            <p:nvPr/>
          </p:nvSpPr>
          <p:spPr bwMode="auto">
            <a:xfrm>
              <a:off x="1945" y="1599"/>
              <a:ext cx="1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4" name="Rectangle 20"/>
            <p:cNvSpPr>
              <a:spLocks noChangeArrowheads="1"/>
            </p:cNvSpPr>
            <p:nvPr/>
          </p:nvSpPr>
          <p:spPr bwMode="auto">
            <a:xfrm>
              <a:off x="1945" y="1626"/>
              <a:ext cx="1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nvGrpSpPr>
          <p:cNvPr id="85" name="Group 13"/>
          <p:cNvGrpSpPr>
            <a:grpSpLocks noChangeAspect="1"/>
          </p:cNvGrpSpPr>
          <p:nvPr/>
        </p:nvGrpSpPr>
        <p:grpSpPr bwMode="auto">
          <a:xfrm>
            <a:off x="6211993" y="2192336"/>
            <a:ext cx="676275" cy="677862"/>
            <a:chOff x="1780" y="1461"/>
            <a:chExt cx="426" cy="427"/>
          </a:xfrm>
          <a:solidFill>
            <a:schemeClr val="tx1"/>
          </a:solidFill>
        </p:grpSpPr>
        <p:sp>
          <p:nvSpPr>
            <p:cNvPr id="86" name="Freeform 14"/>
            <p:cNvSpPr>
              <a:spLocks noEditPoints="1"/>
            </p:cNvSpPr>
            <p:nvPr/>
          </p:nvSpPr>
          <p:spPr bwMode="auto">
            <a:xfrm>
              <a:off x="1780" y="1461"/>
              <a:ext cx="426" cy="427"/>
            </a:xfrm>
            <a:custGeom>
              <a:avLst/>
              <a:gdLst>
                <a:gd name="T0" fmla="*/ 640 w 1984"/>
                <a:gd name="T1" fmla="*/ 0 h 1984"/>
                <a:gd name="T2" fmla="*/ 512 w 1984"/>
                <a:gd name="T3" fmla="*/ 192 h 1984"/>
                <a:gd name="T4" fmla="*/ 194 w 1984"/>
                <a:gd name="T5" fmla="*/ 336 h 1984"/>
                <a:gd name="T6" fmla="*/ 128 w 1984"/>
                <a:gd name="T7" fmla="*/ 832 h 1984"/>
                <a:gd name="T8" fmla="*/ 0 w 1984"/>
                <a:gd name="T9" fmla="*/ 1216 h 1984"/>
                <a:gd name="T10" fmla="*/ 128 w 1984"/>
                <a:gd name="T11" fmla="*/ 1536 h 1984"/>
                <a:gd name="T12" fmla="*/ 0 w 1984"/>
                <a:gd name="T13" fmla="*/ 1984 h 1984"/>
                <a:gd name="T14" fmla="*/ 1152 w 1984"/>
                <a:gd name="T15" fmla="*/ 1984 h 1984"/>
                <a:gd name="T16" fmla="*/ 1792 w 1984"/>
                <a:gd name="T17" fmla="*/ 1952 h 1984"/>
                <a:gd name="T18" fmla="*/ 1653 w 1984"/>
                <a:gd name="T19" fmla="*/ 1472 h 1984"/>
                <a:gd name="T20" fmla="*/ 1778 w 1984"/>
                <a:gd name="T21" fmla="*/ 1216 h 1984"/>
                <a:gd name="T22" fmla="*/ 704 w 1984"/>
                <a:gd name="T23" fmla="*/ 64 h 1984"/>
                <a:gd name="T24" fmla="*/ 704 w 1984"/>
                <a:gd name="T25" fmla="*/ 896 h 1984"/>
                <a:gd name="T26" fmla="*/ 890 w 1984"/>
                <a:gd name="T27" fmla="*/ 448 h 1984"/>
                <a:gd name="T28" fmla="*/ 768 w 1984"/>
                <a:gd name="T29" fmla="*/ 128 h 1984"/>
                <a:gd name="T30" fmla="*/ 704 w 1984"/>
                <a:gd name="T31" fmla="*/ 64 h 1984"/>
                <a:gd name="T32" fmla="*/ 512 w 1984"/>
                <a:gd name="T33" fmla="*/ 512 h 1984"/>
                <a:gd name="T34" fmla="*/ 999 w 1984"/>
                <a:gd name="T35" fmla="*/ 960 h 1984"/>
                <a:gd name="T36" fmla="*/ 1074 w 1984"/>
                <a:gd name="T37" fmla="*/ 960 h 1984"/>
                <a:gd name="T38" fmla="*/ 921 w 1984"/>
                <a:gd name="T39" fmla="*/ 1216 h 1984"/>
                <a:gd name="T40" fmla="*/ 1216 w 1984"/>
                <a:gd name="T41" fmla="*/ 1216 h 1984"/>
                <a:gd name="T42" fmla="*/ 1280 w 1984"/>
                <a:gd name="T43" fmla="*/ 960 h 1984"/>
                <a:gd name="T44" fmla="*/ 1280 w 1984"/>
                <a:gd name="T45" fmla="*/ 1216 h 1984"/>
                <a:gd name="T46" fmla="*/ 1543 w 1984"/>
                <a:gd name="T47" fmla="*/ 1216 h 1984"/>
                <a:gd name="T48" fmla="*/ 890 w 1984"/>
                <a:gd name="T49" fmla="*/ 384 h 1984"/>
                <a:gd name="T50" fmla="*/ 1216 w 1984"/>
                <a:gd name="T51" fmla="*/ 192 h 1984"/>
                <a:gd name="T52" fmla="*/ 320 w 1984"/>
                <a:gd name="T53" fmla="*/ 64 h 1984"/>
                <a:gd name="T54" fmla="*/ 192 w 1984"/>
                <a:gd name="T55" fmla="*/ 192 h 1984"/>
                <a:gd name="T56" fmla="*/ 192 w 1984"/>
                <a:gd name="T57" fmla="*/ 608 h 1984"/>
                <a:gd name="T58" fmla="*/ 64 w 1984"/>
                <a:gd name="T59" fmla="*/ 704 h 1984"/>
                <a:gd name="T60" fmla="*/ 800 w 1984"/>
                <a:gd name="T61" fmla="*/ 384 h 1984"/>
                <a:gd name="T62" fmla="*/ 448 w 1984"/>
                <a:gd name="T63" fmla="*/ 448 h 1984"/>
                <a:gd name="T64" fmla="*/ 352 w 1984"/>
                <a:gd name="T65" fmla="*/ 1168 h 1984"/>
                <a:gd name="T66" fmla="*/ 288 w 1984"/>
                <a:gd name="T67" fmla="*/ 1168 h 1984"/>
                <a:gd name="T68" fmla="*/ 320 w 1984"/>
                <a:gd name="T69" fmla="*/ 1408 h 1984"/>
                <a:gd name="T70" fmla="*/ 192 w 1984"/>
                <a:gd name="T71" fmla="*/ 1536 h 1984"/>
                <a:gd name="T72" fmla="*/ 288 w 1984"/>
                <a:gd name="T73" fmla="*/ 1728 h 1984"/>
                <a:gd name="T74" fmla="*/ 66 w 1984"/>
                <a:gd name="T75" fmla="*/ 1920 h 1984"/>
                <a:gd name="T76" fmla="*/ 501 w 1984"/>
                <a:gd name="T77" fmla="*/ 1472 h 1984"/>
                <a:gd name="T78" fmla="*/ 770 w 1984"/>
                <a:gd name="T79" fmla="*/ 1680 h 1984"/>
                <a:gd name="T80" fmla="*/ 1024 w 1984"/>
                <a:gd name="T81" fmla="*/ 1536 h 1984"/>
                <a:gd name="T82" fmla="*/ 896 w 1984"/>
                <a:gd name="T83" fmla="*/ 1408 h 1984"/>
                <a:gd name="T84" fmla="*/ 864 w 1984"/>
                <a:gd name="T85" fmla="*/ 1728 h 1984"/>
                <a:gd name="T86" fmla="*/ 642 w 1984"/>
                <a:gd name="T87" fmla="*/ 1920 h 1984"/>
                <a:gd name="T88" fmla="*/ 1077 w 1984"/>
                <a:gd name="T89" fmla="*/ 1472 h 1984"/>
                <a:gd name="T90" fmla="*/ 1346 w 1984"/>
                <a:gd name="T91" fmla="*/ 1680 h 1984"/>
                <a:gd name="T92" fmla="*/ 1504 w 1984"/>
                <a:gd name="T93" fmla="*/ 1728 h 1984"/>
                <a:gd name="T94" fmla="*/ 1440 w 1984"/>
                <a:gd name="T95" fmla="*/ 1728 h 1984"/>
                <a:gd name="T96" fmla="*/ 1344 w 1984"/>
                <a:gd name="T97" fmla="*/ 1536 h 1984"/>
                <a:gd name="T98" fmla="*/ 1472 w 1984"/>
                <a:gd name="T99" fmla="*/ 1664 h 1984"/>
                <a:gd name="T100" fmla="*/ 1472 w 1984"/>
                <a:gd name="T101" fmla="*/ 1344 h 1984"/>
                <a:gd name="T102" fmla="*/ 896 w 1984"/>
                <a:gd name="T103" fmla="*/ 1344 h 1984"/>
                <a:gd name="T104" fmla="*/ 320 w 1984"/>
                <a:gd name="T105" fmla="*/ 1344 h 1984"/>
                <a:gd name="T106" fmla="*/ 64 w 1984"/>
                <a:gd name="T107" fmla="*/ 1280 h 1984"/>
                <a:gd name="T108" fmla="*/ 1703 w 1984"/>
                <a:gd name="T109" fmla="*/ 1216 h 1984"/>
                <a:gd name="T110" fmla="*/ 1550 w 1984"/>
                <a:gd name="T111" fmla="*/ 960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4" h="1984">
                  <a:moveTo>
                    <a:pt x="1984" y="960"/>
                  </a:moveTo>
                  <a:cubicBezTo>
                    <a:pt x="1984" y="0"/>
                    <a:pt x="1984" y="0"/>
                    <a:pt x="1984" y="0"/>
                  </a:cubicBezTo>
                  <a:cubicBezTo>
                    <a:pt x="640" y="0"/>
                    <a:pt x="640" y="0"/>
                    <a:pt x="640" y="0"/>
                  </a:cubicBezTo>
                  <a:cubicBezTo>
                    <a:pt x="640" y="320"/>
                    <a:pt x="640" y="320"/>
                    <a:pt x="640" y="320"/>
                  </a:cubicBezTo>
                  <a:cubicBezTo>
                    <a:pt x="463" y="320"/>
                    <a:pt x="463" y="320"/>
                    <a:pt x="463" y="320"/>
                  </a:cubicBezTo>
                  <a:cubicBezTo>
                    <a:pt x="493" y="286"/>
                    <a:pt x="512" y="241"/>
                    <a:pt x="512" y="192"/>
                  </a:cubicBezTo>
                  <a:cubicBezTo>
                    <a:pt x="512" y="86"/>
                    <a:pt x="426" y="0"/>
                    <a:pt x="320" y="0"/>
                  </a:cubicBezTo>
                  <a:cubicBezTo>
                    <a:pt x="214" y="0"/>
                    <a:pt x="128" y="86"/>
                    <a:pt x="128" y="192"/>
                  </a:cubicBezTo>
                  <a:cubicBezTo>
                    <a:pt x="128" y="249"/>
                    <a:pt x="154" y="301"/>
                    <a:pt x="194" y="336"/>
                  </a:cubicBezTo>
                  <a:cubicBezTo>
                    <a:pt x="81" y="375"/>
                    <a:pt x="0" y="482"/>
                    <a:pt x="0" y="608"/>
                  </a:cubicBezTo>
                  <a:cubicBezTo>
                    <a:pt x="0" y="704"/>
                    <a:pt x="0" y="704"/>
                    <a:pt x="0" y="704"/>
                  </a:cubicBezTo>
                  <a:cubicBezTo>
                    <a:pt x="0" y="775"/>
                    <a:pt x="57" y="832"/>
                    <a:pt x="128" y="832"/>
                  </a:cubicBezTo>
                  <a:cubicBezTo>
                    <a:pt x="128" y="1168"/>
                    <a:pt x="128" y="1168"/>
                    <a:pt x="128" y="1168"/>
                  </a:cubicBezTo>
                  <a:cubicBezTo>
                    <a:pt x="128" y="1185"/>
                    <a:pt x="132" y="1201"/>
                    <a:pt x="139" y="1216"/>
                  </a:cubicBezTo>
                  <a:cubicBezTo>
                    <a:pt x="0" y="1216"/>
                    <a:pt x="0" y="1216"/>
                    <a:pt x="0" y="1216"/>
                  </a:cubicBezTo>
                  <a:cubicBezTo>
                    <a:pt x="0" y="1472"/>
                    <a:pt x="0" y="1472"/>
                    <a:pt x="0" y="1472"/>
                  </a:cubicBezTo>
                  <a:cubicBezTo>
                    <a:pt x="139" y="1472"/>
                    <a:pt x="139" y="1472"/>
                    <a:pt x="139" y="1472"/>
                  </a:cubicBezTo>
                  <a:cubicBezTo>
                    <a:pt x="132" y="1492"/>
                    <a:pt x="128" y="1514"/>
                    <a:pt x="128" y="1536"/>
                  </a:cubicBezTo>
                  <a:cubicBezTo>
                    <a:pt x="128" y="1593"/>
                    <a:pt x="154" y="1645"/>
                    <a:pt x="194" y="1680"/>
                  </a:cubicBezTo>
                  <a:cubicBezTo>
                    <a:pt x="81" y="1719"/>
                    <a:pt x="0" y="1826"/>
                    <a:pt x="0" y="1952"/>
                  </a:cubicBezTo>
                  <a:cubicBezTo>
                    <a:pt x="0" y="1984"/>
                    <a:pt x="0" y="1984"/>
                    <a:pt x="0" y="1984"/>
                  </a:cubicBezTo>
                  <a:cubicBezTo>
                    <a:pt x="576" y="1984"/>
                    <a:pt x="576" y="1984"/>
                    <a:pt x="576" y="1984"/>
                  </a:cubicBezTo>
                  <a:cubicBezTo>
                    <a:pt x="640" y="1984"/>
                    <a:pt x="640" y="1984"/>
                    <a:pt x="640" y="1984"/>
                  </a:cubicBezTo>
                  <a:cubicBezTo>
                    <a:pt x="1152" y="1984"/>
                    <a:pt x="1152" y="1984"/>
                    <a:pt x="1152" y="1984"/>
                  </a:cubicBezTo>
                  <a:cubicBezTo>
                    <a:pt x="1216" y="1984"/>
                    <a:pt x="1216" y="1984"/>
                    <a:pt x="1216" y="1984"/>
                  </a:cubicBezTo>
                  <a:cubicBezTo>
                    <a:pt x="1792" y="1984"/>
                    <a:pt x="1792" y="1984"/>
                    <a:pt x="1792" y="1984"/>
                  </a:cubicBezTo>
                  <a:cubicBezTo>
                    <a:pt x="1792" y="1952"/>
                    <a:pt x="1792" y="1952"/>
                    <a:pt x="1792" y="1952"/>
                  </a:cubicBezTo>
                  <a:cubicBezTo>
                    <a:pt x="1792" y="1826"/>
                    <a:pt x="1711" y="1719"/>
                    <a:pt x="1598" y="1680"/>
                  </a:cubicBezTo>
                  <a:cubicBezTo>
                    <a:pt x="1638" y="1645"/>
                    <a:pt x="1664" y="1593"/>
                    <a:pt x="1664" y="1536"/>
                  </a:cubicBezTo>
                  <a:cubicBezTo>
                    <a:pt x="1664" y="1514"/>
                    <a:pt x="1660" y="1492"/>
                    <a:pt x="1653" y="1472"/>
                  </a:cubicBezTo>
                  <a:cubicBezTo>
                    <a:pt x="1984" y="1472"/>
                    <a:pt x="1984" y="1472"/>
                    <a:pt x="1984" y="1472"/>
                  </a:cubicBezTo>
                  <a:cubicBezTo>
                    <a:pt x="1984" y="1216"/>
                    <a:pt x="1984" y="1216"/>
                    <a:pt x="1984" y="1216"/>
                  </a:cubicBezTo>
                  <a:cubicBezTo>
                    <a:pt x="1778" y="1216"/>
                    <a:pt x="1778" y="1216"/>
                    <a:pt x="1778" y="1216"/>
                  </a:cubicBezTo>
                  <a:cubicBezTo>
                    <a:pt x="1625" y="960"/>
                    <a:pt x="1625" y="960"/>
                    <a:pt x="1625" y="960"/>
                  </a:cubicBezTo>
                  <a:lnTo>
                    <a:pt x="1984" y="960"/>
                  </a:lnTo>
                  <a:close/>
                  <a:moveTo>
                    <a:pt x="704" y="64"/>
                  </a:moveTo>
                  <a:cubicBezTo>
                    <a:pt x="1920" y="64"/>
                    <a:pt x="1920" y="64"/>
                    <a:pt x="1920" y="64"/>
                  </a:cubicBezTo>
                  <a:cubicBezTo>
                    <a:pt x="1920" y="896"/>
                    <a:pt x="1920" y="896"/>
                    <a:pt x="1920" y="896"/>
                  </a:cubicBezTo>
                  <a:cubicBezTo>
                    <a:pt x="704" y="896"/>
                    <a:pt x="704" y="896"/>
                    <a:pt x="704" y="896"/>
                  </a:cubicBezTo>
                  <a:cubicBezTo>
                    <a:pt x="704" y="512"/>
                    <a:pt x="704" y="512"/>
                    <a:pt x="704" y="512"/>
                  </a:cubicBezTo>
                  <a:cubicBezTo>
                    <a:pt x="800" y="512"/>
                    <a:pt x="800" y="512"/>
                    <a:pt x="800" y="512"/>
                  </a:cubicBezTo>
                  <a:cubicBezTo>
                    <a:pt x="842" y="512"/>
                    <a:pt x="877" y="485"/>
                    <a:pt x="890" y="448"/>
                  </a:cubicBezTo>
                  <a:cubicBezTo>
                    <a:pt x="1280" y="448"/>
                    <a:pt x="1280" y="448"/>
                    <a:pt x="1280" y="448"/>
                  </a:cubicBezTo>
                  <a:cubicBezTo>
                    <a:pt x="1280" y="128"/>
                    <a:pt x="1280" y="128"/>
                    <a:pt x="1280" y="128"/>
                  </a:cubicBezTo>
                  <a:cubicBezTo>
                    <a:pt x="768" y="128"/>
                    <a:pt x="768" y="128"/>
                    <a:pt x="768" y="128"/>
                  </a:cubicBezTo>
                  <a:cubicBezTo>
                    <a:pt x="768" y="320"/>
                    <a:pt x="768" y="320"/>
                    <a:pt x="768" y="320"/>
                  </a:cubicBezTo>
                  <a:cubicBezTo>
                    <a:pt x="704" y="320"/>
                    <a:pt x="704" y="320"/>
                    <a:pt x="704" y="320"/>
                  </a:cubicBezTo>
                  <a:lnTo>
                    <a:pt x="704" y="64"/>
                  </a:lnTo>
                  <a:close/>
                  <a:moveTo>
                    <a:pt x="501" y="1216"/>
                  </a:moveTo>
                  <a:cubicBezTo>
                    <a:pt x="508" y="1201"/>
                    <a:pt x="512" y="1185"/>
                    <a:pt x="512" y="1168"/>
                  </a:cubicBezTo>
                  <a:cubicBezTo>
                    <a:pt x="512" y="512"/>
                    <a:pt x="512" y="512"/>
                    <a:pt x="512" y="512"/>
                  </a:cubicBezTo>
                  <a:cubicBezTo>
                    <a:pt x="640" y="512"/>
                    <a:pt x="640" y="512"/>
                    <a:pt x="640" y="512"/>
                  </a:cubicBezTo>
                  <a:cubicBezTo>
                    <a:pt x="640" y="960"/>
                    <a:pt x="640" y="960"/>
                    <a:pt x="640" y="960"/>
                  </a:cubicBezTo>
                  <a:cubicBezTo>
                    <a:pt x="999" y="960"/>
                    <a:pt x="999" y="960"/>
                    <a:pt x="999" y="960"/>
                  </a:cubicBezTo>
                  <a:cubicBezTo>
                    <a:pt x="846" y="1216"/>
                    <a:pt x="846" y="1216"/>
                    <a:pt x="846" y="1216"/>
                  </a:cubicBezTo>
                  <a:lnTo>
                    <a:pt x="501" y="1216"/>
                  </a:lnTo>
                  <a:close/>
                  <a:moveTo>
                    <a:pt x="1074" y="960"/>
                  </a:moveTo>
                  <a:cubicBezTo>
                    <a:pt x="1159" y="960"/>
                    <a:pt x="1159" y="960"/>
                    <a:pt x="1159" y="960"/>
                  </a:cubicBezTo>
                  <a:cubicBezTo>
                    <a:pt x="1006" y="1216"/>
                    <a:pt x="1006" y="1216"/>
                    <a:pt x="1006" y="1216"/>
                  </a:cubicBezTo>
                  <a:cubicBezTo>
                    <a:pt x="921" y="1216"/>
                    <a:pt x="921" y="1216"/>
                    <a:pt x="921" y="1216"/>
                  </a:cubicBezTo>
                  <a:lnTo>
                    <a:pt x="1074" y="960"/>
                  </a:lnTo>
                  <a:close/>
                  <a:moveTo>
                    <a:pt x="1216" y="990"/>
                  </a:moveTo>
                  <a:cubicBezTo>
                    <a:pt x="1216" y="1216"/>
                    <a:pt x="1216" y="1216"/>
                    <a:pt x="1216" y="1216"/>
                  </a:cubicBezTo>
                  <a:cubicBezTo>
                    <a:pt x="1081" y="1216"/>
                    <a:pt x="1081" y="1216"/>
                    <a:pt x="1081" y="1216"/>
                  </a:cubicBezTo>
                  <a:lnTo>
                    <a:pt x="1216" y="990"/>
                  </a:lnTo>
                  <a:close/>
                  <a:moveTo>
                    <a:pt x="1280" y="960"/>
                  </a:moveTo>
                  <a:cubicBezTo>
                    <a:pt x="1344" y="960"/>
                    <a:pt x="1344" y="960"/>
                    <a:pt x="1344" y="960"/>
                  </a:cubicBezTo>
                  <a:cubicBezTo>
                    <a:pt x="1344" y="1216"/>
                    <a:pt x="1344" y="1216"/>
                    <a:pt x="1344" y="1216"/>
                  </a:cubicBezTo>
                  <a:cubicBezTo>
                    <a:pt x="1280" y="1216"/>
                    <a:pt x="1280" y="1216"/>
                    <a:pt x="1280" y="1216"/>
                  </a:cubicBezTo>
                  <a:lnTo>
                    <a:pt x="1280" y="960"/>
                  </a:lnTo>
                  <a:close/>
                  <a:moveTo>
                    <a:pt x="1408" y="990"/>
                  </a:moveTo>
                  <a:cubicBezTo>
                    <a:pt x="1543" y="1216"/>
                    <a:pt x="1543" y="1216"/>
                    <a:pt x="1543" y="1216"/>
                  </a:cubicBezTo>
                  <a:cubicBezTo>
                    <a:pt x="1408" y="1216"/>
                    <a:pt x="1408" y="1216"/>
                    <a:pt x="1408" y="1216"/>
                  </a:cubicBezTo>
                  <a:lnTo>
                    <a:pt x="1408" y="990"/>
                  </a:lnTo>
                  <a:close/>
                  <a:moveTo>
                    <a:pt x="890" y="384"/>
                  </a:moveTo>
                  <a:cubicBezTo>
                    <a:pt x="880" y="357"/>
                    <a:pt x="859" y="336"/>
                    <a:pt x="832" y="326"/>
                  </a:cubicBezTo>
                  <a:cubicBezTo>
                    <a:pt x="832" y="192"/>
                    <a:pt x="832" y="192"/>
                    <a:pt x="832" y="192"/>
                  </a:cubicBezTo>
                  <a:cubicBezTo>
                    <a:pt x="1216" y="192"/>
                    <a:pt x="1216" y="192"/>
                    <a:pt x="1216" y="192"/>
                  </a:cubicBezTo>
                  <a:cubicBezTo>
                    <a:pt x="1216" y="384"/>
                    <a:pt x="1216" y="384"/>
                    <a:pt x="1216" y="384"/>
                  </a:cubicBezTo>
                  <a:lnTo>
                    <a:pt x="890" y="384"/>
                  </a:lnTo>
                  <a:close/>
                  <a:moveTo>
                    <a:pt x="320" y="64"/>
                  </a:moveTo>
                  <a:cubicBezTo>
                    <a:pt x="391" y="64"/>
                    <a:pt x="448" y="121"/>
                    <a:pt x="448" y="192"/>
                  </a:cubicBezTo>
                  <a:cubicBezTo>
                    <a:pt x="448" y="263"/>
                    <a:pt x="391" y="320"/>
                    <a:pt x="320" y="320"/>
                  </a:cubicBezTo>
                  <a:cubicBezTo>
                    <a:pt x="249" y="320"/>
                    <a:pt x="192" y="263"/>
                    <a:pt x="192" y="192"/>
                  </a:cubicBezTo>
                  <a:cubicBezTo>
                    <a:pt x="192" y="121"/>
                    <a:pt x="249" y="64"/>
                    <a:pt x="320" y="64"/>
                  </a:cubicBezTo>
                  <a:close/>
                  <a:moveTo>
                    <a:pt x="192" y="1168"/>
                  </a:moveTo>
                  <a:cubicBezTo>
                    <a:pt x="192" y="608"/>
                    <a:pt x="192" y="608"/>
                    <a:pt x="192" y="608"/>
                  </a:cubicBezTo>
                  <a:cubicBezTo>
                    <a:pt x="128" y="608"/>
                    <a:pt x="128" y="608"/>
                    <a:pt x="128" y="608"/>
                  </a:cubicBezTo>
                  <a:cubicBezTo>
                    <a:pt x="128" y="768"/>
                    <a:pt x="128" y="768"/>
                    <a:pt x="128" y="768"/>
                  </a:cubicBezTo>
                  <a:cubicBezTo>
                    <a:pt x="93" y="768"/>
                    <a:pt x="64" y="739"/>
                    <a:pt x="64" y="704"/>
                  </a:cubicBezTo>
                  <a:cubicBezTo>
                    <a:pt x="64" y="608"/>
                    <a:pt x="64" y="608"/>
                    <a:pt x="64" y="608"/>
                  </a:cubicBezTo>
                  <a:cubicBezTo>
                    <a:pt x="64" y="484"/>
                    <a:pt x="164" y="384"/>
                    <a:pt x="288" y="384"/>
                  </a:cubicBezTo>
                  <a:cubicBezTo>
                    <a:pt x="800" y="384"/>
                    <a:pt x="800" y="384"/>
                    <a:pt x="800" y="384"/>
                  </a:cubicBezTo>
                  <a:cubicBezTo>
                    <a:pt x="818" y="384"/>
                    <a:pt x="832" y="398"/>
                    <a:pt x="832" y="416"/>
                  </a:cubicBezTo>
                  <a:cubicBezTo>
                    <a:pt x="832" y="434"/>
                    <a:pt x="818" y="448"/>
                    <a:pt x="800" y="448"/>
                  </a:cubicBezTo>
                  <a:cubicBezTo>
                    <a:pt x="448" y="448"/>
                    <a:pt x="448" y="448"/>
                    <a:pt x="448" y="448"/>
                  </a:cubicBezTo>
                  <a:cubicBezTo>
                    <a:pt x="448" y="1168"/>
                    <a:pt x="448" y="1168"/>
                    <a:pt x="448" y="1168"/>
                  </a:cubicBezTo>
                  <a:cubicBezTo>
                    <a:pt x="448" y="1194"/>
                    <a:pt x="426" y="1216"/>
                    <a:pt x="400" y="1216"/>
                  </a:cubicBezTo>
                  <a:cubicBezTo>
                    <a:pt x="374" y="1216"/>
                    <a:pt x="352" y="1194"/>
                    <a:pt x="352" y="1168"/>
                  </a:cubicBezTo>
                  <a:cubicBezTo>
                    <a:pt x="352" y="736"/>
                    <a:pt x="352" y="736"/>
                    <a:pt x="352" y="736"/>
                  </a:cubicBezTo>
                  <a:cubicBezTo>
                    <a:pt x="288" y="736"/>
                    <a:pt x="288" y="736"/>
                    <a:pt x="288" y="736"/>
                  </a:cubicBezTo>
                  <a:cubicBezTo>
                    <a:pt x="288" y="1168"/>
                    <a:pt x="288" y="1168"/>
                    <a:pt x="288" y="1168"/>
                  </a:cubicBezTo>
                  <a:cubicBezTo>
                    <a:pt x="288" y="1194"/>
                    <a:pt x="266" y="1216"/>
                    <a:pt x="240" y="1216"/>
                  </a:cubicBezTo>
                  <a:cubicBezTo>
                    <a:pt x="214" y="1216"/>
                    <a:pt x="192" y="1194"/>
                    <a:pt x="192" y="1168"/>
                  </a:cubicBezTo>
                  <a:close/>
                  <a:moveTo>
                    <a:pt x="320" y="1408"/>
                  </a:moveTo>
                  <a:cubicBezTo>
                    <a:pt x="391" y="1408"/>
                    <a:pt x="448" y="1465"/>
                    <a:pt x="448" y="1536"/>
                  </a:cubicBezTo>
                  <a:cubicBezTo>
                    <a:pt x="448" y="1607"/>
                    <a:pt x="391" y="1664"/>
                    <a:pt x="320" y="1664"/>
                  </a:cubicBezTo>
                  <a:cubicBezTo>
                    <a:pt x="249" y="1664"/>
                    <a:pt x="192" y="1607"/>
                    <a:pt x="192" y="1536"/>
                  </a:cubicBezTo>
                  <a:cubicBezTo>
                    <a:pt x="192" y="1465"/>
                    <a:pt x="249" y="1408"/>
                    <a:pt x="320" y="1408"/>
                  </a:cubicBezTo>
                  <a:close/>
                  <a:moveTo>
                    <a:pt x="66" y="1920"/>
                  </a:moveTo>
                  <a:cubicBezTo>
                    <a:pt x="82" y="1812"/>
                    <a:pt x="175" y="1728"/>
                    <a:pt x="288" y="1728"/>
                  </a:cubicBezTo>
                  <a:cubicBezTo>
                    <a:pt x="352" y="1728"/>
                    <a:pt x="352" y="1728"/>
                    <a:pt x="352" y="1728"/>
                  </a:cubicBezTo>
                  <a:cubicBezTo>
                    <a:pt x="465" y="1728"/>
                    <a:pt x="558" y="1812"/>
                    <a:pt x="574" y="1920"/>
                  </a:cubicBezTo>
                  <a:lnTo>
                    <a:pt x="66" y="1920"/>
                  </a:lnTo>
                  <a:close/>
                  <a:moveTo>
                    <a:pt x="446" y="1680"/>
                  </a:moveTo>
                  <a:cubicBezTo>
                    <a:pt x="486" y="1645"/>
                    <a:pt x="512" y="1593"/>
                    <a:pt x="512" y="1536"/>
                  </a:cubicBezTo>
                  <a:cubicBezTo>
                    <a:pt x="512" y="1514"/>
                    <a:pt x="508" y="1492"/>
                    <a:pt x="501" y="1472"/>
                  </a:cubicBezTo>
                  <a:cubicBezTo>
                    <a:pt x="715" y="1472"/>
                    <a:pt x="715" y="1472"/>
                    <a:pt x="715" y="1472"/>
                  </a:cubicBezTo>
                  <a:cubicBezTo>
                    <a:pt x="708" y="1492"/>
                    <a:pt x="704" y="1514"/>
                    <a:pt x="704" y="1536"/>
                  </a:cubicBezTo>
                  <a:cubicBezTo>
                    <a:pt x="704" y="1593"/>
                    <a:pt x="730" y="1645"/>
                    <a:pt x="770" y="1680"/>
                  </a:cubicBezTo>
                  <a:cubicBezTo>
                    <a:pt x="699" y="1705"/>
                    <a:pt x="642" y="1755"/>
                    <a:pt x="608" y="1821"/>
                  </a:cubicBezTo>
                  <a:cubicBezTo>
                    <a:pt x="574" y="1755"/>
                    <a:pt x="517" y="1705"/>
                    <a:pt x="446" y="1680"/>
                  </a:cubicBezTo>
                  <a:close/>
                  <a:moveTo>
                    <a:pt x="1024" y="1536"/>
                  </a:moveTo>
                  <a:cubicBezTo>
                    <a:pt x="1024" y="1607"/>
                    <a:pt x="967" y="1664"/>
                    <a:pt x="896" y="1664"/>
                  </a:cubicBezTo>
                  <a:cubicBezTo>
                    <a:pt x="825" y="1664"/>
                    <a:pt x="768" y="1607"/>
                    <a:pt x="768" y="1536"/>
                  </a:cubicBezTo>
                  <a:cubicBezTo>
                    <a:pt x="768" y="1465"/>
                    <a:pt x="825" y="1408"/>
                    <a:pt x="896" y="1408"/>
                  </a:cubicBezTo>
                  <a:cubicBezTo>
                    <a:pt x="967" y="1408"/>
                    <a:pt x="1024" y="1465"/>
                    <a:pt x="1024" y="1536"/>
                  </a:cubicBezTo>
                  <a:close/>
                  <a:moveTo>
                    <a:pt x="642" y="1920"/>
                  </a:moveTo>
                  <a:cubicBezTo>
                    <a:pt x="658" y="1812"/>
                    <a:pt x="751" y="1728"/>
                    <a:pt x="864" y="1728"/>
                  </a:cubicBezTo>
                  <a:cubicBezTo>
                    <a:pt x="928" y="1728"/>
                    <a:pt x="928" y="1728"/>
                    <a:pt x="928" y="1728"/>
                  </a:cubicBezTo>
                  <a:cubicBezTo>
                    <a:pt x="1041" y="1728"/>
                    <a:pt x="1134" y="1812"/>
                    <a:pt x="1150" y="1920"/>
                  </a:cubicBezTo>
                  <a:lnTo>
                    <a:pt x="642" y="1920"/>
                  </a:lnTo>
                  <a:close/>
                  <a:moveTo>
                    <a:pt x="1022" y="1680"/>
                  </a:moveTo>
                  <a:cubicBezTo>
                    <a:pt x="1062" y="1645"/>
                    <a:pt x="1088" y="1593"/>
                    <a:pt x="1088" y="1536"/>
                  </a:cubicBezTo>
                  <a:cubicBezTo>
                    <a:pt x="1088" y="1514"/>
                    <a:pt x="1084" y="1492"/>
                    <a:pt x="1077" y="1472"/>
                  </a:cubicBezTo>
                  <a:cubicBezTo>
                    <a:pt x="1291" y="1472"/>
                    <a:pt x="1291" y="1472"/>
                    <a:pt x="1291" y="1472"/>
                  </a:cubicBezTo>
                  <a:cubicBezTo>
                    <a:pt x="1284" y="1492"/>
                    <a:pt x="1280" y="1514"/>
                    <a:pt x="1280" y="1536"/>
                  </a:cubicBezTo>
                  <a:cubicBezTo>
                    <a:pt x="1280" y="1593"/>
                    <a:pt x="1306" y="1645"/>
                    <a:pt x="1346" y="1680"/>
                  </a:cubicBezTo>
                  <a:cubicBezTo>
                    <a:pt x="1275" y="1705"/>
                    <a:pt x="1218" y="1755"/>
                    <a:pt x="1184" y="1821"/>
                  </a:cubicBezTo>
                  <a:cubicBezTo>
                    <a:pt x="1150" y="1755"/>
                    <a:pt x="1093" y="1705"/>
                    <a:pt x="1022" y="1680"/>
                  </a:cubicBezTo>
                  <a:close/>
                  <a:moveTo>
                    <a:pt x="1504" y="1728"/>
                  </a:moveTo>
                  <a:cubicBezTo>
                    <a:pt x="1617" y="1728"/>
                    <a:pt x="1710" y="1812"/>
                    <a:pt x="1726" y="1920"/>
                  </a:cubicBezTo>
                  <a:cubicBezTo>
                    <a:pt x="1218" y="1920"/>
                    <a:pt x="1218" y="1920"/>
                    <a:pt x="1218" y="1920"/>
                  </a:cubicBezTo>
                  <a:cubicBezTo>
                    <a:pt x="1234" y="1812"/>
                    <a:pt x="1327" y="1728"/>
                    <a:pt x="1440" y="1728"/>
                  </a:cubicBezTo>
                  <a:lnTo>
                    <a:pt x="1504" y="1728"/>
                  </a:lnTo>
                  <a:close/>
                  <a:moveTo>
                    <a:pt x="1472" y="1664"/>
                  </a:moveTo>
                  <a:cubicBezTo>
                    <a:pt x="1401" y="1664"/>
                    <a:pt x="1344" y="1607"/>
                    <a:pt x="1344" y="1536"/>
                  </a:cubicBezTo>
                  <a:cubicBezTo>
                    <a:pt x="1344" y="1465"/>
                    <a:pt x="1401" y="1408"/>
                    <a:pt x="1472" y="1408"/>
                  </a:cubicBezTo>
                  <a:cubicBezTo>
                    <a:pt x="1543" y="1408"/>
                    <a:pt x="1600" y="1465"/>
                    <a:pt x="1600" y="1536"/>
                  </a:cubicBezTo>
                  <a:cubicBezTo>
                    <a:pt x="1600" y="1607"/>
                    <a:pt x="1543" y="1664"/>
                    <a:pt x="1472" y="1664"/>
                  </a:cubicBezTo>
                  <a:close/>
                  <a:moveTo>
                    <a:pt x="1920" y="1408"/>
                  </a:moveTo>
                  <a:cubicBezTo>
                    <a:pt x="1615" y="1408"/>
                    <a:pt x="1615" y="1408"/>
                    <a:pt x="1615" y="1408"/>
                  </a:cubicBezTo>
                  <a:cubicBezTo>
                    <a:pt x="1580" y="1369"/>
                    <a:pt x="1529" y="1344"/>
                    <a:pt x="1472" y="1344"/>
                  </a:cubicBezTo>
                  <a:cubicBezTo>
                    <a:pt x="1415" y="1344"/>
                    <a:pt x="1364" y="1369"/>
                    <a:pt x="1329" y="1408"/>
                  </a:cubicBezTo>
                  <a:cubicBezTo>
                    <a:pt x="1039" y="1408"/>
                    <a:pt x="1039" y="1408"/>
                    <a:pt x="1039" y="1408"/>
                  </a:cubicBezTo>
                  <a:cubicBezTo>
                    <a:pt x="1004" y="1369"/>
                    <a:pt x="953" y="1344"/>
                    <a:pt x="896" y="1344"/>
                  </a:cubicBezTo>
                  <a:cubicBezTo>
                    <a:pt x="839" y="1344"/>
                    <a:pt x="788" y="1369"/>
                    <a:pt x="753" y="1408"/>
                  </a:cubicBezTo>
                  <a:cubicBezTo>
                    <a:pt x="463" y="1408"/>
                    <a:pt x="463" y="1408"/>
                    <a:pt x="463" y="1408"/>
                  </a:cubicBezTo>
                  <a:cubicBezTo>
                    <a:pt x="428" y="1369"/>
                    <a:pt x="377" y="1344"/>
                    <a:pt x="320" y="1344"/>
                  </a:cubicBezTo>
                  <a:cubicBezTo>
                    <a:pt x="263" y="1344"/>
                    <a:pt x="212" y="1369"/>
                    <a:pt x="177" y="1408"/>
                  </a:cubicBezTo>
                  <a:cubicBezTo>
                    <a:pt x="64" y="1408"/>
                    <a:pt x="64" y="1408"/>
                    <a:pt x="64" y="1408"/>
                  </a:cubicBezTo>
                  <a:cubicBezTo>
                    <a:pt x="64" y="1280"/>
                    <a:pt x="64" y="1280"/>
                    <a:pt x="64" y="1280"/>
                  </a:cubicBezTo>
                  <a:cubicBezTo>
                    <a:pt x="1920" y="1280"/>
                    <a:pt x="1920" y="1280"/>
                    <a:pt x="1920" y="1280"/>
                  </a:cubicBezTo>
                  <a:lnTo>
                    <a:pt x="1920" y="1408"/>
                  </a:lnTo>
                  <a:close/>
                  <a:moveTo>
                    <a:pt x="1703" y="1216"/>
                  </a:moveTo>
                  <a:cubicBezTo>
                    <a:pt x="1618" y="1216"/>
                    <a:pt x="1618" y="1216"/>
                    <a:pt x="1618" y="1216"/>
                  </a:cubicBezTo>
                  <a:cubicBezTo>
                    <a:pt x="1465" y="960"/>
                    <a:pt x="1465" y="960"/>
                    <a:pt x="1465" y="960"/>
                  </a:cubicBezTo>
                  <a:cubicBezTo>
                    <a:pt x="1550" y="960"/>
                    <a:pt x="1550" y="960"/>
                    <a:pt x="1550" y="960"/>
                  </a:cubicBezTo>
                  <a:lnTo>
                    <a:pt x="170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7" name="Freeform 15"/>
            <p:cNvSpPr>
              <a:spLocks/>
            </p:cNvSpPr>
            <p:nvPr/>
          </p:nvSpPr>
          <p:spPr bwMode="auto">
            <a:xfrm>
              <a:off x="2014" y="1544"/>
              <a:ext cx="165" cy="96"/>
            </a:xfrm>
            <a:custGeom>
              <a:avLst/>
              <a:gdLst>
                <a:gd name="T0" fmla="*/ 41 w 165"/>
                <a:gd name="T1" fmla="*/ 69 h 96"/>
                <a:gd name="T2" fmla="*/ 41 w 165"/>
                <a:gd name="T3" fmla="*/ 82 h 96"/>
                <a:gd name="T4" fmla="*/ 27 w 165"/>
                <a:gd name="T5" fmla="*/ 82 h 96"/>
                <a:gd name="T6" fmla="*/ 27 w 165"/>
                <a:gd name="T7" fmla="*/ 27 h 96"/>
                <a:gd name="T8" fmla="*/ 13 w 165"/>
                <a:gd name="T9" fmla="*/ 27 h 96"/>
                <a:gd name="T10" fmla="*/ 13 w 165"/>
                <a:gd name="T11" fmla="*/ 82 h 96"/>
                <a:gd name="T12" fmla="*/ 0 w 165"/>
                <a:gd name="T13" fmla="*/ 82 h 96"/>
                <a:gd name="T14" fmla="*/ 0 w 165"/>
                <a:gd name="T15" fmla="*/ 96 h 96"/>
                <a:gd name="T16" fmla="*/ 165 w 165"/>
                <a:gd name="T17" fmla="*/ 96 h 96"/>
                <a:gd name="T18" fmla="*/ 165 w 165"/>
                <a:gd name="T19" fmla="*/ 0 h 96"/>
                <a:gd name="T20" fmla="*/ 151 w 165"/>
                <a:gd name="T21" fmla="*/ 0 h 96"/>
                <a:gd name="T22" fmla="*/ 151 w 165"/>
                <a:gd name="T23" fmla="*/ 82 h 96"/>
                <a:gd name="T24" fmla="*/ 137 w 165"/>
                <a:gd name="T25" fmla="*/ 82 h 96"/>
                <a:gd name="T26" fmla="*/ 137 w 165"/>
                <a:gd name="T27" fmla="*/ 14 h 96"/>
                <a:gd name="T28" fmla="*/ 123 w 165"/>
                <a:gd name="T29" fmla="*/ 14 h 96"/>
                <a:gd name="T30" fmla="*/ 123 w 165"/>
                <a:gd name="T31" fmla="*/ 82 h 96"/>
                <a:gd name="T32" fmla="*/ 110 w 165"/>
                <a:gd name="T33" fmla="*/ 82 h 96"/>
                <a:gd name="T34" fmla="*/ 110 w 165"/>
                <a:gd name="T35" fmla="*/ 55 h 96"/>
                <a:gd name="T36" fmla="*/ 96 w 165"/>
                <a:gd name="T37" fmla="*/ 55 h 96"/>
                <a:gd name="T38" fmla="*/ 96 w 165"/>
                <a:gd name="T39" fmla="*/ 82 h 96"/>
                <a:gd name="T40" fmla="*/ 82 w 165"/>
                <a:gd name="T41" fmla="*/ 82 h 96"/>
                <a:gd name="T42" fmla="*/ 82 w 165"/>
                <a:gd name="T43" fmla="*/ 41 h 96"/>
                <a:gd name="T44" fmla="*/ 68 w 165"/>
                <a:gd name="T45" fmla="*/ 41 h 96"/>
                <a:gd name="T46" fmla="*/ 68 w 165"/>
                <a:gd name="T47" fmla="*/ 82 h 96"/>
                <a:gd name="T48" fmla="*/ 55 w 165"/>
                <a:gd name="T49" fmla="*/ 82 h 96"/>
                <a:gd name="T50" fmla="*/ 55 w 165"/>
                <a:gd name="T51" fmla="*/ 69 h 96"/>
                <a:gd name="T52" fmla="*/ 41 w 165"/>
                <a:gd name="T53"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96">
                  <a:moveTo>
                    <a:pt x="41" y="69"/>
                  </a:moveTo>
                  <a:lnTo>
                    <a:pt x="41" y="82"/>
                  </a:lnTo>
                  <a:lnTo>
                    <a:pt x="27" y="82"/>
                  </a:lnTo>
                  <a:lnTo>
                    <a:pt x="27" y="27"/>
                  </a:lnTo>
                  <a:lnTo>
                    <a:pt x="13" y="27"/>
                  </a:lnTo>
                  <a:lnTo>
                    <a:pt x="13" y="82"/>
                  </a:lnTo>
                  <a:lnTo>
                    <a:pt x="0" y="82"/>
                  </a:lnTo>
                  <a:lnTo>
                    <a:pt x="0" y="96"/>
                  </a:lnTo>
                  <a:lnTo>
                    <a:pt x="165" y="96"/>
                  </a:lnTo>
                  <a:lnTo>
                    <a:pt x="165" y="0"/>
                  </a:lnTo>
                  <a:lnTo>
                    <a:pt x="151" y="0"/>
                  </a:lnTo>
                  <a:lnTo>
                    <a:pt x="151" y="82"/>
                  </a:lnTo>
                  <a:lnTo>
                    <a:pt x="137" y="82"/>
                  </a:lnTo>
                  <a:lnTo>
                    <a:pt x="137" y="14"/>
                  </a:lnTo>
                  <a:lnTo>
                    <a:pt x="123" y="14"/>
                  </a:lnTo>
                  <a:lnTo>
                    <a:pt x="123" y="82"/>
                  </a:lnTo>
                  <a:lnTo>
                    <a:pt x="110" y="82"/>
                  </a:lnTo>
                  <a:lnTo>
                    <a:pt x="110" y="55"/>
                  </a:lnTo>
                  <a:lnTo>
                    <a:pt x="96" y="55"/>
                  </a:lnTo>
                  <a:lnTo>
                    <a:pt x="96" y="82"/>
                  </a:lnTo>
                  <a:lnTo>
                    <a:pt x="82" y="82"/>
                  </a:lnTo>
                  <a:lnTo>
                    <a:pt x="82" y="41"/>
                  </a:lnTo>
                  <a:lnTo>
                    <a:pt x="68" y="41"/>
                  </a:lnTo>
                  <a:lnTo>
                    <a:pt x="68" y="82"/>
                  </a:lnTo>
                  <a:lnTo>
                    <a:pt x="55" y="82"/>
                  </a:lnTo>
                  <a:lnTo>
                    <a:pt x="55" y="69"/>
                  </a:lnTo>
                  <a:lnTo>
                    <a:pt x="41"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8" name="Rectangle 16"/>
            <p:cNvSpPr>
              <a:spLocks noChangeArrowheads="1"/>
            </p:cNvSpPr>
            <p:nvPr/>
          </p:nvSpPr>
          <p:spPr bwMode="auto">
            <a:xfrm>
              <a:off x="2069" y="1489"/>
              <a:ext cx="1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9" name="Rectangle 17"/>
            <p:cNvSpPr>
              <a:spLocks noChangeArrowheads="1"/>
            </p:cNvSpPr>
            <p:nvPr/>
          </p:nvSpPr>
          <p:spPr bwMode="auto">
            <a:xfrm>
              <a:off x="2096" y="1489"/>
              <a:ext cx="8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0" name="Rectangle 18"/>
            <p:cNvSpPr>
              <a:spLocks noChangeArrowheads="1"/>
            </p:cNvSpPr>
            <p:nvPr/>
          </p:nvSpPr>
          <p:spPr bwMode="auto">
            <a:xfrm>
              <a:off x="2069" y="1516"/>
              <a:ext cx="110"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1" name="Rectangle 19"/>
            <p:cNvSpPr>
              <a:spLocks noChangeArrowheads="1"/>
            </p:cNvSpPr>
            <p:nvPr/>
          </p:nvSpPr>
          <p:spPr bwMode="auto">
            <a:xfrm>
              <a:off x="1945" y="1599"/>
              <a:ext cx="1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2" name="Rectangle 20"/>
            <p:cNvSpPr>
              <a:spLocks noChangeArrowheads="1"/>
            </p:cNvSpPr>
            <p:nvPr/>
          </p:nvSpPr>
          <p:spPr bwMode="auto">
            <a:xfrm>
              <a:off x="1945" y="1626"/>
              <a:ext cx="1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sp>
        <p:nvSpPr>
          <p:cNvPr id="93" name="Right Arrow 92"/>
          <p:cNvSpPr/>
          <p:nvPr/>
        </p:nvSpPr>
        <p:spPr>
          <a:xfrm>
            <a:off x="2705506" y="3824717"/>
            <a:ext cx="455064" cy="49131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nvGrpSpPr>
          <p:cNvPr id="94" name="Group 93"/>
          <p:cNvGrpSpPr/>
          <p:nvPr/>
        </p:nvGrpSpPr>
        <p:grpSpPr>
          <a:xfrm>
            <a:off x="4590696" y="1981378"/>
            <a:ext cx="636638" cy="524132"/>
            <a:chOff x="2652283" y="4596430"/>
            <a:chExt cx="767728" cy="584809"/>
          </a:xfrm>
        </p:grpSpPr>
        <p:pic>
          <p:nvPicPr>
            <p:cNvPr id="95" name="Picture 94"/>
            <p:cNvPicPr>
              <a:picLocks noChangeAspect="1"/>
            </p:cNvPicPr>
            <p:nvPr/>
          </p:nvPicPr>
          <p:blipFill>
            <a:blip r:embed="rId3" cstate="print">
              <a:clrChange>
                <a:clrFrom>
                  <a:srgbClr val="FDFDFD"/>
                </a:clrFrom>
                <a:clrTo>
                  <a:srgbClr val="FDFDFD">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0919801">
              <a:off x="2652283" y="4596430"/>
              <a:ext cx="324739" cy="340000"/>
            </a:xfrm>
            <a:prstGeom prst="rect">
              <a:avLst/>
            </a:prstGeom>
          </p:spPr>
        </p:pic>
        <p:pic>
          <p:nvPicPr>
            <p:cNvPr id="96" name="Picture 95"/>
            <p:cNvPicPr>
              <a:picLocks noChangeAspect="1"/>
            </p:cNvPicPr>
            <p:nvPr/>
          </p:nvPicPr>
          <p:blipFill>
            <a:blip r:embed="rId4" cstate="print">
              <a:clrChange>
                <a:clrFrom>
                  <a:srgbClr val="FCFCFC"/>
                </a:clrFrom>
                <a:clrTo>
                  <a:srgbClr val="FCFCFC">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7272" y="4748823"/>
              <a:ext cx="412739" cy="432416"/>
            </a:xfrm>
            <a:prstGeom prst="rect">
              <a:avLst/>
            </a:prstGeom>
          </p:spPr>
        </p:pic>
      </p:grpSp>
      <p:pic>
        <p:nvPicPr>
          <p:cNvPr id="97" name="Picture 96"/>
          <p:cNvPicPr>
            <a:picLocks noChangeAspect="1"/>
          </p:cNvPicPr>
          <p:nvPr/>
        </p:nvPicPr>
        <p:blipFill>
          <a:blip r:embed="rId5">
            <a:clrChange>
              <a:clrFrom>
                <a:srgbClr val="F7F7F7"/>
              </a:clrFrom>
              <a:clrTo>
                <a:srgbClr val="F7F7F7">
                  <a:alpha val="0"/>
                </a:srgbClr>
              </a:clrTo>
            </a:clrChange>
            <a:duotone>
              <a:schemeClr val="accent3">
                <a:shade val="45000"/>
                <a:satMod val="135000"/>
              </a:schemeClr>
              <a:prstClr val="white"/>
            </a:duotone>
          </a:blip>
          <a:stretch>
            <a:fillRect/>
          </a:stretch>
        </p:blipFill>
        <p:spPr>
          <a:xfrm>
            <a:off x="4273257" y="2485211"/>
            <a:ext cx="377328" cy="367563"/>
          </a:xfrm>
          <a:prstGeom prst="rect">
            <a:avLst/>
          </a:prstGeom>
        </p:spPr>
      </p:pic>
      <p:pic>
        <p:nvPicPr>
          <p:cNvPr id="98" name="Picture 97"/>
          <p:cNvPicPr>
            <a:picLocks noChangeAspect="1"/>
          </p:cNvPicPr>
          <p:nvPr/>
        </p:nvPicPr>
        <p:blipFill>
          <a:blip r:embed="rId6">
            <a:clrChange>
              <a:clrFrom>
                <a:srgbClr val="F7F7F7"/>
              </a:clrFrom>
              <a:clrTo>
                <a:srgbClr val="F7F7F7">
                  <a:alpha val="0"/>
                </a:srgbClr>
              </a:clrTo>
            </a:clrChange>
            <a:duotone>
              <a:schemeClr val="accent3">
                <a:shade val="45000"/>
                <a:satMod val="135000"/>
              </a:schemeClr>
              <a:prstClr val="white"/>
            </a:duotone>
          </a:blip>
          <a:stretch>
            <a:fillRect/>
          </a:stretch>
        </p:blipFill>
        <p:spPr>
          <a:xfrm rot="20237356">
            <a:off x="4274615" y="2102075"/>
            <a:ext cx="288008" cy="319251"/>
          </a:xfrm>
          <a:prstGeom prst="rect">
            <a:avLst/>
          </a:prstGeom>
        </p:spPr>
      </p:pic>
      <p:grpSp>
        <p:nvGrpSpPr>
          <p:cNvPr id="99" name="Group 98"/>
          <p:cNvGrpSpPr/>
          <p:nvPr/>
        </p:nvGrpSpPr>
        <p:grpSpPr>
          <a:xfrm>
            <a:off x="7438740" y="1773583"/>
            <a:ext cx="1250133" cy="1361380"/>
            <a:chOff x="10020257" y="2245842"/>
            <a:chExt cx="1150023" cy="1150023"/>
          </a:xfrm>
        </p:grpSpPr>
        <p:sp>
          <p:nvSpPr>
            <p:cNvPr id="100" name="Oval 99"/>
            <p:cNvSpPr/>
            <p:nvPr/>
          </p:nvSpPr>
          <p:spPr>
            <a:xfrm>
              <a:off x="10020257" y="2245842"/>
              <a:ext cx="1150023" cy="1150023"/>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nvGrpSpPr>
            <p:cNvPr id="101" name="Group 10119"/>
            <p:cNvGrpSpPr>
              <a:grpSpLocks noChangeAspect="1"/>
            </p:cNvGrpSpPr>
            <p:nvPr/>
          </p:nvGrpSpPr>
          <p:grpSpPr bwMode="auto">
            <a:xfrm>
              <a:off x="10220454" y="2558821"/>
              <a:ext cx="775754" cy="524065"/>
              <a:chOff x="4256" y="-152"/>
              <a:chExt cx="3113" cy="2103"/>
            </a:xfrm>
            <a:solidFill>
              <a:schemeClr val="accent4"/>
            </a:solidFill>
          </p:grpSpPr>
          <p:sp>
            <p:nvSpPr>
              <p:cNvPr id="102" name="Freeform 10121"/>
              <p:cNvSpPr>
                <a:spLocks/>
              </p:cNvSpPr>
              <p:nvPr/>
            </p:nvSpPr>
            <p:spPr bwMode="auto">
              <a:xfrm>
                <a:off x="5575" y="-152"/>
                <a:ext cx="475" cy="475"/>
              </a:xfrm>
              <a:custGeom>
                <a:avLst/>
                <a:gdLst>
                  <a:gd name="T0" fmla="*/ 474 w 949"/>
                  <a:gd name="T1" fmla="*/ 0 h 950"/>
                  <a:gd name="T2" fmla="*/ 544 w 949"/>
                  <a:gd name="T3" fmla="*/ 6 h 950"/>
                  <a:gd name="T4" fmla="*/ 611 w 949"/>
                  <a:gd name="T5" fmla="*/ 21 h 950"/>
                  <a:gd name="T6" fmla="*/ 675 w 949"/>
                  <a:gd name="T7" fmla="*/ 44 h 950"/>
                  <a:gd name="T8" fmla="*/ 733 w 949"/>
                  <a:gd name="T9" fmla="*/ 76 h 950"/>
                  <a:gd name="T10" fmla="*/ 786 w 949"/>
                  <a:gd name="T11" fmla="*/ 115 h 950"/>
                  <a:gd name="T12" fmla="*/ 832 w 949"/>
                  <a:gd name="T13" fmla="*/ 163 h 950"/>
                  <a:gd name="T14" fmla="*/ 872 w 949"/>
                  <a:gd name="T15" fmla="*/ 216 h 950"/>
                  <a:gd name="T16" fmla="*/ 906 w 949"/>
                  <a:gd name="T17" fmla="*/ 274 h 950"/>
                  <a:gd name="T18" fmla="*/ 928 w 949"/>
                  <a:gd name="T19" fmla="*/ 337 h 950"/>
                  <a:gd name="T20" fmla="*/ 943 w 949"/>
                  <a:gd name="T21" fmla="*/ 405 h 950"/>
                  <a:gd name="T22" fmla="*/ 949 w 949"/>
                  <a:gd name="T23" fmla="*/ 475 h 950"/>
                  <a:gd name="T24" fmla="*/ 943 w 949"/>
                  <a:gd name="T25" fmla="*/ 545 h 950"/>
                  <a:gd name="T26" fmla="*/ 928 w 949"/>
                  <a:gd name="T27" fmla="*/ 611 h 950"/>
                  <a:gd name="T28" fmla="*/ 906 w 949"/>
                  <a:gd name="T29" fmla="*/ 675 h 950"/>
                  <a:gd name="T30" fmla="*/ 872 w 949"/>
                  <a:gd name="T31" fmla="*/ 732 h 950"/>
                  <a:gd name="T32" fmla="*/ 832 w 949"/>
                  <a:gd name="T33" fmla="*/ 785 h 950"/>
                  <a:gd name="T34" fmla="*/ 786 w 949"/>
                  <a:gd name="T35" fmla="*/ 832 h 950"/>
                  <a:gd name="T36" fmla="*/ 733 w 949"/>
                  <a:gd name="T37" fmla="*/ 872 h 950"/>
                  <a:gd name="T38" fmla="*/ 675 w 949"/>
                  <a:gd name="T39" fmla="*/ 904 h 950"/>
                  <a:gd name="T40" fmla="*/ 611 w 949"/>
                  <a:gd name="T41" fmla="*/ 929 h 950"/>
                  <a:gd name="T42" fmla="*/ 544 w 949"/>
                  <a:gd name="T43" fmla="*/ 944 h 950"/>
                  <a:gd name="T44" fmla="*/ 474 w 949"/>
                  <a:gd name="T45" fmla="*/ 950 h 950"/>
                  <a:gd name="T46" fmla="*/ 404 w 949"/>
                  <a:gd name="T47" fmla="*/ 944 h 950"/>
                  <a:gd name="T48" fmla="*/ 338 w 949"/>
                  <a:gd name="T49" fmla="*/ 929 h 950"/>
                  <a:gd name="T50" fmla="*/ 274 w 949"/>
                  <a:gd name="T51" fmla="*/ 904 h 950"/>
                  <a:gd name="T52" fmla="*/ 215 w 949"/>
                  <a:gd name="T53" fmla="*/ 872 h 950"/>
                  <a:gd name="T54" fmla="*/ 162 w 949"/>
                  <a:gd name="T55" fmla="*/ 832 h 950"/>
                  <a:gd name="T56" fmla="*/ 117 w 949"/>
                  <a:gd name="T57" fmla="*/ 785 h 950"/>
                  <a:gd name="T58" fmla="*/ 77 w 949"/>
                  <a:gd name="T59" fmla="*/ 732 h 950"/>
                  <a:gd name="T60" fmla="*/ 43 w 949"/>
                  <a:gd name="T61" fmla="*/ 675 h 950"/>
                  <a:gd name="T62" fmla="*/ 21 w 949"/>
                  <a:gd name="T63" fmla="*/ 611 h 950"/>
                  <a:gd name="T64" fmla="*/ 5 w 949"/>
                  <a:gd name="T65" fmla="*/ 545 h 950"/>
                  <a:gd name="T66" fmla="*/ 0 w 949"/>
                  <a:gd name="T67" fmla="*/ 475 h 950"/>
                  <a:gd name="T68" fmla="*/ 5 w 949"/>
                  <a:gd name="T69" fmla="*/ 405 h 950"/>
                  <a:gd name="T70" fmla="*/ 21 w 949"/>
                  <a:gd name="T71" fmla="*/ 337 h 950"/>
                  <a:gd name="T72" fmla="*/ 43 w 949"/>
                  <a:gd name="T73" fmla="*/ 274 h 950"/>
                  <a:gd name="T74" fmla="*/ 77 w 949"/>
                  <a:gd name="T75" fmla="*/ 216 h 950"/>
                  <a:gd name="T76" fmla="*/ 117 w 949"/>
                  <a:gd name="T77" fmla="*/ 163 h 950"/>
                  <a:gd name="T78" fmla="*/ 162 w 949"/>
                  <a:gd name="T79" fmla="*/ 115 h 950"/>
                  <a:gd name="T80" fmla="*/ 215 w 949"/>
                  <a:gd name="T81" fmla="*/ 76 h 950"/>
                  <a:gd name="T82" fmla="*/ 274 w 949"/>
                  <a:gd name="T83" fmla="*/ 44 h 950"/>
                  <a:gd name="T84" fmla="*/ 338 w 949"/>
                  <a:gd name="T85" fmla="*/ 21 h 950"/>
                  <a:gd name="T86" fmla="*/ 404 w 949"/>
                  <a:gd name="T87" fmla="*/ 6 h 950"/>
                  <a:gd name="T88" fmla="*/ 474 w 949"/>
                  <a:gd name="T89" fmla="*/ 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9" h="950">
                    <a:moveTo>
                      <a:pt x="474" y="0"/>
                    </a:moveTo>
                    <a:lnTo>
                      <a:pt x="544" y="6"/>
                    </a:lnTo>
                    <a:lnTo>
                      <a:pt x="611" y="21"/>
                    </a:lnTo>
                    <a:lnTo>
                      <a:pt x="675" y="44"/>
                    </a:lnTo>
                    <a:lnTo>
                      <a:pt x="733" y="76"/>
                    </a:lnTo>
                    <a:lnTo>
                      <a:pt x="786" y="115"/>
                    </a:lnTo>
                    <a:lnTo>
                      <a:pt x="832" y="163"/>
                    </a:lnTo>
                    <a:lnTo>
                      <a:pt x="872" y="216"/>
                    </a:lnTo>
                    <a:lnTo>
                      <a:pt x="906" y="274"/>
                    </a:lnTo>
                    <a:lnTo>
                      <a:pt x="928" y="337"/>
                    </a:lnTo>
                    <a:lnTo>
                      <a:pt x="943" y="405"/>
                    </a:lnTo>
                    <a:lnTo>
                      <a:pt x="949" y="475"/>
                    </a:lnTo>
                    <a:lnTo>
                      <a:pt x="943" y="545"/>
                    </a:lnTo>
                    <a:lnTo>
                      <a:pt x="928" y="611"/>
                    </a:lnTo>
                    <a:lnTo>
                      <a:pt x="906" y="675"/>
                    </a:lnTo>
                    <a:lnTo>
                      <a:pt x="872" y="732"/>
                    </a:lnTo>
                    <a:lnTo>
                      <a:pt x="832" y="785"/>
                    </a:lnTo>
                    <a:lnTo>
                      <a:pt x="786" y="832"/>
                    </a:lnTo>
                    <a:lnTo>
                      <a:pt x="733" y="872"/>
                    </a:lnTo>
                    <a:lnTo>
                      <a:pt x="675" y="904"/>
                    </a:lnTo>
                    <a:lnTo>
                      <a:pt x="611" y="929"/>
                    </a:lnTo>
                    <a:lnTo>
                      <a:pt x="544" y="944"/>
                    </a:lnTo>
                    <a:lnTo>
                      <a:pt x="474" y="950"/>
                    </a:lnTo>
                    <a:lnTo>
                      <a:pt x="404" y="944"/>
                    </a:lnTo>
                    <a:lnTo>
                      <a:pt x="338" y="929"/>
                    </a:lnTo>
                    <a:lnTo>
                      <a:pt x="274" y="904"/>
                    </a:lnTo>
                    <a:lnTo>
                      <a:pt x="215" y="872"/>
                    </a:lnTo>
                    <a:lnTo>
                      <a:pt x="162" y="832"/>
                    </a:lnTo>
                    <a:lnTo>
                      <a:pt x="117" y="785"/>
                    </a:lnTo>
                    <a:lnTo>
                      <a:pt x="77" y="732"/>
                    </a:lnTo>
                    <a:lnTo>
                      <a:pt x="43" y="675"/>
                    </a:lnTo>
                    <a:lnTo>
                      <a:pt x="21" y="611"/>
                    </a:lnTo>
                    <a:lnTo>
                      <a:pt x="5" y="545"/>
                    </a:lnTo>
                    <a:lnTo>
                      <a:pt x="0" y="475"/>
                    </a:lnTo>
                    <a:lnTo>
                      <a:pt x="5" y="405"/>
                    </a:lnTo>
                    <a:lnTo>
                      <a:pt x="21" y="337"/>
                    </a:lnTo>
                    <a:lnTo>
                      <a:pt x="43" y="274"/>
                    </a:lnTo>
                    <a:lnTo>
                      <a:pt x="77" y="216"/>
                    </a:lnTo>
                    <a:lnTo>
                      <a:pt x="117" y="163"/>
                    </a:lnTo>
                    <a:lnTo>
                      <a:pt x="162" y="115"/>
                    </a:lnTo>
                    <a:lnTo>
                      <a:pt x="215" y="76"/>
                    </a:lnTo>
                    <a:lnTo>
                      <a:pt x="274" y="44"/>
                    </a:lnTo>
                    <a:lnTo>
                      <a:pt x="338" y="21"/>
                    </a:lnTo>
                    <a:lnTo>
                      <a:pt x="404" y="6"/>
                    </a:lnTo>
                    <a:lnTo>
                      <a:pt x="4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3" name="Freeform 10122"/>
              <p:cNvSpPr>
                <a:spLocks noEditPoints="1"/>
              </p:cNvSpPr>
              <p:nvPr/>
            </p:nvSpPr>
            <p:spPr bwMode="auto">
              <a:xfrm>
                <a:off x="5139" y="336"/>
                <a:ext cx="1347" cy="1610"/>
              </a:xfrm>
              <a:custGeom>
                <a:avLst/>
                <a:gdLst>
                  <a:gd name="T0" fmla="*/ 817 w 2695"/>
                  <a:gd name="T1" fmla="*/ 836 h 3220"/>
                  <a:gd name="T2" fmla="*/ 789 w 2695"/>
                  <a:gd name="T3" fmla="*/ 1054 h 3220"/>
                  <a:gd name="T4" fmla="*/ 789 w 2695"/>
                  <a:gd name="T5" fmla="*/ 1249 h 3220"/>
                  <a:gd name="T6" fmla="*/ 800 w 2695"/>
                  <a:gd name="T7" fmla="*/ 1383 h 3220"/>
                  <a:gd name="T8" fmla="*/ 860 w 2695"/>
                  <a:gd name="T9" fmla="*/ 696 h 3220"/>
                  <a:gd name="T10" fmla="*/ 1891 w 2695"/>
                  <a:gd name="T11" fmla="*/ 1407 h 3220"/>
                  <a:gd name="T12" fmla="*/ 1904 w 2695"/>
                  <a:gd name="T13" fmla="*/ 1302 h 3220"/>
                  <a:gd name="T14" fmla="*/ 1910 w 2695"/>
                  <a:gd name="T15" fmla="*/ 1122 h 3220"/>
                  <a:gd name="T16" fmla="*/ 1893 w 2695"/>
                  <a:gd name="T17" fmla="*/ 908 h 3220"/>
                  <a:gd name="T18" fmla="*/ 1832 w 2695"/>
                  <a:gd name="T19" fmla="*/ 694 h 3220"/>
                  <a:gd name="T20" fmla="*/ 1346 w 2695"/>
                  <a:gd name="T21" fmla="*/ 1059 h 3220"/>
                  <a:gd name="T22" fmla="*/ 1348 w 2695"/>
                  <a:gd name="T23" fmla="*/ 136 h 3220"/>
                  <a:gd name="T24" fmla="*/ 1348 w 2695"/>
                  <a:gd name="T25" fmla="*/ 119 h 3220"/>
                  <a:gd name="T26" fmla="*/ 1507 w 2695"/>
                  <a:gd name="T27" fmla="*/ 11 h 3220"/>
                  <a:gd name="T28" fmla="*/ 1585 w 2695"/>
                  <a:gd name="T29" fmla="*/ 38 h 3220"/>
                  <a:gd name="T30" fmla="*/ 1634 w 2695"/>
                  <a:gd name="T31" fmla="*/ 55 h 3220"/>
                  <a:gd name="T32" fmla="*/ 1865 w 2695"/>
                  <a:gd name="T33" fmla="*/ 168 h 3220"/>
                  <a:gd name="T34" fmla="*/ 2033 w 2695"/>
                  <a:gd name="T35" fmla="*/ 327 h 3220"/>
                  <a:gd name="T36" fmla="*/ 2150 w 2695"/>
                  <a:gd name="T37" fmla="*/ 515 h 3220"/>
                  <a:gd name="T38" fmla="*/ 2224 w 2695"/>
                  <a:gd name="T39" fmla="*/ 717 h 3220"/>
                  <a:gd name="T40" fmla="*/ 2264 w 2695"/>
                  <a:gd name="T41" fmla="*/ 921 h 3220"/>
                  <a:gd name="T42" fmla="*/ 2279 w 2695"/>
                  <a:gd name="T43" fmla="*/ 1114 h 3220"/>
                  <a:gd name="T44" fmla="*/ 2275 w 2695"/>
                  <a:gd name="T45" fmla="*/ 1281 h 3220"/>
                  <a:gd name="T46" fmla="*/ 2264 w 2695"/>
                  <a:gd name="T47" fmla="*/ 1407 h 3220"/>
                  <a:gd name="T48" fmla="*/ 2541 w 2695"/>
                  <a:gd name="T49" fmla="*/ 1725 h 3220"/>
                  <a:gd name="T50" fmla="*/ 2247 w 2695"/>
                  <a:gd name="T51" fmla="*/ 1725 h 3220"/>
                  <a:gd name="T52" fmla="*/ 1967 w 2695"/>
                  <a:gd name="T53" fmla="*/ 1812 h 3220"/>
                  <a:gd name="T54" fmla="*/ 1817 w 2695"/>
                  <a:gd name="T55" fmla="*/ 3070 h 3220"/>
                  <a:gd name="T56" fmla="*/ 1736 w 2695"/>
                  <a:gd name="T57" fmla="*/ 3178 h 3220"/>
                  <a:gd name="T58" fmla="*/ 1607 w 2695"/>
                  <a:gd name="T59" fmla="*/ 3220 h 3220"/>
                  <a:gd name="T60" fmla="*/ 1539 w 2695"/>
                  <a:gd name="T61" fmla="*/ 3210 h 3220"/>
                  <a:gd name="T62" fmla="*/ 1435 w 2695"/>
                  <a:gd name="T63" fmla="*/ 3138 h 3220"/>
                  <a:gd name="T64" fmla="*/ 1388 w 2695"/>
                  <a:gd name="T65" fmla="*/ 3019 h 3220"/>
                  <a:gd name="T66" fmla="*/ 1346 w 2695"/>
                  <a:gd name="T67" fmla="*/ 1907 h 3220"/>
                  <a:gd name="T68" fmla="*/ 1301 w 2695"/>
                  <a:gd name="T69" fmla="*/ 3019 h 3220"/>
                  <a:gd name="T70" fmla="*/ 1254 w 2695"/>
                  <a:gd name="T71" fmla="*/ 3136 h 3220"/>
                  <a:gd name="T72" fmla="*/ 1150 w 2695"/>
                  <a:gd name="T73" fmla="*/ 3208 h 3220"/>
                  <a:gd name="T74" fmla="*/ 1034 w 2695"/>
                  <a:gd name="T75" fmla="*/ 3214 h 3220"/>
                  <a:gd name="T76" fmla="*/ 919 w 2695"/>
                  <a:gd name="T77" fmla="*/ 3148 h 3220"/>
                  <a:gd name="T78" fmla="*/ 862 w 2695"/>
                  <a:gd name="T79" fmla="*/ 3023 h 3220"/>
                  <a:gd name="T80" fmla="*/ 732 w 2695"/>
                  <a:gd name="T81" fmla="*/ 1767 h 3220"/>
                  <a:gd name="T82" fmla="*/ 446 w 2695"/>
                  <a:gd name="T83" fmla="*/ 3220 h 3220"/>
                  <a:gd name="T84" fmla="*/ 0 w 2695"/>
                  <a:gd name="T85" fmla="*/ 1725 h 3220"/>
                  <a:gd name="T86" fmla="*/ 427 w 2695"/>
                  <a:gd name="T87" fmla="*/ 1372 h 3220"/>
                  <a:gd name="T88" fmla="*/ 418 w 2695"/>
                  <a:gd name="T89" fmla="*/ 1232 h 3220"/>
                  <a:gd name="T90" fmla="*/ 420 w 2695"/>
                  <a:gd name="T91" fmla="*/ 1056 h 3220"/>
                  <a:gd name="T92" fmla="*/ 441 w 2695"/>
                  <a:gd name="T93" fmla="*/ 861 h 3220"/>
                  <a:gd name="T94" fmla="*/ 490 w 2695"/>
                  <a:gd name="T95" fmla="*/ 655 h 3220"/>
                  <a:gd name="T96" fmla="*/ 577 w 2695"/>
                  <a:gd name="T97" fmla="*/ 456 h 3220"/>
                  <a:gd name="T98" fmla="*/ 711 w 2695"/>
                  <a:gd name="T99" fmla="*/ 276 h 3220"/>
                  <a:gd name="T100" fmla="*/ 902 w 2695"/>
                  <a:gd name="T101" fmla="*/ 129 h 3220"/>
                  <a:gd name="T102" fmla="*/ 1072 w 2695"/>
                  <a:gd name="T103" fmla="*/ 51 h 3220"/>
                  <a:gd name="T104" fmla="*/ 1135 w 2695"/>
                  <a:gd name="T105" fmla="*/ 28 h 3220"/>
                  <a:gd name="T106" fmla="*/ 1212 w 2695"/>
                  <a:gd name="T107" fmla="*/ 4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95" h="3220">
                    <a:moveTo>
                      <a:pt x="860" y="696"/>
                    </a:moveTo>
                    <a:lnTo>
                      <a:pt x="836" y="766"/>
                    </a:lnTo>
                    <a:lnTo>
                      <a:pt x="817" y="836"/>
                    </a:lnTo>
                    <a:lnTo>
                      <a:pt x="802" y="910"/>
                    </a:lnTo>
                    <a:lnTo>
                      <a:pt x="792" y="984"/>
                    </a:lnTo>
                    <a:lnTo>
                      <a:pt x="789" y="1054"/>
                    </a:lnTo>
                    <a:lnTo>
                      <a:pt x="785" y="1124"/>
                    </a:lnTo>
                    <a:lnTo>
                      <a:pt x="787" y="1188"/>
                    </a:lnTo>
                    <a:lnTo>
                      <a:pt x="789" y="1249"/>
                    </a:lnTo>
                    <a:lnTo>
                      <a:pt x="792" y="1302"/>
                    </a:lnTo>
                    <a:lnTo>
                      <a:pt x="796" y="1347"/>
                    </a:lnTo>
                    <a:lnTo>
                      <a:pt x="800" y="1383"/>
                    </a:lnTo>
                    <a:lnTo>
                      <a:pt x="804" y="1407"/>
                    </a:lnTo>
                    <a:lnTo>
                      <a:pt x="860" y="1407"/>
                    </a:lnTo>
                    <a:lnTo>
                      <a:pt x="860" y="696"/>
                    </a:lnTo>
                    <a:close/>
                    <a:moveTo>
                      <a:pt x="1832" y="694"/>
                    </a:moveTo>
                    <a:lnTo>
                      <a:pt x="1832" y="1407"/>
                    </a:lnTo>
                    <a:lnTo>
                      <a:pt x="1891" y="1407"/>
                    </a:lnTo>
                    <a:lnTo>
                      <a:pt x="1895" y="1383"/>
                    </a:lnTo>
                    <a:lnTo>
                      <a:pt x="1899" y="1347"/>
                    </a:lnTo>
                    <a:lnTo>
                      <a:pt x="1904" y="1302"/>
                    </a:lnTo>
                    <a:lnTo>
                      <a:pt x="1908" y="1249"/>
                    </a:lnTo>
                    <a:lnTo>
                      <a:pt x="1910" y="1188"/>
                    </a:lnTo>
                    <a:lnTo>
                      <a:pt x="1910" y="1122"/>
                    </a:lnTo>
                    <a:lnTo>
                      <a:pt x="1908" y="1054"/>
                    </a:lnTo>
                    <a:lnTo>
                      <a:pt x="1902" y="982"/>
                    </a:lnTo>
                    <a:lnTo>
                      <a:pt x="1893" y="908"/>
                    </a:lnTo>
                    <a:lnTo>
                      <a:pt x="1878" y="836"/>
                    </a:lnTo>
                    <a:lnTo>
                      <a:pt x="1859" y="762"/>
                    </a:lnTo>
                    <a:lnTo>
                      <a:pt x="1832" y="694"/>
                    </a:lnTo>
                    <a:close/>
                    <a:moveTo>
                      <a:pt x="1346" y="136"/>
                    </a:moveTo>
                    <a:lnTo>
                      <a:pt x="1231" y="902"/>
                    </a:lnTo>
                    <a:lnTo>
                      <a:pt x="1346" y="1059"/>
                    </a:lnTo>
                    <a:lnTo>
                      <a:pt x="1348" y="1059"/>
                    </a:lnTo>
                    <a:lnTo>
                      <a:pt x="1462" y="902"/>
                    </a:lnTo>
                    <a:lnTo>
                      <a:pt x="1348" y="136"/>
                    </a:lnTo>
                    <a:lnTo>
                      <a:pt x="1346" y="136"/>
                    </a:lnTo>
                    <a:close/>
                    <a:moveTo>
                      <a:pt x="1231" y="0"/>
                    </a:moveTo>
                    <a:lnTo>
                      <a:pt x="1348" y="119"/>
                    </a:lnTo>
                    <a:lnTo>
                      <a:pt x="1464" y="0"/>
                    </a:lnTo>
                    <a:lnTo>
                      <a:pt x="1484" y="4"/>
                    </a:lnTo>
                    <a:lnTo>
                      <a:pt x="1507" y="11"/>
                    </a:lnTo>
                    <a:lnTo>
                      <a:pt x="1534" y="21"/>
                    </a:lnTo>
                    <a:lnTo>
                      <a:pt x="1560" y="28"/>
                    </a:lnTo>
                    <a:lnTo>
                      <a:pt x="1585" y="38"/>
                    </a:lnTo>
                    <a:lnTo>
                      <a:pt x="1607" y="45"/>
                    </a:lnTo>
                    <a:lnTo>
                      <a:pt x="1623" y="51"/>
                    </a:lnTo>
                    <a:lnTo>
                      <a:pt x="1634" y="55"/>
                    </a:lnTo>
                    <a:lnTo>
                      <a:pt x="1717" y="87"/>
                    </a:lnTo>
                    <a:lnTo>
                      <a:pt x="1795" y="125"/>
                    </a:lnTo>
                    <a:lnTo>
                      <a:pt x="1865" y="168"/>
                    </a:lnTo>
                    <a:lnTo>
                      <a:pt x="1927" y="218"/>
                    </a:lnTo>
                    <a:lnTo>
                      <a:pt x="1984" y="271"/>
                    </a:lnTo>
                    <a:lnTo>
                      <a:pt x="2033" y="327"/>
                    </a:lnTo>
                    <a:lnTo>
                      <a:pt x="2078" y="386"/>
                    </a:lnTo>
                    <a:lnTo>
                      <a:pt x="2116" y="448"/>
                    </a:lnTo>
                    <a:lnTo>
                      <a:pt x="2150" y="515"/>
                    </a:lnTo>
                    <a:lnTo>
                      <a:pt x="2180" y="581"/>
                    </a:lnTo>
                    <a:lnTo>
                      <a:pt x="2205" y="649"/>
                    </a:lnTo>
                    <a:lnTo>
                      <a:pt x="2224" y="717"/>
                    </a:lnTo>
                    <a:lnTo>
                      <a:pt x="2241" y="785"/>
                    </a:lnTo>
                    <a:lnTo>
                      <a:pt x="2254" y="855"/>
                    </a:lnTo>
                    <a:lnTo>
                      <a:pt x="2264" y="921"/>
                    </a:lnTo>
                    <a:lnTo>
                      <a:pt x="2271" y="988"/>
                    </a:lnTo>
                    <a:lnTo>
                      <a:pt x="2275" y="1054"/>
                    </a:lnTo>
                    <a:lnTo>
                      <a:pt x="2279" y="1114"/>
                    </a:lnTo>
                    <a:lnTo>
                      <a:pt x="2279" y="1175"/>
                    </a:lnTo>
                    <a:lnTo>
                      <a:pt x="2277" y="1230"/>
                    </a:lnTo>
                    <a:lnTo>
                      <a:pt x="2275" y="1281"/>
                    </a:lnTo>
                    <a:lnTo>
                      <a:pt x="2271" y="1328"/>
                    </a:lnTo>
                    <a:lnTo>
                      <a:pt x="2267" y="1372"/>
                    </a:lnTo>
                    <a:lnTo>
                      <a:pt x="2264" y="1407"/>
                    </a:lnTo>
                    <a:lnTo>
                      <a:pt x="2695" y="1407"/>
                    </a:lnTo>
                    <a:lnTo>
                      <a:pt x="2695" y="1725"/>
                    </a:lnTo>
                    <a:lnTo>
                      <a:pt x="2541" y="1725"/>
                    </a:lnTo>
                    <a:lnTo>
                      <a:pt x="2541" y="3220"/>
                    </a:lnTo>
                    <a:lnTo>
                      <a:pt x="2247" y="3220"/>
                    </a:lnTo>
                    <a:lnTo>
                      <a:pt x="2247" y="1725"/>
                    </a:lnTo>
                    <a:lnTo>
                      <a:pt x="1938" y="1725"/>
                    </a:lnTo>
                    <a:lnTo>
                      <a:pt x="1957" y="1767"/>
                    </a:lnTo>
                    <a:lnTo>
                      <a:pt x="1967" y="1812"/>
                    </a:lnTo>
                    <a:lnTo>
                      <a:pt x="1967" y="1860"/>
                    </a:lnTo>
                    <a:lnTo>
                      <a:pt x="1827" y="3023"/>
                    </a:lnTo>
                    <a:lnTo>
                      <a:pt x="1817" y="3070"/>
                    </a:lnTo>
                    <a:lnTo>
                      <a:pt x="1798" y="3112"/>
                    </a:lnTo>
                    <a:lnTo>
                      <a:pt x="1770" y="3148"/>
                    </a:lnTo>
                    <a:lnTo>
                      <a:pt x="1736" y="3178"/>
                    </a:lnTo>
                    <a:lnTo>
                      <a:pt x="1698" y="3201"/>
                    </a:lnTo>
                    <a:lnTo>
                      <a:pt x="1655" y="3216"/>
                    </a:lnTo>
                    <a:lnTo>
                      <a:pt x="1607" y="3220"/>
                    </a:lnTo>
                    <a:lnTo>
                      <a:pt x="1596" y="3220"/>
                    </a:lnTo>
                    <a:lnTo>
                      <a:pt x="1583" y="3218"/>
                    </a:lnTo>
                    <a:lnTo>
                      <a:pt x="1539" y="3210"/>
                    </a:lnTo>
                    <a:lnTo>
                      <a:pt x="1500" y="3191"/>
                    </a:lnTo>
                    <a:lnTo>
                      <a:pt x="1466" y="3169"/>
                    </a:lnTo>
                    <a:lnTo>
                      <a:pt x="1435" y="3138"/>
                    </a:lnTo>
                    <a:lnTo>
                      <a:pt x="1413" y="3102"/>
                    </a:lnTo>
                    <a:lnTo>
                      <a:pt x="1396" y="3063"/>
                    </a:lnTo>
                    <a:lnTo>
                      <a:pt x="1388" y="3019"/>
                    </a:lnTo>
                    <a:lnTo>
                      <a:pt x="1388" y="2976"/>
                    </a:lnTo>
                    <a:lnTo>
                      <a:pt x="1509" y="1975"/>
                    </a:lnTo>
                    <a:lnTo>
                      <a:pt x="1346" y="1907"/>
                    </a:lnTo>
                    <a:lnTo>
                      <a:pt x="1180" y="1975"/>
                    </a:lnTo>
                    <a:lnTo>
                      <a:pt x="1301" y="2974"/>
                    </a:lnTo>
                    <a:lnTo>
                      <a:pt x="1301" y="3019"/>
                    </a:lnTo>
                    <a:lnTo>
                      <a:pt x="1293" y="3061"/>
                    </a:lnTo>
                    <a:lnTo>
                      <a:pt x="1278" y="3100"/>
                    </a:lnTo>
                    <a:lnTo>
                      <a:pt x="1254" y="3136"/>
                    </a:lnTo>
                    <a:lnTo>
                      <a:pt x="1225" y="3167"/>
                    </a:lnTo>
                    <a:lnTo>
                      <a:pt x="1189" y="3191"/>
                    </a:lnTo>
                    <a:lnTo>
                      <a:pt x="1150" y="3208"/>
                    </a:lnTo>
                    <a:lnTo>
                      <a:pt x="1106" y="3218"/>
                    </a:lnTo>
                    <a:lnTo>
                      <a:pt x="1082" y="3220"/>
                    </a:lnTo>
                    <a:lnTo>
                      <a:pt x="1034" y="3214"/>
                    </a:lnTo>
                    <a:lnTo>
                      <a:pt x="993" y="3201"/>
                    </a:lnTo>
                    <a:lnTo>
                      <a:pt x="953" y="3178"/>
                    </a:lnTo>
                    <a:lnTo>
                      <a:pt x="919" y="3148"/>
                    </a:lnTo>
                    <a:lnTo>
                      <a:pt x="893" y="3112"/>
                    </a:lnTo>
                    <a:lnTo>
                      <a:pt x="874" y="3070"/>
                    </a:lnTo>
                    <a:lnTo>
                      <a:pt x="862" y="3023"/>
                    </a:lnTo>
                    <a:lnTo>
                      <a:pt x="722" y="1860"/>
                    </a:lnTo>
                    <a:lnTo>
                      <a:pt x="722" y="1812"/>
                    </a:lnTo>
                    <a:lnTo>
                      <a:pt x="732" y="1767"/>
                    </a:lnTo>
                    <a:lnTo>
                      <a:pt x="751" y="1725"/>
                    </a:lnTo>
                    <a:lnTo>
                      <a:pt x="446" y="1725"/>
                    </a:lnTo>
                    <a:lnTo>
                      <a:pt x="446" y="3220"/>
                    </a:lnTo>
                    <a:lnTo>
                      <a:pt x="151" y="3220"/>
                    </a:lnTo>
                    <a:lnTo>
                      <a:pt x="151" y="1725"/>
                    </a:lnTo>
                    <a:lnTo>
                      <a:pt x="0" y="1725"/>
                    </a:lnTo>
                    <a:lnTo>
                      <a:pt x="0" y="1407"/>
                    </a:lnTo>
                    <a:lnTo>
                      <a:pt x="431" y="1407"/>
                    </a:lnTo>
                    <a:lnTo>
                      <a:pt x="427" y="1372"/>
                    </a:lnTo>
                    <a:lnTo>
                      <a:pt x="424" y="1330"/>
                    </a:lnTo>
                    <a:lnTo>
                      <a:pt x="420" y="1283"/>
                    </a:lnTo>
                    <a:lnTo>
                      <a:pt x="418" y="1232"/>
                    </a:lnTo>
                    <a:lnTo>
                      <a:pt x="416" y="1177"/>
                    </a:lnTo>
                    <a:lnTo>
                      <a:pt x="416" y="1118"/>
                    </a:lnTo>
                    <a:lnTo>
                      <a:pt x="420" y="1056"/>
                    </a:lnTo>
                    <a:lnTo>
                      <a:pt x="424" y="993"/>
                    </a:lnTo>
                    <a:lnTo>
                      <a:pt x="429" y="927"/>
                    </a:lnTo>
                    <a:lnTo>
                      <a:pt x="441" y="861"/>
                    </a:lnTo>
                    <a:lnTo>
                      <a:pt x="452" y="793"/>
                    </a:lnTo>
                    <a:lnTo>
                      <a:pt x="469" y="723"/>
                    </a:lnTo>
                    <a:lnTo>
                      <a:pt x="490" y="655"/>
                    </a:lnTo>
                    <a:lnTo>
                      <a:pt x="514" y="588"/>
                    </a:lnTo>
                    <a:lnTo>
                      <a:pt x="543" y="520"/>
                    </a:lnTo>
                    <a:lnTo>
                      <a:pt x="577" y="456"/>
                    </a:lnTo>
                    <a:lnTo>
                      <a:pt x="617" y="394"/>
                    </a:lnTo>
                    <a:lnTo>
                      <a:pt x="660" y="333"/>
                    </a:lnTo>
                    <a:lnTo>
                      <a:pt x="711" y="276"/>
                    </a:lnTo>
                    <a:lnTo>
                      <a:pt x="768" y="223"/>
                    </a:lnTo>
                    <a:lnTo>
                      <a:pt x="832" y="172"/>
                    </a:lnTo>
                    <a:lnTo>
                      <a:pt x="902" y="129"/>
                    </a:lnTo>
                    <a:lnTo>
                      <a:pt x="978" y="89"/>
                    </a:lnTo>
                    <a:lnTo>
                      <a:pt x="1063" y="55"/>
                    </a:lnTo>
                    <a:lnTo>
                      <a:pt x="1072" y="51"/>
                    </a:lnTo>
                    <a:lnTo>
                      <a:pt x="1089" y="45"/>
                    </a:lnTo>
                    <a:lnTo>
                      <a:pt x="1110" y="38"/>
                    </a:lnTo>
                    <a:lnTo>
                      <a:pt x="1135" y="28"/>
                    </a:lnTo>
                    <a:lnTo>
                      <a:pt x="1161" y="21"/>
                    </a:lnTo>
                    <a:lnTo>
                      <a:pt x="1188" y="11"/>
                    </a:lnTo>
                    <a:lnTo>
                      <a:pt x="1212" y="4"/>
                    </a:lnTo>
                    <a:lnTo>
                      <a:pt x="1231" y="0"/>
                    </a:lnTo>
                    <a:lnTo>
                      <a:pt x="1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4" name="Freeform 10123"/>
              <p:cNvSpPr>
                <a:spLocks/>
              </p:cNvSpPr>
              <p:nvPr/>
            </p:nvSpPr>
            <p:spPr bwMode="auto">
              <a:xfrm>
                <a:off x="4490" y="-20"/>
                <a:ext cx="455" cy="454"/>
              </a:xfrm>
              <a:custGeom>
                <a:avLst/>
                <a:gdLst>
                  <a:gd name="T0" fmla="*/ 456 w 909"/>
                  <a:gd name="T1" fmla="*/ 0 h 908"/>
                  <a:gd name="T2" fmla="*/ 529 w 909"/>
                  <a:gd name="T3" fmla="*/ 6 h 908"/>
                  <a:gd name="T4" fmla="*/ 599 w 909"/>
                  <a:gd name="T5" fmla="*/ 23 h 908"/>
                  <a:gd name="T6" fmla="*/ 664 w 909"/>
                  <a:gd name="T7" fmla="*/ 51 h 908"/>
                  <a:gd name="T8" fmla="*/ 724 w 909"/>
                  <a:gd name="T9" fmla="*/ 87 h 908"/>
                  <a:gd name="T10" fmla="*/ 777 w 909"/>
                  <a:gd name="T11" fmla="*/ 132 h 908"/>
                  <a:gd name="T12" fmla="*/ 822 w 909"/>
                  <a:gd name="T13" fmla="*/ 185 h 908"/>
                  <a:gd name="T14" fmla="*/ 858 w 909"/>
                  <a:gd name="T15" fmla="*/ 246 h 908"/>
                  <a:gd name="T16" fmla="*/ 887 w 909"/>
                  <a:gd name="T17" fmla="*/ 310 h 908"/>
                  <a:gd name="T18" fmla="*/ 904 w 909"/>
                  <a:gd name="T19" fmla="*/ 380 h 908"/>
                  <a:gd name="T20" fmla="*/ 909 w 909"/>
                  <a:gd name="T21" fmla="*/ 454 h 908"/>
                  <a:gd name="T22" fmla="*/ 904 w 909"/>
                  <a:gd name="T23" fmla="*/ 528 h 908"/>
                  <a:gd name="T24" fmla="*/ 887 w 909"/>
                  <a:gd name="T25" fmla="*/ 598 h 908"/>
                  <a:gd name="T26" fmla="*/ 858 w 909"/>
                  <a:gd name="T27" fmla="*/ 664 h 908"/>
                  <a:gd name="T28" fmla="*/ 822 w 909"/>
                  <a:gd name="T29" fmla="*/ 722 h 908"/>
                  <a:gd name="T30" fmla="*/ 777 w 909"/>
                  <a:gd name="T31" fmla="*/ 775 h 908"/>
                  <a:gd name="T32" fmla="*/ 724 w 909"/>
                  <a:gd name="T33" fmla="*/ 821 h 908"/>
                  <a:gd name="T34" fmla="*/ 664 w 909"/>
                  <a:gd name="T35" fmla="*/ 859 h 908"/>
                  <a:gd name="T36" fmla="*/ 599 w 909"/>
                  <a:gd name="T37" fmla="*/ 885 h 908"/>
                  <a:gd name="T38" fmla="*/ 529 w 909"/>
                  <a:gd name="T39" fmla="*/ 902 h 908"/>
                  <a:gd name="T40" fmla="*/ 456 w 909"/>
                  <a:gd name="T41" fmla="*/ 908 h 908"/>
                  <a:gd name="T42" fmla="*/ 382 w 909"/>
                  <a:gd name="T43" fmla="*/ 902 h 908"/>
                  <a:gd name="T44" fmla="*/ 312 w 909"/>
                  <a:gd name="T45" fmla="*/ 885 h 908"/>
                  <a:gd name="T46" fmla="*/ 246 w 909"/>
                  <a:gd name="T47" fmla="*/ 859 h 908"/>
                  <a:gd name="T48" fmla="*/ 187 w 909"/>
                  <a:gd name="T49" fmla="*/ 821 h 908"/>
                  <a:gd name="T50" fmla="*/ 134 w 909"/>
                  <a:gd name="T51" fmla="*/ 775 h 908"/>
                  <a:gd name="T52" fmla="*/ 89 w 909"/>
                  <a:gd name="T53" fmla="*/ 722 h 908"/>
                  <a:gd name="T54" fmla="*/ 51 w 909"/>
                  <a:gd name="T55" fmla="*/ 664 h 908"/>
                  <a:gd name="T56" fmla="*/ 25 w 909"/>
                  <a:gd name="T57" fmla="*/ 598 h 908"/>
                  <a:gd name="T58" fmla="*/ 8 w 909"/>
                  <a:gd name="T59" fmla="*/ 528 h 908"/>
                  <a:gd name="T60" fmla="*/ 0 w 909"/>
                  <a:gd name="T61" fmla="*/ 454 h 908"/>
                  <a:gd name="T62" fmla="*/ 8 w 909"/>
                  <a:gd name="T63" fmla="*/ 380 h 908"/>
                  <a:gd name="T64" fmla="*/ 25 w 909"/>
                  <a:gd name="T65" fmla="*/ 310 h 908"/>
                  <a:gd name="T66" fmla="*/ 51 w 909"/>
                  <a:gd name="T67" fmla="*/ 246 h 908"/>
                  <a:gd name="T68" fmla="*/ 89 w 909"/>
                  <a:gd name="T69" fmla="*/ 185 h 908"/>
                  <a:gd name="T70" fmla="*/ 134 w 909"/>
                  <a:gd name="T71" fmla="*/ 132 h 908"/>
                  <a:gd name="T72" fmla="*/ 187 w 909"/>
                  <a:gd name="T73" fmla="*/ 87 h 908"/>
                  <a:gd name="T74" fmla="*/ 246 w 909"/>
                  <a:gd name="T75" fmla="*/ 51 h 908"/>
                  <a:gd name="T76" fmla="*/ 312 w 909"/>
                  <a:gd name="T77" fmla="*/ 23 h 908"/>
                  <a:gd name="T78" fmla="*/ 382 w 909"/>
                  <a:gd name="T79" fmla="*/ 6 h 908"/>
                  <a:gd name="T80" fmla="*/ 456 w 909"/>
                  <a:gd name="T8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9" h="908">
                    <a:moveTo>
                      <a:pt x="456" y="0"/>
                    </a:moveTo>
                    <a:lnTo>
                      <a:pt x="529" y="6"/>
                    </a:lnTo>
                    <a:lnTo>
                      <a:pt x="599" y="23"/>
                    </a:lnTo>
                    <a:lnTo>
                      <a:pt x="664" y="51"/>
                    </a:lnTo>
                    <a:lnTo>
                      <a:pt x="724" y="87"/>
                    </a:lnTo>
                    <a:lnTo>
                      <a:pt x="777" y="132"/>
                    </a:lnTo>
                    <a:lnTo>
                      <a:pt x="822" y="185"/>
                    </a:lnTo>
                    <a:lnTo>
                      <a:pt x="858" y="246"/>
                    </a:lnTo>
                    <a:lnTo>
                      <a:pt x="887" y="310"/>
                    </a:lnTo>
                    <a:lnTo>
                      <a:pt x="904" y="380"/>
                    </a:lnTo>
                    <a:lnTo>
                      <a:pt x="909" y="454"/>
                    </a:lnTo>
                    <a:lnTo>
                      <a:pt x="904" y="528"/>
                    </a:lnTo>
                    <a:lnTo>
                      <a:pt x="887" y="598"/>
                    </a:lnTo>
                    <a:lnTo>
                      <a:pt x="858" y="664"/>
                    </a:lnTo>
                    <a:lnTo>
                      <a:pt x="822" y="722"/>
                    </a:lnTo>
                    <a:lnTo>
                      <a:pt x="777" y="775"/>
                    </a:lnTo>
                    <a:lnTo>
                      <a:pt x="724" y="821"/>
                    </a:lnTo>
                    <a:lnTo>
                      <a:pt x="664" y="859"/>
                    </a:lnTo>
                    <a:lnTo>
                      <a:pt x="599" y="885"/>
                    </a:lnTo>
                    <a:lnTo>
                      <a:pt x="529" y="902"/>
                    </a:lnTo>
                    <a:lnTo>
                      <a:pt x="456" y="908"/>
                    </a:lnTo>
                    <a:lnTo>
                      <a:pt x="382" y="902"/>
                    </a:lnTo>
                    <a:lnTo>
                      <a:pt x="312" y="885"/>
                    </a:lnTo>
                    <a:lnTo>
                      <a:pt x="246" y="859"/>
                    </a:lnTo>
                    <a:lnTo>
                      <a:pt x="187" y="821"/>
                    </a:lnTo>
                    <a:lnTo>
                      <a:pt x="134" y="775"/>
                    </a:lnTo>
                    <a:lnTo>
                      <a:pt x="89" y="722"/>
                    </a:lnTo>
                    <a:lnTo>
                      <a:pt x="51" y="664"/>
                    </a:lnTo>
                    <a:lnTo>
                      <a:pt x="25" y="598"/>
                    </a:lnTo>
                    <a:lnTo>
                      <a:pt x="8" y="528"/>
                    </a:lnTo>
                    <a:lnTo>
                      <a:pt x="0" y="454"/>
                    </a:lnTo>
                    <a:lnTo>
                      <a:pt x="8" y="380"/>
                    </a:lnTo>
                    <a:lnTo>
                      <a:pt x="25" y="310"/>
                    </a:lnTo>
                    <a:lnTo>
                      <a:pt x="51" y="246"/>
                    </a:lnTo>
                    <a:lnTo>
                      <a:pt x="89" y="185"/>
                    </a:lnTo>
                    <a:lnTo>
                      <a:pt x="134" y="132"/>
                    </a:lnTo>
                    <a:lnTo>
                      <a:pt x="187" y="87"/>
                    </a:lnTo>
                    <a:lnTo>
                      <a:pt x="246" y="51"/>
                    </a:lnTo>
                    <a:lnTo>
                      <a:pt x="312" y="23"/>
                    </a:lnTo>
                    <a:lnTo>
                      <a:pt x="382" y="6"/>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5" name="Freeform 10124"/>
              <p:cNvSpPr>
                <a:spLocks/>
              </p:cNvSpPr>
              <p:nvPr/>
            </p:nvSpPr>
            <p:spPr bwMode="auto">
              <a:xfrm>
                <a:off x="4461" y="450"/>
                <a:ext cx="875" cy="1501"/>
              </a:xfrm>
              <a:custGeom>
                <a:avLst/>
                <a:gdLst>
                  <a:gd name="T0" fmla="*/ 479 w 1749"/>
                  <a:gd name="T1" fmla="*/ 4 h 3002"/>
                  <a:gd name="T2" fmla="*/ 520 w 1749"/>
                  <a:gd name="T3" fmla="*/ 13 h 3002"/>
                  <a:gd name="T4" fmla="*/ 655 w 1749"/>
                  <a:gd name="T5" fmla="*/ 70 h 3002"/>
                  <a:gd name="T6" fmla="*/ 768 w 1749"/>
                  <a:gd name="T7" fmla="*/ 170 h 3002"/>
                  <a:gd name="T8" fmla="*/ 838 w 1749"/>
                  <a:gd name="T9" fmla="*/ 320 h 3002"/>
                  <a:gd name="T10" fmla="*/ 906 w 1749"/>
                  <a:gd name="T11" fmla="*/ 480 h 3002"/>
                  <a:gd name="T12" fmla="*/ 985 w 1749"/>
                  <a:gd name="T13" fmla="*/ 609 h 3002"/>
                  <a:gd name="T14" fmla="*/ 1093 w 1749"/>
                  <a:gd name="T15" fmla="*/ 700 h 3002"/>
                  <a:gd name="T16" fmla="*/ 1248 w 1749"/>
                  <a:gd name="T17" fmla="*/ 755 h 3002"/>
                  <a:gd name="T18" fmla="*/ 1470 w 1749"/>
                  <a:gd name="T19" fmla="*/ 768 h 3002"/>
                  <a:gd name="T20" fmla="*/ 1640 w 1749"/>
                  <a:gd name="T21" fmla="*/ 776 h 3002"/>
                  <a:gd name="T22" fmla="*/ 1725 w 1749"/>
                  <a:gd name="T23" fmla="*/ 849 h 3002"/>
                  <a:gd name="T24" fmla="*/ 1748 w 1749"/>
                  <a:gd name="T25" fmla="*/ 967 h 3002"/>
                  <a:gd name="T26" fmla="*/ 1693 w 1749"/>
                  <a:gd name="T27" fmla="*/ 1069 h 3002"/>
                  <a:gd name="T28" fmla="*/ 1587 w 1749"/>
                  <a:gd name="T29" fmla="*/ 1114 h 3002"/>
                  <a:gd name="T30" fmla="*/ 1284 w 1749"/>
                  <a:gd name="T31" fmla="*/ 1122 h 3002"/>
                  <a:gd name="T32" fmla="*/ 1055 w 1749"/>
                  <a:gd name="T33" fmla="*/ 1090 h 3002"/>
                  <a:gd name="T34" fmla="*/ 883 w 1749"/>
                  <a:gd name="T35" fmla="*/ 1018 h 3002"/>
                  <a:gd name="T36" fmla="*/ 917 w 1749"/>
                  <a:gd name="T37" fmla="*/ 1286 h 3002"/>
                  <a:gd name="T38" fmla="*/ 1103 w 1749"/>
                  <a:gd name="T39" fmla="*/ 1322 h 3002"/>
                  <a:gd name="T40" fmla="*/ 1212 w 1749"/>
                  <a:gd name="T41" fmla="*/ 1371 h 3002"/>
                  <a:gd name="T42" fmla="*/ 1271 w 1749"/>
                  <a:gd name="T43" fmla="*/ 1426 h 3002"/>
                  <a:gd name="T44" fmla="*/ 1296 w 1749"/>
                  <a:gd name="T45" fmla="*/ 1470 h 3002"/>
                  <a:gd name="T46" fmla="*/ 1309 w 1749"/>
                  <a:gd name="T47" fmla="*/ 1506 h 3002"/>
                  <a:gd name="T48" fmla="*/ 1320 w 1749"/>
                  <a:gd name="T49" fmla="*/ 1561 h 3002"/>
                  <a:gd name="T50" fmla="*/ 1330 w 1749"/>
                  <a:gd name="T51" fmla="*/ 1649 h 3002"/>
                  <a:gd name="T52" fmla="*/ 1332 w 1749"/>
                  <a:gd name="T53" fmla="*/ 1788 h 3002"/>
                  <a:gd name="T54" fmla="*/ 1324 w 1749"/>
                  <a:gd name="T55" fmla="*/ 1992 h 3002"/>
                  <a:gd name="T56" fmla="*/ 1309 w 1749"/>
                  <a:gd name="T57" fmla="*/ 2274 h 3002"/>
                  <a:gd name="T58" fmla="*/ 1279 w 1749"/>
                  <a:gd name="T59" fmla="*/ 2652 h 3002"/>
                  <a:gd name="T60" fmla="*/ 1239 w 1749"/>
                  <a:gd name="T61" fmla="*/ 2892 h 3002"/>
                  <a:gd name="T62" fmla="*/ 1139 w 1749"/>
                  <a:gd name="T63" fmla="*/ 2983 h 3002"/>
                  <a:gd name="T64" fmla="*/ 1027 w 1749"/>
                  <a:gd name="T65" fmla="*/ 3002 h 3002"/>
                  <a:gd name="T66" fmla="*/ 908 w 1749"/>
                  <a:gd name="T67" fmla="*/ 2953 h 3002"/>
                  <a:gd name="T68" fmla="*/ 836 w 1749"/>
                  <a:gd name="T69" fmla="*/ 2851 h 3002"/>
                  <a:gd name="T70" fmla="*/ 846 w 1749"/>
                  <a:gd name="T71" fmla="*/ 2561 h 3002"/>
                  <a:gd name="T72" fmla="*/ 900 w 1749"/>
                  <a:gd name="T73" fmla="*/ 2007 h 3002"/>
                  <a:gd name="T74" fmla="*/ 887 w 1749"/>
                  <a:gd name="T75" fmla="*/ 1867 h 3002"/>
                  <a:gd name="T76" fmla="*/ 834 w 1749"/>
                  <a:gd name="T77" fmla="*/ 1778 h 3002"/>
                  <a:gd name="T78" fmla="*/ 762 w 1749"/>
                  <a:gd name="T79" fmla="*/ 1727 h 3002"/>
                  <a:gd name="T80" fmla="*/ 691 w 1749"/>
                  <a:gd name="T81" fmla="*/ 1704 h 3002"/>
                  <a:gd name="T82" fmla="*/ 641 w 1749"/>
                  <a:gd name="T83" fmla="*/ 1699 h 3002"/>
                  <a:gd name="T84" fmla="*/ 622 w 1749"/>
                  <a:gd name="T85" fmla="*/ 1699 h 3002"/>
                  <a:gd name="T86" fmla="*/ 547 w 1749"/>
                  <a:gd name="T87" fmla="*/ 1699 h 3002"/>
                  <a:gd name="T88" fmla="*/ 435 w 1749"/>
                  <a:gd name="T89" fmla="*/ 1699 h 3002"/>
                  <a:gd name="T90" fmla="*/ 356 w 1749"/>
                  <a:gd name="T91" fmla="*/ 1699 h 3002"/>
                  <a:gd name="T92" fmla="*/ 237 w 1749"/>
                  <a:gd name="T93" fmla="*/ 1685 h 3002"/>
                  <a:gd name="T94" fmla="*/ 99 w 1749"/>
                  <a:gd name="T95" fmla="*/ 1614 h 3002"/>
                  <a:gd name="T96" fmla="*/ 17 w 1749"/>
                  <a:gd name="T97" fmla="*/ 1483 h 3002"/>
                  <a:gd name="T98" fmla="*/ 0 w 1749"/>
                  <a:gd name="T99" fmla="*/ 361 h 3002"/>
                  <a:gd name="T100" fmla="*/ 40 w 1749"/>
                  <a:gd name="T101" fmla="*/ 210 h 3002"/>
                  <a:gd name="T102" fmla="*/ 140 w 1749"/>
                  <a:gd name="T103" fmla="*/ 96 h 3002"/>
                  <a:gd name="T104" fmla="*/ 271 w 1749"/>
                  <a:gd name="T105" fmla="*/ 26 h 3002"/>
                  <a:gd name="T106" fmla="*/ 322 w 1749"/>
                  <a:gd name="T107" fmla="*/ 11 h 3002"/>
                  <a:gd name="T108" fmla="*/ 373 w 1749"/>
                  <a:gd name="T109" fmla="*/ 4 h 3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9" h="3002">
                    <a:moveTo>
                      <a:pt x="422" y="0"/>
                    </a:moveTo>
                    <a:lnTo>
                      <a:pt x="452" y="0"/>
                    </a:lnTo>
                    <a:lnTo>
                      <a:pt x="479" y="4"/>
                    </a:lnTo>
                    <a:lnTo>
                      <a:pt x="500" y="8"/>
                    </a:lnTo>
                    <a:lnTo>
                      <a:pt x="515" y="11"/>
                    </a:lnTo>
                    <a:lnTo>
                      <a:pt x="520" y="13"/>
                    </a:lnTo>
                    <a:lnTo>
                      <a:pt x="566" y="26"/>
                    </a:lnTo>
                    <a:lnTo>
                      <a:pt x="611" y="45"/>
                    </a:lnTo>
                    <a:lnTo>
                      <a:pt x="655" y="70"/>
                    </a:lnTo>
                    <a:lnTo>
                      <a:pt x="696" y="98"/>
                    </a:lnTo>
                    <a:lnTo>
                      <a:pt x="734" y="132"/>
                    </a:lnTo>
                    <a:lnTo>
                      <a:pt x="768" y="170"/>
                    </a:lnTo>
                    <a:lnTo>
                      <a:pt x="795" y="214"/>
                    </a:lnTo>
                    <a:lnTo>
                      <a:pt x="815" y="259"/>
                    </a:lnTo>
                    <a:lnTo>
                      <a:pt x="838" y="320"/>
                    </a:lnTo>
                    <a:lnTo>
                      <a:pt x="861" y="378"/>
                    </a:lnTo>
                    <a:lnTo>
                      <a:pt x="883" y="431"/>
                    </a:lnTo>
                    <a:lnTo>
                      <a:pt x="906" y="480"/>
                    </a:lnTo>
                    <a:lnTo>
                      <a:pt x="931" y="528"/>
                    </a:lnTo>
                    <a:lnTo>
                      <a:pt x="957" y="569"/>
                    </a:lnTo>
                    <a:lnTo>
                      <a:pt x="985" y="609"/>
                    </a:lnTo>
                    <a:lnTo>
                      <a:pt x="1018" y="643"/>
                    </a:lnTo>
                    <a:lnTo>
                      <a:pt x="1054" y="673"/>
                    </a:lnTo>
                    <a:lnTo>
                      <a:pt x="1093" y="700"/>
                    </a:lnTo>
                    <a:lnTo>
                      <a:pt x="1139" y="723"/>
                    </a:lnTo>
                    <a:lnTo>
                      <a:pt x="1192" y="740"/>
                    </a:lnTo>
                    <a:lnTo>
                      <a:pt x="1248" y="755"/>
                    </a:lnTo>
                    <a:lnTo>
                      <a:pt x="1315" y="762"/>
                    </a:lnTo>
                    <a:lnTo>
                      <a:pt x="1388" y="768"/>
                    </a:lnTo>
                    <a:lnTo>
                      <a:pt x="1470" y="768"/>
                    </a:lnTo>
                    <a:lnTo>
                      <a:pt x="1560" y="762"/>
                    </a:lnTo>
                    <a:lnTo>
                      <a:pt x="1600" y="764"/>
                    </a:lnTo>
                    <a:lnTo>
                      <a:pt x="1640" y="776"/>
                    </a:lnTo>
                    <a:lnTo>
                      <a:pt x="1674" y="793"/>
                    </a:lnTo>
                    <a:lnTo>
                      <a:pt x="1702" y="819"/>
                    </a:lnTo>
                    <a:lnTo>
                      <a:pt x="1725" y="849"/>
                    </a:lnTo>
                    <a:lnTo>
                      <a:pt x="1742" y="885"/>
                    </a:lnTo>
                    <a:lnTo>
                      <a:pt x="1749" y="925"/>
                    </a:lnTo>
                    <a:lnTo>
                      <a:pt x="1748" y="967"/>
                    </a:lnTo>
                    <a:lnTo>
                      <a:pt x="1736" y="1004"/>
                    </a:lnTo>
                    <a:lnTo>
                      <a:pt x="1719" y="1038"/>
                    </a:lnTo>
                    <a:lnTo>
                      <a:pt x="1693" y="1069"/>
                    </a:lnTo>
                    <a:lnTo>
                      <a:pt x="1662" y="1091"/>
                    </a:lnTo>
                    <a:lnTo>
                      <a:pt x="1627" y="1107"/>
                    </a:lnTo>
                    <a:lnTo>
                      <a:pt x="1587" y="1114"/>
                    </a:lnTo>
                    <a:lnTo>
                      <a:pt x="1475" y="1122"/>
                    </a:lnTo>
                    <a:lnTo>
                      <a:pt x="1375" y="1124"/>
                    </a:lnTo>
                    <a:lnTo>
                      <a:pt x="1284" y="1122"/>
                    </a:lnTo>
                    <a:lnTo>
                      <a:pt x="1201" y="1114"/>
                    </a:lnTo>
                    <a:lnTo>
                      <a:pt x="1125" y="1105"/>
                    </a:lnTo>
                    <a:lnTo>
                      <a:pt x="1055" y="1090"/>
                    </a:lnTo>
                    <a:lnTo>
                      <a:pt x="993" y="1071"/>
                    </a:lnTo>
                    <a:lnTo>
                      <a:pt x="934" y="1046"/>
                    </a:lnTo>
                    <a:lnTo>
                      <a:pt x="883" y="1018"/>
                    </a:lnTo>
                    <a:lnTo>
                      <a:pt x="834" y="984"/>
                    </a:lnTo>
                    <a:lnTo>
                      <a:pt x="834" y="1279"/>
                    </a:lnTo>
                    <a:lnTo>
                      <a:pt x="917" y="1286"/>
                    </a:lnTo>
                    <a:lnTo>
                      <a:pt x="989" y="1296"/>
                    </a:lnTo>
                    <a:lnTo>
                      <a:pt x="1050" y="1309"/>
                    </a:lnTo>
                    <a:lnTo>
                      <a:pt x="1103" y="1322"/>
                    </a:lnTo>
                    <a:lnTo>
                      <a:pt x="1146" y="1337"/>
                    </a:lnTo>
                    <a:lnTo>
                      <a:pt x="1184" y="1354"/>
                    </a:lnTo>
                    <a:lnTo>
                      <a:pt x="1212" y="1371"/>
                    </a:lnTo>
                    <a:lnTo>
                      <a:pt x="1237" y="1390"/>
                    </a:lnTo>
                    <a:lnTo>
                      <a:pt x="1256" y="1407"/>
                    </a:lnTo>
                    <a:lnTo>
                      <a:pt x="1271" y="1426"/>
                    </a:lnTo>
                    <a:lnTo>
                      <a:pt x="1282" y="1443"/>
                    </a:lnTo>
                    <a:lnTo>
                      <a:pt x="1292" y="1460"/>
                    </a:lnTo>
                    <a:lnTo>
                      <a:pt x="1296" y="1470"/>
                    </a:lnTo>
                    <a:lnTo>
                      <a:pt x="1301" y="1481"/>
                    </a:lnTo>
                    <a:lnTo>
                      <a:pt x="1305" y="1492"/>
                    </a:lnTo>
                    <a:lnTo>
                      <a:pt x="1309" y="1506"/>
                    </a:lnTo>
                    <a:lnTo>
                      <a:pt x="1313" y="1521"/>
                    </a:lnTo>
                    <a:lnTo>
                      <a:pt x="1318" y="1538"/>
                    </a:lnTo>
                    <a:lnTo>
                      <a:pt x="1320" y="1561"/>
                    </a:lnTo>
                    <a:lnTo>
                      <a:pt x="1324" y="1585"/>
                    </a:lnTo>
                    <a:lnTo>
                      <a:pt x="1326" y="1615"/>
                    </a:lnTo>
                    <a:lnTo>
                      <a:pt x="1330" y="1649"/>
                    </a:lnTo>
                    <a:lnTo>
                      <a:pt x="1330" y="1689"/>
                    </a:lnTo>
                    <a:lnTo>
                      <a:pt x="1332" y="1735"/>
                    </a:lnTo>
                    <a:lnTo>
                      <a:pt x="1332" y="1788"/>
                    </a:lnTo>
                    <a:lnTo>
                      <a:pt x="1330" y="1848"/>
                    </a:lnTo>
                    <a:lnTo>
                      <a:pt x="1328" y="1916"/>
                    </a:lnTo>
                    <a:lnTo>
                      <a:pt x="1324" y="1992"/>
                    </a:lnTo>
                    <a:lnTo>
                      <a:pt x="1320" y="2077"/>
                    </a:lnTo>
                    <a:lnTo>
                      <a:pt x="1315" y="2170"/>
                    </a:lnTo>
                    <a:lnTo>
                      <a:pt x="1309" y="2274"/>
                    </a:lnTo>
                    <a:lnTo>
                      <a:pt x="1299" y="2389"/>
                    </a:lnTo>
                    <a:lnTo>
                      <a:pt x="1290" y="2514"/>
                    </a:lnTo>
                    <a:lnTo>
                      <a:pt x="1279" y="2652"/>
                    </a:lnTo>
                    <a:lnTo>
                      <a:pt x="1267" y="2801"/>
                    </a:lnTo>
                    <a:lnTo>
                      <a:pt x="1258" y="2849"/>
                    </a:lnTo>
                    <a:lnTo>
                      <a:pt x="1239" y="2892"/>
                    </a:lnTo>
                    <a:lnTo>
                      <a:pt x="1212" y="2928"/>
                    </a:lnTo>
                    <a:lnTo>
                      <a:pt x="1178" y="2960"/>
                    </a:lnTo>
                    <a:lnTo>
                      <a:pt x="1139" y="2983"/>
                    </a:lnTo>
                    <a:lnTo>
                      <a:pt x="1095" y="2998"/>
                    </a:lnTo>
                    <a:lnTo>
                      <a:pt x="1048" y="3002"/>
                    </a:lnTo>
                    <a:lnTo>
                      <a:pt x="1027" y="3002"/>
                    </a:lnTo>
                    <a:lnTo>
                      <a:pt x="984" y="2994"/>
                    </a:lnTo>
                    <a:lnTo>
                      <a:pt x="944" y="2977"/>
                    </a:lnTo>
                    <a:lnTo>
                      <a:pt x="908" y="2953"/>
                    </a:lnTo>
                    <a:lnTo>
                      <a:pt x="878" y="2924"/>
                    </a:lnTo>
                    <a:lnTo>
                      <a:pt x="853" y="2888"/>
                    </a:lnTo>
                    <a:lnTo>
                      <a:pt x="836" y="2851"/>
                    </a:lnTo>
                    <a:lnTo>
                      <a:pt x="827" y="2807"/>
                    </a:lnTo>
                    <a:lnTo>
                      <a:pt x="827" y="2764"/>
                    </a:lnTo>
                    <a:lnTo>
                      <a:pt x="846" y="2561"/>
                    </a:lnTo>
                    <a:lnTo>
                      <a:pt x="864" y="2368"/>
                    </a:lnTo>
                    <a:lnTo>
                      <a:pt x="883" y="2183"/>
                    </a:lnTo>
                    <a:lnTo>
                      <a:pt x="900" y="2007"/>
                    </a:lnTo>
                    <a:lnTo>
                      <a:pt x="902" y="1954"/>
                    </a:lnTo>
                    <a:lnTo>
                      <a:pt x="897" y="1909"/>
                    </a:lnTo>
                    <a:lnTo>
                      <a:pt x="887" y="1867"/>
                    </a:lnTo>
                    <a:lnTo>
                      <a:pt x="874" y="1833"/>
                    </a:lnTo>
                    <a:lnTo>
                      <a:pt x="855" y="1803"/>
                    </a:lnTo>
                    <a:lnTo>
                      <a:pt x="834" y="1778"/>
                    </a:lnTo>
                    <a:lnTo>
                      <a:pt x="812" y="1757"/>
                    </a:lnTo>
                    <a:lnTo>
                      <a:pt x="787" y="1740"/>
                    </a:lnTo>
                    <a:lnTo>
                      <a:pt x="762" y="1727"/>
                    </a:lnTo>
                    <a:lnTo>
                      <a:pt x="738" y="1718"/>
                    </a:lnTo>
                    <a:lnTo>
                      <a:pt x="713" y="1710"/>
                    </a:lnTo>
                    <a:lnTo>
                      <a:pt x="691" y="1704"/>
                    </a:lnTo>
                    <a:lnTo>
                      <a:pt x="672" y="1701"/>
                    </a:lnTo>
                    <a:lnTo>
                      <a:pt x="655" y="1699"/>
                    </a:lnTo>
                    <a:lnTo>
                      <a:pt x="641" y="1699"/>
                    </a:lnTo>
                    <a:lnTo>
                      <a:pt x="632" y="1699"/>
                    </a:lnTo>
                    <a:lnTo>
                      <a:pt x="630" y="1699"/>
                    </a:lnTo>
                    <a:lnTo>
                      <a:pt x="622" y="1699"/>
                    </a:lnTo>
                    <a:lnTo>
                      <a:pt x="605" y="1699"/>
                    </a:lnTo>
                    <a:lnTo>
                      <a:pt x="579" y="1699"/>
                    </a:lnTo>
                    <a:lnTo>
                      <a:pt x="547" y="1699"/>
                    </a:lnTo>
                    <a:lnTo>
                      <a:pt x="509" y="1699"/>
                    </a:lnTo>
                    <a:lnTo>
                      <a:pt x="471" y="1699"/>
                    </a:lnTo>
                    <a:lnTo>
                      <a:pt x="435" y="1699"/>
                    </a:lnTo>
                    <a:lnTo>
                      <a:pt x="401" y="1699"/>
                    </a:lnTo>
                    <a:lnTo>
                      <a:pt x="375" y="1699"/>
                    </a:lnTo>
                    <a:lnTo>
                      <a:pt x="356" y="1699"/>
                    </a:lnTo>
                    <a:lnTo>
                      <a:pt x="350" y="1699"/>
                    </a:lnTo>
                    <a:lnTo>
                      <a:pt x="292" y="1695"/>
                    </a:lnTo>
                    <a:lnTo>
                      <a:pt x="237" y="1685"/>
                    </a:lnTo>
                    <a:lnTo>
                      <a:pt x="186" y="1666"/>
                    </a:lnTo>
                    <a:lnTo>
                      <a:pt x="140" y="1644"/>
                    </a:lnTo>
                    <a:lnTo>
                      <a:pt x="99" y="1614"/>
                    </a:lnTo>
                    <a:lnTo>
                      <a:pt x="65" y="1576"/>
                    </a:lnTo>
                    <a:lnTo>
                      <a:pt x="38" y="1532"/>
                    </a:lnTo>
                    <a:lnTo>
                      <a:pt x="17" y="1483"/>
                    </a:lnTo>
                    <a:lnTo>
                      <a:pt x="4" y="1426"/>
                    </a:lnTo>
                    <a:lnTo>
                      <a:pt x="0" y="1364"/>
                    </a:lnTo>
                    <a:lnTo>
                      <a:pt x="0" y="361"/>
                    </a:lnTo>
                    <a:lnTo>
                      <a:pt x="6" y="306"/>
                    </a:lnTo>
                    <a:lnTo>
                      <a:pt x="19" y="255"/>
                    </a:lnTo>
                    <a:lnTo>
                      <a:pt x="40" y="210"/>
                    </a:lnTo>
                    <a:lnTo>
                      <a:pt x="68" y="168"/>
                    </a:lnTo>
                    <a:lnTo>
                      <a:pt x="102" y="130"/>
                    </a:lnTo>
                    <a:lnTo>
                      <a:pt x="140" y="96"/>
                    </a:lnTo>
                    <a:lnTo>
                      <a:pt x="182" y="68"/>
                    </a:lnTo>
                    <a:lnTo>
                      <a:pt x="225" y="45"/>
                    </a:lnTo>
                    <a:lnTo>
                      <a:pt x="271" y="26"/>
                    </a:lnTo>
                    <a:lnTo>
                      <a:pt x="318" y="11"/>
                    </a:lnTo>
                    <a:lnTo>
                      <a:pt x="318" y="11"/>
                    </a:lnTo>
                    <a:lnTo>
                      <a:pt x="322" y="11"/>
                    </a:lnTo>
                    <a:lnTo>
                      <a:pt x="335" y="9"/>
                    </a:lnTo>
                    <a:lnTo>
                      <a:pt x="352" y="6"/>
                    </a:lnTo>
                    <a:lnTo>
                      <a:pt x="373" y="4"/>
                    </a:lnTo>
                    <a:lnTo>
                      <a:pt x="397" y="0"/>
                    </a:lnTo>
                    <a:lnTo>
                      <a:pt x="4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6" name="Freeform 10125"/>
              <p:cNvSpPr>
                <a:spLocks/>
              </p:cNvSpPr>
              <p:nvPr/>
            </p:nvSpPr>
            <p:spPr bwMode="auto">
              <a:xfrm>
                <a:off x="4256" y="606"/>
                <a:ext cx="615" cy="1338"/>
              </a:xfrm>
              <a:custGeom>
                <a:avLst/>
                <a:gdLst>
                  <a:gd name="T0" fmla="*/ 170 w 1229"/>
                  <a:gd name="T1" fmla="*/ 0 h 2677"/>
                  <a:gd name="T2" fmla="*/ 208 w 1229"/>
                  <a:gd name="T3" fmla="*/ 4 h 2677"/>
                  <a:gd name="T4" fmla="*/ 244 w 1229"/>
                  <a:gd name="T5" fmla="*/ 17 h 2677"/>
                  <a:gd name="T6" fmla="*/ 276 w 1229"/>
                  <a:gd name="T7" fmla="*/ 38 h 2677"/>
                  <a:gd name="T8" fmla="*/ 303 w 1229"/>
                  <a:gd name="T9" fmla="*/ 65 h 2677"/>
                  <a:gd name="T10" fmla="*/ 321 w 1229"/>
                  <a:gd name="T11" fmla="*/ 95 h 2677"/>
                  <a:gd name="T12" fmla="*/ 335 w 1229"/>
                  <a:gd name="T13" fmla="*/ 131 h 2677"/>
                  <a:gd name="T14" fmla="*/ 340 w 1229"/>
                  <a:gd name="T15" fmla="*/ 170 h 2677"/>
                  <a:gd name="T16" fmla="*/ 340 w 1229"/>
                  <a:gd name="T17" fmla="*/ 1058 h 2677"/>
                  <a:gd name="T18" fmla="*/ 338 w 1229"/>
                  <a:gd name="T19" fmla="*/ 1060 h 2677"/>
                  <a:gd name="T20" fmla="*/ 338 w 1229"/>
                  <a:gd name="T21" fmla="*/ 1069 h 2677"/>
                  <a:gd name="T22" fmla="*/ 338 w 1229"/>
                  <a:gd name="T23" fmla="*/ 1082 h 2677"/>
                  <a:gd name="T24" fmla="*/ 338 w 1229"/>
                  <a:gd name="T25" fmla="*/ 1101 h 2677"/>
                  <a:gd name="T26" fmla="*/ 340 w 1229"/>
                  <a:gd name="T27" fmla="*/ 1122 h 2677"/>
                  <a:gd name="T28" fmla="*/ 342 w 1229"/>
                  <a:gd name="T29" fmla="*/ 1148 h 2677"/>
                  <a:gd name="T30" fmla="*/ 346 w 1229"/>
                  <a:gd name="T31" fmla="*/ 1175 h 2677"/>
                  <a:gd name="T32" fmla="*/ 354 w 1229"/>
                  <a:gd name="T33" fmla="*/ 1205 h 2677"/>
                  <a:gd name="T34" fmla="*/ 361 w 1229"/>
                  <a:gd name="T35" fmla="*/ 1235 h 2677"/>
                  <a:gd name="T36" fmla="*/ 374 w 1229"/>
                  <a:gd name="T37" fmla="*/ 1268 h 2677"/>
                  <a:gd name="T38" fmla="*/ 390 w 1229"/>
                  <a:gd name="T39" fmla="*/ 1300 h 2677"/>
                  <a:gd name="T40" fmla="*/ 410 w 1229"/>
                  <a:gd name="T41" fmla="*/ 1330 h 2677"/>
                  <a:gd name="T42" fmla="*/ 433 w 1229"/>
                  <a:gd name="T43" fmla="*/ 1360 h 2677"/>
                  <a:gd name="T44" fmla="*/ 463 w 1229"/>
                  <a:gd name="T45" fmla="*/ 1387 h 2677"/>
                  <a:gd name="T46" fmla="*/ 495 w 1229"/>
                  <a:gd name="T47" fmla="*/ 1411 h 2677"/>
                  <a:gd name="T48" fmla="*/ 535 w 1229"/>
                  <a:gd name="T49" fmla="*/ 1434 h 2677"/>
                  <a:gd name="T50" fmla="*/ 581 w 1229"/>
                  <a:gd name="T51" fmla="*/ 1453 h 2677"/>
                  <a:gd name="T52" fmla="*/ 633 w 1229"/>
                  <a:gd name="T53" fmla="*/ 1466 h 2677"/>
                  <a:gd name="T54" fmla="*/ 692 w 1229"/>
                  <a:gd name="T55" fmla="*/ 1476 h 2677"/>
                  <a:gd name="T56" fmla="*/ 758 w 1229"/>
                  <a:gd name="T57" fmla="*/ 1478 h 2677"/>
                  <a:gd name="T58" fmla="*/ 1059 w 1229"/>
                  <a:gd name="T59" fmla="*/ 1478 h 2677"/>
                  <a:gd name="T60" fmla="*/ 1099 w 1229"/>
                  <a:gd name="T61" fmla="*/ 1483 h 2677"/>
                  <a:gd name="T62" fmla="*/ 1135 w 1229"/>
                  <a:gd name="T63" fmla="*/ 1495 h 2677"/>
                  <a:gd name="T64" fmla="*/ 1165 w 1229"/>
                  <a:gd name="T65" fmla="*/ 1515 h 2677"/>
                  <a:gd name="T66" fmla="*/ 1191 w 1229"/>
                  <a:gd name="T67" fmla="*/ 1542 h 2677"/>
                  <a:gd name="T68" fmla="*/ 1212 w 1229"/>
                  <a:gd name="T69" fmla="*/ 1574 h 2677"/>
                  <a:gd name="T70" fmla="*/ 1225 w 1229"/>
                  <a:gd name="T71" fmla="*/ 1608 h 2677"/>
                  <a:gd name="T72" fmla="*/ 1229 w 1229"/>
                  <a:gd name="T73" fmla="*/ 1648 h 2677"/>
                  <a:gd name="T74" fmla="*/ 1223 w 1229"/>
                  <a:gd name="T75" fmla="*/ 1689 h 2677"/>
                  <a:gd name="T76" fmla="*/ 1210 w 1229"/>
                  <a:gd name="T77" fmla="*/ 1725 h 2677"/>
                  <a:gd name="T78" fmla="*/ 1187 w 1229"/>
                  <a:gd name="T79" fmla="*/ 1758 h 2677"/>
                  <a:gd name="T80" fmla="*/ 1159 w 1229"/>
                  <a:gd name="T81" fmla="*/ 1784 h 2677"/>
                  <a:gd name="T82" fmla="*/ 1125 w 1229"/>
                  <a:gd name="T83" fmla="*/ 1805 h 2677"/>
                  <a:gd name="T84" fmla="*/ 1087 w 1229"/>
                  <a:gd name="T85" fmla="*/ 1814 h 2677"/>
                  <a:gd name="T86" fmla="*/ 1087 w 1229"/>
                  <a:gd name="T87" fmla="*/ 2677 h 2677"/>
                  <a:gd name="T88" fmla="*/ 883 w 1229"/>
                  <a:gd name="T89" fmla="*/ 2677 h 2677"/>
                  <a:gd name="T90" fmla="*/ 883 w 1229"/>
                  <a:gd name="T91" fmla="*/ 1818 h 2677"/>
                  <a:gd name="T92" fmla="*/ 272 w 1229"/>
                  <a:gd name="T93" fmla="*/ 1818 h 2677"/>
                  <a:gd name="T94" fmla="*/ 272 w 1229"/>
                  <a:gd name="T95" fmla="*/ 2677 h 2677"/>
                  <a:gd name="T96" fmla="*/ 68 w 1229"/>
                  <a:gd name="T97" fmla="*/ 2677 h 2677"/>
                  <a:gd name="T98" fmla="*/ 68 w 1229"/>
                  <a:gd name="T99" fmla="*/ 1782 h 2677"/>
                  <a:gd name="T100" fmla="*/ 40 w 1229"/>
                  <a:gd name="T101" fmla="*/ 1756 h 2677"/>
                  <a:gd name="T102" fmla="*/ 19 w 1229"/>
                  <a:gd name="T103" fmla="*/ 1725 h 2677"/>
                  <a:gd name="T104" fmla="*/ 6 w 1229"/>
                  <a:gd name="T105" fmla="*/ 1688 h 2677"/>
                  <a:gd name="T106" fmla="*/ 0 w 1229"/>
                  <a:gd name="T107" fmla="*/ 1648 h 2677"/>
                  <a:gd name="T108" fmla="*/ 0 w 1229"/>
                  <a:gd name="T109" fmla="*/ 170 h 2677"/>
                  <a:gd name="T110" fmla="*/ 4 w 1229"/>
                  <a:gd name="T111" fmla="*/ 131 h 2677"/>
                  <a:gd name="T112" fmla="*/ 17 w 1229"/>
                  <a:gd name="T113" fmla="*/ 95 h 2677"/>
                  <a:gd name="T114" fmla="*/ 38 w 1229"/>
                  <a:gd name="T115" fmla="*/ 65 h 2677"/>
                  <a:gd name="T116" fmla="*/ 64 w 1229"/>
                  <a:gd name="T117" fmla="*/ 38 h 2677"/>
                  <a:gd name="T118" fmla="*/ 95 w 1229"/>
                  <a:gd name="T119" fmla="*/ 17 h 2677"/>
                  <a:gd name="T120" fmla="*/ 130 w 1229"/>
                  <a:gd name="T121" fmla="*/ 4 h 2677"/>
                  <a:gd name="T122" fmla="*/ 170 w 1229"/>
                  <a:gd name="T123" fmla="*/ 0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2677">
                    <a:moveTo>
                      <a:pt x="170" y="0"/>
                    </a:moveTo>
                    <a:lnTo>
                      <a:pt x="208" y="4"/>
                    </a:lnTo>
                    <a:lnTo>
                      <a:pt x="244" y="17"/>
                    </a:lnTo>
                    <a:lnTo>
                      <a:pt x="276" y="38"/>
                    </a:lnTo>
                    <a:lnTo>
                      <a:pt x="303" y="65"/>
                    </a:lnTo>
                    <a:lnTo>
                      <a:pt x="321" y="95"/>
                    </a:lnTo>
                    <a:lnTo>
                      <a:pt x="335" y="131"/>
                    </a:lnTo>
                    <a:lnTo>
                      <a:pt x="340" y="170"/>
                    </a:lnTo>
                    <a:lnTo>
                      <a:pt x="340" y="1058"/>
                    </a:lnTo>
                    <a:lnTo>
                      <a:pt x="338" y="1060"/>
                    </a:lnTo>
                    <a:lnTo>
                      <a:pt x="338" y="1069"/>
                    </a:lnTo>
                    <a:lnTo>
                      <a:pt x="338" y="1082"/>
                    </a:lnTo>
                    <a:lnTo>
                      <a:pt x="338" y="1101"/>
                    </a:lnTo>
                    <a:lnTo>
                      <a:pt x="340" y="1122"/>
                    </a:lnTo>
                    <a:lnTo>
                      <a:pt x="342" y="1148"/>
                    </a:lnTo>
                    <a:lnTo>
                      <a:pt x="346" y="1175"/>
                    </a:lnTo>
                    <a:lnTo>
                      <a:pt x="354" y="1205"/>
                    </a:lnTo>
                    <a:lnTo>
                      <a:pt x="361" y="1235"/>
                    </a:lnTo>
                    <a:lnTo>
                      <a:pt x="374" y="1268"/>
                    </a:lnTo>
                    <a:lnTo>
                      <a:pt x="390" y="1300"/>
                    </a:lnTo>
                    <a:lnTo>
                      <a:pt x="410" y="1330"/>
                    </a:lnTo>
                    <a:lnTo>
                      <a:pt x="433" y="1360"/>
                    </a:lnTo>
                    <a:lnTo>
                      <a:pt x="463" y="1387"/>
                    </a:lnTo>
                    <a:lnTo>
                      <a:pt x="495" y="1411"/>
                    </a:lnTo>
                    <a:lnTo>
                      <a:pt x="535" y="1434"/>
                    </a:lnTo>
                    <a:lnTo>
                      <a:pt x="581" y="1453"/>
                    </a:lnTo>
                    <a:lnTo>
                      <a:pt x="633" y="1466"/>
                    </a:lnTo>
                    <a:lnTo>
                      <a:pt x="692" y="1476"/>
                    </a:lnTo>
                    <a:lnTo>
                      <a:pt x="758" y="1478"/>
                    </a:lnTo>
                    <a:lnTo>
                      <a:pt x="1059" y="1478"/>
                    </a:lnTo>
                    <a:lnTo>
                      <a:pt x="1099" y="1483"/>
                    </a:lnTo>
                    <a:lnTo>
                      <a:pt x="1135" y="1495"/>
                    </a:lnTo>
                    <a:lnTo>
                      <a:pt x="1165" y="1515"/>
                    </a:lnTo>
                    <a:lnTo>
                      <a:pt x="1191" y="1542"/>
                    </a:lnTo>
                    <a:lnTo>
                      <a:pt x="1212" y="1574"/>
                    </a:lnTo>
                    <a:lnTo>
                      <a:pt x="1225" y="1608"/>
                    </a:lnTo>
                    <a:lnTo>
                      <a:pt x="1229" y="1648"/>
                    </a:lnTo>
                    <a:lnTo>
                      <a:pt x="1223" y="1689"/>
                    </a:lnTo>
                    <a:lnTo>
                      <a:pt x="1210" y="1725"/>
                    </a:lnTo>
                    <a:lnTo>
                      <a:pt x="1187" y="1758"/>
                    </a:lnTo>
                    <a:lnTo>
                      <a:pt x="1159" y="1784"/>
                    </a:lnTo>
                    <a:lnTo>
                      <a:pt x="1125" y="1805"/>
                    </a:lnTo>
                    <a:lnTo>
                      <a:pt x="1087" y="1814"/>
                    </a:lnTo>
                    <a:lnTo>
                      <a:pt x="1087" y="2677"/>
                    </a:lnTo>
                    <a:lnTo>
                      <a:pt x="883" y="2677"/>
                    </a:lnTo>
                    <a:lnTo>
                      <a:pt x="883" y="1818"/>
                    </a:lnTo>
                    <a:lnTo>
                      <a:pt x="272" y="1818"/>
                    </a:lnTo>
                    <a:lnTo>
                      <a:pt x="272" y="2677"/>
                    </a:lnTo>
                    <a:lnTo>
                      <a:pt x="68" y="2677"/>
                    </a:lnTo>
                    <a:lnTo>
                      <a:pt x="68" y="1782"/>
                    </a:lnTo>
                    <a:lnTo>
                      <a:pt x="40" y="1756"/>
                    </a:lnTo>
                    <a:lnTo>
                      <a:pt x="19" y="1725"/>
                    </a:lnTo>
                    <a:lnTo>
                      <a:pt x="6" y="1688"/>
                    </a:lnTo>
                    <a:lnTo>
                      <a:pt x="0" y="1648"/>
                    </a:lnTo>
                    <a:lnTo>
                      <a:pt x="0" y="170"/>
                    </a:lnTo>
                    <a:lnTo>
                      <a:pt x="4" y="131"/>
                    </a:lnTo>
                    <a:lnTo>
                      <a:pt x="17" y="95"/>
                    </a:lnTo>
                    <a:lnTo>
                      <a:pt x="38" y="65"/>
                    </a:lnTo>
                    <a:lnTo>
                      <a:pt x="64" y="38"/>
                    </a:lnTo>
                    <a:lnTo>
                      <a:pt x="95" y="17"/>
                    </a:lnTo>
                    <a:lnTo>
                      <a:pt x="130" y="4"/>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7" name="Freeform 10126"/>
              <p:cNvSpPr>
                <a:spLocks/>
              </p:cNvSpPr>
              <p:nvPr/>
            </p:nvSpPr>
            <p:spPr bwMode="auto">
              <a:xfrm>
                <a:off x="6680" y="-20"/>
                <a:ext cx="455" cy="454"/>
              </a:xfrm>
              <a:custGeom>
                <a:avLst/>
                <a:gdLst>
                  <a:gd name="T0" fmla="*/ 454 w 910"/>
                  <a:gd name="T1" fmla="*/ 0 h 908"/>
                  <a:gd name="T2" fmla="*/ 528 w 910"/>
                  <a:gd name="T3" fmla="*/ 6 h 908"/>
                  <a:gd name="T4" fmla="*/ 598 w 910"/>
                  <a:gd name="T5" fmla="*/ 23 h 908"/>
                  <a:gd name="T6" fmla="*/ 664 w 910"/>
                  <a:gd name="T7" fmla="*/ 51 h 908"/>
                  <a:gd name="T8" fmla="*/ 723 w 910"/>
                  <a:gd name="T9" fmla="*/ 87 h 908"/>
                  <a:gd name="T10" fmla="*/ 776 w 910"/>
                  <a:gd name="T11" fmla="*/ 132 h 908"/>
                  <a:gd name="T12" fmla="*/ 821 w 910"/>
                  <a:gd name="T13" fmla="*/ 185 h 908"/>
                  <a:gd name="T14" fmla="*/ 859 w 910"/>
                  <a:gd name="T15" fmla="*/ 246 h 908"/>
                  <a:gd name="T16" fmla="*/ 885 w 910"/>
                  <a:gd name="T17" fmla="*/ 310 h 908"/>
                  <a:gd name="T18" fmla="*/ 904 w 910"/>
                  <a:gd name="T19" fmla="*/ 380 h 908"/>
                  <a:gd name="T20" fmla="*/ 910 w 910"/>
                  <a:gd name="T21" fmla="*/ 454 h 908"/>
                  <a:gd name="T22" fmla="*/ 904 w 910"/>
                  <a:gd name="T23" fmla="*/ 528 h 908"/>
                  <a:gd name="T24" fmla="*/ 885 w 910"/>
                  <a:gd name="T25" fmla="*/ 598 h 908"/>
                  <a:gd name="T26" fmla="*/ 859 w 910"/>
                  <a:gd name="T27" fmla="*/ 664 h 908"/>
                  <a:gd name="T28" fmla="*/ 821 w 910"/>
                  <a:gd name="T29" fmla="*/ 722 h 908"/>
                  <a:gd name="T30" fmla="*/ 776 w 910"/>
                  <a:gd name="T31" fmla="*/ 775 h 908"/>
                  <a:gd name="T32" fmla="*/ 723 w 910"/>
                  <a:gd name="T33" fmla="*/ 821 h 908"/>
                  <a:gd name="T34" fmla="*/ 664 w 910"/>
                  <a:gd name="T35" fmla="*/ 859 h 908"/>
                  <a:gd name="T36" fmla="*/ 598 w 910"/>
                  <a:gd name="T37" fmla="*/ 885 h 908"/>
                  <a:gd name="T38" fmla="*/ 528 w 910"/>
                  <a:gd name="T39" fmla="*/ 902 h 908"/>
                  <a:gd name="T40" fmla="*/ 454 w 910"/>
                  <a:gd name="T41" fmla="*/ 908 h 908"/>
                  <a:gd name="T42" fmla="*/ 380 w 910"/>
                  <a:gd name="T43" fmla="*/ 902 h 908"/>
                  <a:gd name="T44" fmla="*/ 310 w 910"/>
                  <a:gd name="T45" fmla="*/ 885 h 908"/>
                  <a:gd name="T46" fmla="*/ 246 w 910"/>
                  <a:gd name="T47" fmla="*/ 859 h 908"/>
                  <a:gd name="T48" fmla="*/ 186 w 910"/>
                  <a:gd name="T49" fmla="*/ 821 h 908"/>
                  <a:gd name="T50" fmla="*/ 133 w 910"/>
                  <a:gd name="T51" fmla="*/ 775 h 908"/>
                  <a:gd name="T52" fmla="*/ 87 w 910"/>
                  <a:gd name="T53" fmla="*/ 722 h 908"/>
                  <a:gd name="T54" fmla="*/ 51 w 910"/>
                  <a:gd name="T55" fmla="*/ 664 h 908"/>
                  <a:gd name="T56" fmla="*/ 23 w 910"/>
                  <a:gd name="T57" fmla="*/ 598 h 908"/>
                  <a:gd name="T58" fmla="*/ 6 w 910"/>
                  <a:gd name="T59" fmla="*/ 528 h 908"/>
                  <a:gd name="T60" fmla="*/ 0 w 910"/>
                  <a:gd name="T61" fmla="*/ 454 h 908"/>
                  <a:gd name="T62" fmla="*/ 6 w 910"/>
                  <a:gd name="T63" fmla="*/ 380 h 908"/>
                  <a:gd name="T64" fmla="*/ 23 w 910"/>
                  <a:gd name="T65" fmla="*/ 310 h 908"/>
                  <a:gd name="T66" fmla="*/ 51 w 910"/>
                  <a:gd name="T67" fmla="*/ 246 h 908"/>
                  <a:gd name="T68" fmla="*/ 87 w 910"/>
                  <a:gd name="T69" fmla="*/ 185 h 908"/>
                  <a:gd name="T70" fmla="*/ 133 w 910"/>
                  <a:gd name="T71" fmla="*/ 132 h 908"/>
                  <a:gd name="T72" fmla="*/ 186 w 910"/>
                  <a:gd name="T73" fmla="*/ 87 h 908"/>
                  <a:gd name="T74" fmla="*/ 246 w 910"/>
                  <a:gd name="T75" fmla="*/ 51 h 908"/>
                  <a:gd name="T76" fmla="*/ 310 w 910"/>
                  <a:gd name="T77" fmla="*/ 23 h 908"/>
                  <a:gd name="T78" fmla="*/ 380 w 910"/>
                  <a:gd name="T79" fmla="*/ 6 h 908"/>
                  <a:gd name="T80" fmla="*/ 454 w 910"/>
                  <a:gd name="T8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0" h="908">
                    <a:moveTo>
                      <a:pt x="454" y="0"/>
                    </a:moveTo>
                    <a:lnTo>
                      <a:pt x="528" y="6"/>
                    </a:lnTo>
                    <a:lnTo>
                      <a:pt x="598" y="23"/>
                    </a:lnTo>
                    <a:lnTo>
                      <a:pt x="664" y="51"/>
                    </a:lnTo>
                    <a:lnTo>
                      <a:pt x="723" y="87"/>
                    </a:lnTo>
                    <a:lnTo>
                      <a:pt x="776" y="132"/>
                    </a:lnTo>
                    <a:lnTo>
                      <a:pt x="821" y="185"/>
                    </a:lnTo>
                    <a:lnTo>
                      <a:pt x="859" y="246"/>
                    </a:lnTo>
                    <a:lnTo>
                      <a:pt x="885" y="310"/>
                    </a:lnTo>
                    <a:lnTo>
                      <a:pt x="904" y="380"/>
                    </a:lnTo>
                    <a:lnTo>
                      <a:pt x="910" y="454"/>
                    </a:lnTo>
                    <a:lnTo>
                      <a:pt x="904" y="528"/>
                    </a:lnTo>
                    <a:lnTo>
                      <a:pt x="885" y="598"/>
                    </a:lnTo>
                    <a:lnTo>
                      <a:pt x="859" y="664"/>
                    </a:lnTo>
                    <a:lnTo>
                      <a:pt x="821" y="722"/>
                    </a:lnTo>
                    <a:lnTo>
                      <a:pt x="776" y="775"/>
                    </a:lnTo>
                    <a:lnTo>
                      <a:pt x="723" y="821"/>
                    </a:lnTo>
                    <a:lnTo>
                      <a:pt x="664" y="859"/>
                    </a:lnTo>
                    <a:lnTo>
                      <a:pt x="598" y="885"/>
                    </a:lnTo>
                    <a:lnTo>
                      <a:pt x="528" y="902"/>
                    </a:lnTo>
                    <a:lnTo>
                      <a:pt x="454" y="908"/>
                    </a:lnTo>
                    <a:lnTo>
                      <a:pt x="380" y="902"/>
                    </a:lnTo>
                    <a:lnTo>
                      <a:pt x="310" y="885"/>
                    </a:lnTo>
                    <a:lnTo>
                      <a:pt x="246" y="859"/>
                    </a:lnTo>
                    <a:lnTo>
                      <a:pt x="186" y="821"/>
                    </a:lnTo>
                    <a:lnTo>
                      <a:pt x="133" y="775"/>
                    </a:lnTo>
                    <a:lnTo>
                      <a:pt x="87" y="722"/>
                    </a:lnTo>
                    <a:lnTo>
                      <a:pt x="51" y="664"/>
                    </a:lnTo>
                    <a:lnTo>
                      <a:pt x="23" y="598"/>
                    </a:lnTo>
                    <a:lnTo>
                      <a:pt x="6" y="528"/>
                    </a:lnTo>
                    <a:lnTo>
                      <a:pt x="0" y="454"/>
                    </a:lnTo>
                    <a:lnTo>
                      <a:pt x="6" y="380"/>
                    </a:lnTo>
                    <a:lnTo>
                      <a:pt x="23" y="310"/>
                    </a:lnTo>
                    <a:lnTo>
                      <a:pt x="51" y="246"/>
                    </a:lnTo>
                    <a:lnTo>
                      <a:pt x="87" y="185"/>
                    </a:lnTo>
                    <a:lnTo>
                      <a:pt x="133" y="132"/>
                    </a:lnTo>
                    <a:lnTo>
                      <a:pt x="186" y="87"/>
                    </a:lnTo>
                    <a:lnTo>
                      <a:pt x="246" y="51"/>
                    </a:lnTo>
                    <a:lnTo>
                      <a:pt x="310" y="23"/>
                    </a:lnTo>
                    <a:lnTo>
                      <a:pt x="380" y="6"/>
                    </a:lnTo>
                    <a:lnTo>
                      <a:pt x="4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8" name="Freeform 10127"/>
              <p:cNvSpPr>
                <a:spLocks/>
              </p:cNvSpPr>
              <p:nvPr/>
            </p:nvSpPr>
            <p:spPr bwMode="auto">
              <a:xfrm>
                <a:off x="6290" y="450"/>
                <a:ext cx="874" cy="1501"/>
              </a:xfrm>
              <a:custGeom>
                <a:avLst/>
                <a:gdLst>
                  <a:gd name="T0" fmla="*/ 1377 w 1749"/>
                  <a:gd name="T1" fmla="*/ 4 h 3002"/>
                  <a:gd name="T2" fmla="*/ 1428 w 1749"/>
                  <a:gd name="T3" fmla="*/ 11 h 3002"/>
                  <a:gd name="T4" fmla="*/ 1479 w 1749"/>
                  <a:gd name="T5" fmla="*/ 26 h 3002"/>
                  <a:gd name="T6" fmla="*/ 1610 w 1749"/>
                  <a:gd name="T7" fmla="*/ 96 h 3002"/>
                  <a:gd name="T8" fmla="*/ 1710 w 1749"/>
                  <a:gd name="T9" fmla="*/ 210 h 3002"/>
                  <a:gd name="T10" fmla="*/ 1749 w 1749"/>
                  <a:gd name="T11" fmla="*/ 361 h 3002"/>
                  <a:gd name="T12" fmla="*/ 1732 w 1749"/>
                  <a:gd name="T13" fmla="*/ 1483 h 3002"/>
                  <a:gd name="T14" fmla="*/ 1651 w 1749"/>
                  <a:gd name="T15" fmla="*/ 1614 h 3002"/>
                  <a:gd name="T16" fmla="*/ 1513 w 1749"/>
                  <a:gd name="T17" fmla="*/ 1685 h 3002"/>
                  <a:gd name="T18" fmla="*/ 1394 w 1749"/>
                  <a:gd name="T19" fmla="*/ 1699 h 3002"/>
                  <a:gd name="T20" fmla="*/ 1315 w 1749"/>
                  <a:gd name="T21" fmla="*/ 1699 h 3002"/>
                  <a:gd name="T22" fmla="*/ 1203 w 1749"/>
                  <a:gd name="T23" fmla="*/ 1699 h 3002"/>
                  <a:gd name="T24" fmla="*/ 1127 w 1749"/>
                  <a:gd name="T25" fmla="*/ 1699 h 3002"/>
                  <a:gd name="T26" fmla="*/ 1108 w 1749"/>
                  <a:gd name="T27" fmla="*/ 1699 h 3002"/>
                  <a:gd name="T28" fmla="*/ 1059 w 1749"/>
                  <a:gd name="T29" fmla="*/ 1704 h 3002"/>
                  <a:gd name="T30" fmla="*/ 987 w 1749"/>
                  <a:gd name="T31" fmla="*/ 1727 h 3002"/>
                  <a:gd name="T32" fmla="*/ 916 w 1749"/>
                  <a:gd name="T33" fmla="*/ 1778 h 3002"/>
                  <a:gd name="T34" fmla="*/ 863 w 1749"/>
                  <a:gd name="T35" fmla="*/ 1867 h 3002"/>
                  <a:gd name="T36" fmla="*/ 849 w 1749"/>
                  <a:gd name="T37" fmla="*/ 2007 h 3002"/>
                  <a:gd name="T38" fmla="*/ 904 w 1749"/>
                  <a:gd name="T39" fmla="*/ 2561 h 3002"/>
                  <a:gd name="T40" fmla="*/ 914 w 1749"/>
                  <a:gd name="T41" fmla="*/ 2851 h 3002"/>
                  <a:gd name="T42" fmla="*/ 842 w 1749"/>
                  <a:gd name="T43" fmla="*/ 2953 h 3002"/>
                  <a:gd name="T44" fmla="*/ 723 w 1749"/>
                  <a:gd name="T45" fmla="*/ 3002 h 3002"/>
                  <a:gd name="T46" fmla="*/ 611 w 1749"/>
                  <a:gd name="T47" fmla="*/ 2983 h 3002"/>
                  <a:gd name="T48" fmla="*/ 511 w 1749"/>
                  <a:gd name="T49" fmla="*/ 2892 h 3002"/>
                  <a:gd name="T50" fmla="*/ 471 w 1749"/>
                  <a:gd name="T51" fmla="*/ 2652 h 3002"/>
                  <a:gd name="T52" fmla="*/ 441 w 1749"/>
                  <a:gd name="T53" fmla="*/ 2274 h 3002"/>
                  <a:gd name="T54" fmla="*/ 426 w 1749"/>
                  <a:gd name="T55" fmla="*/ 1992 h 3002"/>
                  <a:gd name="T56" fmla="*/ 420 w 1749"/>
                  <a:gd name="T57" fmla="*/ 1788 h 3002"/>
                  <a:gd name="T58" fmla="*/ 422 w 1749"/>
                  <a:gd name="T59" fmla="*/ 1649 h 3002"/>
                  <a:gd name="T60" fmla="*/ 430 w 1749"/>
                  <a:gd name="T61" fmla="*/ 1559 h 3002"/>
                  <a:gd name="T62" fmla="*/ 441 w 1749"/>
                  <a:gd name="T63" fmla="*/ 1506 h 3002"/>
                  <a:gd name="T64" fmla="*/ 454 w 1749"/>
                  <a:gd name="T65" fmla="*/ 1470 h 3002"/>
                  <a:gd name="T66" fmla="*/ 479 w 1749"/>
                  <a:gd name="T67" fmla="*/ 1426 h 3002"/>
                  <a:gd name="T68" fmla="*/ 537 w 1749"/>
                  <a:gd name="T69" fmla="*/ 1371 h 3002"/>
                  <a:gd name="T70" fmla="*/ 647 w 1749"/>
                  <a:gd name="T71" fmla="*/ 1322 h 3002"/>
                  <a:gd name="T72" fmla="*/ 832 w 1749"/>
                  <a:gd name="T73" fmla="*/ 1286 h 3002"/>
                  <a:gd name="T74" fmla="*/ 868 w 1749"/>
                  <a:gd name="T75" fmla="*/ 1018 h 3002"/>
                  <a:gd name="T76" fmla="*/ 694 w 1749"/>
                  <a:gd name="T77" fmla="*/ 1090 h 3002"/>
                  <a:gd name="T78" fmla="*/ 466 w 1749"/>
                  <a:gd name="T79" fmla="*/ 1122 h 3002"/>
                  <a:gd name="T80" fmla="*/ 163 w 1749"/>
                  <a:gd name="T81" fmla="*/ 1114 h 3002"/>
                  <a:gd name="T82" fmla="*/ 57 w 1749"/>
                  <a:gd name="T83" fmla="*/ 1069 h 3002"/>
                  <a:gd name="T84" fmla="*/ 2 w 1749"/>
                  <a:gd name="T85" fmla="*/ 967 h 3002"/>
                  <a:gd name="T86" fmla="*/ 25 w 1749"/>
                  <a:gd name="T87" fmla="*/ 849 h 3002"/>
                  <a:gd name="T88" fmla="*/ 112 w 1749"/>
                  <a:gd name="T89" fmla="*/ 776 h 3002"/>
                  <a:gd name="T90" fmla="*/ 280 w 1749"/>
                  <a:gd name="T91" fmla="*/ 768 h 3002"/>
                  <a:gd name="T92" fmla="*/ 501 w 1749"/>
                  <a:gd name="T93" fmla="*/ 755 h 3002"/>
                  <a:gd name="T94" fmla="*/ 656 w 1749"/>
                  <a:gd name="T95" fmla="*/ 700 h 3002"/>
                  <a:gd name="T96" fmla="*/ 764 w 1749"/>
                  <a:gd name="T97" fmla="*/ 609 h 3002"/>
                  <a:gd name="T98" fmla="*/ 844 w 1749"/>
                  <a:gd name="T99" fmla="*/ 480 h 3002"/>
                  <a:gd name="T100" fmla="*/ 912 w 1749"/>
                  <a:gd name="T101" fmla="*/ 320 h 3002"/>
                  <a:gd name="T102" fmla="*/ 982 w 1749"/>
                  <a:gd name="T103" fmla="*/ 170 h 3002"/>
                  <a:gd name="T104" fmla="*/ 1095 w 1749"/>
                  <a:gd name="T105" fmla="*/ 70 h 3002"/>
                  <a:gd name="T106" fmla="*/ 1229 w 1749"/>
                  <a:gd name="T107" fmla="*/ 13 h 3002"/>
                  <a:gd name="T108" fmla="*/ 1271 w 1749"/>
                  <a:gd name="T109" fmla="*/ 4 h 3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49" h="3002">
                    <a:moveTo>
                      <a:pt x="1328" y="0"/>
                    </a:moveTo>
                    <a:lnTo>
                      <a:pt x="1352" y="0"/>
                    </a:lnTo>
                    <a:lnTo>
                      <a:pt x="1377" y="4"/>
                    </a:lnTo>
                    <a:lnTo>
                      <a:pt x="1398" y="6"/>
                    </a:lnTo>
                    <a:lnTo>
                      <a:pt x="1415" y="9"/>
                    </a:lnTo>
                    <a:lnTo>
                      <a:pt x="1428" y="11"/>
                    </a:lnTo>
                    <a:lnTo>
                      <a:pt x="1432" y="11"/>
                    </a:lnTo>
                    <a:lnTo>
                      <a:pt x="1434" y="11"/>
                    </a:lnTo>
                    <a:lnTo>
                      <a:pt x="1479" y="26"/>
                    </a:lnTo>
                    <a:lnTo>
                      <a:pt x="1524" y="45"/>
                    </a:lnTo>
                    <a:lnTo>
                      <a:pt x="1568" y="68"/>
                    </a:lnTo>
                    <a:lnTo>
                      <a:pt x="1610" y="96"/>
                    </a:lnTo>
                    <a:lnTo>
                      <a:pt x="1647" y="130"/>
                    </a:lnTo>
                    <a:lnTo>
                      <a:pt x="1681" y="168"/>
                    </a:lnTo>
                    <a:lnTo>
                      <a:pt x="1710" y="210"/>
                    </a:lnTo>
                    <a:lnTo>
                      <a:pt x="1731" y="255"/>
                    </a:lnTo>
                    <a:lnTo>
                      <a:pt x="1744" y="306"/>
                    </a:lnTo>
                    <a:lnTo>
                      <a:pt x="1749" y="361"/>
                    </a:lnTo>
                    <a:lnTo>
                      <a:pt x="1749" y="1364"/>
                    </a:lnTo>
                    <a:lnTo>
                      <a:pt x="1746" y="1426"/>
                    </a:lnTo>
                    <a:lnTo>
                      <a:pt x="1732" y="1483"/>
                    </a:lnTo>
                    <a:lnTo>
                      <a:pt x="1712" y="1532"/>
                    </a:lnTo>
                    <a:lnTo>
                      <a:pt x="1685" y="1576"/>
                    </a:lnTo>
                    <a:lnTo>
                      <a:pt x="1651" y="1614"/>
                    </a:lnTo>
                    <a:lnTo>
                      <a:pt x="1610" y="1644"/>
                    </a:lnTo>
                    <a:lnTo>
                      <a:pt x="1564" y="1666"/>
                    </a:lnTo>
                    <a:lnTo>
                      <a:pt x="1513" y="1685"/>
                    </a:lnTo>
                    <a:lnTo>
                      <a:pt x="1458" y="1695"/>
                    </a:lnTo>
                    <a:lnTo>
                      <a:pt x="1402" y="1699"/>
                    </a:lnTo>
                    <a:lnTo>
                      <a:pt x="1394" y="1699"/>
                    </a:lnTo>
                    <a:lnTo>
                      <a:pt x="1375" y="1699"/>
                    </a:lnTo>
                    <a:lnTo>
                      <a:pt x="1349" y="1699"/>
                    </a:lnTo>
                    <a:lnTo>
                      <a:pt x="1315" y="1699"/>
                    </a:lnTo>
                    <a:lnTo>
                      <a:pt x="1279" y="1699"/>
                    </a:lnTo>
                    <a:lnTo>
                      <a:pt x="1241" y="1699"/>
                    </a:lnTo>
                    <a:lnTo>
                      <a:pt x="1203" y="1699"/>
                    </a:lnTo>
                    <a:lnTo>
                      <a:pt x="1171" y="1699"/>
                    </a:lnTo>
                    <a:lnTo>
                      <a:pt x="1144" y="1699"/>
                    </a:lnTo>
                    <a:lnTo>
                      <a:pt x="1127" y="1699"/>
                    </a:lnTo>
                    <a:lnTo>
                      <a:pt x="1120" y="1699"/>
                    </a:lnTo>
                    <a:lnTo>
                      <a:pt x="1118" y="1699"/>
                    </a:lnTo>
                    <a:lnTo>
                      <a:pt x="1108" y="1699"/>
                    </a:lnTo>
                    <a:lnTo>
                      <a:pt x="1095" y="1699"/>
                    </a:lnTo>
                    <a:lnTo>
                      <a:pt x="1078" y="1701"/>
                    </a:lnTo>
                    <a:lnTo>
                      <a:pt x="1059" y="1704"/>
                    </a:lnTo>
                    <a:lnTo>
                      <a:pt x="1037" y="1710"/>
                    </a:lnTo>
                    <a:lnTo>
                      <a:pt x="1012" y="1718"/>
                    </a:lnTo>
                    <a:lnTo>
                      <a:pt x="987" y="1727"/>
                    </a:lnTo>
                    <a:lnTo>
                      <a:pt x="963" y="1740"/>
                    </a:lnTo>
                    <a:lnTo>
                      <a:pt x="938" y="1757"/>
                    </a:lnTo>
                    <a:lnTo>
                      <a:pt x="916" y="1778"/>
                    </a:lnTo>
                    <a:lnTo>
                      <a:pt x="895" y="1803"/>
                    </a:lnTo>
                    <a:lnTo>
                      <a:pt x="876" y="1833"/>
                    </a:lnTo>
                    <a:lnTo>
                      <a:pt x="863" y="1867"/>
                    </a:lnTo>
                    <a:lnTo>
                      <a:pt x="853" y="1909"/>
                    </a:lnTo>
                    <a:lnTo>
                      <a:pt x="847" y="1954"/>
                    </a:lnTo>
                    <a:lnTo>
                      <a:pt x="849" y="2007"/>
                    </a:lnTo>
                    <a:lnTo>
                      <a:pt x="866" y="2183"/>
                    </a:lnTo>
                    <a:lnTo>
                      <a:pt x="885" y="2368"/>
                    </a:lnTo>
                    <a:lnTo>
                      <a:pt x="904" y="2561"/>
                    </a:lnTo>
                    <a:lnTo>
                      <a:pt x="923" y="2764"/>
                    </a:lnTo>
                    <a:lnTo>
                      <a:pt x="923" y="2807"/>
                    </a:lnTo>
                    <a:lnTo>
                      <a:pt x="914" y="2851"/>
                    </a:lnTo>
                    <a:lnTo>
                      <a:pt x="897" y="2888"/>
                    </a:lnTo>
                    <a:lnTo>
                      <a:pt x="872" y="2924"/>
                    </a:lnTo>
                    <a:lnTo>
                      <a:pt x="842" y="2953"/>
                    </a:lnTo>
                    <a:lnTo>
                      <a:pt x="806" y="2977"/>
                    </a:lnTo>
                    <a:lnTo>
                      <a:pt x="766" y="2994"/>
                    </a:lnTo>
                    <a:lnTo>
                      <a:pt x="723" y="3002"/>
                    </a:lnTo>
                    <a:lnTo>
                      <a:pt x="702" y="3002"/>
                    </a:lnTo>
                    <a:lnTo>
                      <a:pt x="655" y="2998"/>
                    </a:lnTo>
                    <a:lnTo>
                      <a:pt x="611" y="2983"/>
                    </a:lnTo>
                    <a:lnTo>
                      <a:pt x="571" y="2960"/>
                    </a:lnTo>
                    <a:lnTo>
                      <a:pt x="537" y="2928"/>
                    </a:lnTo>
                    <a:lnTo>
                      <a:pt x="511" y="2892"/>
                    </a:lnTo>
                    <a:lnTo>
                      <a:pt x="492" y="2849"/>
                    </a:lnTo>
                    <a:lnTo>
                      <a:pt x="483" y="2801"/>
                    </a:lnTo>
                    <a:lnTo>
                      <a:pt x="471" y="2652"/>
                    </a:lnTo>
                    <a:lnTo>
                      <a:pt x="460" y="2514"/>
                    </a:lnTo>
                    <a:lnTo>
                      <a:pt x="450" y="2389"/>
                    </a:lnTo>
                    <a:lnTo>
                      <a:pt x="441" y="2274"/>
                    </a:lnTo>
                    <a:lnTo>
                      <a:pt x="435" y="2170"/>
                    </a:lnTo>
                    <a:lnTo>
                      <a:pt x="430" y="2077"/>
                    </a:lnTo>
                    <a:lnTo>
                      <a:pt x="426" y="1992"/>
                    </a:lnTo>
                    <a:lnTo>
                      <a:pt x="422" y="1916"/>
                    </a:lnTo>
                    <a:lnTo>
                      <a:pt x="420" y="1848"/>
                    </a:lnTo>
                    <a:lnTo>
                      <a:pt x="420" y="1788"/>
                    </a:lnTo>
                    <a:lnTo>
                      <a:pt x="418" y="1735"/>
                    </a:lnTo>
                    <a:lnTo>
                      <a:pt x="420" y="1689"/>
                    </a:lnTo>
                    <a:lnTo>
                      <a:pt x="422" y="1649"/>
                    </a:lnTo>
                    <a:lnTo>
                      <a:pt x="424" y="1614"/>
                    </a:lnTo>
                    <a:lnTo>
                      <a:pt x="426" y="1585"/>
                    </a:lnTo>
                    <a:lnTo>
                      <a:pt x="430" y="1559"/>
                    </a:lnTo>
                    <a:lnTo>
                      <a:pt x="433" y="1538"/>
                    </a:lnTo>
                    <a:lnTo>
                      <a:pt x="437" y="1521"/>
                    </a:lnTo>
                    <a:lnTo>
                      <a:pt x="441" y="1506"/>
                    </a:lnTo>
                    <a:lnTo>
                      <a:pt x="445" y="1492"/>
                    </a:lnTo>
                    <a:lnTo>
                      <a:pt x="448" y="1481"/>
                    </a:lnTo>
                    <a:lnTo>
                      <a:pt x="454" y="1470"/>
                    </a:lnTo>
                    <a:lnTo>
                      <a:pt x="458" y="1460"/>
                    </a:lnTo>
                    <a:lnTo>
                      <a:pt x="467" y="1443"/>
                    </a:lnTo>
                    <a:lnTo>
                      <a:pt x="479" y="1426"/>
                    </a:lnTo>
                    <a:lnTo>
                      <a:pt x="494" y="1407"/>
                    </a:lnTo>
                    <a:lnTo>
                      <a:pt x="513" y="1390"/>
                    </a:lnTo>
                    <a:lnTo>
                      <a:pt x="537" y="1371"/>
                    </a:lnTo>
                    <a:lnTo>
                      <a:pt x="568" y="1354"/>
                    </a:lnTo>
                    <a:lnTo>
                      <a:pt x="604" y="1337"/>
                    </a:lnTo>
                    <a:lnTo>
                      <a:pt x="647" y="1322"/>
                    </a:lnTo>
                    <a:lnTo>
                      <a:pt x="700" y="1309"/>
                    </a:lnTo>
                    <a:lnTo>
                      <a:pt x="760" y="1296"/>
                    </a:lnTo>
                    <a:lnTo>
                      <a:pt x="832" y="1286"/>
                    </a:lnTo>
                    <a:lnTo>
                      <a:pt x="916" y="1279"/>
                    </a:lnTo>
                    <a:lnTo>
                      <a:pt x="916" y="984"/>
                    </a:lnTo>
                    <a:lnTo>
                      <a:pt x="868" y="1018"/>
                    </a:lnTo>
                    <a:lnTo>
                      <a:pt x="815" y="1046"/>
                    </a:lnTo>
                    <a:lnTo>
                      <a:pt x="757" y="1071"/>
                    </a:lnTo>
                    <a:lnTo>
                      <a:pt x="694" y="1090"/>
                    </a:lnTo>
                    <a:lnTo>
                      <a:pt x="624" y="1105"/>
                    </a:lnTo>
                    <a:lnTo>
                      <a:pt x="549" y="1114"/>
                    </a:lnTo>
                    <a:lnTo>
                      <a:pt x="466" y="1122"/>
                    </a:lnTo>
                    <a:lnTo>
                      <a:pt x="375" y="1124"/>
                    </a:lnTo>
                    <a:lnTo>
                      <a:pt x="275" y="1122"/>
                    </a:lnTo>
                    <a:lnTo>
                      <a:pt x="163" y="1114"/>
                    </a:lnTo>
                    <a:lnTo>
                      <a:pt x="123" y="1107"/>
                    </a:lnTo>
                    <a:lnTo>
                      <a:pt x="87" y="1091"/>
                    </a:lnTo>
                    <a:lnTo>
                      <a:pt x="57" y="1069"/>
                    </a:lnTo>
                    <a:lnTo>
                      <a:pt x="31" y="1038"/>
                    </a:lnTo>
                    <a:lnTo>
                      <a:pt x="14" y="1004"/>
                    </a:lnTo>
                    <a:lnTo>
                      <a:pt x="2" y="967"/>
                    </a:lnTo>
                    <a:lnTo>
                      <a:pt x="0" y="925"/>
                    </a:lnTo>
                    <a:lnTo>
                      <a:pt x="8" y="885"/>
                    </a:lnTo>
                    <a:lnTo>
                      <a:pt x="25" y="849"/>
                    </a:lnTo>
                    <a:lnTo>
                      <a:pt x="48" y="819"/>
                    </a:lnTo>
                    <a:lnTo>
                      <a:pt x="76" y="793"/>
                    </a:lnTo>
                    <a:lnTo>
                      <a:pt x="112" y="776"/>
                    </a:lnTo>
                    <a:lnTo>
                      <a:pt x="150" y="764"/>
                    </a:lnTo>
                    <a:lnTo>
                      <a:pt x="189" y="762"/>
                    </a:lnTo>
                    <a:lnTo>
                      <a:pt x="280" y="768"/>
                    </a:lnTo>
                    <a:lnTo>
                      <a:pt x="362" y="768"/>
                    </a:lnTo>
                    <a:lnTo>
                      <a:pt x="435" y="762"/>
                    </a:lnTo>
                    <a:lnTo>
                      <a:pt x="501" y="755"/>
                    </a:lnTo>
                    <a:lnTo>
                      <a:pt x="558" y="740"/>
                    </a:lnTo>
                    <a:lnTo>
                      <a:pt x="611" y="723"/>
                    </a:lnTo>
                    <a:lnTo>
                      <a:pt x="656" y="700"/>
                    </a:lnTo>
                    <a:lnTo>
                      <a:pt x="696" y="673"/>
                    </a:lnTo>
                    <a:lnTo>
                      <a:pt x="732" y="643"/>
                    </a:lnTo>
                    <a:lnTo>
                      <a:pt x="764" y="609"/>
                    </a:lnTo>
                    <a:lnTo>
                      <a:pt x="795" y="569"/>
                    </a:lnTo>
                    <a:lnTo>
                      <a:pt x="819" y="528"/>
                    </a:lnTo>
                    <a:lnTo>
                      <a:pt x="844" y="480"/>
                    </a:lnTo>
                    <a:lnTo>
                      <a:pt x="866" y="431"/>
                    </a:lnTo>
                    <a:lnTo>
                      <a:pt x="889" y="378"/>
                    </a:lnTo>
                    <a:lnTo>
                      <a:pt x="912" y="320"/>
                    </a:lnTo>
                    <a:lnTo>
                      <a:pt x="934" y="259"/>
                    </a:lnTo>
                    <a:lnTo>
                      <a:pt x="955" y="214"/>
                    </a:lnTo>
                    <a:lnTo>
                      <a:pt x="982" y="170"/>
                    </a:lnTo>
                    <a:lnTo>
                      <a:pt x="1016" y="132"/>
                    </a:lnTo>
                    <a:lnTo>
                      <a:pt x="1054" y="98"/>
                    </a:lnTo>
                    <a:lnTo>
                      <a:pt x="1095" y="70"/>
                    </a:lnTo>
                    <a:lnTo>
                      <a:pt x="1139" y="45"/>
                    </a:lnTo>
                    <a:lnTo>
                      <a:pt x="1184" y="26"/>
                    </a:lnTo>
                    <a:lnTo>
                      <a:pt x="1229" y="13"/>
                    </a:lnTo>
                    <a:lnTo>
                      <a:pt x="1235" y="11"/>
                    </a:lnTo>
                    <a:lnTo>
                      <a:pt x="1250" y="8"/>
                    </a:lnTo>
                    <a:lnTo>
                      <a:pt x="1271" y="4"/>
                    </a:lnTo>
                    <a:lnTo>
                      <a:pt x="1299" y="0"/>
                    </a:lnTo>
                    <a:lnTo>
                      <a:pt x="13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09" name="Freeform 10128"/>
              <p:cNvSpPr>
                <a:spLocks/>
              </p:cNvSpPr>
              <p:nvPr/>
            </p:nvSpPr>
            <p:spPr bwMode="auto">
              <a:xfrm>
                <a:off x="6755" y="606"/>
                <a:ext cx="614" cy="1338"/>
              </a:xfrm>
              <a:custGeom>
                <a:avLst/>
                <a:gdLst>
                  <a:gd name="T0" fmla="*/ 1059 w 1229"/>
                  <a:gd name="T1" fmla="*/ 0 h 2677"/>
                  <a:gd name="T2" fmla="*/ 1098 w 1229"/>
                  <a:gd name="T3" fmla="*/ 4 h 2677"/>
                  <a:gd name="T4" fmla="*/ 1134 w 1229"/>
                  <a:gd name="T5" fmla="*/ 17 h 2677"/>
                  <a:gd name="T6" fmla="*/ 1164 w 1229"/>
                  <a:gd name="T7" fmla="*/ 38 h 2677"/>
                  <a:gd name="T8" fmla="*/ 1191 w 1229"/>
                  <a:gd name="T9" fmla="*/ 65 h 2677"/>
                  <a:gd name="T10" fmla="*/ 1212 w 1229"/>
                  <a:gd name="T11" fmla="*/ 95 h 2677"/>
                  <a:gd name="T12" fmla="*/ 1225 w 1229"/>
                  <a:gd name="T13" fmla="*/ 131 h 2677"/>
                  <a:gd name="T14" fmla="*/ 1229 w 1229"/>
                  <a:gd name="T15" fmla="*/ 170 h 2677"/>
                  <a:gd name="T16" fmla="*/ 1229 w 1229"/>
                  <a:gd name="T17" fmla="*/ 1648 h 2677"/>
                  <a:gd name="T18" fmla="*/ 1223 w 1229"/>
                  <a:gd name="T19" fmla="*/ 1688 h 2677"/>
                  <a:gd name="T20" fmla="*/ 1210 w 1229"/>
                  <a:gd name="T21" fmla="*/ 1725 h 2677"/>
                  <a:gd name="T22" fmla="*/ 1189 w 1229"/>
                  <a:gd name="T23" fmla="*/ 1758 h 2677"/>
                  <a:gd name="T24" fmla="*/ 1161 w 1229"/>
                  <a:gd name="T25" fmla="*/ 1782 h 2677"/>
                  <a:gd name="T26" fmla="*/ 1161 w 1229"/>
                  <a:gd name="T27" fmla="*/ 2677 h 2677"/>
                  <a:gd name="T28" fmla="*/ 956 w 1229"/>
                  <a:gd name="T29" fmla="*/ 2677 h 2677"/>
                  <a:gd name="T30" fmla="*/ 956 w 1229"/>
                  <a:gd name="T31" fmla="*/ 1818 h 2677"/>
                  <a:gd name="T32" fmla="*/ 346 w 1229"/>
                  <a:gd name="T33" fmla="*/ 1818 h 2677"/>
                  <a:gd name="T34" fmla="*/ 346 w 1229"/>
                  <a:gd name="T35" fmla="*/ 2677 h 2677"/>
                  <a:gd name="T36" fmla="*/ 141 w 1229"/>
                  <a:gd name="T37" fmla="*/ 2677 h 2677"/>
                  <a:gd name="T38" fmla="*/ 141 w 1229"/>
                  <a:gd name="T39" fmla="*/ 1814 h 2677"/>
                  <a:gd name="T40" fmla="*/ 104 w 1229"/>
                  <a:gd name="T41" fmla="*/ 1805 h 2677"/>
                  <a:gd name="T42" fmla="*/ 70 w 1229"/>
                  <a:gd name="T43" fmla="*/ 1784 h 2677"/>
                  <a:gd name="T44" fmla="*/ 41 w 1229"/>
                  <a:gd name="T45" fmla="*/ 1758 h 2677"/>
                  <a:gd name="T46" fmla="*/ 19 w 1229"/>
                  <a:gd name="T47" fmla="*/ 1725 h 2677"/>
                  <a:gd name="T48" fmla="*/ 5 w 1229"/>
                  <a:gd name="T49" fmla="*/ 1689 h 2677"/>
                  <a:gd name="T50" fmla="*/ 0 w 1229"/>
                  <a:gd name="T51" fmla="*/ 1648 h 2677"/>
                  <a:gd name="T52" fmla="*/ 5 w 1229"/>
                  <a:gd name="T53" fmla="*/ 1608 h 2677"/>
                  <a:gd name="T54" fmla="*/ 17 w 1229"/>
                  <a:gd name="T55" fmla="*/ 1574 h 2677"/>
                  <a:gd name="T56" fmla="*/ 37 w 1229"/>
                  <a:gd name="T57" fmla="*/ 1542 h 2677"/>
                  <a:gd name="T58" fmla="*/ 64 w 1229"/>
                  <a:gd name="T59" fmla="*/ 1515 h 2677"/>
                  <a:gd name="T60" fmla="*/ 94 w 1229"/>
                  <a:gd name="T61" fmla="*/ 1495 h 2677"/>
                  <a:gd name="T62" fmla="*/ 130 w 1229"/>
                  <a:gd name="T63" fmla="*/ 1483 h 2677"/>
                  <a:gd name="T64" fmla="*/ 170 w 1229"/>
                  <a:gd name="T65" fmla="*/ 1478 h 2677"/>
                  <a:gd name="T66" fmla="*/ 471 w 1229"/>
                  <a:gd name="T67" fmla="*/ 1478 h 2677"/>
                  <a:gd name="T68" fmla="*/ 537 w 1229"/>
                  <a:gd name="T69" fmla="*/ 1476 h 2677"/>
                  <a:gd name="T70" fmla="*/ 595 w 1229"/>
                  <a:gd name="T71" fmla="*/ 1466 h 2677"/>
                  <a:gd name="T72" fmla="*/ 648 w 1229"/>
                  <a:gd name="T73" fmla="*/ 1453 h 2677"/>
                  <a:gd name="T74" fmla="*/ 694 w 1229"/>
                  <a:gd name="T75" fmla="*/ 1434 h 2677"/>
                  <a:gd name="T76" fmla="*/ 733 w 1229"/>
                  <a:gd name="T77" fmla="*/ 1411 h 2677"/>
                  <a:gd name="T78" fmla="*/ 767 w 1229"/>
                  <a:gd name="T79" fmla="*/ 1387 h 2677"/>
                  <a:gd name="T80" fmla="*/ 796 w 1229"/>
                  <a:gd name="T81" fmla="*/ 1360 h 2677"/>
                  <a:gd name="T82" fmla="*/ 818 w 1229"/>
                  <a:gd name="T83" fmla="*/ 1330 h 2677"/>
                  <a:gd name="T84" fmla="*/ 839 w 1229"/>
                  <a:gd name="T85" fmla="*/ 1300 h 2677"/>
                  <a:gd name="T86" fmla="*/ 854 w 1229"/>
                  <a:gd name="T87" fmla="*/ 1268 h 2677"/>
                  <a:gd name="T88" fmla="*/ 868 w 1229"/>
                  <a:gd name="T89" fmla="*/ 1235 h 2677"/>
                  <a:gd name="T90" fmla="*/ 875 w 1229"/>
                  <a:gd name="T91" fmla="*/ 1205 h 2677"/>
                  <a:gd name="T92" fmla="*/ 883 w 1229"/>
                  <a:gd name="T93" fmla="*/ 1175 h 2677"/>
                  <a:gd name="T94" fmla="*/ 887 w 1229"/>
                  <a:gd name="T95" fmla="*/ 1148 h 2677"/>
                  <a:gd name="T96" fmla="*/ 890 w 1229"/>
                  <a:gd name="T97" fmla="*/ 1122 h 2677"/>
                  <a:gd name="T98" fmla="*/ 890 w 1229"/>
                  <a:gd name="T99" fmla="*/ 1101 h 2677"/>
                  <a:gd name="T100" fmla="*/ 890 w 1229"/>
                  <a:gd name="T101" fmla="*/ 1082 h 2677"/>
                  <a:gd name="T102" fmla="*/ 890 w 1229"/>
                  <a:gd name="T103" fmla="*/ 1069 h 2677"/>
                  <a:gd name="T104" fmla="*/ 890 w 1229"/>
                  <a:gd name="T105" fmla="*/ 1060 h 2677"/>
                  <a:gd name="T106" fmla="*/ 888 w 1229"/>
                  <a:gd name="T107" fmla="*/ 1058 h 2677"/>
                  <a:gd name="T108" fmla="*/ 888 w 1229"/>
                  <a:gd name="T109" fmla="*/ 170 h 2677"/>
                  <a:gd name="T110" fmla="*/ 894 w 1229"/>
                  <a:gd name="T111" fmla="*/ 131 h 2677"/>
                  <a:gd name="T112" fmla="*/ 907 w 1229"/>
                  <a:gd name="T113" fmla="*/ 95 h 2677"/>
                  <a:gd name="T114" fmla="*/ 926 w 1229"/>
                  <a:gd name="T115" fmla="*/ 65 h 2677"/>
                  <a:gd name="T116" fmla="*/ 953 w 1229"/>
                  <a:gd name="T117" fmla="*/ 38 h 2677"/>
                  <a:gd name="T118" fmla="*/ 985 w 1229"/>
                  <a:gd name="T119" fmla="*/ 17 h 2677"/>
                  <a:gd name="T120" fmla="*/ 1021 w 1229"/>
                  <a:gd name="T121" fmla="*/ 4 h 2677"/>
                  <a:gd name="T122" fmla="*/ 1059 w 1229"/>
                  <a:gd name="T123" fmla="*/ 0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2677">
                    <a:moveTo>
                      <a:pt x="1059" y="0"/>
                    </a:moveTo>
                    <a:lnTo>
                      <a:pt x="1098" y="4"/>
                    </a:lnTo>
                    <a:lnTo>
                      <a:pt x="1134" y="17"/>
                    </a:lnTo>
                    <a:lnTo>
                      <a:pt x="1164" y="38"/>
                    </a:lnTo>
                    <a:lnTo>
                      <a:pt x="1191" y="65"/>
                    </a:lnTo>
                    <a:lnTo>
                      <a:pt x="1212" y="95"/>
                    </a:lnTo>
                    <a:lnTo>
                      <a:pt x="1225" y="131"/>
                    </a:lnTo>
                    <a:lnTo>
                      <a:pt x="1229" y="170"/>
                    </a:lnTo>
                    <a:lnTo>
                      <a:pt x="1229" y="1648"/>
                    </a:lnTo>
                    <a:lnTo>
                      <a:pt x="1223" y="1688"/>
                    </a:lnTo>
                    <a:lnTo>
                      <a:pt x="1210" y="1725"/>
                    </a:lnTo>
                    <a:lnTo>
                      <a:pt x="1189" y="1758"/>
                    </a:lnTo>
                    <a:lnTo>
                      <a:pt x="1161" y="1782"/>
                    </a:lnTo>
                    <a:lnTo>
                      <a:pt x="1161" y="2677"/>
                    </a:lnTo>
                    <a:lnTo>
                      <a:pt x="956" y="2677"/>
                    </a:lnTo>
                    <a:lnTo>
                      <a:pt x="956" y="1818"/>
                    </a:lnTo>
                    <a:lnTo>
                      <a:pt x="346" y="1818"/>
                    </a:lnTo>
                    <a:lnTo>
                      <a:pt x="346" y="2677"/>
                    </a:lnTo>
                    <a:lnTo>
                      <a:pt x="141" y="2677"/>
                    </a:lnTo>
                    <a:lnTo>
                      <a:pt x="141" y="1814"/>
                    </a:lnTo>
                    <a:lnTo>
                      <a:pt x="104" y="1805"/>
                    </a:lnTo>
                    <a:lnTo>
                      <a:pt x="70" y="1784"/>
                    </a:lnTo>
                    <a:lnTo>
                      <a:pt x="41" y="1758"/>
                    </a:lnTo>
                    <a:lnTo>
                      <a:pt x="19" y="1725"/>
                    </a:lnTo>
                    <a:lnTo>
                      <a:pt x="5" y="1689"/>
                    </a:lnTo>
                    <a:lnTo>
                      <a:pt x="0" y="1648"/>
                    </a:lnTo>
                    <a:lnTo>
                      <a:pt x="5" y="1608"/>
                    </a:lnTo>
                    <a:lnTo>
                      <a:pt x="17" y="1574"/>
                    </a:lnTo>
                    <a:lnTo>
                      <a:pt x="37" y="1542"/>
                    </a:lnTo>
                    <a:lnTo>
                      <a:pt x="64" y="1515"/>
                    </a:lnTo>
                    <a:lnTo>
                      <a:pt x="94" y="1495"/>
                    </a:lnTo>
                    <a:lnTo>
                      <a:pt x="130" y="1483"/>
                    </a:lnTo>
                    <a:lnTo>
                      <a:pt x="170" y="1478"/>
                    </a:lnTo>
                    <a:lnTo>
                      <a:pt x="471" y="1478"/>
                    </a:lnTo>
                    <a:lnTo>
                      <a:pt x="537" y="1476"/>
                    </a:lnTo>
                    <a:lnTo>
                      <a:pt x="595" y="1466"/>
                    </a:lnTo>
                    <a:lnTo>
                      <a:pt x="648" y="1453"/>
                    </a:lnTo>
                    <a:lnTo>
                      <a:pt x="694" y="1434"/>
                    </a:lnTo>
                    <a:lnTo>
                      <a:pt x="733" y="1411"/>
                    </a:lnTo>
                    <a:lnTo>
                      <a:pt x="767" y="1387"/>
                    </a:lnTo>
                    <a:lnTo>
                      <a:pt x="796" y="1360"/>
                    </a:lnTo>
                    <a:lnTo>
                      <a:pt x="818" y="1330"/>
                    </a:lnTo>
                    <a:lnTo>
                      <a:pt x="839" y="1300"/>
                    </a:lnTo>
                    <a:lnTo>
                      <a:pt x="854" y="1268"/>
                    </a:lnTo>
                    <a:lnTo>
                      <a:pt x="868" y="1235"/>
                    </a:lnTo>
                    <a:lnTo>
                      <a:pt x="875" y="1205"/>
                    </a:lnTo>
                    <a:lnTo>
                      <a:pt x="883" y="1175"/>
                    </a:lnTo>
                    <a:lnTo>
                      <a:pt x="887" y="1148"/>
                    </a:lnTo>
                    <a:lnTo>
                      <a:pt x="890" y="1122"/>
                    </a:lnTo>
                    <a:lnTo>
                      <a:pt x="890" y="1101"/>
                    </a:lnTo>
                    <a:lnTo>
                      <a:pt x="890" y="1082"/>
                    </a:lnTo>
                    <a:lnTo>
                      <a:pt x="890" y="1069"/>
                    </a:lnTo>
                    <a:lnTo>
                      <a:pt x="890" y="1060"/>
                    </a:lnTo>
                    <a:lnTo>
                      <a:pt x="888" y="1058"/>
                    </a:lnTo>
                    <a:lnTo>
                      <a:pt x="888" y="170"/>
                    </a:lnTo>
                    <a:lnTo>
                      <a:pt x="894" y="131"/>
                    </a:lnTo>
                    <a:lnTo>
                      <a:pt x="907" y="95"/>
                    </a:lnTo>
                    <a:lnTo>
                      <a:pt x="926" y="65"/>
                    </a:lnTo>
                    <a:lnTo>
                      <a:pt x="953" y="38"/>
                    </a:lnTo>
                    <a:lnTo>
                      <a:pt x="985" y="17"/>
                    </a:lnTo>
                    <a:lnTo>
                      <a:pt x="1021" y="4"/>
                    </a:lnTo>
                    <a:lnTo>
                      <a:pt x="10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grpSp>
        <p:nvGrpSpPr>
          <p:cNvPr id="110" name="Group 109"/>
          <p:cNvGrpSpPr/>
          <p:nvPr/>
        </p:nvGrpSpPr>
        <p:grpSpPr>
          <a:xfrm>
            <a:off x="4721697" y="2546513"/>
            <a:ext cx="329896" cy="317199"/>
            <a:chOff x="5448300" y="3262313"/>
            <a:chExt cx="933451" cy="927100"/>
          </a:xfrm>
          <a:solidFill>
            <a:schemeClr val="bg2"/>
          </a:solidFill>
        </p:grpSpPr>
        <p:sp>
          <p:nvSpPr>
            <p:cNvPr id="111" name="Freeform 110"/>
            <p:cNvSpPr>
              <a:spLocks noEditPoints="1"/>
            </p:cNvSpPr>
            <p:nvPr/>
          </p:nvSpPr>
          <p:spPr bwMode="auto">
            <a:xfrm>
              <a:off x="5448300" y="3262313"/>
              <a:ext cx="612775" cy="927100"/>
            </a:xfrm>
            <a:custGeom>
              <a:avLst/>
              <a:gdLst>
                <a:gd name="T0" fmla="*/ 266 w 297"/>
                <a:gd name="T1" fmla="*/ 266 h 450"/>
                <a:gd name="T2" fmla="*/ 31 w 297"/>
                <a:gd name="T3" fmla="*/ 266 h 450"/>
                <a:gd name="T4" fmla="*/ 31 w 297"/>
                <a:gd name="T5" fmla="*/ 41 h 450"/>
                <a:gd name="T6" fmla="*/ 266 w 297"/>
                <a:gd name="T7" fmla="*/ 41 h 450"/>
                <a:gd name="T8" fmla="*/ 266 w 297"/>
                <a:gd name="T9" fmla="*/ 127 h 450"/>
                <a:gd name="T10" fmla="*/ 287 w 297"/>
                <a:gd name="T11" fmla="*/ 132 h 450"/>
                <a:gd name="T12" fmla="*/ 287 w 297"/>
                <a:gd name="T13" fmla="*/ 38 h 450"/>
                <a:gd name="T14" fmla="*/ 297 w 297"/>
                <a:gd name="T15" fmla="*/ 21 h 450"/>
                <a:gd name="T16" fmla="*/ 276 w 297"/>
                <a:gd name="T17" fmla="*/ 0 h 450"/>
                <a:gd name="T18" fmla="*/ 21 w 297"/>
                <a:gd name="T19" fmla="*/ 0 h 450"/>
                <a:gd name="T20" fmla="*/ 0 w 297"/>
                <a:gd name="T21" fmla="*/ 21 h 450"/>
                <a:gd name="T22" fmla="*/ 11 w 297"/>
                <a:gd name="T23" fmla="*/ 38 h 450"/>
                <a:gd name="T24" fmla="*/ 11 w 297"/>
                <a:gd name="T25" fmla="*/ 276 h 450"/>
                <a:gd name="T26" fmla="*/ 21 w 297"/>
                <a:gd name="T27" fmla="*/ 287 h 450"/>
                <a:gd name="T28" fmla="*/ 84 w 297"/>
                <a:gd name="T29" fmla="*/ 287 h 450"/>
                <a:gd name="T30" fmla="*/ 47 w 297"/>
                <a:gd name="T31" fmla="*/ 424 h 450"/>
                <a:gd name="T32" fmla="*/ 62 w 297"/>
                <a:gd name="T33" fmla="*/ 450 h 450"/>
                <a:gd name="T34" fmla="*/ 67 w 297"/>
                <a:gd name="T35" fmla="*/ 450 h 450"/>
                <a:gd name="T36" fmla="*/ 87 w 297"/>
                <a:gd name="T37" fmla="*/ 435 h 450"/>
                <a:gd name="T38" fmla="*/ 126 w 297"/>
                <a:gd name="T39" fmla="*/ 287 h 450"/>
                <a:gd name="T40" fmla="*/ 171 w 297"/>
                <a:gd name="T41" fmla="*/ 287 h 450"/>
                <a:gd name="T42" fmla="*/ 211 w 297"/>
                <a:gd name="T43" fmla="*/ 435 h 450"/>
                <a:gd name="T44" fmla="*/ 230 w 297"/>
                <a:gd name="T45" fmla="*/ 450 h 450"/>
                <a:gd name="T46" fmla="*/ 236 w 297"/>
                <a:gd name="T47" fmla="*/ 450 h 450"/>
                <a:gd name="T48" fmla="*/ 250 w 297"/>
                <a:gd name="T49" fmla="*/ 424 h 450"/>
                <a:gd name="T50" fmla="*/ 213 w 297"/>
                <a:gd name="T51" fmla="*/ 287 h 450"/>
                <a:gd name="T52" fmla="*/ 276 w 297"/>
                <a:gd name="T53" fmla="*/ 287 h 450"/>
                <a:gd name="T54" fmla="*/ 287 w 297"/>
                <a:gd name="T55" fmla="*/ 276 h 450"/>
                <a:gd name="T56" fmla="*/ 287 w 297"/>
                <a:gd name="T57" fmla="*/ 215 h 450"/>
                <a:gd name="T58" fmla="*/ 266 w 297"/>
                <a:gd name="T59" fmla="*/ 211 h 450"/>
                <a:gd name="T60" fmla="*/ 266 w 297"/>
                <a:gd name="T61" fmla="*/ 266 h 450"/>
                <a:gd name="T62" fmla="*/ 266 w 297"/>
                <a:gd name="T63" fmla="*/ 266 h 450"/>
                <a:gd name="T64" fmla="*/ 266 w 297"/>
                <a:gd name="T65" fmla="*/ 26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7" h="450">
                  <a:moveTo>
                    <a:pt x="266" y="266"/>
                  </a:moveTo>
                  <a:cubicBezTo>
                    <a:pt x="31" y="266"/>
                    <a:pt x="31" y="266"/>
                    <a:pt x="31" y="266"/>
                  </a:cubicBezTo>
                  <a:cubicBezTo>
                    <a:pt x="31" y="41"/>
                    <a:pt x="31" y="41"/>
                    <a:pt x="31" y="41"/>
                  </a:cubicBezTo>
                  <a:cubicBezTo>
                    <a:pt x="266" y="41"/>
                    <a:pt x="266" y="41"/>
                    <a:pt x="266" y="41"/>
                  </a:cubicBezTo>
                  <a:cubicBezTo>
                    <a:pt x="266" y="127"/>
                    <a:pt x="266" y="127"/>
                    <a:pt x="266" y="127"/>
                  </a:cubicBezTo>
                  <a:cubicBezTo>
                    <a:pt x="287" y="132"/>
                    <a:pt x="287" y="132"/>
                    <a:pt x="287" y="132"/>
                  </a:cubicBezTo>
                  <a:cubicBezTo>
                    <a:pt x="287" y="38"/>
                    <a:pt x="287" y="38"/>
                    <a:pt x="287" y="38"/>
                  </a:cubicBezTo>
                  <a:cubicBezTo>
                    <a:pt x="293" y="35"/>
                    <a:pt x="297" y="28"/>
                    <a:pt x="297" y="21"/>
                  </a:cubicBezTo>
                  <a:cubicBezTo>
                    <a:pt x="297" y="10"/>
                    <a:pt x="288" y="0"/>
                    <a:pt x="276" y="0"/>
                  </a:cubicBezTo>
                  <a:cubicBezTo>
                    <a:pt x="21" y="0"/>
                    <a:pt x="21" y="0"/>
                    <a:pt x="21" y="0"/>
                  </a:cubicBezTo>
                  <a:cubicBezTo>
                    <a:pt x="10" y="0"/>
                    <a:pt x="0" y="10"/>
                    <a:pt x="0" y="21"/>
                  </a:cubicBezTo>
                  <a:cubicBezTo>
                    <a:pt x="0" y="28"/>
                    <a:pt x="5" y="35"/>
                    <a:pt x="11" y="38"/>
                  </a:cubicBezTo>
                  <a:cubicBezTo>
                    <a:pt x="11" y="276"/>
                    <a:pt x="11" y="276"/>
                    <a:pt x="11" y="276"/>
                  </a:cubicBezTo>
                  <a:cubicBezTo>
                    <a:pt x="11" y="282"/>
                    <a:pt x="15" y="287"/>
                    <a:pt x="21" y="287"/>
                  </a:cubicBezTo>
                  <a:cubicBezTo>
                    <a:pt x="84" y="287"/>
                    <a:pt x="84" y="287"/>
                    <a:pt x="84" y="287"/>
                  </a:cubicBezTo>
                  <a:cubicBezTo>
                    <a:pt x="47" y="424"/>
                    <a:pt x="47" y="424"/>
                    <a:pt x="47" y="424"/>
                  </a:cubicBezTo>
                  <a:cubicBezTo>
                    <a:pt x="44" y="435"/>
                    <a:pt x="51" y="447"/>
                    <a:pt x="62" y="450"/>
                  </a:cubicBezTo>
                  <a:cubicBezTo>
                    <a:pt x="63" y="450"/>
                    <a:pt x="65" y="450"/>
                    <a:pt x="67" y="450"/>
                  </a:cubicBezTo>
                  <a:cubicBezTo>
                    <a:pt x="76" y="450"/>
                    <a:pt x="84" y="444"/>
                    <a:pt x="87" y="435"/>
                  </a:cubicBezTo>
                  <a:cubicBezTo>
                    <a:pt x="126" y="287"/>
                    <a:pt x="126" y="287"/>
                    <a:pt x="126" y="287"/>
                  </a:cubicBezTo>
                  <a:cubicBezTo>
                    <a:pt x="171" y="287"/>
                    <a:pt x="171" y="287"/>
                    <a:pt x="171" y="287"/>
                  </a:cubicBezTo>
                  <a:cubicBezTo>
                    <a:pt x="211" y="435"/>
                    <a:pt x="211" y="435"/>
                    <a:pt x="211" y="435"/>
                  </a:cubicBezTo>
                  <a:cubicBezTo>
                    <a:pt x="213" y="444"/>
                    <a:pt x="221" y="450"/>
                    <a:pt x="230" y="450"/>
                  </a:cubicBezTo>
                  <a:cubicBezTo>
                    <a:pt x="232" y="450"/>
                    <a:pt x="234" y="450"/>
                    <a:pt x="236" y="450"/>
                  </a:cubicBezTo>
                  <a:cubicBezTo>
                    <a:pt x="247" y="447"/>
                    <a:pt x="253" y="435"/>
                    <a:pt x="250" y="424"/>
                  </a:cubicBezTo>
                  <a:cubicBezTo>
                    <a:pt x="213" y="287"/>
                    <a:pt x="213" y="287"/>
                    <a:pt x="213" y="287"/>
                  </a:cubicBezTo>
                  <a:cubicBezTo>
                    <a:pt x="276" y="287"/>
                    <a:pt x="276" y="287"/>
                    <a:pt x="276" y="287"/>
                  </a:cubicBezTo>
                  <a:cubicBezTo>
                    <a:pt x="282" y="287"/>
                    <a:pt x="287" y="282"/>
                    <a:pt x="287" y="276"/>
                  </a:cubicBezTo>
                  <a:cubicBezTo>
                    <a:pt x="287" y="215"/>
                    <a:pt x="287" y="215"/>
                    <a:pt x="287" y="215"/>
                  </a:cubicBezTo>
                  <a:cubicBezTo>
                    <a:pt x="266" y="211"/>
                    <a:pt x="266" y="211"/>
                    <a:pt x="266" y="211"/>
                  </a:cubicBezTo>
                  <a:lnTo>
                    <a:pt x="266" y="266"/>
                  </a:lnTo>
                  <a:close/>
                  <a:moveTo>
                    <a:pt x="266" y="266"/>
                  </a:moveTo>
                  <a:cubicBezTo>
                    <a:pt x="266" y="266"/>
                    <a:pt x="266" y="266"/>
                    <a:pt x="266" y="266"/>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12" name="Freeform 111"/>
            <p:cNvSpPr>
              <a:spLocks noEditPoints="1"/>
            </p:cNvSpPr>
            <p:nvPr/>
          </p:nvSpPr>
          <p:spPr bwMode="auto">
            <a:xfrm>
              <a:off x="6102350" y="3417888"/>
              <a:ext cx="149225" cy="150813"/>
            </a:xfrm>
            <a:custGeom>
              <a:avLst/>
              <a:gdLst>
                <a:gd name="T0" fmla="*/ 36 w 73"/>
                <a:gd name="T1" fmla="*/ 73 h 73"/>
                <a:gd name="T2" fmla="*/ 73 w 73"/>
                <a:gd name="T3" fmla="*/ 36 h 73"/>
                <a:gd name="T4" fmla="*/ 36 w 73"/>
                <a:gd name="T5" fmla="*/ 0 h 73"/>
                <a:gd name="T6" fmla="*/ 0 w 73"/>
                <a:gd name="T7" fmla="*/ 36 h 73"/>
                <a:gd name="T8" fmla="*/ 36 w 73"/>
                <a:gd name="T9" fmla="*/ 73 h 73"/>
                <a:gd name="T10" fmla="*/ 36 w 73"/>
                <a:gd name="T11" fmla="*/ 73 h 73"/>
                <a:gd name="T12" fmla="*/ 36 w 73"/>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3" h="73">
                  <a:moveTo>
                    <a:pt x="36" y="73"/>
                  </a:moveTo>
                  <a:cubicBezTo>
                    <a:pt x="56" y="73"/>
                    <a:pt x="73" y="56"/>
                    <a:pt x="73" y="36"/>
                  </a:cubicBezTo>
                  <a:cubicBezTo>
                    <a:pt x="73" y="16"/>
                    <a:pt x="56" y="0"/>
                    <a:pt x="36" y="0"/>
                  </a:cubicBezTo>
                  <a:cubicBezTo>
                    <a:pt x="16" y="0"/>
                    <a:pt x="0" y="16"/>
                    <a:pt x="0" y="36"/>
                  </a:cubicBezTo>
                  <a:cubicBezTo>
                    <a:pt x="0" y="56"/>
                    <a:pt x="16" y="73"/>
                    <a:pt x="36" y="73"/>
                  </a:cubicBezTo>
                  <a:close/>
                  <a:moveTo>
                    <a:pt x="36" y="73"/>
                  </a:moveTo>
                  <a:cubicBezTo>
                    <a:pt x="36" y="73"/>
                    <a:pt x="36" y="73"/>
                    <a:pt x="36" y="73"/>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13" name="Freeform 112"/>
            <p:cNvSpPr>
              <a:spLocks noEditPoints="1"/>
            </p:cNvSpPr>
            <p:nvPr/>
          </p:nvSpPr>
          <p:spPr bwMode="auto">
            <a:xfrm>
              <a:off x="5802313" y="3532188"/>
              <a:ext cx="579438" cy="657225"/>
            </a:xfrm>
            <a:custGeom>
              <a:avLst/>
              <a:gdLst>
                <a:gd name="T0" fmla="*/ 277 w 281"/>
                <a:gd name="T1" fmla="*/ 138 h 319"/>
                <a:gd name="T2" fmla="*/ 239 w 281"/>
                <a:gd name="T3" fmla="*/ 41 h 319"/>
                <a:gd name="T4" fmla="*/ 220 w 281"/>
                <a:gd name="T5" fmla="*/ 28 h 319"/>
                <a:gd name="T6" fmla="*/ 200 w 281"/>
                <a:gd name="T7" fmla="*/ 28 h 319"/>
                <a:gd name="T8" fmla="*/ 186 w 281"/>
                <a:gd name="T9" fmla="*/ 34 h 319"/>
                <a:gd name="T10" fmla="*/ 196 w 281"/>
                <a:gd name="T11" fmla="*/ 104 h 319"/>
                <a:gd name="T12" fmla="*/ 181 w 281"/>
                <a:gd name="T13" fmla="*/ 116 h 319"/>
                <a:gd name="T14" fmla="*/ 167 w 281"/>
                <a:gd name="T15" fmla="*/ 104 h 319"/>
                <a:gd name="T16" fmla="*/ 176 w 281"/>
                <a:gd name="T17" fmla="*/ 34 h 319"/>
                <a:gd name="T18" fmla="*/ 162 w 281"/>
                <a:gd name="T19" fmla="*/ 28 h 319"/>
                <a:gd name="T20" fmla="*/ 144 w 281"/>
                <a:gd name="T21" fmla="*/ 28 h 319"/>
                <a:gd name="T22" fmla="*/ 27 w 281"/>
                <a:gd name="T23" fmla="*/ 3 h 319"/>
                <a:gd name="T24" fmla="*/ 3 w 281"/>
                <a:gd name="T25" fmla="*/ 19 h 319"/>
                <a:gd name="T26" fmla="*/ 18 w 281"/>
                <a:gd name="T27" fmla="*/ 43 h 319"/>
                <a:gd name="T28" fmla="*/ 138 w 281"/>
                <a:gd name="T29" fmla="*/ 68 h 319"/>
                <a:gd name="T30" fmla="*/ 142 w 281"/>
                <a:gd name="T31" fmla="*/ 69 h 319"/>
                <a:gd name="T32" fmla="*/ 142 w 281"/>
                <a:gd name="T33" fmla="*/ 163 h 319"/>
                <a:gd name="T34" fmla="*/ 134 w 281"/>
                <a:gd name="T35" fmla="*/ 298 h 319"/>
                <a:gd name="T36" fmla="*/ 153 w 281"/>
                <a:gd name="T37" fmla="*/ 319 h 319"/>
                <a:gd name="T38" fmla="*/ 154 w 281"/>
                <a:gd name="T39" fmla="*/ 319 h 319"/>
                <a:gd name="T40" fmla="*/ 175 w 281"/>
                <a:gd name="T41" fmla="*/ 300 h 319"/>
                <a:gd name="T42" fmla="*/ 181 w 281"/>
                <a:gd name="T43" fmla="*/ 185 h 319"/>
                <a:gd name="T44" fmla="*/ 188 w 281"/>
                <a:gd name="T45" fmla="*/ 300 h 319"/>
                <a:gd name="T46" fmla="*/ 208 w 281"/>
                <a:gd name="T47" fmla="*/ 319 h 319"/>
                <a:gd name="T48" fmla="*/ 210 w 281"/>
                <a:gd name="T49" fmla="*/ 319 h 319"/>
                <a:gd name="T50" fmla="*/ 229 w 281"/>
                <a:gd name="T51" fmla="*/ 298 h 319"/>
                <a:gd name="T52" fmla="*/ 221 w 281"/>
                <a:gd name="T53" fmla="*/ 163 h 319"/>
                <a:gd name="T54" fmla="*/ 221 w 281"/>
                <a:gd name="T55" fmla="*/ 106 h 319"/>
                <a:gd name="T56" fmla="*/ 239 w 281"/>
                <a:gd name="T57" fmla="*/ 153 h 319"/>
                <a:gd name="T58" fmla="*/ 265 w 281"/>
                <a:gd name="T59" fmla="*/ 165 h 319"/>
                <a:gd name="T60" fmla="*/ 277 w 281"/>
                <a:gd name="T61" fmla="*/ 138 h 319"/>
                <a:gd name="T62" fmla="*/ 277 w 281"/>
                <a:gd name="T63" fmla="*/ 138 h 319"/>
                <a:gd name="T64" fmla="*/ 277 w 281"/>
                <a:gd name="T65" fmla="*/ 13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1" h="319">
                  <a:moveTo>
                    <a:pt x="277" y="138"/>
                  </a:moveTo>
                  <a:cubicBezTo>
                    <a:pt x="239" y="41"/>
                    <a:pt x="239" y="41"/>
                    <a:pt x="239" y="41"/>
                  </a:cubicBezTo>
                  <a:cubicBezTo>
                    <a:pt x="236" y="33"/>
                    <a:pt x="229" y="28"/>
                    <a:pt x="220" y="28"/>
                  </a:cubicBezTo>
                  <a:cubicBezTo>
                    <a:pt x="200" y="28"/>
                    <a:pt x="200" y="28"/>
                    <a:pt x="200" y="28"/>
                  </a:cubicBezTo>
                  <a:cubicBezTo>
                    <a:pt x="195" y="28"/>
                    <a:pt x="190" y="30"/>
                    <a:pt x="186" y="34"/>
                  </a:cubicBezTo>
                  <a:cubicBezTo>
                    <a:pt x="196" y="104"/>
                    <a:pt x="196" y="104"/>
                    <a:pt x="196" y="104"/>
                  </a:cubicBezTo>
                  <a:cubicBezTo>
                    <a:pt x="181" y="116"/>
                    <a:pt x="181" y="116"/>
                    <a:pt x="181" y="116"/>
                  </a:cubicBezTo>
                  <a:cubicBezTo>
                    <a:pt x="167" y="104"/>
                    <a:pt x="167" y="104"/>
                    <a:pt x="167" y="104"/>
                  </a:cubicBezTo>
                  <a:cubicBezTo>
                    <a:pt x="176" y="34"/>
                    <a:pt x="176" y="34"/>
                    <a:pt x="176" y="34"/>
                  </a:cubicBezTo>
                  <a:cubicBezTo>
                    <a:pt x="172" y="30"/>
                    <a:pt x="168" y="28"/>
                    <a:pt x="162" y="28"/>
                  </a:cubicBezTo>
                  <a:cubicBezTo>
                    <a:pt x="144" y="28"/>
                    <a:pt x="144" y="28"/>
                    <a:pt x="144" y="28"/>
                  </a:cubicBezTo>
                  <a:cubicBezTo>
                    <a:pt x="27" y="3"/>
                    <a:pt x="27" y="3"/>
                    <a:pt x="27" y="3"/>
                  </a:cubicBezTo>
                  <a:cubicBezTo>
                    <a:pt x="16" y="0"/>
                    <a:pt x="5" y="7"/>
                    <a:pt x="3" y="19"/>
                  </a:cubicBezTo>
                  <a:cubicBezTo>
                    <a:pt x="0" y="30"/>
                    <a:pt x="7" y="40"/>
                    <a:pt x="18" y="43"/>
                  </a:cubicBezTo>
                  <a:cubicBezTo>
                    <a:pt x="138" y="68"/>
                    <a:pt x="138" y="68"/>
                    <a:pt x="138" y="68"/>
                  </a:cubicBezTo>
                  <a:cubicBezTo>
                    <a:pt x="139" y="69"/>
                    <a:pt x="140" y="69"/>
                    <a:pt x="142" y="69"/>
                  </a:cubicBezTo>
                  <a:cubicBezTo>
                    <a:pt x="142" y="163"/>
                    <a:pt x="142" y="163"/>
                    <a:pt x="142" y="163"/>
                  </a:cubicBezTo>
                  <a:cubicBezTo>
                    <a:pt x="134" y="298"/>
                    <a:pt x="134" y="298"/>
                    <a:pt x="134" y="298"/>
                  </a:cubicBezTo>
                  <a:cubicBezTo>
                    <a:pt x="133" y="309"/>
                    <a:pt x="142" y="318"/>
                    <a:pt x="153" y="319"/>
                  </a:cubicBezTo>
                  <a:cubicBezTo>
                    <a:pt x="153" y="319"/>
                    <a:pt x="154" y="319"/>
                    <a:pt x="154" y="319"/>
                  </a:cubicBezTo>
                  <a:cubicBezTo>
                    <a:pt x="165" y="319"/>
                    <a:pt x="174" y="311"/>
                    <a:pt x="175" y="300"/>
                  </a:cubicBezTo>
                  <a:cubicBezTo>
                    <a:pt x="181" y="185"/>
                    <a:pt x="181" y="185"/>
                    <a:pt x="181" y="185"/>
                  </a:cubicBezTo>
                  <a:cubicBezTo>
                    <a:pt x="188" y="300"/>
                    <a:pt x="188" y="300"/>
                    <a:pt x="188" y="300"/>
                  </a:cubicBezTo>
                  <a:cubicBezTo>
                    <a:pt x="189" y="311"/>
                    <a:pt x="198" y="319"/>
                    <a:pt x="208" y="319"/>
                  </a:cubicBezTo>
                  <a:cubicBezTo>
                    <a:pt x="209" y="319"/>
                    <a:pt x="209" y="319"/>
                    <a:pt x="210" y="319"/>
                  </a:cubicBezTo>
                  <a:cubicBezTo>
                    <a:pt x="221" y="318"/>
                    <a:pt x="229" y="309"/>
                    <a:pt x="229" y="298"/>
                  </a:cubicBezTo>
                  <a:cubicBezTo>
                    <a:pt x="221" y="163"/>
                    <a:pt x="221" y="163"/>
                    <a:pt x="221" y="163"/>
                  </a:cubicBezTo>
                  <a:cubicBezTo>
                    <a:pt x="221" y="106"/>
                    <a:pt x="221" y="106"/>
                    <a:pt x="221" y="106"/>
                  </a:cubicBezTo>
                  <a:cubicBezTo>
                    <a:pt x="239" y="153"/>
                    <a:pt x="239" y="153"/>
                    <a:pt x="239" y="153"/>
                  </a:cubicBezTo>
                  <a:cubicBezTo>
                    <a:pt x="243" y="163"/>
                    <a:pt x="255" y="169"/>
                    <a:pt x="265" y="165"/>
                  </a:cubicBezTo>
                  <a:cubicBezTo>
                    <a:pt x="276" y="160"/>
                    <a:pt x="281" y="149"/>
                    <a:pt x="277" y="138"/>
                  </a:cubicBezTo>
                  <a:close/>
                  <a:moveTo>
                    <a:pt x="277" y="138"/>
                  </a:moveTo>
                  <a:cubicBezTo>
                    <a:pt x="277" y="138"/>
                    <a:pt x="277" y="138"/>
                    <a:pt x="277" y="138"/>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14" name="Freeform 113"/>
            <p:cNvSpPr>
              <a:spLocks noEditPoints="1"/>
            </p:cNvSpPr>
            <p:nvPr/>
          </p:nvSpPr>
          <p:spPr bwMode="auto">
            <a:xfrm>
              <a:off x="5543550" y="3541713"/>
              <a:ext cx="42863" cy="220663"/>
            </a:xfrm>
            <a:custGeom>
              <a:avLst/>
              <a:gdLst>
                <a:gd name="T0" fmla="*/ 0 w 21"/>
                <a:gd name="T1" fmla="*/ 10 h 107"/>
                <a:gd name="T2" fmla="*/ 0 w 21"/>
                <a:gd name="T3" fmla="*/ 97 h 107"/>
                <a:gd name="T4" fmla="*/ 11 w 21"/>
                <a:gd name="T5" fmla="*/ 107 h 107"/>
                <a:gd name="T6" fmla="*/ 21 w 21"/>
                <a:gd name="T7" fmla="*/ 97 h 107"/>
                <a:gd name="T8" fmla="*/ 21 w 21"/>
                <a:gd name="T9" fmla="*/ 10 h 107"/>
                <a:gd name="T10" fmla="*/ 11 w 21"/>
                <a:gd name="T11" fmla="*/ 0 h 107"/>
                <a:gd name="T12" fmla="*/ 0 w 21"/>
                <a:gd name="T13" fmla="*/ 10 h 107"/>
                <a:gd name="T14" fmla="*/ 0 w 21"/>
                <a:gd name="T15" fmla="*/ 10 h 107"/>
                <a:gd name="T16" fmla="*/ 0 w 21"/>
                <a:gd name="T17"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7">
                  <a:moveTo>
                    <a:pt x="0" y="10"/>
                  </a:moveTo>
                  <a:cubicBezTo>
                    <a:pt x="0" y="97"/>
                    <a:pt x="0" y="97"/>
                    <a:pt x="0" y="97"/>
                  </a:cubicBezTo>
                  <a:cubicBezTo>
                    <a:pt x="0" y="103"/>
                    <a:pt x="5" y="107"/>
                    <a:pt x="11" y="107"/>
                  </a:cubicBezTo>
                  <a:cubicBezTo>
                    <a:pt x="16" y="107"/>
                    <a:pt x="21" y="103"/>
                    <a:pt x="21" y="97"/>
                  </a:cubicBezTo>
                  <a:cubicBezTo>
                    <a:pt x="21" y="10"/>
                    <a:pt x="21" y="10"/>
                    <a:pt x="21" y="10"/>
                  </a:cubicBezTo>
                  <a:cubicBezTo>
                    <a:pt x="21" y="4"/>
                    <a:pt x="16" y="0"/>
                    <a:pt x="11" y="0"/>
                  </a:cubicBezTo>
                  <a:cubicBezTo>
                    <a:pt x="5" y="0"/>
                    <a:pt x="0" y="4"/>
                    <a:pt x="0" y="10"/>
                  </a:cubicBezTo>
                  <a:close/>
                  <a:moveTo>
                    <a:pt x="0" y="10"/>
                  </a:moveTo>
                  <a:cubicBezTo>
                    <a:pt x="0" y="10"/>
                    <a:pt x="0" y="10"/>
                    <a:pt x="0" y="10"/>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15" name="Freeform 114"/>
            <p:cNvSpPr>
              <a:spLocks noEditPoints="1"/>
            </p:cNvSpPr>
            <p:nvPr/>
          </p:nvSpPr>
          <p:spPr bwMode="auto">
            <a:xfrm>
              <a:off x="5638800" y="3394075"/>
              <a:ext cx="42863" cy="368300"/>
            </a:xfrm>
            <a:custGeom>
              <a:avLst/>
              <a:gdLst>
                <a:gd name="T0" fmla="*/ 0 w 21"/>
                <a:gd name="T1" fmla="*/ 11 h 179"/>
                <a:gd name="T2" fmla="*/ 0 w 21"/>
                <a:gd name="T3" fmla="*/ 169 h 179"/>
                <a:gd name="T4" fmla="*/ 11 w 21"/>
                <a:gd name="T5" fmla="*/ 179 h 179"/>
                <a:gd name="T6" fmla="*/ 21 w 21"/>
                <a:gd name="T7" fmla="*/ 169 h 179"/>
                <a:gd name="T8" fmla="*/ 21 w 21"/>
                <a:gd name="T9" fmla="*/ 11 h 179"/>
                <a:gd name="T10" fmla="*/ 11 w 21"/>
                <a:gd name="T11" fmla="*/ 0 h 179"/>
                <a:gd name="T12" fmla="*/ 0 w 21"/>
                <a:gd name="T13" fmla="*/ 11 h 179"/>
                <a:gd name="T14" fmla="*/ 0 w 21"/>
                <a:gd name="T15" fmla="*/ 11 h 179"/>
                <a:gd name="T16" fmla="*/ 0 w 21"/>
                <a:gd name="T17" fmla="*/ 1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9">
                  <a:moveTo>
                    <a:pt x="0" y="11"/>
                  </a:moveTo>
                  <a:cubicBezTo>
                    <a:pt x="0" y="169"/>
                    <a:pt x="0" y="169"/>
                    <a:pt x="0" y="169"/>
                  </a:cubicBezTo>
                  <a:cubicBezTo>
                    <a:pt x="0" y="175"/>
                    <a:pt x="5" y="179"/>
                    <a:pt x="11" y="179"/>
                  </a:cubicBezTo>
                  <a:cubicBezTo>
                    <a:pt x="16" y="179"/>
                    <a:pt x="21" y="175"/>
                    <a:pt x="21" y="169"/>
                  </a:cubicBezTo>
                  <a:cubicBezTo>
                    <a:pt x="21" y="11"/>
                    <a:pt x="21" y="11"/>
                    <a:pt x="21" y="11"/>
                  </a:cubicBezTo>
                  <a:cubicBezTo>
                    <a:pt x="21" y="5"/>
                    <a:pt x="16" y="0"/>
                    <a:pt x="11" y="0"/>
                  </a:cubicBezTo>
                  <a:cubicBezTo>
                    <a:pt x="5" y="0"/>
                    <a:pt x="0" y="5"/>
                    <a:pt x="0" y="11"/>
                  </a:cubicBezTo>
                  <a:close/>
                  <a:moveTo>
                    <a:pt x="0" y="11"/>
                  </a:moveTo>
                  <a:cubicBezTo>
                    <a:pt x="0" y="11"/>
                    <a:pt x="0" y="11"/>
                    <a:pt x="0" y="11"/>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116" name="Freeform 115"/>
            <p:cNvSpPr>
              <a:spLocks noEditPoints="1"/>
            </p:cNvSpPr>
            <p:nvPr/>
          </p:nvSpPr>
          <p:spPr bwMode="auto">
            <a:xfrm>
              <a:off x="5732463" y="3478213"/>
              <a:ext cx="44450" cy="284163"/>
            </a:xfrm>
            <a:custGeom>
              <a:avLst/>
              <a:gdLst>
                <a:gd name="T0" fmla="*/ 0 w 21"/>
                <a:gd name="T1" fmla="*/ 10 h 138"/>
                <a:gd name="T2" fmla="*/ 0 w 21"/>
                <a:gd name="T3" fmla="*/ 128 h 138"/>
                <a:gd name="T4" fmla="*/ 11 w 21"/>
                <a:gd name="T5" fmla="*/ 138 h 138"/>
                <a:gd name="T6" fmla="*/ 21 w 21"/>
                <a:gd name="T7" fmla="*/ 128 h 138"/>
                <a:gd name="T8" fmla="*/ 21 w 21"/>
                <a:gd name="T9" fmla="*/ 10 h 138"/>
                <a:gd name="T10" fmla="*/ 11 w 21"/>
                <a:gd name="T11" fmla="*/ 0 h 138"/>
                <a:gd name="T12" fmla="*/ 0 w 21"/>
                <a:gd name="T13" fmla="*/ 10 h 138"/>
                <a:gd name="T14" fmla="*/ 0 w 21"/>
                <a:gd name="T15" fmla="*/ 10 h 138"/>
                <a:gd name="T16" fmla="*/ 0 w 21"/>
                <a:gd name="T17" fmla="*/ 1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8">
                  <a:moveTo>
                    <a:pt x="0" y="10"/>
                  </a:moveTo>
                  <a:cubicBezTo>
                    <a:pt x="0" y="128"/>
                    <a:pt x="0" y="128"/>
                    <a:pt x="0" y="128"/>
                  </a:cubicBezTo>
                  <a:cubicBezTo>
                    <a:pt x="0" y="134"/>
                    <a:pt x="5" y="138"/>
                    <a:pt x="11" y="138"/>
                  </a:cubicBezTo>
                  <a:cubicBezTo>
                    <a:pt x="16" y="138"/>
                    <a:pt x="21" y="134"/>
                    <a:pt x="21" y="128"/>
                  </a:cubicBezTo>
                  <a:cubicBezTo>
                    <a:pt x="21" y="10"/>
                    <a:pt x="21" y="10"/>
                    <a:pt x="21" y="10"/>
                  </a:cubicBezTo>
                  <a:cubicBezTo>
                    <a:pt x="21" y="5"/>
                    <a:pt x="16" y="0"/>
                    <a:pt x="11" y="0"/>
                  </a:cubicBezTo>
                  <a:cubicBezTo>
                    <a:pt x="5" y="0"/>
                    <a:pt x="0" y="5"/>
                    <a:pt x="0" y="10"/>
                  </a:cubicBezTo>
                  <a:close/>
                  <a:moveTo>
                    <a:pt x="0" y="10"/>
                  </a:moveTo>
                  <a:cubicBezTo>
                    <a:pt x="0" y="10"/>
                    <a:pt x="0" y="10"/>
                    <a:pt x="0" y="10"/>
                  </a:cubicBezTo>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sp>
        <p:nvSpPr>
          <p:cNvPr id="2" name="TextBox 1"/>
          <p:cNvSpPr txBox="1"/>
          <p:nvPr/>
        </p:nvSpPr>
        <p:spPr>
          <a:xfrm>
            <a:off x="186551" y="6461790"/>
            <a:ext cx="2029979" cy="276999"/>
          </a:xfrm>
          <a:prstGeom prst="rect">
            <a:avLst/>
          </a:prstGeom>
          <a:noFill/>
        </p:spPr>
        <p:txBody>
          <a:bodyPr wrap="none" rtlCol="0">
            <a:spAutoFit/>
          </a:bodyPr>
          <a:lstStyle/>
          <a:p>
            <a:r>
              <a:rPr lang="en-US" sz="1200" i="1" dirty="0"/>
              <a:t>SME -  Subject Matter Experts</a:t>
            </a:r>
          </a:p>
        </p:txBody>
      </p:sp>
    </p:spTree>
    <p:extLst>
      <p:ext uri="{BB962C8B-B14F-4D97-AF65-F5344CB8AC3E}">
        <p14:creationId xmlns:p14="http://schemas.microsoft.com/office/powerpoint/2010/main" val="3006255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7</a:t>
            </a:r>
            <a:r>
              <a:rPr lang="en-US" sz="2800" b="1" dirty="0" smtClean="0">
                <a:latin typeface="+mj-lt"/>
              </a:rPr>
              <a:t>. </a:t>
            </a:r>
            <a:r>
              <a:rPr lang="en-US" sz="2800" b="1" dirty="0">
                <a:solidFill>
                  <a:schemeClr val="tx2"/>
                </a:solidFill>
                <a:latin typeface="+mj-lt"/>
              </a:rPr>
              <a:t>Workforce Management</a:t>
            </a:r>
          </a:p>
        </p:txBody>
      </p:sp>
      <p:sp>
        <p:nvSpPr>
          <p:cNvPr id="3" name="Rectangle 2"/>
          <p:cNvSpPr/>
          <p:nvPr/>
        </p:nvSpPr>
        <p:spPr>
          <a:xfrm>
            <a:off x="1143784" y="3772284"/>
            <a:ext cx="10130673" cy="369332"/>
          </a:xfrm>
          <a:prstGeom prst="rect">
            <a:avLst/>
          </a:prstGeom>
        </p:spPr>
        <p:txBody>
          <a:bodyPr wrap="square">
            <a:spAutoFit/>
          </a:bodyPr>
          <a:lstStyle/>
          <a:p>
            <a:r>
              <a:rPr lang="en-US" i="1" dirty="0"/>
              <a:t>Work Force Management (WFM) approach helping staff optimisation and creates flexibility in Operations</a:t>
            </a:r>
          </a:p>
        </p:txBody>
      </p:sp>
    </p:spTree>
    <p:extLst>
      <p:ext uri="{BB962C8B-B14F-4D97-AF65-F5344CB8AC3E}">
        <p14:creationId xmlns:p14="http://schemas.microsoft.com/office/powerpoint/2010/main" val="2768974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End to End Workforce Management</a:t>
            </a:r>
          </a:p>
        </p:txBody>
      </p:sp>
      <p:cxnSp>
        <p:nvCxnSpPr>
          <p:cNvPr id="117" name="Straight Connector 116">
            <a:extLst>
              <a:ext uri="{FF2B5EF4-FFF2-40B4-BE49-F238E27FC236}">
                <a16:creationId xmlns:a16="http://schemas.microsoft.com/office/drawing/2014/main" id="{F9B817E5-4405-48C6-AFB0-718519FD9ACF}"/>
              </a:ext>
            </a:extLst>
          </p:cNvPr>
          <p:cNvCxnSpPr/>
          <p:nvPr/>
        </p:nvCxnSpPr>
        <p:spPr>
          <a:xfrm>
            <a:off x="4157941" y="3624394"/>
            <a:ext cx="6052676"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8" name="Pentagon 113">
            <a:extLst>
              <a:ext uri="{FF2B5EF4-FFF2-40B4-BE49-F238E27FC236}">
                <a16:creationId xmlns:a16="http://schemas.microsoft.com/office/drawing/2014/main" id="{639262B1-70A6-4F70-9FF4-8F34A2AF8F49}"/>
              </a:ext>
            </a:extLst>
          </p:cNvPr>
          <p:cNvSpPr/>
          <p:nvPr/>
        </p:nvSpPr>
        <p:spPr>
          <a:xfrm>
            <a:off x="1992674" y="3353684"/>
            <a:ext cx="2165267" cy="54142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19" name="Chevron 114">
            <a:extLst>
              <a:ext uri="{FF2B5EF4-FFF2-40B4-BE49-F238E27FC236}">
                <a16:creationId xmlns:a16="http://schemas.microsoft.com/office/drawing/2014/main" id="{547BB344-E3F8-4E20-8FDB-EDFF9DB876D0}"/>
              </a:ext>
            </a:extLst>
          </p:cNvPr>
          <p:cNvSpPr/>
          <p:nvPr/>
        </p:nvSpPr>
        <p:spPr>
          <a:xfrm>
            <a:off x="4129426" y="3353684"/>
            <a:ext cx="1948740" cy="541421"/>
          </a:xfrm>
          <a:prstGeom prst="chevron">
            <a:avLst/>
          </a:prstGeom>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0" name="Chevron 115">
            <a:extLst>
              <a:ext uri="{FF2B5EF4-FFF2-40B4-BE49-F238E27FC236}">
                <a16:creationId xmlns:a16="http://schemas.microsoft.com/office/drawing/2014/main" id="{B442C0F3-46FC-46DF-BB83-2887F8C2E1F9}"/>
              </a:ext>
            </a:extLst>
          </p:cNvPr>
          <p:cNvSpPr/>
          <p:nvPr/>
        </p:nvSpPr>
        <p:spPr>
          <a:xfrm>
            <a:off x="6049651" y="3353684"/>
            <a:ext cx="1948740" cy="54142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1" name="Chevron 116">
            <a:extLst>
              <a:ext uri="{FF2B5EF4-FFF2-40B4-BE49-F238E27FC236}">
                <a16:creationId xmlns:a16="http://schemas.microsoft.com/office/drawing/2014/main" id="{6CC0FA54-7912-4C1E-A230-A4D1511C091C}"/>
              </a:ext>
            </a:extLst>
          </p:cNvPr>
          <p:cNvSpPr/>
          <p:nvPr/>
        </p:nvSpPr>
        <p:spPr>
          <a:xfrm>
            <a:off x="7969876" y="3353684"/>
            <a:ext cx="1948740" cy="541421"/>
          </a:xfrm>
          <a:prstGeom prst="chevron">
            <a:avLst/>
          </a:prstGeom>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2" name="Chevron 117">
            <a:extLst>
              <a:ext uri="{FF2B5EF4-FFF2-40B4-BE49-F238E27FC236}">
                <a16:creationId xmlns:a16="http://schemas.microsoft.com/office/drawing/2014/main" id="{B1B5C6BE-4FDB-4A39-ADBC-BA19616DC80E}"/>
              </a:ext>
            </a:extLst>
          </p:cNvPr>
          <p:cNvSpPr/>
          <p:nvPr/>
        </p:nvSpPr>
        <p:spPr>
          <a:xfrm>
            <a:off x="9890099" y="3353684"/>
            <a:ext cx="1948740" cy="54142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3" name="Oval 122">
            <a:extLst>
              <a:ext uri="{FF2B5EF4-FFF2-40B4-BE49-F238E27FC236}">
                <a16:creationId xmlns:a16="http://schemas.microsoft.com/office/drawing/2014/main" id="{B190D2F3-3ADC-4F33-8005-0D651B0E11D5}"/>
              </a:ext>
            </a:extLst>
          </p:cNvPr>
          <p:cNvSpPr/>
          <p:nvPr/>
        </p:nvSpPr>
        <p:spPr>
          <a:xfrm>
            <a:off x="2663827" y="3212914"/>
            <a:ext cx="822960" cy="82296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4" name="Oval 123">
            <a:extLst>
              <a:ext uri="{FF2B5EF4-FFF2-40B4-BE49-F238E27FC236}">
                <a16:creationId xmlns:a16="http://schemas.microsoft.com/office/drawing/2014/main" id="{643289D9-69C3-49F8-AC73-429AD113601B}"/>
              </a:ext>
            </a:extLst>
          </p:cNvPr>
          <p:cNvSpPr/>
          <p:nvPr/>
        </p:nvSpPr>
        <p:spPr>
          <a:xfrm>
            <a:off x="4692316" y="3212914"/>
            <a:ext cx="822960" cy="82296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5" name="Oval 124">
            <a:extLst>
              <a:ext uri="{FF2B5EF4-FFF2-40B4-BE49-F238E27FC236}">
                <a16:creationId xmlns:a16="http://schemas.microsoft.com/office/drawing/2014/main" id="{71DB710F-825B-4E67-B3E5-ECE098943C75}"/>
              </a:ext>
            </a:extLst>
          </p:cNvPr>
          <p:cNvSpPr/>
          <p:nvPr/>
        </p:nvSpPr>
        <p:spPr>
          <a:xfrm>
            <a:off x="6612541" y="3212914"/>
            <a:ext cx="822960" cy="82296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6" name="Oval 125">
            <a:extLst>
              <a:ext uri="{FF2B5EF4-FFF2-40B4-BE49-F238E27FC236}">
                <a16:creationId xmlns:a16="http://schemas.microsoft.com/office/drawing/2014/main" id="{E88BF435-71B1-4E70-9BA3-608D4F10697D}"/>
              </a:ext>
            </a:extLst>
          </p:cNvPr>
          <p:cNvSpPr/>
          <p:nvPr/>
        </p:nvSpPr>
        <p:spPr>
          <a:xfrm>
            <a:off x="8532766" y="3212914"/>
            <a:ext cx="822960" cy="82296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sp>
        <p:nvSpPr>
          <p:cNvPr id="127" name="Oval 126">
            <a:extLst>
              <a:ext uri="{FF2B5EF4-FFF2-40B4-BE49-F238E27FC236}">
                <a16:creationId xmlns:a16="http://schemas.microsoft.com/office/drawing/2014/main" id="{6BAE8660-7CA2-4993-93A5-E10D4379EDA7}"/>
              </a:ext>
            </a:extLst>
          </p:cNvPr>
          <p:cNvSpPr/>
          <p:nvPr/>
        </p:nvSpPr>
        <p:spPr>
          <a:xfrm>
            <a:off x="10415747" y="3212914"/>
            <a:ext cx="822960" cy="82296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ea typeface="+mn-ea"/>
              <a:cs typeface="+mn-cs"/>
            </a:endParaRPr>
          </a:p>
        </p:txBody>
      </p:sp>
      <p:cxnSp>
        <p:nvCxnSpPr>
          <p:cNvPr id="128" name="Straight Arrow Connector 127">
            <a:extLst>
              <a:ext uri="{FF2B5EF4-FFF2-40B4-BE49-F238E27FC236}">
                <a16:creationId xmlns:a16="http://schemas.microsoft.com/office/drawing/2014/main" id="{D7AD79C0-65E9-4CAE-9414-A66E03C59050}"/>
              </a:ext>
            </a:extLst>
          </p:cNvPr>
          <p:cNvCxnSpPr/>
          <p:nvPr/>
        </p:nvCxnSpPr>
        <p:spPr>
          <a:xfrm flipV="1">
            <a:off x="3075307" y="2954188"/>
            <a:ext cx="0" cy="256032"/>
          </a:xfrm>
          <a:prstGeom prst="straightConnector1">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C4EBA4E5-6B7E-4268-BF25-E8D447DB90A7}"/>
              </a:ext>
            </a:extLst>
          </p:cNvPr>
          <p:cNvSpPr txBox="1"/>
          <p:nvPr/>
        </p:nvSpPr>
        <p:spPr>
          <a:xfrm>
            <a:off x="2261309" y="2630027"/>
            <a:ext cx="1688535" cy="227755"/>
          </a:xfrm>
          <a:prstGeom prst="rect">
            <a:avLst/>
          </a:prstGeom>
          <a:noFill/>
        </p:spPr>
        <p:txBody>
          <a:bodyPr wrap="square" lIns="0" tIns="0" rIns="0" bIns="27432"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2"/>
                </a:solidFill>
                <a:effectLst/>
                <a:uLnTx/>
                <a:uFillTx/>
                <a:ea typeface="+mn-ea"/>
                <a:cs typeface="+mn-cs"/>
              </a:rPr>
              <a:t>Forecasting</a:t>
            </a:r>
          </a:p>
        </p:txBody>
      </p:sp>
      <p:cxnSp>
        <p:nvCxnSpPr>
          <p:cNvPr id="130" name="Straight Arrow Connector 129">
            <a:extLst>
              <a:ext uri="{FF2B5EF4-FFF2-40B4-BE49-F238E27FC236}">
                <a16:creationId xmlns:a16="http://schemas.microsoft.com/office/drawing/2014/main" id="{9A87E93E-21CF-4FAF-BA15-FA989B6FFADF}"/>
              </a:ext>
            </a:extLst>
          </p:cNvPr>
          <p:cNvCxnSpPr/>
          <p:nvPr/>
        </p:nvCxnSpPr>
        <p:spPr>
          <a:xfrm flipV="1">
            <a:off x="7024021" y="2954188"/>
            <a:ext cx="0" cy="256032"/>
          </a:xfrm>
          <a:prstGeom prst="straightConnector1">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932E67A-4DBA-461E-89A4-FE0CADA3B91B}"/>
              </a:ext>
            </a:extLst>
          </p:cNvPr>
          <p:cNvSpPr txBox="1"/>
          <p:nvPr/>
        </p:nvSpPr>
        <p:spPr>
          <a:xfrm>
            <a:off x="6179754" y="2630027"/>
            <a:ext cx="1688535" cy="227755"/>
          </a:xfrm>
          <a:prstGeom prst="rect">
            <a:avLst/>
          </a:prstGeom>
          <a:noFill/>
        </p:spPr>
        <p:txBody>
          <a:bodyPr wrap="square" lIns="0" tIns="0" rIns="0" bIns="27432"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2"/>
                </a:solidFill>
                <a:effectLst/>
                <a:uLnTx/>
                <a:uFillTx/>
                <a:ea typeface="+mn-ea"/>
                <a:cs typeface="+mn-cs"/>
              </a:rPr>
              <a:t>Scheduling</a:t>
            </a:r>
          </a:p>
        </p:txBody>
      </p:sp>
      <p:cxnSp>
        <p:nvCxnSpPr>
          <p:cNvPr id="132" name="Straight Arrow Connector 131">
            <a:extLst>
              <a:ext uri="{FF2B5EF4-FFF2-40B4-BE49-F238E27FC236}">
                <a16:creationId xmlns:a16="http://schemas.microsoft.com/office/drawing/2014/main" id="{CC7916C7-B53B-4040-8144-43071C3C160D}"/>
              </a:ext>
            </a:extLst>
          </p:cNvPr>
          <p:cNvCxnSpPr/>
          <p:nvPr/>
        </p:nvCxnSpPr>
        <p:spPr>
          <a:xfrm flipV="1">
            <a:off x="10864469" y="2954188"/>
            <a:ext cx="0" cy="256032"/>
          </a:xfrm>
          <a:prstGeom prst="straightConnector1">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7805702-92CF-4E1C-9A73-9186B8BF3A81}"/>
              </a:ext>
            </a:extLst>
          </p:cNvPr>
          <p:cNvSpPr txBox="1"/>
          <p:nvPr/>
        </p:nvSpPr>
        <p:spPr>
          <a:xfrm>
            <a:off x="10020202" y="2630027"/>
            <a:ext cx="1688535" cy="227755"/>
          </a:xfrm>
          <a:prstGeom prst="rect">
            <a:avLst/>
          </a:prstGeom>
          <a:noFill/>
        </p:spPr>
        <p:txBody>
          <a:bodyPr wrap="square" lIns="0" tIns="0" rIns="0" bIns="27432"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2"/>
                </a:solidFill>
                <a:effectLst/>
                <a:uLnTx/>
                <a:uFillTx/>
                <a:ea typeface="+mn-ea"/>
                <a:cs typeface="+mn-cs"/>
              </a:rPr>
              <a:t>Performance reporting</a:t>
            </a:r>
          </a:p>
        </p:txBody>
      </p:sp>
      <p:sp>
        <p:nvSpPr>
          <p:cNvPr id="134" name="TextBox 133">
            <a:extLst>
              <a:ext uri="{FF2B5EF4-FFF2-40B4-BE49-F238E27FC236}">
                <a16:creationId xmlns:a16="http://schemas.microsoft.com/office/drawing/2014/main" id="{1F3DB170-9755-4FC8-8F63-83FD9CDFF063}"/>
              </a:ext>
            </a:extLst>
          </p:cNvPr>
          <p:cNvSpPr txBox="1"/>
          <p:nvPr/>
        </p:nvSpPr>
        <p:spPr>
          <a:xfrm>
            <a:off x="4259529" y="4162022"/>
            <a:ext cx="1688535" cy="384721"/>
          </a:xfrm>
          <a:prstGeom prst="rect">
            <a:avLst/>
          </a:prstGeom>
          <a:noFill/>
        </p:spPr>
        <p:txBody>
          <a:bodyPr wrap="square" lIns="0" tIns="91440" rIns="0" bIns="914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2"/>
                </a:solidFill>
                <a:effectLst/>
                <a:uLnTx/>
                <a:uFillTx/>
                <a:ea typeface="+mn-ea"/>
                <a:cs typeface="+mn-cs"/>
              </a:rPr>
              <a:t>Capacity planning</a:t>
            </a:r>
          </a:p>
        </p:txBody>
      </p:sp>
      <p:sp>
        <p:nvSpPr>
          <p:cNvPr id="135" name="TextBox 134">
            <a:extLst>
              <a:ext uri="{FF2B5EF4-FFF2-40B4-BE49-F238E27FC236}">
                <a16:creationId xmlns:a16="http://schemas.microsoft.com/office/drawing/2014/main" id="{4DB5D409-B234-45BA-B4AD-034794199474}"/>
              </a:ext>
            </a:extLst>
          </p:cNvPr>
          <p:cNvSpPr txBox="1"/>
          <p:nvPr/>
        </p:nvSpPr>
        <p:spPr>
          <a:xfrm>
            <a:off x="8099979" y="4162022"/>
            <a:ext cx="1688535" cy="384721"/>
          </a:xfrm>
          <a:prstGeom prst="rect">
            <a:avLst/>
          </a:prstGeom>
          <a:noFill/>
        </p:spPr>
        <p:txBody>
          <a:bodyPr wrap="square" lIns="0" tIns="91440" rIns="0" bIns="914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tx2"/>
                </a:solidFill>
                <a:effectLst/>
                <a:uLnTx/>
                <a:uFillTx/>
                <a:ea typeface="+mn-ea"/>
                <a:cs typeface="+mn-cs"/>
              </a:rPr>
              <a:t>Intraday management</a:t>
            </a:r>
          </a:p>
        </p:txBody>
      </p:sp>
      <p:grpSp>
        <p:nvGrpSpPr>
          <p:cNvPr id="136" name="Group 135">
            <a:extLst>
              <a:ext uri="{FF2B5EF4-FFF2-40B4-BE49-F238E27FC236}">
                <a16:creationId xmlns:a16="http://schemas.microsoft.com/office/drawing/2014/main" id="{A4378B25-DC8A-4EFF-BEF7-7EE6553683F1}"/>
              </a:ext>
            </a:extLst>
          </p:cNvPr>
          <p:cNvGrpSpPr/>
          <p:nvPr/>
        </p:nvGrpSpPr>
        <p:grpSpPr>
          <a:xfrm>
            <a:off x="2205116" y="775569"/>
            <a:ext cx="1828800" cy="1828800"/>
            <a:chOff x="922637" y="817720"/>
            <a:chExt cx="1694073" cy="1690768"/>
          </a:xfrm>
        </p:grpSpPr>
        <p:grpSp>
          <p:nvGrpSpPr>
            <p:cNvPr id="137" name="Group 136">
              <a:extLst>
                <a:ext uri="{FF2B5EF4-FFF2-40B4-BE49-F238E27FC236}">
                  <a16:creationId xmlns:a16="http://schemas.microsoft.com/office/drawing/2014/main" id="{EFAAA50C-6CDA-4D54-B7B9-9184BA2A2EF7}"/>
                </a:ext>
              </a:extLst>
            </p:cNvPr>
            <p:cNvGrpSpPr/>
            <p:nvPr/>
          </p:nvGrpSpPr>
          <p:grpSpPr>
            <a:xfrm>
              <a:off x="922637" y="817720"/>
              <a:ext cx="1694073" cy="1690768"/>
              <a:chOff x="7821836" y="4343756"/>
              <a:chExt cx="2441576" cy="2436812"/>
            </a:xfrm>
          </p:grpSpPr>
          <p:grpSp>
            <p:nvGrpSpPr>
              <p:cNvPr id="147" name="Group 146">
                <a:extLst>
                  <a:ext uri="{FF2B5EF4-FFF2-40B4-BE49-F238E27FC236}">
                    <a16:creationId xmlns:a16="http://schemas.microsoft.com/office/drawing/2014/main" id="{167B28CD-ED9C-4823-8B67-8D900187375A}"/>
                  </a:ext>
                </a:extLst>
              </p:cNvPr>
              <p:cNvGrpSpPr/>
              <p:nvPr/>
            </p:nvGrpSpPr>
            <p:grpSpPr>
              <a:xfrm>
                <a:off x="7821836" y="4343756"/>
                <a:ext cx="2441576" cy="2436812"/>
                <a:chOff x="7821836" y="4343756"/>
                <a:chExt cx="2441576" cy="2436812"/>
              </a:xfrm>
              <a:solidFill>
                <a:schemeClr val="accent6"/>
              </a:solidFill>
            </p:grpSpPr>
            <p:sp>
              <p:nvSpPr>
                <p:cNvPr id="149" name="Freeform 5">
                  <a:extLst>
                    <a:ext uri="{FF2B5EF4-FFF2-40B4-BE49-F238E27FC236}">
                      <a16:creationId xmlns:a16="http://schemas.microsoft.com/office/drawing/2014/main" id="{6ED2C560-A038-4E4C-BA1F-E1FE36F779D6}"/>
                    </a:ext>
                  </a:extLst>
                </p:cNvPr>
                <p:cNvSpPr>
                  <a:spLocks/>
                </p:cNvSpPr>
                <p:nvPr/>
              </p:nvSpPr>
              <p:spPr bwMode="auto">
                <a:xfrm>
                  <a:off x="9042624" y="4343756"/>
                  <a:ext cx="862013" cy="1219200"/>
                </a:xfrm>
                <a:custGeom>
                  <a:avLst/>
                  <a:gdLst>
                    <a:gd name="T0" fmla="*/ 0 w 9052"/>
                    <a:gd name="T1" fmla="*/ 12802 h 12802"/>
                    <a:gd name="T2" fmla="*/ 9052 w 9052"/>
                    <a:gd name="T3" fmla="*/ 3750 h 12802"/>
                    <a:gd name="T4" fmla="*/ 0 w 9052"/>
                    <a:gd name="T5" fmla="*/ 0 h 12802"/>
                    <a:gd name="T6" fmla="*/ 0 w 9052"/>
                    <a:gd name="T7" fmla="*/ 12802 h 12802"/>
                  </a:gdLst>
                  <a:ahLst/>
                  <a:cxnLst>
                    <a:cxn ang="0">
                      <a:pos x="T0" y="T1"/>
                    </a:cxn>
                    <a:cxn ang="0">
                      <a:pos x="T2" y="T3"/>
                    </a:cxn>
                    <a:cxn ang="0">
                      <a:pos x="T4" y="T5"/>
                    </a:cxn>
                    <a:cxn ang="0">
                      <a:pos x="T6" y="T7"/>
                    </a:cxn>
                  </a:cxnLst>
                  <a:rect l="0" t="0" r="r" b="b"/>
                  <a:pathLst>
                    <a:path w="9052" h="12802">
                      <a:moveTo>
                        <a:pt x="0" y="12802"/>
                      </a:moveTo>
                      <a:lnTo>
                        <a:pt x="9052" y="3750"/>
                      </a:lnTo>
                      <a:cubicBezTo>
                        <a:pt x="6651" y="1349"/>
                        <a:pt x="3395" y="0"/>
                        <a:pt x="0" y="0"/>
                      </a:cubicBezTo>
                      <a:lnTo>
                        <a:pt x="0" y="12802"/>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0" name="Freeform 7">
                  <a:extLst>
                    <a:ext uri="{FF2B5EF4-FFF2-40B4-BE49-F238E27FC236}">
                      <a16:creationId xmlns:a16="http://schemas.microsoft.com/office/drawing/2014/main" id="{DFC1213F-AA41-4A7B-A120-28F0EC6DB543}"/>
                    </a:ext>
                  </a:extLst>
                </p:cNvPr>
                <p:cNvSpPr>
                  <a:spLocks/>
                </p:cNvSpPr>
                <p:nvPr/>
              </p:nvSpPr>
              <p:spPr bwMode="auto">
                <a:xfrm>
                  <a:off x="9042624" y="4700943"/>
                  <a:ext cx="1220788" cy="862012"/>
                </a:xfrm>
                <a:custGeom>
                  <a:avLst/>
                  <a:gdLst>
                    <a:gd name="T0" fmla="*/ 0 w 6401"/>
                    <a:gd name="T1" fmla="*/ 4526 h 4526"/>
                    <a:gd name="T2" fmla="*/ 6401 w 6401"/>
                    <a:gd name="T3" fmla="*/ 4526 h 4526"/>
                    <a:gd name="T4" fmla="*/ 4526 w 6401"/>
                    <a:gd name="T5" fmla="*/ 0 h 4526"/>
                    <a:gd name="T6" fmla="*/ 0 w 6401"/>
                    <a:gd name="T7" fmla="*/ 4526 h 4526"/>
                  </a:gdLst>
                  <a:ahLst/>
                  <a:cxnLst>
                    <a:cxn ang="0">
                      <a:pos x="T0" y="T1"/>
                    </a:cxn>
                    <a:cxn ang="0">
                      <a:pos x="T2" y="T3"/>
                    </a:cxn>
                    <a:cxn ang="0">
                      <a:pos x="T4" y="T5"/>
                    </a:cxn>
                    <a:cxn ang="0">
                      <a:pos x="T6" y="T7"/>
                    </a:cxn>
                  </a:cxnLst>
                  <a:rect l="0" t="0" r="r" b="b"/>
                  <a:pathLst>
                    <a:path w="6401" h="4526">
                      <a:moveTo>
                        <a:pt x="0" y="4526"/>
                      </a:moveTo>
                      <a:lnTo>
                        <a:pt x="6401" y="4526"/>
                      </a:lnTo>
                      <a:cubicBezTo>
                        <a:pt x="6401" y="2828"/>
                        <a:pt x="5726" y="1200"/>
                        <a:pt x="4526" y="0"/>
                      </a:cubicBezTo>
                      <a:lnTo>
                        <a:pt x="0" y="4526"/>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1" name="Freeform 9">
                  <a:extLst>
                    <a:ext uri="{FF2B5EF4-FFF2-40B4-BE49-F238E27FC236}">
                      <a16:creationId xmlns:a16="http://schemas.microsoft.com/office/drawing/2014/main" id="{9FDD1AF0-2455-43AE-BF3E-4416B3EFD142}"/>
                    </a:ext>
                  </a:extLst>
                </p:cNvPr>
                <p:cNvSpPr>
                  <a:spLocks/>
                </p:cNvSpPr>
                <p:nvPr/>
              </p:nvSpPr>
              <p:spPr bwMode="auto">
                <a:xfrm>
                  <a:off x="9042624" y="5562956"/>
                  <a:ext cx="1220788" cy="860425"/>
                </a:xfrm>
                <a:custGeom>
                  <a:avLst/>
                  <a:gdLst>
                    <a:gd name="T0" fmla="*/ 0 w 6401"/>
                    <a:gd name="T1" fmla="*/ 0 h 4526"/>
                    <a:gd name="T2" fmla="*/ 4526 w 6401"/>
                    <a:gd name="T3" fmla="*/ 4526 h 4526"/>
                    <a:gd name="T4" fmla="*/ 6401 w 6401"/>
                    <a:gd name="T5" fmla="*/ 0 h 4526"/>
                    <a:gd name="T6" fmla="*/ 0 w 6401"/>
                    <a:gd name="T7" fmla="*/ 0 h 4526"/>
                  </a:gdLst>
                  <a:ahLst/>
                  <a:cxnLst>
                    <a:cxn ang="0">
                      <a:pos x="T0" y="T1"/>
                    </a:cxn>
                    <a:cxn ang="0">
                      <a:pos x="T2" y="T3"/>
                    </a:cxn>
                    <a:cxn ang="0">
                      <a:pos x="T4" y="T5"/>
                    </a:cxn>
                    <a:cxn ang="0">
                      <a:pos x="T6" y="T7"/>
                    </a:cxn>
                  </a:cxnLst>
                  <a:rect l="0" t="0" r="r" b="b"/>
                  <a:pathLst>
                    <a:path w="6401" h="4526">
                      <a:moveTo>
                        <a:pt x="0" y="0"/>
                      </a:moveTo>
                      <a:lnTo>
                        <a:pt x="4526" y="4526"/>
                      </a:lnTo>
                      <a:cubicBezTo>
                        <a:pt x="5726" y="3325"/>
                        <a:pt x="6401" y="1697"/>
                        <a:pt x="6401" y="0"/>
                      </a:cubicBezTo>
                      <a:lnTo>
                        <a:pt x="0" y="0"/>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2" name="Freeform 11">
                  <a:extLst>
                    <a:ext uri="{FF2B5EF4-FFF2-40B4-BE49-F238E27FC236}">
                      <a16:creationId xmlns:a16="http://schemas.microsoft.com/office/drawing/2014/main" id="{C5E73B06-86A5-4C26-BED9-2454BE0BB4C0}"/>
                    </a:ext>
                  </a:extLst>
                </p:cNvPr>
                <p:cNvSpPr>
                  <a:spLocks/>
                </p:cNvSpPr>
                <p:nvPr/>
              </p:nvSpPr>
              <p:spPr bwMode="auto">
                <a:xfrm>
                  <a:off x="9042624" y="5562956"/>
                  <a:ext cx="862013" cy="1217612"/>
                </a:xfrm>
                <a:custGeom>
                  <a:avLst/>
                  <a:gdLst>
                    <a:gd name="T0" fmla="*/ 0 w 9052"/>
                    <a:gd name="T1" fmla="*/ 0 h 12801"/>
                    <a:gd name="T2" fmla="*/ 0 w 9052"/>
                    <a:gd name="T3" fmla="*/ 12801 h 12801"/>
                    <a:gd name="T4" fmla="*/ 9052 w 9052"/>
                    <a:gd name="T5" fmla="*/ 9052 h 12801"/>
                    <a:gd name="T6" fmla="*/ 0 w 9052"/>
                    <a:gd name="T7" fmla="*/ 0 h 12801"/>
                  </a:gdLst>
                  <a:ahLst/>
                  <a:cxnLst>
                    <a:cxn ang="0">
                      <a:pos x="T0" y="T1"/>
                    </a:cxn>
                    <a:cxn ang="0">
                      <a:pos x="T2" y="T3"/>
                    </a:cxn>
                    <a:cxn ang="0">
                      <a:pos x="T4" y="T5"/>
                    </a:cxn>
                    <a:cxn ang="0">
                      <a:pos x="T6" y="T7"/>
                    </a:cxn>
                  </a:cxnLst>
                  <a:rect l="0" t="0" r="r" b="b"/>
                  <a:pathLst>
                    <a:path w="9052" h="12801">
                      <a:moveTo>
                        <a:pt x="0" y="0"/>
                      </a:moveTo>
                      <a:lnTo>
                        <a:pt x="0" y="12801"/>
                      </a:lnTo>
                      <a:cubicBezTo>
                        <a:pt x="3395" y="12801"/>
                        <a:pt x="6652" y="11453"/>
                        <a:pt x="9052" y="9052"/>
                      </a:cubicBezTo>
                      <a:lnTo>
                        <a:pt x="0" y="0"/>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3" name="Freeform 13">
                  <a:extLst>
                    <a:ext uri="{FF2B5EF4-FFF2-40B4-BE49-F238E27FC236}">
                      <a16:creationId xmlns:a16="http://schemas.microsoft.com/office/drawing/2014/main" id="{DB3E9A63-5005-411A-B452-213A0752C0CD}"/>
                    </a:ext>
                  </a:extLst>
                </p:cNvPr>
                <p:cNvSpPr>
                  <a:spLocks/>
                </p:cNvSpPr>
                <p:nvPr/>
              </p:nvSpPr>
              <p:spPr bwMode="auto">
                <a:xfrm>
                  <a:off x="8179024" y="5562956"/>
                  <a:ext cx="863600" cy="1217612"/>
                </a:xfrm>
                <a:custGeom>
                  <a:avLst/>
                  <a:gdLst>
                    <a:gd name="T0" fmla="*/ 9052 w 9052"/>
                    <a:gd name="T1" fmla="*/ 0 h 12801"/>
                    <a:gd name="T2" fmla="*/ 0 w 9052"/>
                    <a:gd name="T3" fmla="*/ 9052 h 12801"/>
                    <a:gd name="T4" fmla="*/ 9052 w 9052"/>
                    <a:gd name="T5" fmla="*/ 12801 h 12801"/>
                    <a:gd name="T6" fmla="*/ 9052 w 9052"/>
                    <a:gd name="T7" fmla="*/ 0 h 12801"/>
                  </a:gdLst>
                  <a:ahLst/>
                  <a:cxnLst>
                    <a:cxn ang="0">
                      <a:pos x="T0" y="T1"/>
                    </a:cxn>
                    <a:cxn ang="0">
                      <a:pos x="T2" y="T3"/>
                    </a:cxn>
                    <a:cxn ang="0">
                      <a:pos x="T4" y="T5"/>
                    </a:cxn>
                    <a:cxn ang="0">
                      <a:pos x="T6" y="T7"/>
                    </a:cxn>
                  </a:cxnLst>
                  <a:rect l="0" t="0" r="r" b="b"/>
                  <a:pathLst>
                    <a:path w="9052" h="12801">
                      <a:moveTo>
                        <a:pt x="9052" y="0"/>
                      </a:moveTo>
                      <a:lnTo>
                        <a:pt x="0" y="9052"/>
                      </a:lnTo>
                      <a:cubicBezTo>
                        <a:pt x="2401" y="11453"/>
                        <a:pt x="5657" y="12801"/>
                        <a:pt x="9052" y="12801"/>
                      </a:cubicBezTo>
                      <a:lnTo>
                        <a:pt x="9052" y="0"/>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4" name="Freeform 15">
                  <a:extLst>
                    <a:ext uri="{FF2B5EF4-FFF2-40B4-BE49-F238E27FC236}">
                      <a16:creationId xmlns:a16="http://schemas.microsoft.com/office/drawing/2014/main" id="{C58F3D3E-9823-4663-90B2-91766294591B}"/>
                    </a:ext>
                  </a:extLst>
                </p:cNvPr>
                <p:cNvSpPr>
                  <a:spLocks/>
                </p:cNvSpPr>
                <p:nvPr/>
              </p:nvSpPr>
              <p:spPr bwMode="auto">
                <a:xfrm>
                  <a:off x="7821836" y="5562956"/>
                  <a:ext cx="1220788" cy="860425"/>
                </a:xfrm>
                <a:custGeom>
                  <a:avLst/>
                  <a:gdLst>
                    <a:gd name="T0" fmla="*/ 12802 w 12802"/>
                    <a:gd name="T1" fmla="*/ 0 h 9052"/>
                    <a:gd name="T2" fmla="*/ 0 w 12802"/>
                    <a:gd name="T3" fmla="*/ 0 h 9052"/>
                    <a:gd name="T4" fmla="*/ 3750 w 12802"/>
                    <a:gd name="T5" fmla="*/ 9052 h 9052"/>
                    <a:gd name="T6" fmla="*/ 12802 w 12802"/>
                    <a:gd name="T7" fmla="*/ 0 h 9052"/>
                  </a:gdLst>
                  <a:ahLst/>
                  <a:cxnLst>
                    <a:cxn ang="0">
                      <a:pos x="T0" y="T1"/>
                    </a:cxn>
                    <a:cxn ang="0">
                      <a:pos x="T2" y="T3"/>
                    </a:cxn>
                    <a:cxn ang="0">
                      <a:pos x="T4" y="T5"/>
                    </a:cxn>
                    <a:cxn ang="0">
                      <a:pos x="T6" y="T7"/>
                    </a:cxn>
                  </a:cxnLst>
                  <a:rect l="0" t="0" r="r" b="b"/>
                  <a:pathLst>
                    <a:path w="12802" h="9052">
                      <a:moveTo>
                        <a:pt x="12802" y="0"/>
                      </a:moveTo>
                      <a:lnTo>
                        <a:pt x="0" y="0"/>
                      </a:lnTo>
                      <a:cubicBezTo>
                        <a:pt x="0" y="3395"/>
                        <a:pt x="1349" y="6651"/>
                        <a:pt x="3750" y="9052"/>
                      </a:cubicBezTo>
                      <a:lnTo>
                        <a:pt x="12802" y="0"/>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5" name="Freeform 17">
                  <a:extLst>
                    <a:ext uri="{FF2B5EF4-FFF2-40B4-BE49-F238E27FC236}">
                      <a16:creationId xmlns:a16="http://schemas.microsoft.com/office/drawing/2014/main" id="{208AF267-CDE7-4556-97F4-7900FFF7F460}"/>
                    </a:ext>
                  </a:extLst>
                </p:cNvPr>
                <p:cNvSpPr>
                  <a:spLocks/>
                </p:cNvSpPr>
                <p:nvPr/>
              </p:nvSpPr>
              <p:spPr bwMode="auto">
                <a:xfrm>
                  <a:off x="7821836" y="4700943"/>
                  <a:ext cx="1220788" cy="862012"/>
                </a:xfrm>
                <a:custGeom>
                  <a:avLst/>
                  <a:gdLst>
                    <a:gd name="T0" fmla="*/ 12802 w 12802"/>
                    <a:gd name="T1" fmla="*/ 9052 h 9052"/>
                    <a:gd name="T2" fmla="*/ 3750 w 12802"/>
                    <a:gd name="T3" fmla="*/ 0 h 9052"/>
                    <a:gd name="T4" fmla="*/ 0 w 12802"/>
                    <a:gd name="T5" fmla="*/ 9052 h 9052"/>
                    <a:gd name="T6" fmla="*/ 12802 w 12802"/>
                    <a:gd name="T7" fmla="*/ 9052 h 9052"/>
                  </a:gdLst>
                  <a:ahLst/>
                  <a:cxnLst>
                    <a:cxn ang="0">
                      <a:pos x="T0" y="T1"/>
                    </a:cxn>
                    <a:cxn ang="0">
                      <a:pos x="T2" y="T3"/>
                    </a:cxn>
                    <a:cxn ang="0">
                      <a:pos x="T4" y="T5"/>
                    </a:cxn>
                    <a:cxn ang="0">
                      <a:pos x="T6" y="T7"/>
                    </a:cxn>
                  </a:cxnLst>
                  <a:rect l="0" t="0" r="r" b="b"/>
                  <a:pathLst>
                    <a:path w="12802" h="9052">
                      <a:moveTo>
                        <a:pt x="12802" y="9052"/>
                      </a:moveTo>
                      <a:lnTo>
                        <a:pt x="3750" y="0"/>
                      </a:lnTo>
                      <a:cubicBezTo>
                        <a:pt x="1349" y="2400"/>
                        <a:pt x="0" y="5657"/>
                        <a:pt x="0" y="9052"/>
                      </a:cubicBezTo>
                      <a:lnTo>
                        <a:pt x="12802" y="9052"/>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156" name="Freeform 19">
                  <a:extLst>
                    <a:ext uri="{FF2B5EF4-FFF2-40B4-BE49-F238E27FC236}">
                      <a16:creationId xmlns:a16="http://schemas.microsoft.com/office/drawing/2014/main" id="{15777F0C-579E-481A-921A-FC4BF626AD8F}"/>
                    </a:ext>
                  </a:extLst>
                </p:cNvPr>
                <p:cNvSpPr>
                  <a:spLocks/>
                </p:cNvSpPr>
                <p:nvPr/>
              </p:nvSpPr>
              <p:spPr bwMode="auto">
                <a:xfrm>
                  <a:off x="8179024" y="4343756"/>
                  <a:ext cx="863600" cy="1219200"/>
                </a:xfrm>
                <a:custGeom>
                  <a:avLst/>
                  <a:gdLst>
                    <a:gd name="T0" fmla="*/ 9052 w 9052"/>
                    <a:gd name="T1" fmla="*/ 12802 h 12802"/>
                    <a:gd name="T2" fmla="*/ 9052 w 9052"/>
                    <a:gd name="T3" fmla="*/ 0 h 12802"/>
                    <a:gd name="T4" fmla="*/ 0 w 9052"/>
                    <a:gd name="T5" fmla="*/ 3750 h 12802"/>
                    <a:gd name="T6" fmla="*/ 9052 w 9052"/>
                    <a:gd name="T7" fmla="*/ 12802 h 12802"/>
                  </a:gdLst>
                  <a:ahLst/>
                  <a:cxnLst>
                    <a:cxn ang="0">
                      <a:pos x="T0" y="T1"/>
                    </a:cxn>
                    <a:cxn ang="0">
                      <a:pos x="T2" y="T3"/>
                    </a:cxn>
                    <a:cxn ang="0">
                      <a:pos x="T4" y="T5"/>
                    </a:cxn>
                    <a:cxn ang="0">
                      <a:pos x="T6" y="T7"/>
                    </a:cxn>
                  </a:cxnLst>
                  <a:rect l="0" t="0" r="r" b="b"/>
                  <a:pathLst>
                    <a:path w="9052" h="12802">
                      <a:moveTo>
                        <a:pt x="9052" y="12802"/>
                      </a:moveTo>
                      <a:lnTo>
                        <a:pt x="9052" y="0"/>
                      </a:lnTo>
                      <a:cubicBezTo>
                        <a:pt x="5657" y="0"/>
                        <a:pt x="2401" y="1349"/>
                        <a:pt x="0" y="3750"/>
                      </a:cubicBezTo>
                      <a:lnTo>
                        <a:pt x="9052" y="12802"/>
                      </a:lnTo>
                      <a:close/>
                    </a:path>
                  </a:pathLst>
                </a:custGeom>
                <a:grpFill/>
                <a:ln w="3492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grpSp>
          <p:sp>
            <p:nvSpPr>
              <p:cNvPr id="148" name="Oval 147">
                <a:extLst>
                  <a:ext uri="{FF2B5EF4-FFF2-40B4-BE49-F238E27FC236}">
                    <a16:creationId xmlns:a16="http://schemas.microsoft.com/office/drawing/2014/main" id="{335A2A42-015C-449D-804D-9087BE0E8EAA}"/>
                  </a:ext>
                </a:extLst>
              </p:cNvPr>
              <p:cNvSpPr/>
              <p:nvPr/>
            </p:nvSpPr>
            <p:spPr>
              <a:xfrm>
                <a:off x="8409866" y="4929404"/>
                <a:ext cx="1265516" cy="1265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grpSp>
        <p:sp>
          <p:nvSpPr>
            <p:cNvPr id="138" name="TextBox 137">
              <a:extLst>
                <a:ext uri="{FF2B5EF4-FFF2-40B4-BE49-F238E27FC236}">
                  <a16:creationId xmlns:a16="http://schemas.microsoft.com/office/drawing/2014/main" id="{A2AF1F74-588A-4CF0-9DB9-8A020D3D67A9}"/>
                </a:ext>
              </a:extLst>
            </p:cNvPr>
            <p:cNvSpPr txBox="1"/>
            <p:nvPr/>
          </p:nvSpPr>
          <p:spPr>
            <a:xfrm>
              <a:off x="1793078" y="977406"/>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Historical Trends</a:t>
              </a:r>
            </a:p>
          </p:txBody>
        </p:sp>
        <p:sp>
          <p:nvSpPr>
            <p:cNvPr id="139" name="TextBox 138">
              <a:extLst>
                <a:ext uri="{FF2B5EF4-FFF2-40B4-BE49-F238E27FC236}">
                  <a16:creationId xmlns:a16="http://schemas.microsoft.com/office/drawing/2014/main" id="{DE8E9B0F-DCB3-465A-9765-7C26BFA36BD2}"/>
                </a:ext>
              </a:extLst>
            </p:cNvPr>
            <p:cNvSpPr txBox="1"/>
            <p:nvPr/>
          </p:nvSpPr>
          <p:spPr>
            <a:xfrm>
              <a:off x="2133426" y="1361679"/>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Churn or Growth</a:t>
              </a:r>
            </a:p>
          </p:txBody>
        </p:sp>
        <p:sp>
          <p:nvSpPr>
            <p:cNvPr id="140" name="TextBox 139">
              <a:extLst>
                <a:ext uri="{FF2B5EF4-FFF2-40B4-BE49-F238E27FC236}">
                  <a16:creationId xmlns:a16="http://schemas.microsoft.com/office/drawing/2014/main" id="{3D61C975-0997-4B46-8366-31843D9E6491}"/>
                </a:ext>
              </a:extLst>
            </p:cNvPr>
            <p:cNvSpPr txBox="1"/>
            <p:nvPr/>
          </p:nvSpPr>
          <p:spPr>
            <a:xfrm>
              <a:off x="2133426" y="1812288"/>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Seasonal, Cyclic</a:t>
              </a:r>
            </a:p>
          </p:txBody>
        </p:sp>
        <p:sp>
          <p:nvSpPr>
            <p:cNvPr id="141" name="TextBox 140">
              <a:extLst>
                <a:ext uri="{FF2B5EF4-FFF2-40B4-BE49-F238E27FC236}">
                  <a16:creationId xmlns:a16="http://schemas.microsoft.com/office/drawing/2014/main" id="{A2747C46-296D-4F87-87EB-F011CE6BA806}"/>
                </a:ext>
              </a:extLst>
            </p:cNvPr>
            <p:cNvSpPr txBox="1"/>
            <p:nvPr/>
          </p:nvSpPr>
          <p:spPr>
            <a:xfrm>
              <a:off x="1793077" y="2132120"/>
              <a:ext cx="448858" cy="11381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Weather</a:t>
              </a:r>
            </a:p>
          </p:txBody>
        </p:sp>
        <p:sp>
          <p:nvSpPr>
            <p:cNvPr id="142" name="TextBox 37">
              <a:extLst>
                <a:ext uri="{FF2B5EF4-FFF2-40B4-BE49-F238E27FC236}">
                  <a16:creationId xmlns:a16="http://schemas.microsoft.com/office/drawing/2014/main" id="{83FC9E55-D90C-4CEB-9145-9AA314F667E5}"/>
                </a:ext>
              </a:extLst>
            </p:cNvPr>
            <p:cNvSpPr txBox="1"/>
            <p:nvPr/>
          </p:nvSpPr>
          <p:spPr>
            <a:xfrm>
              <a:off x="1293544" y="2151802"/>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Event Calendar</a:t>
              </a:r>
            </a:p>
          </p:txBody>
        </p:sp>
        <p:sp>
          <p:nvSpPr>
            <p:cNvPr id="143" name="TextBox 39">
              <a:extLst>
                <a:ext uri="{FF2B5EF4-FFF2-40B4-BE49-F238E27FC236}">
                  <a16:creationId xmlns:a16="http://schemas.microsoft.com/office/drawing/2014/main" id="{2227ACBF-E145-4E44-8D65-DBC846DA6F47}"/>
                </a:ext>
              </a:extLst>
            </p:cNvPr>
            <p:cNvSpPr txBox="1"/>
            <p:nvPr/>
          </p:nvSpPr>
          <p:spPr>
            <a:xfrm>
              <a:off x="957066" y="1786891"/>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Marketing Promos</a:t>
              </a:r>
            </a:p>
          </p:txBody>
        </p:sp>
        <p:sp>
          <p:nvSpPr>
            <p:cNvPr id="144" name="TextBox 43">
              <a:extLst>
                <a:ext uri="{FF2B5EF4-FFF2-40B4-BE49-F238E27FC236}">
                  <a16:creationId xmlns:a16="http://schemas.microsoft.com/office/drawing/2014/main" id="{A246E713-ED86-439C-B8C6-0F9B153C7F8F}"/>
                </a:ext>
              </a:extLst>
            </p:cNvPr>
            <p:cNvSpPr txBox="1"/>
            <p:nvPr/>
          </p:nvSpPr>
          <p:spPr>
            <a:xfrm>
              <a:off x="946041" y="1340931"/>
              <a:ext cx="448858" cy="11381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Outages</a:t>
              </a:r>
            </a:p>
          </p:txBody>
        </p:sp>
        <p:sp>
          <p:nvSpPr>
            <p:cNvPr id="145" name="TextBox 44">
              <a:extLst>
                <a:ext uri="{FF2B5EF4-FFF2-40B4-BE49-F238E27FC236}">
                  <a16:creationId xmlns:a16="http://schemas.microsoft.com/office/drawing/2014/main" id="{0081E5C2-C17E-4F80-827C-7C6BCFEE9A4C}"/>
                </a:ext>
              </a:extLst>
            </p:cNvPr>
            <p:cNvSpPr txBox="1"/>
            <p:nvPr/>
          </p:nvSpPr>
          <p:spPr>
            <a:xfrm>
              <a:off x="1278262" y="1025243"/>
              <a:ext cx="448858" cy="22763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Special Events</a:t>
              </a:r>
            </a:p>
          </p:txBody>
        </p:sp>
        <p:sp>
          <p:nvSpPr>
            <p:cNvPr id="146" name="TextBox 46">
              <a:extLst>
                <a:ext uri="{FF2B5EF4-FFF2-40B4-BE49-F238E27FC236}">
                  <a16:creationId xmlns:a16="http://schemas.microsoft.com/office/drawing/2014/main" id="{371B5219-F8D6-4473-806A-B42D846A51F8}"/>
                </a:ext>
              </a:extLst>
            </p:cNvPr>
            <p:cNvSpPr txBox="1"/>
            <p:nvPr/>
          </p:nvSpPr>
          <p:spPr>
            <a:xfrm>
              <a:off x="1382222" y="1511816"/>
              <a:ext cx="792762" cy="256092"/>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6503"/>
                  </a:solidFill>
                  <a:effectLst/>
                  <a:uLnTx/>
                  <a:uFillTx/>
                  <a:ea typeface="+mn-ea"/>
                  <a:cs typeface="+mn-cs"/>
                </a:rPr>
                <a:t>Forecast Considerations</a:t>
              </a:r>
            </a:p>
          </p:txBody>
        </p:sp>
      </p:grpSp>
      <p:grpSp>
        <p:nvGrpSpPr>
          <p:cNvPr id="157" name="Group 156">
            <a:extLst>
              <a:ext uri="{FF2B5EF4-FFF2-40B4-BE49-F238E27FC236}">
                <a16:creationId xmlns:a16="http://schemas.microsoft.com/office/drawing/2014/main" id="{BF6471C3-5312-4A13-90B2-EB97F041274E}"/>
              </a:ext>
            </a:extLst>
          </p:cNvPr>
          <p:cNvGrpSpPr/>
          <p:nvPr/>
        </p:nvGrpSpPr>
        <p:grpSpPr>
          <a:xfrm>
            <a:off x="4128010" y="944587"/>
            <a:ext cx="4692137" cy="1628794"/>
            <a:chOff x="3552539" y="1096542"/>
            <a:chExt cx="3852442" cy="1628794"/>
          </a:xfrm>
          <a:solidFill>
            <a:schemeClr val="tx1">
              <a:lumMod val="20000"/>
              <a:lumOff val="80000"/>
            </a:schemeClr>
          </a:solidFill>
        </p:grpSpPr>
        <p:sp>
          <p:nvSpPr>
            <p:cNvPr id="158" name="Rectangle 157">
              <a:extLst>
                <a:ext uri="{FF2B5EF4-FFF2-40B4-BE49-F238E27FC236}">
                  <a16:creationId xmlns:a16="http://schemas.microsoft.com/office/drawing/2014/main" id="{908F3060-E75E-493A-AC10-4BF8792BA5B0}"/>
                </a:ext>
              </a:extLst>
            </p:cNvPr>
            <p:cNvSpPr/>
            <p:nvPr/>
          </p:nvSpPr>
          <p:spPr>
            <a:xfrm>
              <a:off x="3552539" y="1096542"/>
              <a:ext cx="3852442" cy="1628794"/>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ea typeface="+mn-ea"/>
                <a:cs typeface="+mn-cs"/>
              </a:endParaRPr>
            </a:p>
          </p:txBody>
        </p:sp>
        <p:sp>
          <p:nvSpPr>
            <p:cNvPr id="159" name="TextBox 59">
              <a:extLst>
                <a:ext uri="{FF2B5EF4-FFF2-40B4-BE49-F238E27FC236}">
                  <a16:creationId xmlns:a16="http://schemas.microsoft.com/office/drawing/2014/main" id="{E9197919-1708-4213-B8AA-C8D5546946D5}"/>
                </a:ext>
              </a:extLst>
            </p:cNvPr>
            <p:cNvSpPr txBox="1"/>
            <p:nvPr/>
          </p:nvSpPr>
          <p:spPr>
            <a:xfrm>
              <a:off x="3632460" y="1146777"/>
              <a:ext cx="1311955" cy="15388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Scheduling Input</a:t>
              </a:r>
            </a:p>
          </p:txBody>
        </p:sp>
        <p:sp>
          <p:nvSpPr>
            <p:cNvPr id="160" name="TextBox 60">
              <a:extLst>
                <a:ext uri="{FF2B5EF4-FFF2-40B4-BE49-F238E27FC236}">
                  <a16:creationId xmlns:a16="http://schemas.microsoft.com/office/drawing/2014/main" id="{3784DF93-A722-4301-A8AB-B87ED4D4C08B}"/>
                </a:ext>
              </a:extLst>
            </p:cNvPr>
            <p:cNvSpPr txBox="1"/>
            <p:nvPr/>
          </p:nvSpPr>
          <p:spPr>
            <a:xfrm>
              <a:off x="3650553" y="1304888"/>
              <a:ext cx="1732338" cy="55399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Intraday Patterns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Available Staff, OT Hours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AHT, Shrinkage, Attrition</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Scheduling Preferences</a:t>
              </a:r>
            </a:p>
          </p:txBody>
        </p:sp>
        <p:sp>
          <p:nvSpPr>
            <p:cNvPr id="161" name="TextBox 61">
              <a:extLst>
                <a:ext uri="{FF2B5EF4-FFF2-40B4-BE49-F238E27FC236}">
                  <a16:creationId xmlns:a16="http://schemas.microsoft.com/office/drawing/2014/main" id="{3C8953BE-816A-4264-837E-8263C6E0466B}"/>
                </a:ext>
              </a:extLst>
            </p:cNvPr>
            <p:cNvSpPr txBox="1"/>
            <p:nvPr/>
          </p:nvSpPr>
          <p:spPr>
            <a:xfrm>
              <a:off x="3632459" y="1993016"/>
              <a:ext cx="1623950" cy="15388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Intraday Game Plan</a:t>
              </a:r>
            </a:p>
          </p:txBody>
        </p:sp>
        <p:sp>
          <p:nvSpPr>
            <p:cNvPr id="162" name="TextBox 62">
              <a:extLst>
                <a:ext uri="{FF2B5EF4-FFF2-40B4-BE49-F238E27FC236}">
                  <a16:creationId xmlns:a16="http://schemas.microsoft.com/office/drawing/2014/main" id="{466E4E5C-0EA5-4375-BF6D-D2E09A1A5B12}"/>
                </a:ext>
              </a:extLst>
            </p:cNvPr>
            <p:cNvSpPr txBox="1"/>
            <p:nvPr/>
          </p:nvSpPr>
          <p:spPr>
            <a:xfrm>
              <a:off x="3650553" y="2151127"/>
              <a:ext cx="1632862" cy="55399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Review Deficient Intervals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Solicit OT/VTO*</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Delivery against forecast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Monitor, Shrinkage, AHT, Absenteeism</a:t>
              </a:r>
            </a:p>
          </p:txBody>
        </p:sp>
        <p:sp>
          <p:nvSpPr>
            <p:cNvPr id="163" name="TextBox 63">
              <a:extLst>
                <a:ext uri="{FF2B5EF4-FFF2-40B4-BE49-F238E27FC236}">
                  <a16:creationId xmlns:a16="http://schemas.microsoft.com/office/drawing/2014/main" id="{7A84E087-930E-46B2-A4A5-5E60CD7B0F36}"/>
                </a:ext>
              </a:extLst>
            </p:cNvPr>
            <p:cNvSpPr txBox="1"/>
            <p:nvPr/>
          </p:nvSpPr>
          <p:spPr>
            <a:xfrm>
              <a:off x="5640311" y="1146777"/>
              <a:ext cx="1623950" cy="15388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Schedule Optimization</a:t>
              </a:r>
            </a:p>
          </p:txBody>
        </p:sp>
        <p:sp>
          <p:nvSpPr>
            <p:cNvPr id="164" name="TextBox 64">
              <a:extLst>
                <a:ext uri="{FF2B5EF4-FFF2-40B4-BE49-F238E27FC236}">
                  <a16:creationId xmlns:a16="http://schemas.microsoft.com/office/drawing/2014/main" id="{51E0E3CA-477F-4EBF-86E6-A3F2F66A1EE3}"/>
                </a:ext>
              </a:extLst>
            </p:cNvPr>
            <p:cNvSpPr txBox="1"/>
            <p:nvPr/>
          </p:nvSpPr>
          <p:spPr>
            <a:xfrm>
              <a:off x="5658405" y="1304888"/>
              <a:ext cx="1623950" cy="55399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Sync HC with HR/OPS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Verint/Excel &amp; Erlang</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Upgrade Forecast, OPA</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IDP* Review</a:t>
              </a:r>
            </a:p>
          </p:txBody>
        </p:sp>
        <p:sp>
          <p:nvSpPr>
            <p:cNvPr id="165" name="TextBox 65">
              <a:extLst>
                <a:ext uri="{FF2B5EF4-FFF2-40B4-BE49-F238E27FC236}">
                  <a16:creationId xmlns:a16="http://schemas.microsoft.com/office/drawing/2014/main" id="{030BC702-D3B4-47C4-9469-2271FD327DF4}"/>
                </a:ext>
              </a:extLst>
            </p:cNvPr>
            <p:cNvSpPr txBox="1"/>
            <p:nvPr/>
          </p:nvSpPr>
          <p:spPr>
            <a:xfrm>
              <a:off x="5640311" y="1993016"/>
              <a:ext cx="1623950" cy="15388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Published Schedules</a:t>
              </a:r>
            </a:p>
          </p:txBody>
        </p:sp>
        <p:sp>
          <p:nvSpPr>
            <p:cNvPr id="166" name="TextBox 66">
              <a:extLst>
                <a:ext uri="{FF2B5EF4-FFF2-40B4-BE49-F238E27FC236}">
                  <a16:creationId xmlns:a16="http://schemas.microsoft.com/office/drawing/2014/main" id="{2DA3491F-4837-4D61-A896-BCF942B63331}"/>
                </a:ext>
              </a:extLst>
            </p:cNvPr>
            <p:cNvSpPr txBox="1"/>
            <p:nvPr/>
          </p:nvSpPr>
          <p:spPr>
            <a:xfrm>
              <a:off x="5658405" y="2151127"/>
              <a:ext cx="1623950" cy="553998"/>
            </a:xfrm>
            <a:prstGeom prst="rect">
              <a:avLst/>
            </a:prstGeom>
            <a:grp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Consecutive Off</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Schedule Preferences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Time Adjustment Access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Payroll Visibility 3</a:t>
              </a:r>
            </a:p>
          </p:txBody>
        </p:sp>
        <p:cxnSp>
          <p:nvCxnSpPr>
            <p:cNvPr id="167" name="Straight Connector 166">
              <a:extLst>
                <a:ext uri="{FF2B5EF4-FFF2-40B4-BE49-F238E27FC236}">
                  <a16:creationId xmlns:a16="http://schemas.microsoft.com/office/drawing/2014/main" id="{40E7D8BC-A7A1-41E0-89E1-E6671C26DE60}"/>
                </a:ext>
              </a:extLst>
            </p:cNvPr>
            <p:cNvCxnSpPr/>
            <p:nvPr/>
          </p:nvCxnSpPr>
          <p:spPr>
            <a:xfrm>
              <a:off x="5478759" y="1096542"/>
              <a:ext cx="0" cy="1628794"/>
            </a:xfrm>
            <a:prstGeom prst="line">
              <a:avLst/>
            </a:prstGeom>
            <a:grpFill/>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081AB0-A2EF-4C0E-A0DF-E818848AE4B9}"/>
                </a:ext>
              </a:extLst>
            </p:cNvPr>
            <p:cNvCxnSpPr/>
            <p:nvPr/>
          </p:nvCxnSpPr>
          <p:spPr>
            <a:xfrm flipH="1">
              <a:off x="3552539" y="1910938"/>
              <a:ext cx="3852442" cy="0"/>
            </a:xfrm>
            <a:prstGeom prst="line">
              <a:avLst/>
            </a:prstGeom>
            <a:grpFill/>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9" name="Rectangle 168">
            <a:extLst>
              <a:ext uri="{FF2B5EF4-FFF2-40B4-BE49-F238E27FC236}">
                <a16:creationId xmlns:a16="http://schemas.microsoft.com/office/drawing/2014/main" id="{C118F689-99BB-4902-9744-8E40A8FE3C1E}"/>
              </a:ext>
            </a:extLst>
          </p:cNvPr>
          <p:cNvSpPr/>
          <p:nvPr/>
        </p:nvSpPr>
        <p:spPr>
          <a:xfrm>
            <a:off x="2774721" y="4569741"/>
            <a:ext cx="3852442" cy="1737360"/>
          </a:xfrm>
          <a:prstGeom prst="rect">
            <a:avLst/>
          </a:prstGeom>
          <a:solidFill>
            <a:schemeClr val="tx1">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ea typeface="+mn-ea"/>
              <a:cs typeface="+mn-cs"/>
            </a:endParaRPr>
          </a:p>
        </p:txBody>
      </p:sp>
      <p:sp>
        <p:nvSpPr>
          <p:cNvPr id="170" name="TextBox 70">
            <a:extLst>
              <a:ext uri="{FF2B5EF4-FFF2-40B4-BE49-F238E27FC236}">
                <a16:creationId xmlns:a16="http://schemas.microsoft.com/office/drawing/2014/main" id="{F340EE74-891D-47D7-B2AC-9E4A9DAF5828}"/>
              </a:ext>
            </a:extLst>
          </p:cNvPr>
          <p:cNvSpPr txBox="1"/>
          <p:nvPr/>
        </p:nvSpPr>
        <p:spPr>
          <a:xfrm>
            <a:off x="3390221" y="4619976"/>
            <a:ext cx="1311955"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Key Inputs</a:t>
            </a:r>
          </a:p>
        </p:txBody>
      </p:sp>
      <p:sp>
        <p:nvSpPr>
          <p:cNvPr id="171" name="TextBox 71">
            <a:extLst>
              <a:ext uri="{FF2B5EF4-FFF2-40B4-BE49-F238E27FC236}">
                <a16:creationId xmlns:a16="http://schemas.microsoft.com/office/drawing/2014/main" id="{20F88E32-967B-460D-8A5F-99E2CE6EB154}"/>
              </a:ext>
            </a:extLst>
          </p:cNvPr>
          <p:cNvSpPr txBox="1"/>
          <p:nvPr/>
        </p:nvSpPr>
        <p:spPr>
          <a:xfrm>
            <a:off x="2872736" y="4778087"/>
            <a:ext cx="1311955" cy="69249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Client Specifications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Forecasted Volumes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Service Level Goals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AHT Target/Glides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Operational Inputs</a:t>
            </a:r>
          </a:p>
        </p:txBody>
      </p:sp>
      <p:sp>
        <p:nvSpPr>
          <p:cNvPr id="172" name="TextBox 72">
            <a:extLst>
              <a:ext uri="{FF2B5EF4-FFF2-40B4-BE49-F238E27FC236}">
                <a16:creationId xmlns:a16="http://schemas.microsoft.com/office/drawing/2014/main" id="{097185B2-7D06-4A80-B73E-5E6880B7E89B}"/>
              </a:ext>
            </a:extLst>
          </p:cNvPr>
          <p:cNvSpPr txBox="1"/>
          <p:nvPr/>
        </p:nvSpPr>
        <p:spPr>
          <a:xfrm>
            <a:off x="2854642" y="5534455"/>
            <a:ext cx="1311955"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Service Delivery</a:t>
            </a:r>
          </a:p>
        </p:txBody>
      </p:sp>
      <p:sp>
        <p:nvSpPr>
          <p:cNvPr id="173" name="TextBox 73">
            <a:extLst>
              <a:ext uri="{FF2B5EF4-FFF2-40B4-BE49-F238E27FC236}">
                <a16:creationId xmlns:a16="http://schemas.microsoft.com/office/drawing/2014/main" id="{6793FD58-07F8-48B7-ABC5-459B9AB37118}"/>
              </a:ext>
            </a:extLst>
          </p:cNvPr>
          <p:cNvSpPr txBox="1"/>
          <p:nvPr/>
        </p:nvSpPr>
        <p:spPr>
          <a:xfrm>
            <a:off x="2872736" y="5692566"/>
            <a:ext cx="1441500" cy="55399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Ramp to Steady State</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KPI Achievement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Perform to Glide Path</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Build Agent Tenure</a:t>
            </a:r>
          </a:p>
        </p:txBody>
      </p:sp>
      <p:sp>
        <p:nvSpPr>
          <p:cNvPr id="174" name="TextBox 74">
            <a:extLst>
              <a:ext uri="{FF2B5EF4-FFF2-40B4-BE49-F238E27FC236}">
                <a16:creationId xmlns:a16="http://schemas.microsoft.com/office/drawing/2014/main" id="{B9BD2573-4D8E-4001-A5DA-8D2E422E26CF}"/>
              </a:ext>
            </a:extLst>
          </p:cNvPr>
          <p:cNvSpPr txBox="1"/>
          <p:nvPr/>
        </p:nvSpPr>
        <p:spPr>
          <a:xfrm>
            <a:off x="5385179" y="4619976"/>
            <a:ext cx="1425918"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Staffing Model</a:t>
            </a:r>
          </a:p>
        </p:txBody>
      </p:sp>
      <p:sp>
        <p:nvSpPr>
          <p:cNvPr id="175" name="TextBox 75">
            <a:extLst>
              <a:ext uri="{FF2B5EF4-FFF2-40B4-BE49-F238E27FC236}">
                <a16:creationId xmlns:a16="http://schemas.microsoft.com/office/drawing/2014/main" id="{DA32E154-57CA-4F57-A808-6EDFC52ABD9D}"/>
              </a:ext>
            </a:extLst>
          </p:cNvPr>
          <p:cNvSpPr txBox="1"/>
          <p:nvPr/>
        </p:nvSpPr>
        <p:spPr>
          <a:xfrm>
            <a:off x="4867695" y="4778087"/>
            <a:ext cx="1311955" cy="69249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Required FTE &amp; HC</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Call Capacity</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Hiring Needs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Seat Capacity</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AHT Glide Path</a:t>
            </a:r>
          </a:p>
        </p:txBody>
      </p:sp>
      <p:sp>
        <p:nvSpPr>
          <p:cNvPr id="176" name="TextBox 76">
            <a:extLst>
              <a:ext uri="{FF2B5EF4-FFF2-40B4-BE49-F238E27FC236}">
                <a16:creationId xmlns:a16="http://schemas.microsoft.com/office/drawing/2014/main" id="{28682759-088B-426F-8C36-C9DE4F2F68CE}"/>
              </a:ext>
            </a:extLst>
          </p:cNvPr>
          <p:cNvSpPr txBox="1"/>
          <p:nvPr/>
        </p:nvSpPr>
        <p:spPr>
          <a:xfrm>
            <a:off x="4849600" y="5534455"/>
            <a:ext cx="1623950"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Operational Inputs</a:t>
            </a:r>
          </a:p>
        </p:txBody>
      </p:sp>
      <p:sp>
        <p:nvSpPr>
          <p:cNvPr id="177" name="TextBox 77">
            <a:extLst>
              <a:ext uri="{FF2B5EF4-FFF2-40B4-BE49-F238E27FC236}">
                <a16:creationId xmlns:a16="http://schemas.microsoft.com/office/drawing/2014/main" id="{B27E7030-D7A9-43AE-AFC8-07EE701861C5}"/>
              </a:ext>
            </a:extLst>
          </p:cNvPr>
          <p:cNvSpPr txBox="1"/>
          <p:nvPr/>
        </p:nvSpPr>
        <p:spPr>
          <a:xfrm>
            <a:off x="4867695" y="5692566"/>
            <a:ext cx="1525878" cy="55399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Intraday AHT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Historical Shrinkage</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Attrition Trends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Schedule Compliance</a:t>
            </a:r>
          </a:p>
        </p:txBody>
      </p:sp>
      <p:cxnSp>
        <p:nvCxnSpPr>
          <p:cNvPr id="178" name="Straight Connector 177">
            <a:extLst>
              <a:ext uri="{FF2B5EF4-FFF2-40B4-BE49-F238E27FC236}">
                <a16:creationId xmlns:a16="http://schemas.microsoft.com/office/drawing/2014/main" id="{F4AA8D4B-316A-498B-8111-140E990D269A}"/>
              </a:ext>
            </a:extLst>
          </p:cNvPr>
          <p:cNvCxnSpPr/>
          <p:nvPr/>
        </p:nvCxnSpPr>
        <p:spPr>
          <a:xfrm>
            <a:off x="4700942" y="4569740"/>
            <a:ext cx="0" cy="173736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1BE63D-A82F-4149-A8A7-2D3F72FB49D7}"/>
              </a:ext>
            </a:extLst>
          </p:cNvPr>
          <p:cNvCxnSpPr/>
          <p:nvPr/>
        </p:nvCxnSpPr>
        <p:spPr>
          <a:xfrm flipH="1">
            <a:off x="2774721" y="5483137"/>
            <a:ext cx="3852442" cy="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C6483BC9-3EF2-4724-89A3-4EB01C261D32}"/>
              </a:ext>
            </a:extLst>
          </p:cNvPr>
          <p:cNvPicPr>
            <a:picLocks noChangeAspect="1"/>
          </p:cNvPicPr>
          <p:nvPr/>
        </p:nvPicPr>
        <p:blipFill>
          <a:blip r:embed="rId2">
            <a:lum bright="100000" contrast="-70000"/>
          </a:blip>
          <a:stretch>
            <a:fillRect/>
          </a:stretch>
        </p:blipFill>
        <p:spPr>
          <a:xfrm>
            <a:off x="2822913" y="3372000"/>
            <a:ext cx="504788" cy="504788"/>
          </a:xfrm>
          <a:prstGeom prst="rect">
            <a:avLst/>
          </a:prstGeom>
        </p:spPr>
      </p:pic>
      <p:pic>
        <p:nvPicPr>
          <p:cNvPr id="181" name="Picture 180">
            <a:extLst>
              <a:ext uri="{FF2B5EF4-FFF2-40B4-BE49-F238E27FC236}">
                <a16:creationId xmlns:a16="http://schemas.microsoft.com/office/drawing/2014/main" id="{9D733201-F5EE-4E1A-8E3A-4E2FEA69D186}"/>
              </a:ext>
            </a:extLst>
          </p:cNvPr>
          <p:cNvPicPr>
            <a:picLocks noChangeAspect="1"/>
          </p:cNvPicPr>
          <p:nvPr/>
        </p:nvPicPr>
        <p:blipFill>
          <a:blip r:embed="rId3">
            <a:lum bright="100000"/>
          </a:blip>
          <a:stretch>
            <a:fillRect/>
          </a:stretch>
        </p:blipFill>
        <p:spPr>
          <a:xfrm>
            <a:off x="4872946" y="3393544"/>
            <a:ext cx="461700" cy="461700"/>
          </a:xfrm>
          <a:prstGeom prst="rect">
            <a:avLst/>
          </a:prstGeom>
        </p:spPr>
      </p:pic>
      <p:pic>
        <p:nvPicPr>
          <p:cNvPr id="182" name="Picture 181">
            <a:extLst>
              <a:ext uri="{FF2B5EF4-FFF2-40B4-BE49-F238E27FC236}">
                <a16:creationId xmlns:a16="http://schemas.microsoft.com/office/drawing/2014/main" id="{C086F040-B22D-49E5-B6B0-B9DBB8170404}"/>
              </a:ext>
            </a:extLst>
          </p:cNvPr>
          <p:cNvPicPr>
            <a:picLocks noChangeAspect="1"/>
          </p:cNvPicPr>
          <p:nvPr/>
        </p:nvPicPr>
        <p:blipFill>
          <a:blip r:embed="rId4">
            <a:lum bright="100000"/>
          </a:blip>
          <a:stretch>
            <a:fillRect/>
          </a:stretch>
        </p:blipFill>
        <p:spPr>
          <a:xfrm>
            <a:off x="8636446" y="3367894"/>
            <a:ext cx="615600" cy="513000"/>
          </a:xfrm>
          <a:prstGeom prst="rect">
            <a:avLst/>
          </a:prstGeom>
        </p:spPr>
      </p:pic>
      <p:pic>
        <p:nvPicPr>
          <p:cNvPr id="183" name="Picture 182">
            <a:extLst>
              <a:ext uri="{FF2B5EF4-FFF2-40B4-BE49-F238E27FC236}">
                <a16:creationId xmlns:a16="http://schemas.microsoft.com/office/drawing/2014/main" id="{3DE5F535-67EE-472B-BA06-9F93B5CF2DF6}"/>
              </a:ext>
            </a:extLst>
          </p:cNvPr>
          <p:cNvPicPr>
            <a:picLocks noChangeAspect="1"/>
          </p:cNvPicPr>
          <p:nvPr/>
        </p:nvPicPr>
        <p:blipFill>
          <a:blip r:embed="rId5">
            <a:lum bright="100000"/>
          </a:blip>
          <a:stretch>
            <a:fillRect/>
          </a:stretch>
        </p:blipFill>
        <p:spPr>
          <a:xfrm>
            <a:off x="6793171" y="3418744"/>
            <a:ext cx="461700" cy="411300"/>
          </a:xfrm>
          <a:prstGeom prst="rect">
            <a:avLst/>
          </a:prstGeom>
        </p:spPr>
      </p:pic>
      <p:pic>
        <p:nvPicPr>
          <p:cNvPr id="184" name="Picture 183">
            <a:extLst>
              <a:ext uri="{FF2B5EF4-FFF2-40B4-BE49-F238E27FC236}">
                <a16:creationId xmlns:a16="http://schemas.microsoft.com/office/drawing/2014/main" id="{322E09E4-B276-48FC-95D0-F61B2F86242B}"/>
              </a:ext>
            </a:extLst>
          </p:cNvPr>
          <p:cNvPicPr>
            <a:picLocks noChangeAspect="1"/>
          </p:cNvPicPr>
          <p:nvPr/>
        </p:nvPicPr>
        <p:blipFill>
          <a:blip r:embed="rId6">
            <a:lum bright="100000"/>
          </a:blip>
          <a:stretch>
            <a:fillRect/>
          </a:stretch>
        </p:blipFill>
        <p:spPr>
          <a:xfrm>
            <a:off x="10630761" y="3393544"/>
            <a:ext cx="384750" cy="461700"/>
          </a:xfrm>
          <a:prstGeom prst="rect">
            <a:avLst/>
          </a:prstGeom>
        </p:spPr>
      </p:pic>
      <p:sp>
        <p:nvSpPr>
          <p:cNvPr id="185" name="Rectangle 184">
            <a:extLst>
              <a:ext uri="{FF2B5EF4-FFF2-40B4-BE49-F238E27FC236}">
                <a16:creationId xmlns:a16="http://schemas.microsoft.com/office/drawing/2014/main" id="{FF5A8478-7C06-4916-A922-982FB70AFEFC}"/>
              </a:ext>
            </a:extLst>
          </p:cNvPr>
          <p:cNvSpPr/>
          <p:nvPr/>
        </p:nvSpPr>
        <p:spPr>
          <a:xfrm>
            <a:off x="6922091" y="4569741"/>
            <a:ext cx="3852442" cy="1737360"/>
          </a:xfrm>
          <a:prstGeom prst="rect">
            <a:avLst/>
          </a:prstGeom>
          <a:solidFill>
            <a:schemeClr val="tx1">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186" name="TextBox 86">
            <a:extLst>
              <a:ext uri="{FF2B5EF4-FFF2-40B4-BE49-F238E27FC236}">
                <a16:creationId xmlns:a16="http://schemas.microsoft.com/office/drawing/2014/main" id="{87495C9C-9BEE-4E43-923F-BFC0844651AC}"/>
              </a:ext>
            </a:extLst>
          </p:cNvPr>
          <p:cNvSpPr txBox="1"/>
          <p:nvPr/>
        </p:nvSpPr>
        <p:spPr>
          <a:xfrm>
            <a:off x="7537590" y="4619976"/>
            <a:ext cx="1515687"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Intraday Game Plan</a:t>
            </a:r>
          </a:p>
        </p:txBody>
      </p:sp>
      <p:sp>
        <p:nvSpPr>
          <p:cNvPr id="187" name="TextBox 87">
            <a:extLst>
              <a:ext uri="{FF2B5EF4-FFF2-40B4-BE49-F238E27FC236}">
                <a16:creationId xmlns:a16="http://schemas.microsoft.com/office/drawing/2014/main" id="{F251C2FB-123B-482C-8508-07B2D38C6659}"/>
              </a:ext>
            </a:extLst>
          </p:cNvPr>
          <p:cNvSpPr txBox="1"/>
          <p:nvPr/>
        </p:nvSpPr>
        <p:spPr>
          <a:xfrm>
            <a:off x="7020105" y="4778087"/>
            <a:ext cx="1623950" cy="69249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Review Deficient Intervals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Solicit OT/VTO</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Delivery against forecast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Monitor Shrink, AHT, ABS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188" name="TextBox 88">
            <a:extLst>
              <a:ext uri="{FF2B5EF4-FFF2-40B4-BE49-F238E27FC236}">
                <a16:creationId xmlns:a16="http://schemas.microsoft.com/office/drawing/2014/main" id="{2617F68D-4B64-4060-A968-20006E25EEEF}"/>
              </a:ext>
            </a:extLst>
          </p:cNvPr>
          <p:cNvSpPr txBox="1"/>
          <p:nvPr/>
        </p:nvSpPr>
        <p:spPr>
          <a:xfrm>
            <a:off x="7002012" y="5577535"/>
            <a:ext cx="2381793"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Cross-Functional Coordination</a:t>
            </a:r>
          </a:p>
        </p:txBody>
      </p:sp>
      <p:sp>
        <p:nvSpPr>
          <p:cNvPr id="189" name="TextBox 89">
            <a:extLst>
              <a:ext uri="{FF2B5EF4-FFF2-40B4-BE49-F238E27FC236}">
                <a16:creationId xmlns:a16="http://schemas.microsoft.com/office/drawing/2014/main" id="{F913EFCE-F90A-4ECD-A896-8FEFB08CC6C8}"/>
              </a:ext>
            </a:extLst>
          </p:cNvPr>
          <p:cNvSpPr txBox="1"/>
          <p:nvPr/>
        </p:nvSpPr>
        <p:spPr>
          <a:xfrm>
            <a:off x="7020105" y="5735646"/>
            <a:ext cx="1840477" cy="41549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Skype IM with Ops and support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Join Client Bridge as needed</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Escalation Triggers</a:t>
            </a:r>
          </a:p>
        </p:txBody>
      </p:sp>
      <p:sp>
        <p:nvSpPr>
          <p:cNvPr id="190" name="TextBox 90">
            <a:extLst>
              <a:ext uri="{FF2B5EF4-FFF2-40B4-BE49-F238E27FC236}">
                <a16:creationId xmlns:a16="http://schemas.microsoft.com/office/drawing/2014/main" id="{9740E7D6-56A4-4E7D-95A0-7D0BCBE962F7}"/>
              </a:ext>
            </a:extLst>
          </p:cNvPr>
          <p:cNvSpPr txBox="1"/>
          <p:nvPr/>
        </p:nvSpPr>
        <p:spPr>
          <a:xfrm>
            <a:off x="9485126" y="4619976"/>
            <a:ext cx="1732213" cy="1384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Monitoring &amp; Reporting</a:t>
            </a:r>
          </a:p>
        </p:txBody>
      </p:sp>
      <p:sp>
        <p:nvSpPr>
          <p:cNvPr id="191" name="TextBox 91">
            <a:extLst>
              <a:ext uri="{FF2B5EF4-FFF2-40B4-BE49-F238E27FC236}">
                <a16:creationId xmlns:a16="http://schemas.microsoft.com/office/drawing/2014/main" id="{DFB3386C-8F84-4293-BB99-AE50B9F6E8EC}"/>
              </a:ext>
            </a:extLst>
          </p:cNvPr>
          <p:cNvSpPr txBox="1"/>
          <p:nvPr/>
        </p:nvSpPr>
        <p:spPr>
          <a:xfrm>
            <a:off x="8967642" y="4778087"/>
            <a:ext cx="1840477" cy="73866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Service Level Management</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Cross Staffing, Re-gate Staff</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Schedule Compliance</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Consolidate Call Drivers</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Interval Reporting</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ea typeface="+mn-ea"/>
                <a:cs typeface="+mn-cs"/>
              </a:rPr>
              <a:t>End of Day Summary/Analysis</a:t>
            </a:r>
          </a:p>
        </p:txBody>
      </p:sp>
      <p:sp>
        <p:nvSpPr>
          <p:cNvPr id="192" name="TextBox 92">
            <a:extLst>
              <a:ext uri="{FF2B5EF4-FFF2-40B4-BE49-F238E27FC236}">
                <a16:creationId xmlns:a16="http://schemas.microsoft.com/office/drawing/2014/main" id="{352B0082-A453-4241-B345-3ED58D1EDE37}"/>
              </a:ext>
            </a:extLst>
          </p:cNvPr>
          <p:cNvSpPr txBox="1"/>
          <p:nvPr/>
        </p:nvSpPr>
        <p:spPr>
          <a:xfrm>
            <a:off x="8959344" y="5735646"/>
            <a:ext cx="1799030" cy="2769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Ticketing &amp; Incident Response</a:t>
            </a:r>
          </a:p>
          <a:p>
            <a:pPr marL="117475" marR="0" lvl="0" indent="-117475" algn="l" defTabSz="914400" rtl="0" eaLnBrk="1" fontAlgn="auto" latinLnBrk="0" hangingPunct="1">
              <a:lnSpc>
                <a:spcPct val="100000"/>
              </a:lnSpc>
              <a:spcBef>
                <a:spcPts val="0"/>
              </a:spcBef>
              <a:spcAft>
                <a:spcPts val="0"/>
              </a:spcAft>
              <a:buClr>
                <a:srgbClr val="FF6503"/>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BCP Execution</a:t>
            </a:r>
          </a:p>
        </p:txBody>
      </p:sp>
      <p:cxnSp>
        <p:nvCxnSpPr>
          <p:cNvPr id="193" name="Straight Connector 192">
            <a:extLst>
              <a:ext uri="{FF2B5EF4-FFF2-40B4-BE49-F238E27FC236}">
                <a16:creationId xmlns:a16="http://schemas.microsoft.com/office/drawing/2014/main" id="{10120C51-E820-4A3C-81A7-F6C47C429FD8}"/>
              </a:ext>
            </a:extLst>
          </p:cNvPr>
          <p:cNvCxnSpPr>
            <a:stCxn id="185" idx="0"/>
          </p:cNvCxnSpPr>
          <p:nvPr/>
        </p:nvCxnSpPr>
        <p:spPr>
          <a:xfrm flipH="1">
            <a:off x="8848312" y="4569741"/>
            <a:ext cx="1" cy="926499"/>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4950DAD-5259-4160-8045-5BD15263E57F}"/>
              </a:ext>
            </a:extLst>
          </p:cNvPr>
          <p:cNvCxnSpPr/>
          <p:nvPr/>
        </p:nvCxnSpPr>
        <p:spPr>
          <a:xfrm flipH="1">
            <a:off x="6922091" y="5531612"/>
            <a:ext cx="3852442" cy="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86834D0-3C4D-4A7A-9A7C-95320971C2A6}"/>
              </a:ext>
            </a:extLst>
          </p:cNvPr>
          <p:cNvCxnSpPr/>
          <p:nvPr/>
        </p:nvCxnSpPr>
        <p:spPr>
          <a:xfrm>
            <a:off x="5093469" y="4037080"/>
            <a:ext cx="0" cy="251486"/>
          </a:xfrm>
          <a:prstGeom prst="straightConnector1">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D2467B71-A5F2-424F-801C-CE1A7AC04518}"/>
              </a:ext>
            </a:extLst>
          </p:cNvPr>
          <p:cNvCxnSpPr/>
          <p:nvPr/>
        </p:nvCxnSpPr>
        <p:spPr>
          <a:xfrm>
            <a:off x="8944246" y="4037080"/>
            <a:ext cx="0" cy="251486"/>
          </a:xfrm>
          <a:prstGeom prst="straightConnector1">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97" name="Group 196"/>
          <p:cNvGrpSpPr/>
          <p:nvPr/>
        </p:nvGrpSpPr>
        <p:grpSpPr>
          <a:xfrm>
            <a:off x="9023215" y="965681"/>
            <a:ext cx="3049429" cy="1614867"/>
            <a:chOff x="8453209" y="818632"/>
            <a:chExt cx="2192612" cy="913998"/>
          </a:xfrm>
          <a:solidFill>
            <a:schemeClr val="tx1">
              <a:lumMod val="20000"/>
              <a:lumOff val="80000"/>
            </a:schemeClr>
          </a:solidFill>
        </p:grpSpPr>
        <p:sp>
          <p:nvSpPr>
            <p:cNvPr id="198" name="Rectangle 197">
              <a:extLst>
                <a:ext uri="{FF2B5EF4-FFF2-40B4-BE49-F238E27FC236}">
                  <a16:creationId xmlns:a16="http://schemas.microsoft.com/office/drawing/2014/main" id="{3C5FE5A6-30A4-46B7-9CD0-90F6C362BBA6}"/>
                </a:ext>
              </a:extLst>
            </p:cNvPr>
            <p:cNvSpPr/>
            <p:nvPr/>
          </p:nvSpPr>
          <p:spPr>
            <a:xfrm>
              <a:off x="9580924" y="818632"/>
              <a:ext cx="1064897" cy="910122"/>
            </a:xfrm>
            <a:prstGeom prst="rect">
              <a:avLst/>
            </a:prstGeom>
            <a:grpFill/>
            <a:ln w="12700" cap="flat" cmpd="sng" algn="ctr">
              <a:solidFill>
                <a:srgbClr val="FB4E0B"/>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effectLst/>
                <a:uLnTx/>
                <a:uFillTx/>
                <a:ea typeface="+mn-ea"/>
                <a:cs typeface="+mn-cs"/>
              </a:endParaRPr>
            </a:p>
          </p:txBody>
        </p:sp>
        <p:sp>
          <p:nvSpPr>
            <p:cNvPr id="199" name="Rectangle 198">
              <a:extLst>
                <a:ext uri="{FF2B5EF4-FFF2-40B4-BE49-F238E27FC236}">
                  <a16:creationId xmlns:a16="http://schemas.microsoft.com/office/drawing/2014/main" id="{DFB10132-2F45-446D-BF07-71A8299C5176}"/>
                </a:ext>
              </a:extLst>
            </p:cNvPr>
            <p:cNvSpPr/>
            <p:nvPr/>
          </p:nvSpPr>
          <p:spPr>
            <a:xfrm>
              <a:off x="8453209" y="822508"/>
              <a:ext cx="1064897" cy="910122"/>
            </a:xfrm>
            <a:prstGeom prst="rect">
              <a:avLst/>
            </a:prstGeom>
            <a:grpFill/>
            <a:ln w="12700" cap="flat" cmpd="sng" algn="ctr">
              <a:solidFill>
                <a:srgbClr val="FB4E0B"/>
              </a:solidFill>
              <a:prstDash val="sys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effectLst/>
                <a:uLnTx/>
                <a:uFillTx/>
                <a:ea typeface="+mn-ea"/>
                <a:cs typeface="+mn-cs"/>
              </a:endParaRPr>
            </a:p>
          </p:txBody>
        </p:sp>
        <p:sp>
          <p:nvSpPr>
            <p:cNvPr id="200" name="TextBox 285">
              <a:extLst>
                <a:ext uri="{FF2B5EF4-FFF2-40B4-BE49-F238E27FC236}">
                  <a16:creationId xmlns:a16="http://schemas.microsoft.com/office/drawing/2014/main" id="{5E2F7CD2-3209-43C5-8BCD-C3A540D62C3C}"/>
                </a:ext>
              </a:extLst>
            </p:cNvPr>
            <p:cNvSpPr txBox="1"/>
            <p:nvPr/>
          </p:nvSpPr>
          <p:spPr>
            <a:xfrm>
              <a:off x="8558840" y="860914"/>
              <a:ext cx="726093" cy="642792"/>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Excel</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MS Access</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SQL</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Power BI</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iDashboard</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Genesys</a:t>
              </a:r>
            </a:p>
          </p:txBody>
        </p:sp>
        <p:sp>
          <p:nvSpPr>
            <p:cNvPr id="201" name="TextBox 286">
              <a:extLst>
                <a:ext uri="{FF2B5EF4-FFF2-40B4-BE49-F238E27FC236}">
                  <a16:creationId xmlns:a16="http://schemas.microsoft.com/office/drawing/2014/main" id="{D158678F-F762-4236-82F2-11390A35CED1}"/>
                </a:ext>
              </a:extLst>
            </p:cNvPr>
            <p:cNvSpPr txBox="1"/>
            <p:nvPr/>
          </p:nvSpPr>
          <p:spPr>
            <a:xfrm>
              <a:off x="9618873" y="853415"/>
              <a:ext cx="1021934" cy="637348"/>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Verint 360</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Aspect eWFM</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Nice TotalView</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Avaya</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Cisco</a:t>
              </a:r>
            </a:p>
            <a:p>
              <a:pPr marL="173038" marR="0" lvl="1" indent="-173038" defTabSz="914400" eaLnBrk="1" fontAlgn="auto" latinLnBrk="0" hangingPunct="1">
                <a:lnSpc>
                  <a:spcPct val="113000"/>
                </a:lnSpc>
                <a:spcBef>
                  <a:spcPts val="0"/>
                </a:spcBef>
                <a:spcAft>
                  <a:spcPts val="0"/>
                </a:spcAft>
                <a:buClr>
                  <a:schemeClr val="tx2"/>
                </a:buClr>
                <a:buSzTx/>
                <a:buFont typeface="Calibri" panose="020F0502020204030204" pitchFamily="34" charset="0"/>
                <a:buChar char="─"/>
                <a:tabLst/>
                <a:defRPr/>
              </a:pPr>
              <a:r>
                <a:rPr kumimoji="0" lang="en-US" sz="1000" b="0" i="0" u="none" strike="noStrike" kern="0" cap="none" spc="0" normalizeH="0" baseline="0" noProof="0" dirty="0">
                  <a:ln>
                    <a:noFill/>
                  </a:ln>
                  <a:solidFill>
                    <a:schemeClr val="tx2"/>
                  </a:solidFill>
                  <a:effectLst/>
                  <a:uLnTx/>
                  <a:uFillTx/>
                  <a:cs typeface="Arial" panose="020B0604020202020204" pitchFamily="34" charset="0"/>
                </a:rPr>
                <a:t>Erlang</a:t>
              </a:r>
            </a:p>
          </p:txBody>
        </p:sp>
      </p:grpSp>
      <p:sp>
        <p:nvSpPr>
          <p:cNvPr id="202" name="TextBox 201"/>
          <p:cNvSpPr txBox="1"/>
          <p:nvPr/>
        </p:nvSpPr>
        <p:spPr>
          <a:xfrm>
            <a:off x="64157" y="932866"/>
            <a:ext cx="1841152" cy="4801314"/>
          </a:xfrm>
          <a:prstGeom prst="rect">
            <a:avLst/>
          </a:prstGeom>
          <a:solidFill>
            <a:schemeClr val="accent4">
              <a:lumMod val="20000"/>
              <a:lumOff val="80000"/>
            </a:schemeClr>
          </a:solidFill>
        </p:spPr>
        <p:txBody>
          <a:bodyPr wrap="square" rtlCol="0">
            <a:spAutoFit/>
          </a:bodyPr>
          <a:lstStyle/>
          <a:p>
            <a:r>
              <a:rPr lang="en-US" sz="1600" dirty="0">
                <a:solidFill>
                  <a:schemeClr val="tx2"/>
                </a:solidFill>
                <a:latin typeface="+mj-lt"/>
                <a:cs typeface="Arial" panose="020B0604020202020204" pitchFamily="34" charset="0"/>
              </a:rPr>
              <a:t>EXL’s Work Force Management (WFM) approach </a:t>
            </a:r>
            <a:r>
              <a:rPr lang="en-US" b="1" u="sng" dirty="0">
                <a:solidFill>
                  <a:schemeClr val="tx2"/>
                </a:solidFill>
                <a:latin typeface="+mj-lt"/>
                <a:cs typeface="Arial" panose="020B0604020202020204" pitchFamily="34" charset="0"/>
              </a:rPr>
              <a:t>aligns with our industry-leading data and analytics capability </a:t>
            </a:r>
            <a:r>
              <a:rPr lang="en-US" sz="1600" dirty="0">
                <a:solidFill>
                  <a:schemeClr val="tx2"/>
                </a:solidFill>
                <a:latin typeface="+mj-lt"/>
                <a:cs typeface="Arial" panose="020B0604020202020204" pitchFamily="34" charset="0"/>
              </a:rPr>
              <a:t>(focused on accurately forecasting and scheduling workforce requirements). Coupled with </a:t>
            </a:r>
            <a:r>
              <a:rPr lang="en-US" b="1" i="1" dirty="0">
                <a:solidFill>
                  <a:schemeClr val="tx2"/>
                </a:solidFill>
                <a:latin typeface="+mj-lt"/>
                <a:cs typeface="Arial" panose="020B0604020202020204" pitchFamily="34" charset="0"/>
              </a:rPr>
              <a:t>intelligent platforms, sophisticated modelling techniques</a:t>
            </a:r>
          </a:p>
        </p:txBody>
      </p:sp>
      <p:sp>
        <p:nvSpPr>
          <p:cNvPr id="203" name="TextBox 202"/>
          <p:cNvSpPr txBox="1"/>
          <p:nvPr/>
        </p:nvSpPr>
        <p:spPr>
          <a:xfrm>
            <a:off x="64157" y="6338040"/>
            <a:ext cx="2258952" cy="461665"/>
          </a:xfrm>
          <a:prstGeom prst="rect">
            <a:avLst/>
          </a:prstGeom>
          <a:noFill/>
        </p:spPr>
        <p:txBody>
          <a:bodyPr wrap="none" rtlCol="0">
            <a:spAutoFit/>
          </a:bodyPr>
          <a:lstStyle/>
          <a:p>
            <a:r>
              <a:rPr lang="en-US" sz="800" dirty="0">
                <a:solidFill>
                  <a:srgbClr val="000000"/>
                </a:solidFill>
              </a:rPr>
              <a:t>*OT/VTO -  </a:t>
            </a:r>
            <a:r>
              <a:rPr lang="en-US" sz="800" dirty="0"/>
              <a:t>Overtime/ Voluntary Time Off</a:t>
            </a:r>
          </a:p>
          <a:p>
            <a:r>
              <a:rPr lang="en-US" sz="800" dirty="0">
                <a:solidFill>
                  <a:srgbClr val="000000"/>
                </a:solidFill>
              </a:rPr>
              <a:t>*IDP -  </a:t>
            </a:r>
            <a:r>
              <a:rPr lang="en-US" sz="800" dirty="0"/>
              <a:t>Intra Day Performance</a:t>
            </a:r>
          </a:p>
          <a:p>
            <a:r>
              <a:rPr lang="en-US" sz="800" dirty="0">
                <a:solidFill>
                  <a:srgbClr val="000000"/>
                </a:solidFill>
              </a:rPr>
              <a:t>*OPA -  </a:t>
            </a:r>
            <a:r>
              <a:rPr lang="en-US" sz="800" dirty="0"/>
              <a:t>Off Phone Activity ( Training/Quality etc.)</a:t>
            </a:r>
          </a:p>
        </p:txBody>
      </p:sp>
    </p:spTree>
    <p:extLst>
      <p:ext uri="{BB962C8B-B14F-4D97-AF65-F5344CB8AC3E}">
        <p14:creationId xmlns:p14="http://schemas.microsoft.com/office/powerpoint/2010/main" val="418167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Supporting Crisis Situations</a:t>
            </a:r>
          </a:p>
        </p:txBody>
      </p:sp>
      <p:sp>
        <p:nvSpPr>
          <p:cNvPr id="90" name="Rectangle 89"/>
          <p:cNvSpPr/>
          <p:nvPr/>
        </p:nvSpPr>
        <p:spPr>
          <a:xfrm>
            <a:off x="472262" y="3844328"/>
            <a:ext cx="2550920" cy="2491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E10F6EE4-4330-463A-85BA-75BAEB9641F6}"/>
              </a:ext>
            </a:extLst>
          </p:cNvPr>
          <p:cNvCxnSpPr>
            <a:cxnSpLocks/>
          </p:cNvCxnSpPr>
          <p:nvPr/>
        </p:nvCxnSpPr>
        <p:spPr>
          <a:xfrm>
            <a:off x="3375931" y="2868171"/>
            <a:ext cx="865081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25D7B955-22AE-4707-923E-0A94C739BC48}"/>
              </a:ext>
            </a:extLst>
          </p:cNvPr>
          <p:cNvSpPr/>
          <p:nvPr/>
        </p:nvSpPr>
        <p:spPr>
          <a:xfrm>
            <a:off x="3912912" y="2595344"/>
            <a:ext cx="633011" cy="27282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3" name="TextBox 47">
            <a:extLst>
              <a:ext uri="{FF2B5EF4-FFF2-40B4-BE49-F238E27FC236}">
                <a16:creationId xmlns:a16="http://schemas.microsoft.com/office/drawing/2014/main" id="{554C824E-C5DD-4BC6-893D-22632123E77C}"/>
              </a:ext>
            </a:extLst>
          </p:cNvPr>
          <p:cNvSpPr txBox="1"/>
          <p:nvPr/>
        </p:nvSpPr>
        <p:spPr>
          <a:xfrm>
            <a:off x="4023501" y="2895466"/>
            <a:ext cx="445956"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Apr</a:t>
            </a:r>
          </a:p>
        </p:txBody>
      </p:sp>
      <p:sp>
        <p:nvSpPr>
          <p:cNvPr id="94" name="TextBox 48">
            <a:extLst>
              <a:ext uri="{FF2B5EF4-FFF2-40B4-BE49-F238E27FC236}">
                <a16:creationId xmlns:a16="http://schemas.microsoft.com/office/drawing/2014/main" id="{63BE7484-3B9F-4A74-8AA4-4CF6D8EAFD81}"/>
              </a:ext>
            </a:extLst>
          </p:cNvPr>
          <p:cNvSpPr txBox="1"/>
          <p:nvPr/>
        </p:nvSpPr>
        <p:spPr>
          <a:xfrm>
            <a:off x="3721470" y="2299939"/>
            <a:ext cx="111751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Current Month</a:t>
            </a:r>
          </a:p>
        </p:txBody>
      </p:sp>
      <p:sp>
        <p:nvSpPr>
          <p:cNvPr id="95" name="TextBox 50">
            <a:extLst>
              <a:ext uri="{FF2B5EF4-FFF2-40B4-BE49-F238E27FC236}">
                <a16:creationId xmlns:a16="http://schemas.microsoft.com/office/drawing/2014/main" id="{47C4907E-546A-42CB-9377-5A2293935D89}"/>
              </a:ext>
            </a:extLst>
          </p:cNvPr>
          <p:cNvSpPr txBox="1"/>
          <p:nvPr/>
        </p:nvSpPr>
        <p:spPr>
          <a:xfrm>
            <a:off x="5094698" y="2895466"/>
            <a:ext cx="503536"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May</a:t>
            </a:r>
          </a:p>
        </p:txBody>
      </p:sp>
      <p:sp>
        <p:nvSpPr>
          <p:cNvPr id="96" name="TextBox 52">
            <a:extLst>
              <a:ext uri="{FF2B5EF4-FFF2-40B4-BE49-F238E27FC236}">
                <a16:creationId xmlns:a16="http://schemas.microsoft.com/office/drawing/2014/main" id="{C1E699C8-D16A-409E-9E7B-41FDD6F7379F}"/>
              </a:ext>
            </a:extLst>
          </p:cNvPr>
          <p:cNvSpPr txBox="1"/>
          <p:nvPr/>
        </p:nvSpPr>
        <p:spPr>
          <a:xfrm>
            <a:off x="3654916" y="3231196"/>
            <a:ext cx="125528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Initiate new hiring req. for 70 FTE</a:t>
            </a:r>
          </a:p>
        </p:txBody>
      </p:sp>
      <p:sp>
        <p:nvSpPr>
          <p:cNvPr id="97" name="TextBox 56">
            <a:extLst>
              <a:ext uri="{FF2B5EF4-FFF2-40B4-BE49-F238E27FC236}">
                <a16:creationId xmlns:a16="http://schemas.microsoft.com/office/drawing/2014/main" id="{B05AF0BF-E8E5-4E66-8B75-49D1C80F6052}"/>
              </a:ext>
            </a:extLst>
          </p:cNvPr>
          <p:cNvSpPr txBox="1"/>
          <p:nvPr/>
        </p:nvSpPr>
        <p:spPr>
          <a:xfrm>
            <a:off x="8149914" y="2895466"/>
            <a:ext cx="431528"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Jun</a:t>
            </a:r>
          </a:p>
        </p:txBody>
      </p:sp>
      <p:cxnSp>
        <p:nvCxnSpPr>
          <p:cNvPr id="98" name="Straight Arrow Connector 97">
            <a:extLst>
              <a:ext uri="{FF2B5EF4-FFF2-40B4-BE49-F238E27FC236}">
                <a16:creationId xmlns:a16="http://schemas.microsoft.com/office/drawing/2014/main" id="{4F0CBE1D-AFDF-420B-B2D5-C2AD544D6887}"/>
              </a:ext>
            </a:extLst>
          </p:cNvPr>
          <p:cNvCxnSpPr>
            <a:cxnSpLocks/>
          </p:cNvCxnSpPr>
          <p:nvPr/>
        </p:nvCxnSpPr>
        <p:spPr>
          <a:xfrm>
            <a:off x="4702382" y="1627282"/>
            <a:ext cx="732436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FC94AB1C-5D47-4060-BF81-C9F32A6BAC28}"/>
              </a:ext>
            </a:extLst>
          </p:cNvPr>
          <p:cNvSpPr/>
          <p:nvPr/>
        </p:nvSpPr>
        <p:spPr>
          <a:xfrm>
            <a:off x="11110757" y="1862331"/>
            <a:ext cx="565181"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rgbClr val="000000"/>
              </a:solidFill>
            </a:endParaRPr>
          </a:p>
        </p:txBody>
      </p:sp>
      <p:sp>
        <p:nvSpPr>
          <p:cNvPr id="100" name="TextBox 66">
            <a:extLst>
              <a:ext uri="{FF2B5EF4-FFF2-40B4-BE49-F238E27FC236}">
                <a16:creationId xmlns:a16="http://schemas.microsoft.com/office/drawing/2014/main" id="{7D20633F-840D-479B-BB5B-3F70A9E5F58D}"/>
              </a:ext>
            </a:extLst>
          </p:cNvPr>
          <p:cNvSpPr txBox="1"/>
          <p:nvPr/>
        </p:nvSpPr>
        <p:spPr>
          <a:xfrm>
            <a:off x="11173576" y="2895466"/>
            <a:ext cx="378630"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Jul</a:t>
            </a:r>
          </a:p>
        </p:txBody>
      </p:sp>
      <p:sp>
        <p:nvSpPr>
          <p:cNvPr id="101" name="TextBox 51">
            <a:extLst>
              <a:ext uri="{FF2B5EF4-FFF2-40B4-BE49-F238E27FC236}">
                <a16:creationId xmlns:a16="http://schemas.microsoft.com/office/drawing/2014/main" id="{DAD27085-6C9E-49F4-A6F6-95C90AE430A7}"/>
              </a:ext>
            </a:extLst>
          </p:cNvPr>
          <p:cNvSpPr txBox="1"/>
          <p:nvPr/>
        </p:nvSpPr>
        <p:spPr>
          <a:xfrm>
            <a:off x="3894362" y="2597792"/>
            <a:ext cx="697448" cy="276999"/>
          </a:xfrm>
          <a:prstGeom prst="rect">
            <a:avLst/>
          </a:prstGeom>
          <a:solidFill>
            <a:schemeClr val="tx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rPr>
              <a:t>100 FTE</a:t>
            </a:r>
          </a:p>
        </p:txBody>
      </p:sp>
      <p:sp>
        <p:nvSpPr>
          <p:cNvPr id="102" name="TextBox 70">
            <a:extLst>
              <a:ext uri="{FF2B5EF4-FFF2-40B4-BE49-F238E27FC236}">
                <a16:creationId xmlns:a16="http://schemas.microsoft.com/office/drawing/2014/main" id="{8F7DADCD-7C86-47D4-AE83-CC7FD04647B8}"/>
              </a:ext>
            </a:extLst>
          </p:cNvPr>
          <p:cNvSpPr txBox="1"/>
          <p:nvPr/>
        </p:nvSpPr>
        <p:spPr>
          <a:xfrm>
            <a:off x="5816571" y="2195544"/>
            <a:ext cx="179599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t>Resources onboarded</a:t>
            </a:r>
          </a:p>
        </p:txBody>
      </p:sp>
      <p:sp>
        <p:nvSpPr>
          <p:cNvPr id="103" name="TextBox 73">
            <a:extLst>
              <a:ext uri="{FF2B5EF4-FFF2-40B4-BE49-F238E27FC236}">
                <a16:creationId xmlns:a16="http://schemas.microsoft.com/office/drawing/2014/main" id="{B992F4FF-CA75-462D-BA8B-F8571743EA3F}"/>
              </a:ext>
            </a:extLst>
          </p:cNvPr>
          <p:cNvSpPr txBox="1"/>
          <p:nvPr/>
        </p:nvSpPr>
        <p:spPr>
          <a:xfrm>
            <a:off x="5751340" y="3220847"/>
            <a:ext cx="1173682"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Training Initiate for new hires</a:t>
            </a:r>
          </a:p>
        </p:txBody>
      </p:sp>
      <p:sp>
        <p:nvSpPr>
          <p:cNvPr id="104" name="TextBox 75">
            <a:extLst>
              <a:ext uri="{FF2B5EF4-FFF2-40B4-BE49-F238E27FC236}">
                <a16:creationId xmlns:a16="http://schemas.microsoft.com/office/drawing/2014/main" id="{D5C9EB7E-9A01-4CCF-BFEF-A62674A98FEC}"/>
              </a:ext>
            </a:extLst>
          </p:cNvPr>
          <p:cNvSpPr txBox="1"/>
          <p:nvPr/>
        </p:nvSpPr>
        <p:spPr>
          <a:xfrm>
            <a:off x="7405848" y="3224872"/>
            <a:ext cx="1550461"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Cross training plan agreed with the business</a:t>
            </a:r>
          </a:p>
        </p:txBody>
      </p:sp>
      <p:sp>
        <p:nvSpPr>
          <p:cNvPr id="105" name="TextBox 77">
            <a:extLst>
              <a:ext uri="{FF2B5EF4-FFF2-40B4-BE49-F238E27FC236}">
                <a16:creationId xmlns:a16="http://schemas.microsoft.com/office/drawing/2014/main" id="{239EFD59-DED2-4F57-8D5A-DF6D80BA6D94}"/>
              </a:ext>
            </a:extLst>
          </p:cNvPr>
          <p:cNvSpPr txBox="1"/>
          <p:nvPr/>
        </p:nvSpPr>
        <p:spPr>
          <a:xfrm>
            <a:off x="9593550" y="3220847"/>
            <a:ext cx="1232563"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Training completed and ramp initiated</a:t>
            </a:r>
          </a:p>
        </p:txBody>
      </p:sp>
      <p:sp>
        <p:nvSpPr>
          <p:cNvPr id="106" name="TextBox 78">
            <a:extLst>
              <a:ext uri="{FF2B5EF4-FFF2-40B4-BE49-F238E27FC236}">
                <a16:creationId xmlns:a16="http://schemas.microsoft.com/office/drawing/2014/main" id="{D4DD2F02-63B1-44B0-A3D7-CCADF03A8452}"/>
              </a:ext>
            </a:extLst>
          </p:cNvPr>
          <p:cNvSpPr txBox="1"/>
          <p:nvPr/>
        </p:nvSpPr>
        <p:spPr>
          <a:xfrm>
            <a:off x="11110757" y="2079267"/>
            <a:ext cx="555914"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2"/>
                </a:solidFill>
              </a:rPr>
              <a:t>150 FTE</a:t>
            </a:r>
          </a:p>
        </p:txBody>
      </p:sp>
      <p:sp>
        <p:nvSpPr>
          <p:cNvPr id="107" name="Cloud 106">
            <a:extLst>
              <a:ext uri="{FF2B5EF4-FFF2-40B4-BE49-F238E27FC236}">
                <a16:creationId xmlns:a16="http://schemas.microsoft.com/office/drawing/2014/main" id="{CCFC236B-997B-4968-A7D5-6D8EE651FF5E}"/>
              </a:ext>
            </a:extLst>
          </p:cNvPr>
          <p:cNvSpPr/>
          <p:nvPr/>
        </p:nvSpPr>
        <p:spPr>
          <a:xfrm>
            <a:off x="9553511" y="1665996"/>
            <a:ext cx="1485048" cy="1013736"/>
          </a:xfrm>
          <a:prstGeom prst="cloud">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dirty="0">
              <a:solidFill>
                <a:srgbClr val="FB4E0B"/>
              </a:solidFill>
            </a:endParaRPr>
          </a:p>
        </p:txBody>
      </p:sp>
      <p:sp>
        <p:nvSpPr>
          <p:cNvPr id="108" name="TextBox 79">
            <a:extLst>
              <a:ext uri="{FF2B5EF4-FFF2-40B4-BE49-F238E27FC236}">
                <a16:creationId xmlns:a16="http://schemas.microsoft.com/office/drawing/2014/main" id="{7E591E31-E158-448B-A1CB-FD72F3038655}"/>
              </a:ext>
            </a:extLst>
          </p:cNvPr>
          <p:cNvSpPr txBox="1"/>
          <p:nvPr/>
        </p:nvSpPr>
        <p:spPr>
          <a:xfrm>
            <a:off x="7738712" y="1637258"/>
            <a:ext cx="1634734"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t>Re-run the forecasting model to agree on the firm forecast for Oct</a:t>
            </a:r>
          </a:p>
        </p:txBody>
      </p:sp>
      <p:cxnSp>
        <p:nvCxnSpPr>
          <p:cNvPr id="109" name="Straight Connector 108">
            <a:extLst>
              <a:ext uri="{FF2B5EF4-FFF2-40B4-BE49-F238E27FC236}">
                <a16:creationId xmlns:a16="http://schemas.microsoft.com/office/drawing/2014/main" id="{369C6234-A994-41D2-A402-82831CF69184}"/>
              </a:ext>
            </a:extLst>
          </p:cNvPr>
          <p:cNvCxnSpPr/>
          <p:nvPr/>
        </p:nvCxnSpPr>
        <p:spPr>
          <a:xfrm>
            <a:off x="4755060" y="2814921"/>
            <a:ext cx="0" cy="5624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2D4D70A-A9F3-42CC-96AA-2CC67FFDDA1D}"/>
              </a:ext>
            </a:extLst>
          </p:cNvPr>
          <p:cNvCxnSpPr>
            <a:cxnSpLocks/>
          </p:cNvCxnSpPr>
          <p:nvPr/>
        </p:nvCxnSpPr>
        <p:spPr>
          <a:xfrm>
            <a:off x="5935616" y="2405034"/>
            <a:ext cx="0" cy="36416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887BD37-1CA4-40B9-A4F2-E7FEEB348D4B}"/>
              </a:ext>
            </a:extLst>
          </p:cNvPr>
          <p:cNvCxnSpPr>
            <a:cxnSpLocks/>
          </p:cNvCxnSpPr>
          <p:nvPr/>
        </p:nvCxnSpPr>
        <p:spPr>
          <a:xfrm>
            <a:off x="6710347" y="2788691"/>
            <a:ext cx="4224" cy="45575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A299577-9962-432F-AE57-F16AB462ED59}"/>
              </a:ext>
            </a:extLst>
          </p:cNvPr>
          <p:cNvCxnSpPr>
            <a:cxnSpLocks/>
          </p:cNvCxnSpPr>
          <p:nvPr/>
        </p:nvCxnSpPr>
        <p:spPr>
          <a:xfrm>
            <a:off x="7411807" y="2814921"/>
            <a:ext cx="0" cy="6136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DA2F52B-FC2D-4529-BD34-33FF409931C9}"/>
              </a:ext>
            </a:extLst>
          </p:cNvPr>
          <p:cNvCxnSpPr>
            <a:cxnSpLocks/>
          </p:cNvCxnSpPr>
          <p:nvPr/>
        </p:nvCxnSpPr>
        <p:spPr>
          <a:xfrm>
            <a:off x="8350271" y="2164359"/>
            <a:ext cx="0" cy="3380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14586D-6668-4BBA-81A2-1C8E9411209B}"/>
              </a:ext>
            </a:extLst>
          </p:cNvPr>
          <p:cNvCxnSpPr>
            <a:cxnSpLocks/>
          </p:cNvCxnSpPr>
          <p:nvPr/>
        </p:nvCxnSpPr>
        <p:spPr>
          <a:xfrm>
            <a:off x="9687989" y="2814921"/>
            <a:ext cx="2137" cy="4295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5" name="TextBox 85">
            <a:extLst>
              <a:ext uri="{FF2B5EF4-FFF2-40B4-BE49-F238E27FC236}">
                <a16:creationId xmlns:a16="http://schemas.microsoft.com/office/drawing/2014/main" id="{3F550FFC-1EAC-413B-B70B-24E900F2EF05}"/>
              </a:ext>
            </a:extLst>
          </p:cNvPr>
          <p:cNvSpPr txBox="1"/>
          <p:nvPr/>
        </p:nvSpPr>
        <p:spPr>
          <a:xfrm>
            <a:off x="4642917" y="1336714"/>
            <a:ext cx="443424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Revised Capacity Planning based on the input received from clients</a:t>
            </a:r>
          </a:p>
        </p:txBody>
      </p:sp>
      <p:sp>
        <p:nvSpPr>
          <p:cNvPr id="116" name="Rectangle 115">
            <a:extLst>
              <a:ext uri="{FF2B5EF4-FFF2-40B4-BE49-F238E27FC236}">
                <a16:creationId xmlns:a16="http://schemas.microsoft.com/office/drawing/2014/main" id="{3E3BFCAD-C582-4345-8EE6-233475EAA1C4}"/>
              </a:ext>
            </a:extLst>
          </p:cNvPr>
          <p:cNvSpPr/>
          <p:nvPr/>
        </p:nvSpPr>
        <p:spPr>
          <a:xfrm>
            <a:off x="5035005" y="2595344"/>
            <a:ext cx="633011" cy="27282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4" name="TextBox 87">
            <a:extLst>
              <a:ext uri="{FF2B5EF4-FFF2-40B4-BE49-F238E27FC236}">
                <a16:creationId xmlns:a16="http://schemas.microsoft.com/office/drawing/2014/main" id="{03F155D0-60DF-4E29-A528-AD254869E7A5}"/>
              </a:ext>
            </a:extLst>
          </p:cNvPr>
          <p:cNvSpPr txBox="1"/>
          <p:nvPr/>
        </p:nvSpPr>
        <p:spPr>
          <a:xfrm>
            <a:off x="5016455" y="2597792"/>
            <a:ext cx="697448" cy="276999"/>
          </a:xfrm>
          <a:prstGeom prst="rect">
            <a:avLst/>
          </a:prstGeom>
          <a:solidFill>
            <a:schemeClr val="tx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rPr>
              <a:t>100 FTE</a:t>
            </a:r>
          </a:p>
        </p:txBody>
      </p:sp>
      <p:sp>
        <p:nvSpPr>
          <p:cNvPr id="205" name="Rectangle 204">
            <a:extLst>
              <a:ext uri="{FF2B5EF4-FFF2-40B4-BE49-F238E27FC236}">
                <a16:creationId xmlns:a16="http://schemas.microsoft.com/office/drawing/2014/main" id="{FDB78CDF-6874-4868-85FD-6FF007503AF3}"/>
              </a:ext>
            </a:extLst>
          </p:cNvPr>
          <p:cNvSpPr/>
          <p:nvPr/>
        </p:nvSpPr>
        <p:spPr>
          <a:xfrm>
            <a:off x="8071621" y="2595344"/>
            <a:ext cx="633011" cy="27282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6" name="TextBox 89">
            <a:extLst>
              <a:ext uri="{FF2B5EF4-FFF2-40B4-BE49-F238E27FC236}">
                <a16:creationId xmlns:a16="http://schemas.microsoft.com/office/drawing/2014/main" id="{B82E6806-5334-4329-8388-35600DDC3D56}"/>
              </a:ext>
            </a:extLst>
          </p:cNvPr>
          <p:cNvSpPr txBox="1"/>
          <p:nvPr/>
        </p:nvSpPr>
        <p:spPr>
          <a:xfrm>
            <a:off x="8053071" y="2597792"/>
            <a:ext cx="697448" cy="276999"/>
          </a:xfrm>
          <a:prstGeom prst="rect">
            <a:avLst/>
          </a:prstGeom>
          <a:solidFill>
            <a:schemeClr val="tx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rPr>
              <a:t>100 FTE</a:t>
            </a:r>
          </a:p>
        </p:txBody>
      </p:sp>
      <p:sp>
        <p:nvSpPr>
          <p:cNvPr id="207" name="Oval 206">
            <a:extLst>
              <a:ext uri="{FF2B5EF4-FFF2-40B4-BE49-F238E27FC236}">
                <a16:creationId xmlns:a16="http://schemas.microsoft.com/office/drawing/2014/main" id="{6BC5716D-63AF-4700-9FD9-9779B031E37D}"/>
              </a:ext>
            </a:extLst>
          </p:cNvPr>
          <p:cNvSpPr/>
          <p:nvPr/>
        </p:nvSpPr>
        <p:spPr>
          <a:xfrm>
            <a:off x="4702382" y="2704901"/>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8" name="Oval 207">
            <a:extLst>
              <a:ext uri="{FF2B5EF4-FFF2-40B4-BE49-F238E27FC236}">
                <a16:creationId xmlns:a16="http://schemas.microsoft.com/office/drawing/2014/main" id="{DE5718BC-0445-4C2A-B08C-7C352B5A62D0}"/>
              </a:ext>
            </a:extLst>
          </p:cNvPr>
          <p:cNvSpPr/>
          <p:nvPr/>
        </p:nvSpPr>
        <p:spPr>
          <a:xfrm>
            <a:off x="5880193" y="2704901"/>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9" name="Oval 208">
            <a:extLst>
              <a:ext uri="{FF2B5EF4-FFF2-40B4-BE49-F238E27FC236}">
                <a16:creationId xmlns:a16="http://schemas.microsoft.com/office/drawing/2014/main" id="{66E6DCA5-845C-4962-A38C-783C2EA0C20E}"/>
              </a:ext>
            </a:extLst>
          </p:cNvPr>
          <p:cNvSpPr/>
          <p:nvPr/>
        </p:nvSpPr>
        <p:spPr>
          <a:xfrm>
            <a:off x="6650923" y="2704901"/>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0" name="Oval 209">
            <a:extLst>
              <a:ext uri="{FF2B5EF4-FFF2-40B4-BE49-F238E27FC236}">
                <a16:creationId xmlns:a16="http://schemas.microsoft.com/office/drawing/2014/main" id="{144EDB31-6CBC-461A-A434-428079A41A95}"/>
              </a:ext>
            </a:extLst>
          </p:cNvPr>
          <p:cNvSpPr/>
          <p:nvPr/>
        </p:nvSpPr>
        <p:spPr>
          <a:xfrm>
            <a:off x="7358183" y="2704901"/>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1" name="Oval 210">
            <a:extLst>
              <a:ext uri="{FF2B5EF4-FFF2-40B4-BE49-F238E27FC236}">
                <a16:creationId xmlns:a16="http://schemas.microsoft.com/office/drawing/2014/main" id="{0E6E74EC-F1B9-4F21-8A86-04BBD6D5050F}"/>
              </a:ext>
            </a:extLst>
          </p:cNvPr>
          <p:cNvSpPr/>
          <p:nvPr/>
        </p:nvSpPr>
        <p:spPr>
          <a:xfrm>
            <a:off x="9631468" y="2704901"/>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2" name="TextBox 57">
            <a:extLst>
              <a:ext uri="{FF2B5EF4-FFF2-40B4-BE49-F238E27FC236}">
                <a16:creationId xmlns:a16="http://schemas.microsoft.com/office/drawing/2014/main" id="{2F9FE325-FD1A-431D-9853-28CEE2445A46}"/>
              </a:ext>
            </a:extLst>
          </p:cNvPr>
          <p:cNvSpPr txBox="1"/>
          <p:nvPr/>
        </p:nvSpPr>
        <p:spPr>
          <a:xfrm>
            <a:off x="3325719" y="1645321"/>
            <a:ext cx="2609897" cy="261610"/>
          </a:xfrm>
          <a:prstGeom prst="rect">
            <a:avLst/>
          </a:prstGeom>
          <a:solidFill>
            <a:schemeClr val="accent2">
              <a:lumMod val="20000"/>
              <a:lumOff val="80000"/>
            </a:schemeClr>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b="1" i="1" dirty="0">
                <a:solidFill>
                  <a:schemeClr val="tx2"/>
                </a:solidFill>
              </a:rPr>
              <a:t>Illustrative view on Long term forecasting</a:t>
            </a:r>
          </a:p>
        </p:txBody>
      </p:sp>
      <p:sp>
        <p:nvSpPr>
          <p:cNvPr id="213" name="TextBox 58">
            <a:extLst>
              <a:ext uri="{FF2B5EF4-FFF2-40B4-BE49-F238E27FC236}">
                <a16:creationId xmlns:a16="http://schemas.microsoft.com/office/drawing/2014/main" id="{4A85A4E0-849C-4A0B-B6F7-9164128CD38F}"/>
              </a:ext>
            </a:extLst>
          </p:cNvPr>
          <p:cNvSpPr txBox="1"/>
          <p:nvPr/>
        </p:nvSpPr>
        <p:spPr>
          <a:xfrm>
            <a:off x="9506942" y="1889171"/>
            <a:ext cx="1543998"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FB4E0B"/>
                </a:solidFill>
              </a:rPr>
              <a:t>Peak management through long term forecasting</a:t>
            </a:r>
          </a:p>
        </p:txBody>
      </p:sp>
      <p:sp>
        <p:nvSpPr>
          <p:cNvPr id="214" name="Rectangle 213"/>
          <p:cNvSpPr/>
          <p:nvPr/>
        </p:nvSpPr>
        <p:spPr>
          <a:xfrm>
            <a:off x="482230" y="1495426"/>
            <a:ext cx="2550920" cy="2151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42">
            <a:extLst>
              <a:ext uri="{FF2B5EF4-FFF2-40B4-BE49-F238E27FC236}">
                <a16:creationId xmlns:a16="http://schemas.microsoft.com/office/drawing/2014/main" id="{1B35B4FF-65B3-4394-AA46-0554A0AC1738}"/>
              </a:ext>
            </a:extLst>
          </p:cNvPr>
          <p:cNvSpPr txBox="1"/>
          <p:nvPr/>
        </p:nvSpPr>
        <p:spPr>
          <a:xfrm>
            <a:off x="519984" y="1972368"/>
            <a:ext cx="2492399" cy="1377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2">
              <a:buClr>
                <a:srgbClr val="000000"/>
              </a:buClr>
              <a:buSzPts val="800"/>
            </a:pPr>
            <a:r>
              <a:rPr lang="en-US" sz="1400" b="1" dirty="0">
                <a:solidFill>
                  <a:schemeClr val="bg2"/>
                </a:solidFill>
              </a:rPr>
              <a:t>Long Term Forecasting (Seasonal peaks)</a:t>
            </a:r>
          </a:p>
          <a:p>
            <a:pPr marL="0" lvl="2">
              <a:buClr>
                <a:srgbClr val="000000"/>
              </a:buClr>
              <a:buSzPts val="800"/>
            </a:pPr>
            <a:endParaRPr lang="en-US" sz="1200" b="1" dirty="0">
              <a:solidFill>
                <a:schemeClr val="bg2"/>
              </a:solidFill>
            </a:endParaRPr>
          </a:p>
          <a:p>
            <a:pPr marL="171450" lvl="3" indent="-171450">
              <a:buClr>
                <a:schemeClr val="bg2"/>
              </a:buClr>
              <a:buSzPct val="100000"/>
              <a:buFont typeface="Calibri" panose="020F0502020204030204" pitchFamily="34" charset="0"/>
              <a:buChar char="─"/>
            </a:pPr>
            <a:r>
              <a:rPr lang="en-US" sz="1200" dirty="0">
                <a:solidFill>
                  <a:schemeClr val="bg2"/>
                </a:solidFill>
              </a:rPr>
              <a:t>Long range forecasting (3 months)</a:t>
            </a:r>
          </a:p>
          <a:p>
            <a:pPr marL="292100" lvl="4" indent="-171450">
              <a:buClr>
                <a:schemeClr val="bg2"/>
              </a:buClr>
              <a:buSzPct val="100000"/>
              <a:buFont typeface="Arial" panose="020B0604020202020204" pitchFamily="34" charset="0"/>
              <a:buChar char="•"/>
            </a:pPr>
            <a:r>
              <a:rPr lang="en-US" sz="1050" dirty="0">
                <a:solidFill>
                  <a:schemeClr val="bg2"/>
                </a:solidFill>
              </a:rPr>
              <a:t>Enabling view of hiring and training requirements</a:t>
            </a:r>
          </a:p>
          <a:p>
            <a:pPr marL="292100" lvl="4" indent="-171450">
              <a:buClr>
                <a:schemeClr val="bg2"/>
              </a:buClr>
              <a:buSzPct val="100000"/>
              <a:buFont typeface="Arial" panose="020B0604020202020204" pitchFamily="34" charset="0"/>
              <a:buChar char="•"/>
            </a:pPr>
            <a:r>
              <a:rPr lang="en-US" sz="1050" dirty="0">
                <a:solidFill>
                  <a:schemeClr val="bg2"/>
                </a:solidFill>
              </a:rPr>
              <a:t>Internal cross skilling programs</a:t>
            </a:r>
          </a:p>
        </p:txBody>
      </p:sp>
      <p:sp>
        <p:nvSpPr>
          <p:cNvPr id="216" name="Oval 215">
            <a:extLst>
              <a:ext uri="{FF2B5EF4-FFF2-40B4-BE49-F238E27FC236}">
                <a16:creationId xmlns:a16="http://schemas.microsoft.com/office/drawing/2014/main" id="{80E7749C-92FD-4DAE-8093-6856C91BAC20}"/>
              </a:ext>
            </a:extLst>
          </p:cNvPr>
          <p:cNvSpPr/>
          <p:nvPr/>
        </p:nvSpPr>
        <p:spPr>
          <a:xfrm>
            <a:off x="580955" y="158599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solidFill>
              </a:rPr>
              <a:t>A</a:t>
            </a:r>
          </a:p>
        </p:txBody>
      </p:sp>
      <p:sp>
        <p:nvSpPr>
          <p:cNvPr id="217" name="TextBox 43">
            <a:extLst>
              <a:ext uri="{FF2B5EF4-FFF2-40B4-BE49-F238E27FC236}">
                <a16:creationId xmlns:a16="http://schemas.microsoft.com/office/drawing/2014/main" id="{21C9AA82-D1B2-48D2-AA3D-000780FB254D}"/>
              </a:ext>
            </a:extLst>
          </p:cNvPr>
          <p:cNvSpPr txBox="1"/>
          <p:nvPr/>
        </p:nvSpPr>
        <p:spPr>
          <a:xfrm>
            <a:off x="548225" y="4314704"/>
            <a:ext cx="2442132"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3">
              <a:buClr>
                <a:srgbClr val="000000"/>
              </a:buClr>
              <a:buSzPts val="800"/>
            </a:pPr>
            <a:r>
              <a:rPr lang="en-US" sz="1200" b="1" dirty="0">
                <a:solidFill>
                  <a:schemeClr val="bg2"/>
                </a:solidFill>
              </a:rPr>
              <a:t>Short Term Planning (Intraday)</a:t>
            </a:r>
          </a:p>
          <a:p>
            <a:pPr marL="171450" lvl="3" indent="-171450">
              <a:buClr>
                <a:schemeClr val="bg2"/>
              </a:buClr>
              <a:buSzPct val="100000"/>
              <a:buFont typeface="Calibri" panose="020F0502020204030204" pitchFamily="34" charset="0"/>
              <a:buChar char="─"/>
            </a:pPr>
            <a:r>
              <a:rPr lang="en-US" sz="1200" dirty="0">
                <a:solidFill>
                  <a:schemeClr val="bg2"/>
                </a:solidFill>
              </a:rPr>
              <a:t>Half hourly call data analytics </a:t>
            </a:r>
            <a:br>
              <a:rPr lang="en-US" sz="1200" dirty="0">
                <a:solidFill>
                  <a:schemeClr val="bg2"/>
                </a:solidFill>
              </a:rPr>
            </a:br>
            <a:r>
              <a:rPr lang="en-US" sz="1200" dirty="0">
                <a:solidFill>
                  <a:schemeClr val="bg2"/>
                </a:solidFill>
              </a:rPr>
              <a:t>to enable right schedules</a:t>
            </a:r>
          </a:p>
          <a:p>
            <a:pPr marL="171450" lvl="3" indent="-171450">
              <a:buClr>
                <a:schemeClr val="bg2"/>
              </a:buClr>
              <a:buSzPct val="100000"/>
              <a:buFont typeface="Calibri" panose="020F0502020204030204" pitchFamily="34" charset="0"/>
              <a:buChar char="─"/>
            </a:pPr>
            <a:r>
              <a:rPr lang="en-US" sz="1200" dirty="0">
                <a:solidFill>
                  <a:schemeClr val="bg2"/>
                </a:solidFill>
              </a:rPr>
              <a:t>Real Time Queue monitoring </a:t>
            </a:r>
            <a:br>
              <a:rPr lang="en-US" sz="1200" dirty="0">
                <a:solidFill>
                  <a:schemeClr val="bg2"/>
                </a:solidFill>
              </a:rPr>
            </a:br>
            <a:r>
              <a:rPr lang="en-US" sz="1200" dirty="0">
                <a:solidFill>
                  <a:schemeClr val="bg2"/>
                </a:solidFill>
              </a:rPr>
              <a:t>to manage peak volumes</a:t>
            </a:r>
          </a:p>
          <a:p>
            <a:pPr marL="171450" lvl="3" indent="-171450">
              <a:buClr>
                <a:schemeClr val="bg2"/>
              </a:buClr>
              <a:buSzPct val="100000"/>
              <a:buFont typeface="Calibri" panose="020F0502020204030204" pitchFamily="34" charset="0"/>
              <a:buChar char="─"/>
            </a:pPr>
            <a:r>
              <a:rPr lang="en-US" sz="1200" dirty="0">
                <a:solidFill>
                  <a:schemeClr val="bg2"/>
                </a:solidFill>
              </a:rPr>
              <a:t>Schedule optimization (attendance, break and break management)</a:t>
            </a:r>
          </a:p>
          <a:p>
            <a:pPr marL="171450" lvl="3" indent="-171450">
              <a:buClr>
                <a:schemeClr val="bg2"/>
              </a:buClr>
              <a:buSzPct val="100000"/>
              <a:buFont typeface="Calibri" panose="020F0502020204030204" pitchFamily="34" charset="0"/>
              <a:buChar char="─"/>
            </a:pPr>
            <a:r>
              <a:rPr lang="en-US" sz="1200" dirty="0">
                <a:solidFill>
                  <a:schemeClr val="bg2"/>
                </a:solidFill>
              </a:rPr>
              <a:t>Over Time</a:t>
            </a:r>
          </a:p>
          <a:p>
            <a:pPr marL="171450" lvl="3" indent="-171450">
              <a:buClr>
                <a:schemeClr val="bg2"/>
              </a:buClr>
              <a:buSzPct val="100000"/>
              <a:buFont typeface="Calibri" panose="020F0502020204030204" pitchFamily="34" charset="0"/>
              <a:buChar char="─"/>
            </a:pPr>
            <a:r>
              <a:rPr lang="en-US" sz="1200" dirty="0">
                <a:solidFill>
                  <a:schemeClr val="bg2"/>
                </a:solidFill>
              </a:rPr>
              <a:t>Cross utilization of staffs</a:t>
            </a:r>
          </a:p>
        </p:txBody>
      </p:sp>
      <p:sp>
        <p:nvSpPr>
          <p:cNvPr id="218" name="Oval 217">
            <a:extLst>
              <a:ext uri="{FF2B5EF4-FFF2-40B4-BE49-F238E27FC236}">
                <a16:creationId xmlns:a16="http://schemas.microsoft.com/office/drawing/2014/main" id="{0DF22E94-CD25-4E11-B814-487E4007F705}"/>
              </a:ext>
            </a:extLst>
          </p:cNvPr>
          <p:cNvSpPr/>
          <p:nvPr/>
        </p:nvSpPr>
        <p:spPr>
          <a:xfrm>
            <a:off x="589919" y="398232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accent1"/>
                </a:solidFill>
              </a:rPr>
              <a:t>B</a:t>
            </a:r>
          </a:p>
        </p:txBody>
      </p:sp>
      <p:cxnSp>
        <p:nvCxnSpPr>
          <p:cNvPr id="219" name="Straight Connector 218">
            <a:extLst>
              <a:ext uri="{FF2B5EF4-FFF2-40B4-BE49-F238E27FC236}">
                <a16:creationId xmlns:a16="http://schemas.microsoft.com/office/drawing/2014/main" id="{9DAD1745-8594-44CD-B8DC-C32315F4D87D}"/>
              </a:ext>
            </a:extLst>
          </p:cNvPr>
          <p:cNvCxnSpPr>
            <a:cxnSpLocks/>
          </p:cNvCxnSpPr>
          <p:nvPr/>
        </p:nvCxnSpPr>
        <p:spPr>
          <a:xfrm>
            <a:off x="3420723" y="5208648"/>
            <a:ext cx="865081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0" name="TextBox 60">
            <a:extLst>
              <a:ext uri="{FF2B5EF4-FFF2-40B4-BE49-F238E27FC236}">
                <a16:creationId xmlns:a16="http://schemas.microsoft.com/office/drawing/2014/main" id="{6D43C1E5-1A9C-494C-8345-79B684C33EC0}"/>
              </a:ext>
            </a:extLst>
          </p:cNvPr>
          <p:cNvSpPr txBox="1"/>
          <p:nvPr/>
        </p:nvSpPr>
        <p:spPr>
          <a:xfrm>
            <a:off x="3427020" y="5235943"/>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Wk-1</a:t>
            </a:r>
          </a:p>
        </p:txBody>
      </p:sp>
      <p:sp>
        <p:nvSpPr>
          <p:cNvPr id="221" name="TextBox 61">
            <a:extLst>
              <a:ext uri="{FF2B5EF4-FFF2-40B4-BE49-F238E27FC236}">
                <a16:creationId xmlns:a16="http://schemas.microsoft.com/office/drawing/2014/main" id="{FE12ED55-C74A-4A29-97FE-CCE789B208DB}"/>
              </a:ext>
            </a:extLst>
          </p:cNvPr>
          <p:cNvSpPr txBox="1"/>
          <p:nvPr/>
        </p:nvSpPr>
        <p:spPr>
          <a:xfrm>
            <a:off x="3876020" y="5235943"/>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Wk-2</a:t>
            </a:r>
          </a:p>
        </p:txBody>
      </p:sp>
      <p:sp>
        <p:nvSpPr>
          <p:cNvPr id="222" name="TextBox 62">
            <a:extLst>
              <a:ext uri="{FF2B5EF4-FFF2-40B4-BE49-F238E27FC236}">
                <a16:creationId xmlns:a16="http://schemas.microsoft.com/office/drawing/2014/main" id="{AF9ACD89-6FF0-4080-900B-1E9B81D7ACCF}"/>
              </a:ext>
            </a:extLst>
          </p:cNvPr>
          <p:cNvSpPr txBox="1"/>
          <p:nvPr/>
        </p:nvSpPr>
        <p:spPr>
          <a:xfrm>
            <a:off x="4325021"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Wk-3</a:t>
            </a:r>
          </a:p>
        </p:txBody>
      </p:sp>
      <p:cxnSp>
        <p:nvCxnSpPr>
          <p:cNvPr id="223" name="Straight Connector 222">
            <a:extLst>
              <a:ext uri="{FF2B5EF4-FFF2-40B4-BE49-F238E27FC236}">
                <a16:creationId xmlns:a16="http://schemas.microsoft.com/office/drawing/2014/main" id="{3512925D-2454-4FD2-92BC-75C44A7E2705}"/>
              </a:ext>
            </a:extLst>
          </p:cNvPr>
          <p:cNvCxnSpPr>
            <a:cxnSpLocks/>
          </p:cNvCxnSpPr>
          <p:nvPr/>
        </p:nvCxnSpPr>
        <p:spPr>
          <a:xfrm>
            <a:off x="3713316"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70F6D2C-0E3B-47FD-A882-394B665A8688}"/>
              </a:ext>
            </a:extLst>
          </p:cNvPr>
          <p:cNvCxnSpPr>
            <a:cxnSpLocks/>
          </p:cNvCxnSpPr>
          <p:nvPr/>
        </p:nvCxnSpPr>
        <p:spPr>
          <a:xfrm>
            <a:off x="4118128"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36C5F69-92EA-4575-8546-E921019175F5}"/>
              </a:ext>
            </a:extLst>
          </p:cNvPr>
          <p:cNvCxnSpPr>
            <a:cxnSpLocks/>
          </p:cNvCxnSpPr>
          <p:nvPr/>
        </p:nvCxnSpPr>
        <p:spPr>
          <a:xfrm>
            <a:off x="4541991"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6" name="TextBox 92">
            <a:extLst>
              <a:ext uri="{FF2B5EF4-FFF2-40B4-BE49-F238E27FC236}">
                <a16:creationId xmlns:a16="http://schemas.microsoft.com/office/drawing/2014/main" id="{5022E150-F22C-414E-A423-F4112A54F0AD}"/>
              </a:ext>
            </a:extLst>
          </p:cNvPr>
          <p:cNvSpPr txBox="1"/>
          <p:nvPr/>
        </p:nvSpPr>
        <p:spPr>
          <a:xfrm>
            <a:off x="4789129"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Wk-4</a:t>
            </a:r>
          </a:p>
        </p:txBody>
      </p:sp>
      <p:cxnSp>
        <p:nvCxnSpPr>
          <p:cNvPr id="227" name="Straight Connector 226">
            <a:extLst>
              <a:ext uri="{FF2B5EF4-FFF2-40B4-BE49-F238E27FC236}">
                <a16:creationId xmlns:a16="http://schemas.microsoft.com/office/drawing/2014/main" id="{08CAB1CA-171E-4FC0-930D-C279931B40DD}"/>
              </a:ext>
            </a:extLst>
          </p:cNvPr>
          <p:cNvCxnSpPr>
            <a:cxnSpLocks/>
          </p:cNvCxnSpPr>
          <p:nvPr/>
        </p:nvCxnSpPr>
        <p:spPr>
          <a:xfrm>
            <a:off x="5006099"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DE70951-3B02-4724-BAE1-53ED3FA9D235}"/>
              </a:ext>
            </a:extLst>
          </p:cNvPr>
          <p:cNvCxnSpPr>
            <a:cxnSpLocks/>
            <a:endCxn id="229" idx="3"/>
          </p:cNvCxnSpPr>
          <p:nvPr/>
        </p:nvCxnSpPr>
        <p:spPr>
          <a:xfrm>
            <a:off x="5361719" y="4740607"/>
            <a:ext cx="0" cy="909954"/>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9" name="TextBox 95">
            <a:extLst>
              <a:ext uri="{FF2B5EF4-FFF2-40B4-BE49-F238E27FC236}">
                <a16:creationId xmlns:a16="http://schemas.microsoft.com/office/drawing/2014/main" id="{E59A9662-0D89-469F-96F3-90C767A226F2}"/>
              </a:ext>
            </a:extLst>
          </p:cNvPr>
          <p:cNvSpPr txBox="1"/>
          <p:nvPr/>
        </p:nvSpPr>
        <p:spPr>
          <a:xfrm>
            <a:off x="3557182" y="5523603"/>
            <a:ext cx="1804537" cy="2539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Record of recent arrival trend</a:t>
            </a:r>
          </a:p>
        </p:txBody>
      </p:sp>
      <p:sp>
        <p:nvSpPr>
          <p:cNvPr id="230" name="TextBox 96">
            <a:extLst>
              <a:ext uri="{FF2B5EF4-FFF2-40B4-BE49-F238E27FC236}">
                <a16:creationId xmlns:a16="http://schemas.microsoft.com/office/drawing/2014/main" id="{9AFDFDAC-F47C-4F5D-9196-470DD780797D}"/>
              </a:ext>
            </a:extLst>
          </p:cNvPr>
          <p:cNvSpPr txBox="1"/>
          <p:nvPr/>
        </p:nvSpPr>
        <p:spPr>
          <a:xfrm>
            <a:off x="6148946"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Wk-5</a:t>
            </a:r>
          </a:p>
        </p:txBody>
      </p:sp>
      <p:cxnSp>
        <p:nvCxnSpPr>
          <p:cNvPr id="231" name="Straight Connector 230">
            <a:extLst>
              <a:ext uri="{FF2B5EF4-FFF2-40B4-BE49-F238E27FC236}">
                <a16:creationId xmlns:a16="http://schemas.microsoft.com/office/drawing/2014/main" id="{32FA6B51-BFC1-4CE3-9D53-F9CB2E626715}"/>
              </a:ext>
            </a:extLst>
          </p:cNvPr>
          <p:cNvCxnSpPr>
            <a:cxnSpLocks/>
          </p:cNvCxnSpPr>
          <p:nvPr/>
        </p:nvCxnSpPr>
        <p:spPr>
          <a:xfrm>
            <a:off x="6365916"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2" name="TextBox 98">
            <a:extLst>
              <a:ext uri="{FF2B5EF4-FFF2-40B4-BE49-F238E27FC236}">
                <a16:creationId xmlns:a16="http://schemas.microsoft.com/office/drawing/2014/main" id="{48BADF3D-CCE3-4552-9083-E9E03CE30C68}"/>
              </a:ext>
            </a:extLst>
          </p:cNvPr>
          <p:cNvSpPr txBox="1"/>
          <p:nvPr/>
        </p:nvSpPr>
        <p:spPr>
          <a:xfrm>
            <a:off x="5497263" y="5523603"/>
            <a:ext cx="1959336" cy="2539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Analyze the recent peak &amp; turfs</a:t>
            </a:r>
          </a:p>
        </p:txBody>
      </p:sp>
      <p:sp>
        <p:nvSpPr>
          <p:cNvPr id="233" name="TextBox 99">
            <a:extLst>
              <a:ext uri="{FF2B5EF4-FFF2-40B4-BE49-F238E27FC236}">
                <a16:creationId xmlns:a16="http://schemas.microsoft.com/office/drawing/2014/main" id="{10FF7CEF-3290-45C5-B85E-E2F5BBCD0674}"/>
              </a:ext>
            </a:extLst>
          </p:cNvPr>
          <p:cNvSpPr txBox="1"/>
          <p:nvPr/>
        </p:nvSpPr>
        <p:spPr>
          <a:xfrm>
            <a:off x="5740644" y="4622300"/>
            <a:ext cx="1389196"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dirty="0"/>
              <a:t>Schedule Optimization</a:t>
            </a:r>
          </a:p>
          <a:p>
            <a:pPr algn="ctr"/>
            <a:r>
              <a:rPr lang="en-US" sz="1050" dirty="0"/>
              <a:t>Leave Management</a:t>
            </a:r>
          </a:p>
        </p:txBody>
      </p:sp>
      <p:sp>
        <p:nvSpPr>
          <p:cNvPr id="234" name="TextBox 101">
            <a:extLst>
              <a:ext uri="{FF2B5EF4-FFF2-40B4-BE49-F238E27FC236}">
                <a16:creationId xmlns:a16="http://schemas.microsoft.com/office/drawing/2014/main" id="{A7BA61A2-512E-48E2-8C78-A005C6ACE1C9}"/>
              </a:ext>
            </a:extLst>
          </p:cNvPr>
          <p:cNvSpPr txBox="1"/>
          <p:nvPr/>
        </p:nvSpPr>
        <p:spPr>
          <a:xfrm>
            <a:off x="7590707" y="5738975"/>
            <a:ext cx="1550461"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Cross trained staff identification</a:t>
            </a:r>
          </a:p>
        </p:txBody>
      </p:sp>
      <p:cxnSp>
        <p:nvCxnSpPr>
          <p:cNvPr id="235" name="Straight Connector 234">
            <a:extLst>
              <a:ext uri="{FF2B5EF4-FFF2-40B4-BE49-F238E27FC236}">
                <a16:creationId xmlns:a16="http://schemas.microsoft.com/office/drawing/2014/main" id="{BDB19626-D3AD-4A2E-93F8-D82F17F71A95}"/>
              </a:ext>
            </a:extLst>
          </p:cNvPr>
          <p:cNvCxnSpPr>
            <a:cxnSpLocks/>
          </p:cNvCxnSpPr>
          <p:nvPr/>
        </p:nvCxnSpPr>
        <p:spPr>
          <a:xfrm>
            <a:off x="8616420" y="5119132"/>
            <a:ext cx="0" cy="6136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80B6CF09-76D6-45D6-9737-0FBEDF314698}"/>
              </a:ext>
            </a:extLst>
          </p:cNvPr>
          <p:cNvSpPr/>
          <p:nvPr/>
        </p:nvSpPr>
        <p:spPr>
          <a:xfrm>
            <a:off x="8560140" y="5062852"/>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7" name="TextBox 105">
            <a:extLst>
              <a:ext uri="{FF2B5EF4-FFF2-40B4-BE49-F238E27FC236}">
                <a16:creationId xmlns:a16="http://schemas.microsoft.com/office/drawing/2014/main" id="{144BCE99-4321-4111-ACB3-B8217B22EB69}"/>
              </a:ext>
            </a:extLst>
          </p:cNvPr>
          <p:cNvSpPr txBox="1"/>
          <p:nvPr/>
        </p:nvSpPr>
        <p:spPr>
          <a:xfrm>
            <a:off x="7784600"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Wk-6</a:t>
            </a:r>
          </a:p>
        </p:txBody>
      </p:sp>
      <p:cxnSp>
        <p:nvCxnSpPr>
          <p:cNvPr id="238" name="Straight Connector 237">
            <a:extLst>
              <a:ext uri="{FF2B5EF4-FFF2-40B4-BE49-F238E27FC236}">
                <a16:creationId xmlns:a16="http://schemas.microsoft.com/office/drawing/2014/main" id="{90883CD8-6F6F-46FA-9F4A-67BAE7C343CE}"/>
              </a:ext>
            </a:extLst>
          </p:cNvPr>
          <p:cNvCxnSpPr>
            <a:cxnSpLocks/>
          </p:cNvCxnSpPr>
          <p:nvPr/>
        </p:nvCxnSpPr>
        <p:spPr>
          <a:xfrm>
            <a:off x="8001570"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9" name="TextBox 107">
            <a:extLst>
              <a:ext uri="{FF2B5EF4-FFF2-40B4-BE49-F238E27FC236}">
                <a16:creationId xmlns:a16="http://schemas.microsoft.com/office/drawing/2014/main" id="{DF1EB7BB-CB84-44CD-8533-5FE87147AF9B}"/>
              </a:ext>
            </a:extLst>
          </p:cNvPr>
          <p:cNvSpPr txBox="1"/>
          <p:nvPr/>
        </p:nvSpPr>
        <p:spPr>
          <a:xfrm>
            <a:off x="9572727" y="5738975"/>
            <a:ext cx="1550461"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solidFill>
                  <a:schemeClr val="tx2"/>
                </a:solidFill>
              </a:rPr>
              <a:t>Deployment of Cross trained staff</a:t>
            </a:r>
          </a:p>
        </p:txBody>
      </p:sp>
      <p:cxnSp>
        <p:nvCxnSpPr>
          <p:cNvPr id="240" name="Straight Connector 239">
            <a:extLst>
              <a:ext uri="{FF2B5EF4-FFF2-40B4-BE49-F238E27FC236}">
                <a16:creationId xmlns:a16="http://schemas.microsoft.com/office/drawing/2014/main" id="{6AEF4EDC-B0B2-4953-91AF-6D0C72B45CEC}"/>
              </a:ext>
            </a:extLst>
          </p:cNvPr>
          <p:cNvCxnSpPr>
            <a:cxnSpLocks/>
          </p:cNvCxnSpPr>
          <p:nvPr/>
        </p:nvCxnSpPr>
        <p:spPr>
          <a:xfrm>
            <a:off x="9696315" y="5119132"/>
            <a:ext cx="0" cy="6136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21718302-1E7B-42C2-9786-9989834FDE00}"/>
              </a:ext>
            </a:extLst>
          </p:cNvPr>
          <p:cNvSpPr/>
          <p:nvPr/>
        </p:nvSpPr>
        <p:spPr>
          <a:xfrm>
            <a:off x="9640035" y="5062852"/>
            <a:ext cx="112560" cy="112560"/>
          </a:xfrm>
          <a:prstGeom prst="ellipse">
            <a:avLst/>
          </a:prstGeom>
          <a:solidFill>
            <a:srgbClr val="FB4E0B"/>
          </a:solidFill>
          <a:ln>
            <a:solidFill>
              <a:srgbClr val="FB4E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42" name="TextBox 110">
            <a:extLst>
              <a:ext uri="{FF2B5EF4-FFF2-40B4-BE49-F238E27FC236}">
                <a16:creationId xmlns:a16="http://schemas.microsoft.com/office/drawing/2014/main" id="{881D4BFC-92E8-4791-98B7-F473275D63FC}"/>
              </a:ext>
            </a:extLst>
          </p:cNvPr>
          <p:cNvSpPr txBox="1"/>
          <p:nvPr/>
        </p:nvSpPr>
        <p:spPr>
          <a:xfrm>
            <a:off x="7978102" y="4634413"/>
            <a:ext cx="138919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dirty="0"/>
              <a:t>Sharing the updated plan with Business</a:t>
            </a:r>
          </a:p>
        </p:txBody>
      </p:sp>
      <p:sp>
        <p:nvSpPr>
          <p:cNvPr id="243" name="TextBox 111">
            <a:extLst>
              <a:ext uri="{FF2B5EF4-FFF2-40B4-BE49-F238E27FC236}">
                <a16:creationId xmlns:a16="http://schemas.microsoft.com/office/drawing/2014/main" id="{203BC28A-AAB0-42EF-878A-7450DC0F670E}"/>
              </a:ext>
            </a:extLst>
          </p:cNvPr>
          <p:cNvSpPr txBox="1"/>
          <p:nvPr/>
        </p:nvSpPr>
        <p:spPr>
          <a:xfrm>
            <a:off x="9896451"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Wk-7</a:t>
            </a:r>
          </a:p>
        </p:txBody>
      </p:sp>
      <p:cxnSp>
        <p:nvCxnSpPr>
          <p:cNvPr id="244" name="Straight Connector 243">
            <a:extLst>
              <a:ext uri="{FF2B5EF4-FFF2-40B4-BE49-F238E27FC236}">
                <a16:creationId xmlns:a16="http://schemas.microsoft.com/office/drawing/2014/main" id="{39D0E81E-6B1F-40F3-9B9B-C863B2C636C1}"/>
              </a:ext>
            </a:extLst>
          </p:cNvPr>
          <p:cNvCxnSpPr>
            <a:cxnSpLocks/>
          </p:cNvCxnSpPr>
          <p:nvPr/>
        </p:nvCxnSpPr>
        <p:spPr>
          <a:xfrm>
            <a:off x="10113421"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5" name="TextBox 113">
            <a:extLst>
              <a:ext uri="{FF2B5EF4-FFF2-40B4-BE49-F238E27FC236}">
                <a16:creationId xmlns:a16="http://schemas.microsoft.com/office/drawing/2014/main" id="{A8C432E3-E88E-445C-B941-918B31E8D497}"/>
              </a:ext>
            </a:extLst>
          </p:cNvPr>
          <p:cNvSpPr txBox="1"/>
          <p:nvPr/>
        </p:nvSpPr>
        <p:spPr>
          <a:xfrm>
            <a:off x="10392200"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Wk-8</a:t>
            </a:r>
          </a:p>
        </p:txBody>
      </p:sp>
      <p:cxnSp>
        <p:nvCxnSpPr>
          <p:cNvPr id="246" name="Straight Connector 245">
            <a:extLst>
              <a:ext uri="{FF2B5EF4-FFF2-40B4-BE49-F238E27FC236}">
                <a16:creationId xmlns:a16="http://schemas.microsoft.com/office/drawing/2014/main" id="{2476BE3F-4083-4D40-A26A-52146ECB1BB8}"/>
              </a:ext>
            </a:extLst>
          </p:cNvPr>
          <p:cNvCxnSpPr>
            <a:cxnSpLocks/>
          </p:cNvCxnSpPr>
          <p:nvPr/>
        </p:nvCxnSpPr>
        <p:spPr>
          <a:xfrm>
            <a:off x="10609170"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7" name="TextBox 115">
            <a:extLst>
              <a:ext uri="{FF2B5EF4-FFF2-40B4-BE49-F238E27FC236}">
                <a16:creationId xmlns:a16="http://schemas.microsoft.com/office/drawing/2014/main" id="{C0C9FCAD-DC9A-4044-BC48-6C84891D3038}"/>
              </a:ext>
            </a:extLst>
          </p:cNvPr>
          <p:cNvSpPr txBox="1"/>
          <p:nvPr/>
        </p:nvSpPr>
        <p:spPr>
          <a:xfrm>
            <a:off x="10932071" y="5245547"/>
            <a:ext cx="5725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Wk-9</a:t>
            </a:r>
          </a:p>
        </p:txBody>
      </p:sp>
      <p:cxnSp>
        <p:nvCxnSpPr>
          <p:cNvPr id="248" name="Straight Connector 247">
            <a:extLst>
              <a:ext uri="{FF2B5EF4-FFF2-40B4-BE49-F238E27FC236}">
                <a16:creationId xmlns:a16="http://schemas.microsoft.com/office/drawing/2014/main" id="{C19EE379-27C9-4DE0-A9CF-47101D868173}"/>
              </a:ext>
            </a:extLst>
          </p:cNvPr>
          <p:cNvCxnSpPr>
            <a:cxnSpLocks/>
          </p:cNvCxnSpPr>
          <p:nvPr/>
        </p:nvCxnSpPr>
        <p:spPr>
          <a:xfrm>
            <a:off x="11149041"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9" name="TextBox 119">
            <a:extLst>
              <a:ext uri="{FF2B5EF4-FFF2-40B4-BE49-F238E27FC236}">
                <a16:creationId xmlns:a16="http://schemas.microsoft.com/office/drawing/2014/main" id="{7E6B9E7A-F6DE-4894-A28C-AAB56073B17D}"/>
              </a:ext>
            </a:extLst>
          </p:cNvPr>
          <p:cNvSpPr txBox="1"/>
          <p:nvPr/>
        </p:nvSpPr>
        <p:spPr>
          <a:xfrm>
            <a:off x="11422583" y="5245547"/>
            <a:ext cx="663964"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2">
                    <a:lumMod val="50000"/>
                    <a:lumOff val="50000"/>
                  </a:schemeClr>
                </a:solidFill>
              </a:rPr>
              <a:t>Wk-10</a:t>
            </a:r>
          </a:p>
        </p:txBody>
      </p:sp>
      <p:cxnSp>
        <p:nvCxnSpPr>
          <p:cNvPr id="250" name="Straight Connector 249">
            <a:extLst>
              <a:ext uri="{FF2B5EF4-FFF2-40B4-BE49-F238E27FC236}">
                <a16:creationId xmlns:a16="http://schemas.microsoft.com/office/drawing/2014/main" id="{FF8A5A14-2ACC-439B-A389-088C08624A1A}"/>
              </a:ext>
            </a:extLst>
          </p:cNvPr>
          <p:cNvCxnSpPr>
            <a:cxnSpLocks/>
          </p:cNvCxnSpPr>
          <p:nvPr/>
        </p:nvCxnSpPr>
        <p:spPr>
          <a:xfrm>
            <a:off x="11639553" y="5101320"/>
            <a:ext cx="0" cy="1828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1" name="TextBox 121">
            <a:extLst>
              <a:ext uri="{FF2B5EF4-FFF2-40B4-BE49-F238E27FC236}">
                <a16:creationId xmlns:a16="http://schemas.microsoft.com/office/drawing/2014/main" id="{07E1636F-4ABB-4D46-AA25-5603DE90ABA2}"/>
              </a:ext>
            </a:extLst>
          </p:cNvPr>
          <p:cNvSpPr txBox="1"/>
          <p:nvPr/>
        </p:nvSpPr>
        <p:spPr>
          <a:xfrm>
            <a:off x="3370511" y="4374861"/>
            <a:ext cx="2667034" cy="261610"/>
          </a:xfrm>
          <a:prstGeom prst="rect">
            <a:avLst/>
          </a:prstGeom>
          <a:solidFill>
            <a:schemeClr val="accent2">
              <a:lumMod val="20000"/>
              <a:lumOff val="80000"/>
            </a:schemeClr>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b="1" i="1" dirty="0">
                <a:solidFill>
                  <a:schemeClr val="tx2"/>
                </a:solidFill>
              </a:rPr>
              <a:t>Illustrative view on short term forecasting</a:t>
            </a:r>
          </a:p>
        </p:txBody>
      </p:sp>
      <p:cxnSp>
        <p:nvCxnSpPr>
          <p:cNvPr id="252" name="Straight Connector 251">
            <a:extLst>
              <a:ext uri="{FF2B5EF4-FFF2-40B4-BE49-F238E27FC236}">
                <a16:creationId xmlns:a16="http://schemas.microsoft.com/office/drawing/2014/main" id="{926DAB08-6AE3-4847-A750-1C2AF1A09786}"/>
              </a:ext>
            </a:extLst>
          </p:cNvPr>
          <p:cNvCxnSpPr>
            <a:cxnSpLocks/>
          </p:cNvCxnSpPr>
          <p:nvPr/>
        </p:nvCxnSpPr>
        <p:spPr>
          <a:xfrm>
            <a:off x="9295544" y="4740607"/>
            <a:ext cx="0" cy="909954"/>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3" name="TextBox 123">
            <a:extLst>
              <a:ext uri="{FF2B5EF4-FFF2-40B4-BE49-F238E27FC236}">
                <a16:creationId xmlns:a16="http://schemas.microsoft.com/office/drawing/2014/main" id="{0BFB1F61-BCD6-4FC4-A228-73786EF6C608}"/>
              </a:ext>
            </a:extLst>
          </p:cNvPr>
          <p:cNvSpPr txBox="1"/>
          <p:nvPr/>
        </p:nvSpPr>
        <p:spPr>
          <a:xfrm>
            <a:off x="10392200" y="4326855"/>
            <a:ext cx="1550461"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t>Repeating same activity on Wk-9 for future weeks, this is an ongoing process</a:t>
            </a:r>
          </a:p>
        </p:txBody>
      </p:sp>
      <p:cxnSp>
        <p:nvCxnSpPr>
          <p:cNvPr id="254" name="Straight Connector 253">
            <a:extLst>
              <a:ext uri="{FF2B5EF4-FFF2-40B4-BE49-F238E27FC236}">
                <a16:creationId xmlns:a16="http://schemas.microsoft.com/office/drawing/2014/main" id="{27123285-5E96-4F86-99FF-D88828E0F62C}"/>
              </a:ext>
            </a:extLst>
          </p:cNvPr>
          <p:cNvCxnSpPr>
            <a:cxnSpLocks/>
          </p:cNvCxnSpPr>
          <p:nvPr/>
        </p:nvCxnSpPr>
        <p:spPr>
          <a:xfrm>
            <a:off x="10866923" y="4790734"/>
            <a:ext cx="282118" cy="417914"/>
          </a:xfrm>
          <a:prstGeom prst="line">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5" name="TextBox 90">
            <a:extLst>
              <a:ext uri="{FF2B5EF4-FFF2-40B4-BE49-F238E27FC236}">
                <a16:creationId xmlns:a16="http://schemas.microsoft.com/office/drawing/2014/main" id="{3B282E8A-331D-4A52-A21F-42B647E6B893}"/>
              </a:ext>
            </a:extLst>
          </p:cNvPr>
          <p:cNvSpPr txBox="1"/>
          <p:nvPr/>
        </p:nvSpPr>
        <p:spPr>
          <a:xfrm>
            <a:off x="4822345" y="3982320"/>
            <a:ext cx="6819296"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Traction through rigor on Real Time Monitoring and frequent updates to Business on the performance</a:t>
            </a:r>
          </a:p>
        </p:txBody>
      </p:sp>
      <p:cxnSp>
        <p:nvCxnSpPr>
          <p:cNvPr id="256" name="Straight Arrow Connector 255">
            <a:extLst>
              <a:ext uri="{FF2B5EF4-FFF2-40B4-BE49-F238E27FC236}">
                <a16:creationId xmlns:a16="http://schemas.microsoft.com/office/drawing/2014/main" id="{630EEBBB-1724-4BA1-8F7F-3AFE3F21AA22}"/>
              </a:ext>
            </a:extLst>
          </p:cNvPr>
          <p:cNvCxnSpPr>
            <a:cxnSpLocks/>
          </p:cNvCxnSpPr>
          <p:nvPr/>
        </p:nvCxnSpPr>
        <p:spPr>
          <a:xfrm>
            <a:off x="3420723" y="4205686"/>
            <a:ext cx="8650811" cy="0"/>
          </a:xfrm>
          <a:prstGeom prst="straightConnector1">
            <a:avLst/>
          </a:prstGeom>
          <a:ln w="31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TextBox 165">
            <a:extLst>
              <a:ext uri="{FF2B5EF4-FFF2-40B4-BE49-F238E27FC236}">
                <a16:creationId xmlns:a16="http://schemas.microsoft.com/office/drawing/2014/main" id="{80BE0B2A-0274-4DEA-9748-37899D062475}"/>
              </a:ext>
            </a:extLst>
          </p:cNvPr>
          <p:cNvSpPr txBox="1"/>
          <p:nvPr/>
        </p:nvSpPr>
        <p:spPr>
          <a:xfrm>
            <a:off x="4417395" y="6251348"/>
            <a:ext cx="6819296"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Traction through rigor on Real Time Monitoring and frequent updates to Business on the performance</a:t>
            </a:r>
          </a:p>
        </p:txBody>
      </p:sp>
      <p:cxnSp>
        <p:nvCxnSpPr>
          <p:cNvPr id="258" name="Straight Arrow Connector 257">
            <a:extLst>
              <a:ext uri="{FF2B5EF4-FFF2-40B4-BE49-F238E27FC236}">
                <a16:creationId xmlns:a16="http://schemas.microsoft.com/office/drawing/2014/main" id="{8BF06862-B308-42BC-A952-3DEFB4D16C99}"/>
              </a:ext>
            </a:extLst>
          </p:cNvPr>
          <p:cNvCxnSpPr>
            <a:cxnSpLocks/>
          </p:cNvCxnSpPr>
          <p:nvPr/>
        </p:nvCxnSpPr>
        <p:spPr>
          <a:xfrm>
            <a:off x="3413306" y="6253696"/>
            <a:ext cx="8650811" cy="0"/>
          </a:xfrm>
          <a:prstGeom prst="straightConnector1">
            <a:avLst/>
          </a:prstGeom>
          <a:ln w="31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326571" y="516515"/>
            <a:ext cx="11715233" cy="738664"/>
          </a:xfrm>
          <a:prstGeom prst="rect">
            <a:avLst/>
          </a:prstGeom>
          <a:noFill/>
        </p:spPr>
        <p:txBody>
          <a:bodyPr wrap="square" rtlCol="0">
            <a:spAutoFit/>
          </a:bodyPr>
          <a:lstStyle/>
          <a:p>
            <a:pPr algn="just"/>
            <a:r>
              <a:rPr lang="en-US" sz="1400" dirty="0">
                <a:solidFill>
                  <a:schemeClr val="tx2"/>
                </a:solidFill>
                <a:latin typeface="+mj-lt"/>
              </a:rPr>
              <a:t>EXL can readily increase staffing by 20%+ for any unplanned or planned call outs - through scheduled overtime, shrinkage management and incentives. </a:t>
            </a:r>
          </a:p>
          <a:p>
            <a:pPr algn="just"/>
            <a:endParaRPr lang="en-US" sz="1400" dirty="0">
              <a:solidFill>
                <a:schemeClr val="tx2"/>
              </a:solidFill>
              <a:latin typeface="+mj-lt"/>
            </a:endParaRPr>
          </a:p>
          <a:p>
            <a:pPr algn="just"/>
            <a:r>
              <a:rPr lang="en-US" sz="1400" dirty="0">
                <a:solidFill>
                  <a:schemeClr val="tx2"/>
                </a:solidFill>
                <a:latin typeface="+mj-lt"/>
              </a:rPr>
              <a:t>EXL will also deploy “additional heads” from similar non-competing business along with 100% chat support available 24*7 </a:t>
            </a:r>
            <a:endParaRPr lang="en-GB" sz="1400" dirty="0">
              <a:solidFill>
                <a:schemeClr val="tx2"/>
              </a:solidFill>
              <a:latin typeface="+mj-lt"/>
            </a:endParaRPr>
          </a:p>
        </p:txBody>
      </p:sp>
    </p:spTree>
    <p:extLst>
      <p:ext uri="{BB962C8B-B14F-4D97-AF65-F5344CB8AC3E}">
        <p14:creationId xmlns:p14="http://schemas.microsoft.com/office/powerpoint/2010/main" val="2580570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0D5E68-4866-4D51-9321-23C56ECA89FC}"/>
              </a:ext>
            </a:extLst>
          </p:cNvPr>
          <p:cNvSpPr/>
          <p:nvPr/>
        </p:nvSpPr>
        <p:spPr>
          <a:xfrm>
            <a:off x="6208806" y="4806258"/>
            <a:ext cx="5529170" cy="102041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accent1"/>
              </a:solidFill>
            </a:endParaRPr>
          </a:p>
        </p:txBody>
      </p:sp>
      <p:sp>
        <p:nvSpPr>
          <p:cNvPr id="8" name="Rectangle 7">
            <a:extLst>
              <a:ext uri="{FF2B5EF4-FFF2-40B4-BE49-F238E27FC236}">
                <a16:creationId xmlns:a16="http://schemas.microsoft.com/office/drawing/2014/main" id="{3BCD8A94-7152-48E5-B0BE-D423F2EE0ECD}"/>
              </a:ext>
            </a:extLst>
          </p:cNvPr>
          <p:cNvSpPr/>
          <p:nvPr/>
        </p:nvSpPr>
        <p:spPr>
          <a:xfrm>
            <a:off x="455706" y="4806258"/>
            <a:ext cx="5529170" cy="1020417"/>
          </a:xfrm>
          <a:prstGeom prst="rect">
            <a:avLst/>
          </a:prstGeom>
          <a:solidFill>
            <a:srgbClr val="FB4E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2">
                  <a:lumMod val="20000"/>
                  <a:lumOff val="80000"/>
                </a:schemeClr>
              </a:solidFill>
            </a:endParaRPr>
          </a:p>
        </p:txBody>
      </p:sp>
      <p:sp>
        <p:nvSpPr>
          <p:cNvPr id="9" name="Arrow: Right 9">
            <a:extLst>
              <a:ext uri="{FF2B5EF4-FFF2-40B4-BE49-F238E27FC236}">
                <a16:creationId xmlns:a16="http://schemas.microsoft.com/office/drawing/2014/main" id="{8F1C4603-DC3C-4532-BA6A-10326F074C04}"/>
              </a:ext>
            </a:extLst>
          </p:cNvPr>
          <p:cNvSpPr/>
          <p:nvPr/>
        </p:nvSpPr>
        <p:spPr>
          <a:xfrm>
            <a:off x="5786551" y="2366431"/>
            <a:ext cx="668372" cy="1157592"/>
          </a:xfrm>
          <a:prstGeom prst="rightArrow">
            <a:avLst/>
          </a:prstGeom>
          <a:solidFill>
            <a:schemeClr val="accent6">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bject 51">
            <a:extLst>
              <a:ext uri="{FF2B5EF4-FFF2-40B4-BE49-F238E27FC236}">
                <a16:creationId xmlns:a16="http://schemas.microsoft.com/office/drawing/2014/main" id="{6A1776C3-7E88-4C50-BEB0-563A61716BE5}"/>
              </a:ext>
            </a:extLst>
          </p:cNvPr>
          <p:cNvSpPr/>
          <p:nvPr/>
        </p:nvSpPr>
        <p:spPr>
          <a:xfrm>
            <a:off x="8082659" y="1912907"/>
            <a:ext cx="2234972" cy="2234970"/>
          </a:xfrm>
          <a:custGeom>
            <a:avLst/>
            <a:gdLst/>
            <a:ahLst/>
            <a:cxnLst/>
            <a:rect l="l" t="t" r="r" b="b"/>
            <a:pathLst>
              <a:path w="2814320" h="2814319">
                <a:moveTo>
                  <a:pt x="0" y="1407159"/>
                </a:moveTo>
                <a:lnTo>
                  <a:pt x="4664" y="1291751"/>
                </a:lnTo>
                <a:lnTo>
                  <a:pt x="18417" y="1178911"/>
                </a:lnTo>
                <a:lnTo>
                  <a:pt x="40895" y="1069003"/>
                </a:lnTo>
                <a:lnTo>
                  <a:pt x="71738" y="962389"/>
                </a:lnTo>
                <a:lnTo>
                  <a:pt x="110581" y="859430"/>
                </a:lnTo>
                <a:lnTo>
                  <a:pt x="157065" y="760489"/>
                </a:lnTo>
                <a:lnTo>
                  <a:pt x="210825" y="665929"/>
                </a:lnTo>
                <a:lnTo>
                  <a:pt x="271500" y="576110"/>
                </a:lnTo>
                <a:lnTo>
                  <a:pt x="338729" y="491396"/>
                </a:lnTo>
                <a:lnTo>
                  <a:pt x="412148" y="412148"/>
                </a:lnTo>
                <a:lnTo>
                  <a:pt x="491396" y="338729"/>
                </a:lnTo>
                <a:lnTo>
                  <a:pt x="576110" y="271500"/>
                </a:lnTo>
                <a:lnTo>
                  <a:pt x="665929" y="210825"/>
                </a:lnTo>
                <a:lnTo>
                  <a:pt x="760489" y="157065"/>
                </a:lnTo>
                <a:lnTo>
                  <a:pt x="859430" y="110581"/>
                </a:lnTo>
                <a:lnTo>
                  <a:pt x="962389" y="71738"/>
                </a:lnTo>
                <a:lnTo>
                  <a:pt x="1069003" y="40895"/>
                </a:lnTo>
                <a:lnTo>
                  <a:pt x="1178911" y="18417"/>
                </a:lnTo>
                <a:lnTo>
                  <a:pt x="1291751" y="4664"/>
                </a:lnTo>
                <a:lnTo>
                  <a:pt x="1407160" y="0"/>
                </a:lnTo>
                <a:lnTo>
                  <a:pt x="1522568" y="4664"/>
                </a:lnTo>
                <a:lnTo>
                  <a:pt x="1635408" y="18417"/>
                </a:lnTo>
                <a:lnTo>
                  <a:pt x="1745316" y="40895"/>
                </a:lnTo>
                <a:lnTo>
                  <a:pt x="1851930" y="71738"/>
                </a:lnTo>
                <a:lnTo>
                  <a:pt x="1954889" y="110581"/>
                </a:lnTo>
                <a:lnTo>
                  <a:pt x="2053830" y="157065"/>
                </a:lnTo>
                <a:lnTo>
                  <a:pt x="2148390" y="210825"/>
                </a:lnTo>
                <a:lnTo>
                  <a:pt x="2238209" y="271500"/>
                </a:lnTo>
                <a:lnTo>
                  <a:pt x="2322923" y="338729"/>
                </a:lnTo>
                <a:lnTo>
                  <a:pt x="2402171" y="412148"/>
                </a:lnTo>
                <a:lnTo>
                  <a:pt x="2475590" y="491396"/>
                </a:lnTo>
                <a:lnTo>
                  <a:pt x="2542819" y="576110"/>
                </a:lnTo>
                <a:lnTo>
                  <a:pt x="2603494" y="665929"/>
                </a:lnTo>
                <a:lnTo>
                  <a:pt x="2657254" y="760489"/>
                </a:lnTo>
                <a:lnTo>
                  <a:pt x="2703738" y="859430"/>
                </a:lnTo>
                <a:lnTo>
                  <a:pt x="2742581" y="962389"/>
                </a:lnTo>
                <a:lnTo>
                  <a:pt x="2773424" y="1069003"/>
                </a:lnTo>
                <a:lnTo>
                  <a:pt x="2795902" y="1178911"/>
                </a:lnTo>
                <a:lnTo>
                  <a:pt x="2809655" y="1291751"/>
                </a:lnTo>
                <a:lnTo>
                  <a:pt x="2814320" y="1407159"/>
                </a:lnTo>
                <a:lnTo>
                  <a:pt x="2809655" y="1522568"/>
                </a:lnTo>
                <a:lnTo>
                  <a:pt x="2795902" y="1635408"/>
                </a:lnTo>
                <a:lnTo>
                  <a:pt x="2773424" y="1745316"/>
                </a:lnTo>
                <a:lnTo>
                  <a:pt x="2742581" y="1851930"/>
                </a:lnTo>
                <a:lnTo>
                  <a:pt x="2703738" y="1954889"/>
                </a:lnTo>
                <a:lnTo>
                  <a:pt x="2657254" y="2053830"/>
                </a:lnTo>
                <a:lnTo>
                  <a:pt x="2603494" y="2148390"/>
                </a:lnTo>
                <a:lnTo>
                  <a:pt x="2542819" y="2238209"/>
                </a:lnTo>
                <a:lnTo>
                  <a:pt x="2475590" y="2322923"/>
                </a:lnTo>
                <a:lnTo>
                  <a:pt x="2402171" y="2402171"/>
                </a:lnTo>
                <a:lnTo>
                  <a:pt x="2322923" y="2475590"/>
                </a:lnTo>
                <a:lnTo>
                  <a:pt x="2238209" y="2542819"/>
                </a:lnTo>
                <a:lnTo>
                  <a:pt x="2148390" y="2603494"/>
                </a:lnTo>
                <a:lnTo>
                  <a:pt x="2053830" y="2657254"/>
                </a:lnTo>
                <a:lnTo>
                  <a:pt x="1954889" y="2703738"/>
                </a:lnTo>
                <a:lnTo>
                  <a:pt x="1851930" y="2742581"/>
                </a:lnTo>
                <a:lnTo>
                  <a:pt x="1745316" y="2773424"/>
                </a:lnTo>
                <a:lnTo>
                  <a:pt x="1635408" y="2795902"/>
                </a:lnTo>
                <a:lnTo>
                  <a:pt x="1522568" y="2809655"/>
                </a:lnTo>
                <a:lnTo>
                  <a:pt x="1407160" y="2814319"/>
                </a:lnTo>
                <a:lnTo>
                  <a:pt x="1291751" y="2809655"/>
                </a:lnTo>
                <a:lnTo>
                  <a:pt x="1178911" y="2795902"/>
                </a:lnTo>
                <a:lnTo>
                  <a:pt x="1069003" y="2773424"/>
                </a:lnTo>
                <a:lnTo>
                  <a:pt x="962389" y="2742581"/>
                </a:lnTo>
                <a:lnTo>
                  <a:pt x="859430" y="2703738"/>
                </a:lnTo>
                <a:lnTo>
                  <a:pt x="760489" y="2657254"/>
                </a:lnTo>
                <a:lnTo>
                  <a:pt x="665929" y="2603494"/>
                </a:lnTo>
                <a:lnTo>
                  <a:pt x="576110" y="2542819"/>
                </a:lnTo>
                <a:lnTo>
                  <a:pt x="491396" y="2475590"/>
                </a:lnTo>
                <a:lnTo>
                  <a:pt x="412148" y="2402171"/>
                </a:lnTo>
                <a:lnTo>
                  <a:pt x="338729" y="2322923"/>
                </a:lnTo>
                <a:lnTo>
                  <a:pt x="271500" y="2238209"/>
                </a:lnTo>
                <a:lnTo>
                  <a:pt x="210825" y="2148390"/>
                </a:lnTo>
                <a:lnTo>
                  <a:pt x="157065" y="2053830"/>
                </a:lnTo>
                <a:lnTo>
                  <a:pt x="110581" y="1954889"/>
                </a:lnTo>
                <a:lnTo>
                  <a:pt x="71738" y="1851930"/>
                </a:lnTo>
                <a:lnTo>
                  <a:pt x="40895" y="1745316"/>
                </a:lnTo>
                <a:lnTo>
                  <a:pt x="18417" y="1635408"/>
                </a:lnTo>
                <a:lnTo>
                  <a:pt x="4664" y="1522568"/>
                </a:lnTo>
                <a:lnTo>
                  <a:pt x="0" y="1407159"/>
                </a:lnTo>
                <a:close/>
              </a:path>
            </a:pathLst>
          </a:custGeom>
          <a:ln w="10172">
            <a:solidFill>
              <a:schemeClr val="tx2"/>
            </a:solidFill>
          </a:ln>
        </p:spPr>
        <p:txBody>
          <a:bodyPr wrap="square" lIns="0" tIns="0" rIns="0" bIns="0" rtlCol="0">
            <a:noAutofit/>
          </a:bodyPr>
          <a:lstStyle/>
          <a:p>
            <a:endParaRPr dirty="0"/>
          </a:p>
        </p:txBody>
      </p:sp>
      <p:sp>
        <p:nvSpPr>
          <p:cNvPr id="11" name="object 60">
            <a:extLst>
              <a:ext uri="{FF2B5EF4-FFF2-40B4-BE49-F238E27FC236}">
                <a16:creationId xmlns:a16="http://schemas.microsoft.com/office/drawing/2014/main" id="{E89F91A4-2A0D-4BB5-A45D-767E76601878}"/>
              </a:ext>
            </a:extLst>
          </p:cNvPr>
          <p:cNvSpPr/>
          <p:nvPr/>
        </p:nvSpPr>
        <p:spPr>
          <a:xfrm>
            <a:off x="8496437" y="2325720"/>
            <a:ext cx="1407416" cy="140934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dirty="0"/>
          </a:p>
        </p:txBody>
      </p:sp>
      <p:sp>
        <p:nvSpPr>
          <p:cNvPr id="12" name="object 10">
            <a:extLst>
              <a:ext uri="{FF2B5EF4-FFF2-40B4-BE49-F238E27FC236}">
                <a16:creationId xmlns:a16="http://schemas.microsoft.com/office/drawing/2014/main" id="{BE5574D1-3A3D-453D-9220-8203FF32B389}"/>
              </a:ext>
            </a:extLst>
          </p:cNvPr>
          <p:cNvSpPr/>
          <p:nvPr/>
        </p:nvSpPr>
        <p:spPr>
          <a:xfrm>
            <a:off x="1720196" y="1912907"/>
            <a:ext cx="2243040" cy="2234970"/>
          </a:xfrm>
          <a:custGeom>
            <a:avLst/>
            <a:gdLst/>
            <a:ahLst/>
            <a:cxnLst/>
            <a:rect l="l" t="t" r="r" b="b"/>
            <a:pathLst>
              <a:path w="2824479" h="2814319">
                <a:moveTo>
                  <a:pt x="0" y="1407159"/>
                </a:moveTo>
                <a:lnTo>
                  <a:pt x="4681" y="1291751"/>
                </a:lnTo>
                <a:lnTo>
                  <a:pt x="18483" y="1178911"/>
                </a:lnTo>
                <a:lnTo>
                  <a:pt x="41043" y="1069003"/>
                </a:lnTo>
                <a:lnTo>
                  <a:pt x="71997" y="962389"/>
                </a:lnTo>
                <a:lnTo>
                  <a:pt x="110980" y="859430"/>
                </a:lnTo>
                <a:lnTo>
                  <a:pt x="157631" y="760489"/>
                </a:lnTo>
                <a:lnTo>
                  <a:pt x="211586" y="665929"/>
                </a:lnTo>
                <a:lnTo>
                  <a:pt x="272480" y="576110"/>
                </a:lnTo>
                <a:lnTo>
                  <a:pt x="339951" y="491396"/>
                </a:lnTo>
                <a:lnTo>
                  <a:pt x="413635" y="412148"/>
                </a:lnTo>
                <a:lnTo>
                  <a:pt x="493169" y="338729"/>
                </a:lnTo>
                <a:lnTo>
                  <a:pt x="578189" y="271500"/>
                </a:lnTo>
                <a:lnTo>
                  <a:pt x="668332" y="210825"/>
                </a:lnTo>
                <a:lnTo>
                  <a:pt x="763234" y="157065"/>
                </a:lnTo>
                <a:lnTo>
                  <a:pt x="862532" y="110581"/>
                </a:lnTo>
                <a:lnTo>
                  <a:pt x="965863" y="71738"/>
                </a:lnTo>
                <a:lnTo>
                  <a:pt x="1072862" y="40895"/>
                </a:lnTo>
                <a:lnTo>
                  <a:pt x="1183167" y="18417"/>
                </a:lnTo>
                <a:lnTo>
                  <a:pt x="1296414" y="4664"/>
                </a:lnTo>
                <a:lnTo>
                  <a:pt x="1412240" y="0"/>
                </a:lnTo>
                <a:lnTo>
                  <a:pt x="1528065" y="4664"/>
                </a:lnTo>
                <a:lnTo>
                  <a:pt x="1641312" y="18417"/>
                </a:lnTo>
                <a:lnTo>
                  <a:pt x="1751617" y="40895"/>
                </a:lnTo>
                <a:lnTo>
                  <a:pt x="1858616" y="71738"/>
                </a:lnTo>
                <a:lnTo>
                  <a:pt x="1961947" y="110581"/>
                </a:lnTo>
                <a:lnTo>
                  <a:pt x="2061245" y="157065"/>
                </a:lnTo>
                <a:lnTo>
                  <a:pt x="2156147" y="210825"/>
                </a:lnTo>
                <a:lnTo>
                  <a:pt x="2246290" y="271500"/>
                </a:lnTo>
                <a:lnTo>
                  <a:pt x="2331310" y="338729"/>
                </a:lnTo>
                <a:lnTo>
                  <a:pt x="2410844" y="412148"/>
                </a:lnTo>
                <a:lnTo>
                  <a:pt x="2484528" y="491396"/>
                </a:lnTo>
                <a:lnTo>
                  <a:pt x="2551999" y="576110"/>
                </a:lnTo>
                <a:lnTo>
                  <a:pt x="2612893" y="665929"/>
                </a:lnTo>
                <a:lnTo>
                  <a:pt x="2666848" y="760489"/>
                </a:lnTo>
                <a:lnTo>
                  <a:pt x="2713499" y="859430"/>
                </a:lnTo>
                <a:lnTo>
                  <a:pt x="2752482" y="962389"/>
                </a:lnTo>
                <a:lnTo>
                  <a:pt x="2783436" y="1069003"/>
                </a:lnTo>
                <a:lnTo>
                  <a:pt x="2805996" y="1178911"/>
                </a:lnTo>
                <a:lnTo>
                  <a:pt x="2819798" y="1291751"/>
                </a:lnTo>
                <a:lnTo>
                  <a:pt x="2824480" y="1407159"/>
                </a:lnTo>
                <a:lnTo>
                  <a:pt x="2819798" y="1522568"/>
                </a:lnTo>
                <a:lnTo>
                  <a:pt x="2805996" y="1635408"/>
                </a:lnTo>
                <a:lnTo>
                  <a:pt x="2783436" y="1745316"/>
                </a:lnTo>
                <a:lnTo>
                  <a:pt x="2752482" y="1851930"/>
                </a:lnTo>
                <a:lnTo>
                  <a:pt x="2713499" y="1954889"/>
                </a:lnTo>
                <a:lnTo>
                  <a:pt x="2666848" y="2053830"/>
                </a:lnTo>
                <a:lnTo>
                  <a:pt x="2612893" y="2148390"/>
                </a:lnTo>
                <a:lnTo>
                  <a:pt x="2551999" y="2238209"/>
                </a:lnTo>
                <a:lnTo>
                  <a:pt x="2484528" y="2322923"/>
                </a:lnTo>
                <a:lnTo>
                  <a:pt x="2410844" y="2402171"/>
                </a:lnTo>
                <a:lnTo>
                  <a:pt x="2331310" y="2475590"/>
                </a:lnTo>
                <a:lnTo>
                  <a:pt x="2246290" y="2542819"/>
                </a:lnTo>
                <a:lnTo>
                  <a:pt x="2156147" y="2603494"/>
                </a:lnTo>
                <a:lnTo>
                  <a:pt x="2061245" y="2657254"/>
                </a:lnTo>
                <a:lnTo>
                  <a:pt x="1961947" y="2703738"/>
                </a:lnTo>
                <a:lnTo>
                  <a:pt x="1858616" y="2742581"/>
                </a:lnTo>
                <a:lnTo>
                  <a:pt x="1751617" y="2773424"/>
                </a:lnTo>
                <a:lnTo>
                  <a:pt x="1641312" y="2795902"/>
                </a:lnTo>
                <a:lnTo>
                  <a:pt x="1528065" y="2809655"/>
                </a:lnTo>
                <a:lnTo>
                  <a:pt x="1412240" y="2814319"/>
                </a:lnTo>
                <a:lnTo>
                  <a:pt x="1296414" y="2809655"/>
                </a:lnTo>
                <a:lnTo>
                  <a:pt x="1183167" y="2795902"/>
                </a:lnTo>
                <a:lnTo>
                  <a:pt x="1072862" y="2773424"/>
                </a:lnTo>
                <a:lnTo>
                  <a:pt x="965863" y="2742581"/>
                </a:lnTo>
                <a:lnTo>
                  <a:pt x="862532" y="2703738"/>
                </a:lnTo>
                <a:lnTo>
                  <a:pt x="763234" y="2657254"/>
                </a:lnTo>
                <a:lnTo>
                  <a:pt x="668332" y="2603494"/>
                </a:lnTo>
                <a:lnTo>
                  <a:pt x="578189" y="2542819"/>
                </a:lnTo>
                <a:lnTo>
                  <a:pt x="493169" y="2475590"/>
                </a:lnTo>
                <a:lnTo>
                  <a:pt x="413635" y="2402171"/>
                </a:lnTo>
                <a:lnTo>
                  <a:pt x="339951" y="2322923"/>
                </a:lnTo>
                <a:lnTo>
                  <a:pt x="272480" y="2238209"/>
                </a:lnTo>
                <a:lnTo>
                  <a:pt x="211586" y="2148390"/>
                </a:lnTo>
                <a:lnTo>
                  <a:pt x="157631" y="2053830"/>
                </a:lnTo>
                <a:lnTo>
                  <a:pt x="110980" y="1954889"/>
                </a:lnTo>
                <a:lnTo>
                  <a:pt x="71997" y="1851930"/>
                </a:lnTo>
                <a:lnTo>
                  <a:pt x="41043" y="1745316"/>
                </a:lnTo>
                <a:lnTo>
                  <a:pt x="18483" y="1635408"/>
                </a:lnTo>
                <a:lnTo>
                  <a:pt x="4681" y="1522568"/>
                </a:lnTo>
                <a:lnTo>
                  <a:pt x="0" y="1407159"/>
                </a:lnTo>
                <a:close/>
              </a:path>
            </a:pathLst>
          </a:custGeom>
          <a:ln w="10172">
            <a:solidFill>
              <a:schemeClr val="accent3"/>
            </a:solidFill>
          </a:ln>
        </p:spPr>
        <p:txBody>
          <a:bodyPr wrap="square" lIns="0" tIns="0" rIns="0" bIns="0" rtlCol="0">
            <a:noAutofit/>
          </a:bodyPr>
          <a:lstStyle/>
          <a:p>
            <a:endParaRPr dirty="0"/>
          </a:p>
        </p:txBody>
      </p:sp>
      <p:sp>
        <p:nvSpPr>
          <p:cNvPr id="13" name="object 54">
            <a:extLst>
              <a:ext uri="{FF2B5EF4-FFF2-40B4-BE49-F238E27FC236}">
                <a16:creationId xmlns:a16="http://schemas.microsoft.com/office/drawing/2014/main" id="{A3E651D8-B906-4CDB-A44C-877D5699FA48}"/>
              </a:ext>
            </a:extLst>
          </p:cNvPr>
          <p:cNvSpPr txBox="1"/>
          <p:nvPr/>
        </p:nvSpPr>
        <p:spPr>
          <a:xfrm>
            <a:off x="6669597" y="2799560"/>
            <a:ext cx="1311910" cy="461665"/>
          </a:xfrm>
          <a:prstGeom prst="rect">
            <a:avLst/>
          </a:prstGeom>
        </p:spPr>
        <p:txBody>
          <a:bodyPr vert="horz" wrap="square" lIns="0" tIns="0" rIns="0" bIns="0" rtlCol="0">
            <a:spAutoFit/>
          </a:bodyPr>
          <a:lstStyle/>
          <a:p>
            <a:pPr marL="12700" marR="12700" indent="70485" algn="r">
              <a:lnSpc>
                <a:spcPts val="1760"/>
              </a:lnSpc>
            </a:pPr>
            <a:r>
              <a:rPr lang="en-GB" sz="1400" dirty="0">
                <a:solidFill>
                  <a:schemeClr val="tx2"/>
                </a:solidFill>
              </a:rPr>
              <a:t>Connected Operations</a:t>
            </a:r>
            <a:endParaRPr sz="1400" dirty="0">
              <a:solidFill>
                <a:schemeClr val="tx2"/>
              </a:solidFill>
              <a:cs typeface="Arial"/>
            </a:endParaRPr>
          </a:p>
        </p:txBody>
      </p:sp>
      <p:sp>
        <p:nvSpPr>
          <p:cNvPr id="14" name="object 55">
            <a:extLst>
              <a:ext uri="{FF2B5EF4-FFF2-40B4-BE49-F238E27FC236}">
                <a16:creationId xmlns:a16="http://schemas.microsoft.com/office/drawing/2014/main" id="{791EF6E8-2154-4A8A-92EA-D0C7F49B052D}"/>
              </a:ext>
            </a:extLst>
          </p:cNvPr>
          <p:cNvSpPr txBox="1"/>
          <p:nvPr/>
        </p:nvSpPr>
        <p:spPr>
          <a:xfrm>
            <a:off x="7150214" y="3660208"/>
            <a:ext cx="1126568" cy="461665"/>
          </a:xfrm>
          <a:prstGeom prst="rect">
            <a:avLst/>
          </a:prstGeom>
        </p:spPr>
        <p:txBody>
          <a:bodyPr vert="horz" wrap="square" lIns="0" tIns="0" rIns="0" bIns="0" rtlCol="0">
            <a:spAutoFit/>
          </a:bodyPr>
          <a:lstStyle/>
          <a:p>
            <a:pPr marL="53340" marR="12700" indent="-41275" algn="r">
              <a:lnSpc>
                <a:spcPts val="1760"/>
              </a:lnSpc>
            </a:pPr>
            <a:r>
              <a:rPr lang="en-GB" sz="1400" dirty="0">
                <a:solidFill>
                  <a:schemeClr val="tx2"/>
                </a:solidFill>
              </a:rPr>
              <a:t>Connected Strategy</a:t>
            </a:r>
            <a:endParaRPr sz="1400" dirty="0">
              <a:solidFill>
                <a:schemeClr val="tx2"/>
              </a:solidFill>
              <a:cs typeface="Arial"/>
            </a:endParaRPr>
          </a:p>
        </p:txBody>
      </p:sp>
      <p:sp>
        <p:nvSpPr>
          <p:cNvPr id="15" name="object 57">
            <a:extLst>
              <a:ext uri="{FF2B5EF4-FFF2-40B4-BE49-F238E27FC236}">
                <a16:creationId xmlns:a16="http://schemas.microsoft.com/office/drawing/2014/main" id="{75397451-A4CB-455C-B731-62C3E53EDA10}"/>
              </a:ext>
            </a:extLst>
          </p:cNvPr>
          <p:cNvSpPr txBox="1"/>
          <p:nvPr/>
        </p:nvSpPr>
        <p:spPr>
          <a:xfrm>
            <a:off x="10153205" y="2007480"/>
            <a:ext cx="1315947" cy="220510"/>
          </a:xfrm>
          <a:prstGeom prst="rect">
            <a:avLst/>
          </a:prstGeom>
        </p:spPr>
        <p:txBody>
          <a:bodyPr vert="horz" wrap="square" lIns="0" tIns="0" rIns="0" bIns="0" rtlCol="0">
            <a:spAutoFit/>
          </a:bodyPr>
          <a:lstStyle/>
          <a:p>
            <a:pPr marL="12700" marR="12700">
              <a:lnSpc>
                <a:spcPts val="1760"/>
              </a:lnSpc>
            </a:pPr>
            <a:r>
              <a:rPr lang="en-GB" sz="1400" dirty="0">
                <a:solidFill>
                  <a:schemeClr val="tx2"/>
                </a:solidFill>
              </a:rPr>
              <a:t>Connected Data</a:t>
            </a:r>
            <a:endParaRPr sz="1400" dirty="0">
              <a:solidFill>
                <a:schemeClr val="tx2"/>
              </a:solidFill>
              <a:cs typeface="Arial"/>
            </a:endParaRPr>
          </a:p>
        </p:txBody>
      </p:sp>
      <p:sp>
        <p:nvSpPr>
          <p:cNvPr id="16" name="object 58">
            <a:extLst>
              <a:ext uri="{FF2B5EF4-FFF2-40B4-BE49-F238E27FC236}">
                <a16:creationId xmlns:a16="http://schemas.microsoft.com/office/drawing/2014/main" id="{F5CF234A-72E3-46AC-8813-16DA6D876D2F}"/>
              </a:ext>
            </a:extLst>
          </p:cNvPr>
          <p:cNvSpPr txBox="1"/>
          <p:nvPr/>
        </p:nvSpPr>
        <p:spPr>
          <a:xfrm>
            <a:off x="10412819" y="2799560"/>
            <a:ext cx="1263015" cy="461665"/>
          </a:xfrm>
          <a:prstGeom prst="rect">
            <a:avLst/>
          </a:prstGeom>
        </p:spPr>
        <p:txBody>
          <a:bodyPr vert="horz" wrap="square" lIns="0" tIns="0" rIns="0" bIns="0" rtlCol="0">
            <a:spAutoFit/>
          </a:bodyPr>
          <a:lstStyle/>
          <a:p>
            <a:pPr marL="12700" marR="12700">
              <a:lnSpc>
                <a:spcPts val="1760"/>
              </a:lnSpc>
            </a:pPr>
            <a:r>
              <a:rPr lang="en-GB" sz="1400" dirty="0">
                <a:solidFill>
                  <a:schemeClr val="tx2"/>
                </a:solidFill>
              </a:rPr>
              <a:t>Connected </a:t>
            </a:r>
            <a:br>
              <a:rPr lang="en-GB" sz="1400" dirty="0">
                <a:solidFill>
                  <a:schemeClr val="tx2"/>
                </a:solidFill>
              </a:rPr>
            </a:br>
            <a:r>
              <a:rPr lang="en-GB" sz="1400" dirty="0">
                <a:solidFill>
                  <a:schemeClr val="tx2"/>
                </a:solidFill>
              </a:rPr>
              <a:t>Insights</a:t>
            </a:r>
            <a:endParaRPr sz="1400" dirty="0">
              <a:solidFill>
                <a:schemeClr val="tx2"/>
              </a:solidFill>
              <a:cs typeface="Arial"/>
            </a:endParaRPr>
          </a:p>
        </p:txBody>
      </p:sp>
      <p:sp>
        <p:nvSpPr>
          <p:cNvPr id="17" name="object 59">
            <a:extLst>
              <a:ext uri="{FF2B5EF4-FFF2-40B4-BE49-F238E27FC236}">
                <a16:creationId xmlns:a16="http://schemas.microsoft.com/office/drawing/2014/main" id="{00E9B00D-3FAC-4D38-A524-630ADF288D47}"/>
              </a:ext>
            </a:extLst>
          </p:cNvPr>
          <p:cNvSpPr txBox="1"/>
          <p:nvPr/>
        </p:nvSpPr>
        <p:spPr>
          <a:xfrm>
            <a:off x="10153205" y="3660208"/>
            <a:ext cx="1143635" cy="461665"/>
          </a:xfrm>
          <a:prstGeom prst="rect">
            <a:avLst/>
          </a:prstGeom>
        </p:spPr>
        <p:txBody>
          <a:bodyPr vert="horz" wrap="square" lIns="0" tIns="0" rIns="0" bIns="0" rtlCol="0">
            <a:spAutoFit/>
          </a:bodyPr>
          <a:lstStyle/>
          <a:p>
            <a:pPr marL="12700" marR="12700" indent="-12700">
              <a:lnSpc>
                <a:spcPts val="1760"/>
              </a:lnSpc>
            </a:pPr>
            <a:r>
              <a:rPr lang="en-GB" sz="1400" dirty="0">
                <a:solidFill>
                  <a:schemeClr val="tx2"/>
                </a:solidFill>
              </a:rPr>
              <a:t>Connected EX &amp; CX</a:t>
            </a:r>
            <a:endParaRPr sz="1400" dirty="0">
              <a:solidFill>
                <a:schemeClr val="tx2"/>
              </a:solidFill>
            </a:endParaRPr>
          </a:p>
        </p:txBody>
      </p:sp>
      <p:sp>
        <p:nvSpPr>
          <p:cNvPr id="18" name="object 53">
            <a:extLst>
              <a:ext uri="{FF2B5EF4-FFF2-40B4-BE49-F238E27FC236}">
                <a16:creationId xmlns:a16="http://schemas.microsoft.com/office/drawing/2014/main" id="{43000274-5CB7-4ECC-AE35-1D0F779C0A5D}"/>
              </a:ext>
            </a:extLst>
          </p:cNvPr>
          <p:cNvSpPr txBox="1"/>
          <p:nvPr/>
        </p:nvSpPr>
        <p:spPr>
          <a:xfrm>
            <a:off x="6687844" y="1892064"/>
            <a:ext cx="1588938" cy="451342"/>
          </a:xfrm>
          <a:prstGeom prst="rect">
            <a:avLst/>
          </a:prstGeom>
        </p:spPr>
        <p:txBody>
          <a:bodyPr vert="horz" wrap="square" lIns="0" tIns="0" rIns="0" bIns="0" rtlCol="0">
            <a:spAutoFit/>
          </a:bodyPr>
          <a:lstStyle/>
          <a:p>
            <a:pPr marL="12700" marR="12700" indent="70485" algn="r">
              <a:lnSpc>
                <a:spcPts val="1760"/>
              </a:lnSpc>
            </a:pPr>
            <a:r>
              <a:rPr lang="en-GB" sz="1400" dirty="0">
                <a:solidFill>
                  <a:schemeClr val="tx2"/>
                </a:solidFill>
              </a:rPr>
              <a:t>Connected </a:t>
            </a:r>
            <a:br>
              <a:rPr lang="en-GB" sz="1400" dirty="0">
                <a:solidFill>
                  <a:schemeClr val="tx2"/>
                </a:solidFill>
              </a:rPr>
            </a:br>
            <a:r>
              <a:rPr lang="en-GB" sz="1400" dirty="0">
                <a:solidFill>
                  <a:schemeClr val="tx2"/>
                </a:solidFill>
              </a:rPr>
              <a:t>Benefits</a:t>
            </a:r>
            <a:endParaRPr sz="1400" dirty="0">
              <a:solidFill>
                <a:schemeClr val="tx2"/>
              </a:solidFill>
            </a:endParaRPr>
          </a:p>
        </p:txBody>
      </p:sp>
      <p:sp>
        <p:nvSpPr>
          <p:cNvPr id="19" name="object 53">
            <a:extLst>
              <a:ext uri="{FF2B5EF4-FFF2-40B4-BE49-F238E27FC236}">
                <a16:creationId xmlns:a16="http://schemas.microsoft.com/office/drawing/2014/main" id="{7FA7B9F3-3827-4D16-AD3C-34EC82DCF30A}"/>
              </a:ext>
            </a:extLst>
          </p:cNvPr>
          <p:cNvSpPr txBox="1"/>
          <p:nvPr/>
        </p:nvSpPr>
        <p:spPr>
          <a:xfrm>
            <a:off x="0" y="1127033"/>
            <a:ext cx="5984875" cy="455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200" b="1">
                <a:solidFill>
                  <a:schemeClr val="accent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400" b="0" dirty="0">
                <a:solidFill>
                  <a:schemeClr val="accent1"/>
                </a:solidFill>
              </a:rPr>
              <a:t>Disconnected present….</a:t>
            </a:r>
          </a:p>
        </p:txBody>
      </p:sp>
      <p:sp>
        <p:nvSpPr>
          <p:cNvPr id="20" name="object 53">
            <a:extLst>
              <a:ext uri="{FF2B5EF4-FFF2-40B4-BE49-F238E27FC236}">
                <a16:creationId xmlns:a16="http://schemas.microsoft.com/office/drawing/2014/main" id="{77AC3913-5B2A-4337-B22A-666211E989E2}"/>
              </a:ext>
            </a:extLst>
          </p:cNvPr>
          <p:cNvSpPr txBox="1"/>
          <p:nvPr/>
        </p:nvSpPr>
        <p:spPr>
          <a:xfrm>
            <a:off x="5984876" y="1127033"/>
            <a:ext cx="6202362" cy="455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200" b="1">
                <a:solidFill>
                  <a:schemeClr val="accent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2400" b="0" dirty="0">
                <a:solidFill>
                  <a:schemeClr val="tx2"/>
                </a:solidFill>
              </a:rPr>
              <a:t>….Connected future</a:t>
            </a:r>
          </a:p>
        </p:txBody>
      </p:sp>
      <p:pic>
        <p:nvPicPr>
          <p:cNvPr id="21" name="Picture 20">
            <a:extLst>
              <a:ext uri="{FF2B5EF4-FFF2-40B4-BE49-F238E27FC236}">
                <a16:creationId xmlns:a16="http://schemas.microsoft.com/office/drawing/2014/main" id="{069E9B65-EFCB-4317-BC4C-DFE6118CE4F4}"/>
              </a:ext>
            </a:extLst>
          </p:cNvPr>
          <p:cNvPicPr>
            <a:picLocks noChangeAspect="1"/>
          </p:cNvPicPr>
          <p:nvPr/>
        </p:nvPicPr>
        <p:blipFill>
          <a:blip r:embed="rId3" cstate="email">
            <a:clrChange>
              <a:clrFrom>
                <a:srgbClr val="19A89D"/>
              </a:clrFrom>
              <a:clrTo>
                <a:srgbClr val="19A89D">
                  <a:alpha val="0"/>
                </a:srgbClr>
              </a:clrTo>
            </a:clrChange>
            <a:extLst>
              <a:ext uri="{28A0092B-C50C-407E-A947-70E740481C1C}">
                <a14:useLocalDpi xmlns:a14="http://schemas.microsoft.com/office/drawing/2010/main"/>
              </a:ext>
            </a:extLst>
          </a:blip>
          <a:stretch>
            <a:fillRect/>
          </a:stretch>
        </p:blipFill>
        <p:spPr>
          <a:xfrm>
            <a:off x="1949379" y="2418444"/>
            <a:ext cx="1773372" cy="1171888"/>
          </a:xfrm>
          <a:prstGeom prst="rect">
            <a:avLst/>
          </a:prstGeom>
        </p:spPr>
      </p:pic>
      <p:sp>
        <p:nvSpPr>
          <p:cNvPr id="22" name="object 55">
            <a:extLst>
              <a:ext uri="{FF2B5EF4-FFF2-40B4-BE49-F238E27FC236}">
                <a16:creationId xmlns:a16="http://schemas.microsoft.com/office/drawing/2014/main" id="{1D35194E-5184-4B8B-9F88-E3153CA58EA2}"/>
              </a:ext>
            </a:extLst>
          </p:cNvPr>
          <p:cNvSpPr txBox="1"/>
          <p:nvPr/>
        </p:nvSpPr>
        <p:spPr>
          <a:xfrm>
            <a:off x="758696" y="3660208"/>
            <a:ext cx="1126568" cy="461665"/>
          </a:xfrm>
          <a:prstGeom prst="rect">
            <a:avLst/>
          </a:prstGeom>
        </p:spPr>
        <p:txBody>
          <a:bodyPr vert="horz" wrap="square" lIns="0" tIns="0" rIns="0" bIns="0" rtlCol="0">
            <a:spAutoFit/>
          </a:bodyPr>
          <a:lstStyle/>
          <a:p>
            <a:pPr marL="12700" marR="12700" indent="-12700" algn="r">
              <a:lnSpc>
                <a:spcPts val="1760"/>
              </a:lnSpc>
            </a:pPr>
            <a:r>
              <a:rPr lang="en-US" sz="1400" dirty="0">
                <a:solidFill>
                  <a:schemeClr val="tx2"/>
                </a:solidFill>
              </a:rPr>
              <a:t>Running Efforts in Siloes</a:t>
            </a:r>
            <a:endParaRPr sz="1400" dirty="0">
              <a:solidFill>
                <a:schemeClr val="tx2"/>
              </a:solidFill>
            </a:endParaRPr>
          </a:p>
        </p:txBody>
      </p:sp>
      <p:sp>
        <p:nvSpPr>
          <p:cNvPr id="23" name="object 57">
            <a:extLst>
              <a:ext uri="{FF2B5EF4-FFF2-40B4-BE49-F238E27FC236}">
                <a16:creationId xmlns:a16="http://schemas.microsoft.com/office/drawing/2014/main" id="{B3C44D6C-B352-4A85-B09D-8269E6C4717F}"/>
              </a:ext>
            </a:extLst>
          </p:cNvPr>
          <p:cNvSpPr txBox="1"/>
          <p:nvPr/>
        </p:nvSpPr>
        <p:spPr>
          <a:xfrm>
            <a:off x="3771628" y="2002319"/>
            <a:ext cx="1315947" cy="230832"/>
          </a:xfrm>
          <a:prstGeom prst="rect">
            <a:avLst/>
          </a:prstGeom>
        </p:spPr>
        <p:txBody>
          <a:bodyPr vert="horz" wrap="square" lIns="0" tIns="0" rIns="0" bIns="0" rtlCol="0">
            <a:spAutoFit/>
          </a:bodyPr>
          <a:lstStyle/>
          <a:p>
            <a:pPr marL="12700" marR="12700">
              <a:lnSpc>
                <a:spcPts val="1760"/>
              </a:lnSpc>
            </a:pPr>
            <a:r>
              <a:rPr lang="en-GB" sz="1400" dirty="0">
                <a:solidFill>
                  <a:schemeClr val="tx2"/>
                </a:solidFill>
              </a:rPr>
              <a:t>Data Silos</a:t>
            </a:r>
            <a:endParaRPr sz="1400" dirty="0">
              <a:solidFill>
                <a:schemeClr val="tx2"/>
              </a:solidFill>
              <a:cs typeface="Arial"/>
            </a:endParaRPr>
          </a:p>
        </p:txBody>
      </p:sp>
      <p:sp>
        <p:nvSpPr>
          <p:cNvPr id="24" name="object 58">
            <a:extLst>
              <a:ext uri="{FF2B5EF4-FFF2-40B4-BE49-F238E27FC236}">
                <a16:creationId xmlns:a16="http://schemas.microsoft.com/office/drawing/2014/main" id="{B0877539-7F85-43E1-95B5-7E61A36A9CD6}"/>
              </a:ext>
            </a:extLst>
          </p:cNvPr>
          <p:cNvSpPr txBox="1"/>
          <p:nvPr/>
        </p:nvSpPr>
        <p:spPr>
          <a:xfrm>
            <a:off x="4039841" y="2778717"/>
            <a:ext cx="1600283" cy="451342"/>
          </a:xfrm>
          <a:prstGeom prst="rect">
            <a:avLst/>
          </a:prstGeom>
        </p:spPr>
        <p:txBody>
          <a:bodyPr vert="horz" wrap="square" lIns="0" tIns="0" rIns="0" bIns="0" rtlCol="0">
            <a:spAutoFit/>
          </a:bodyPr>
          <a:lstStyle/>
          <a:p>
            <a:pPr marL="12700" marR="12700">
              <a:lnSpc>
                <a:spcPts val="1760"/>
              </a:lnSpc>
            </a:pPr>
            <a:r>
              <a:rPr lang="en-GB" sz="1400" dirty="0">
                <a:solidFill>
                  <a:schemeClr val="tx2"/>
                </a:solidFill>
              </a:rPr>
              <a:t>Insufficient Customer Feedback Loop</a:t>
            </a:r>
          </a:p>
        </p:txBody>
      </p:sp>
      <p:sp>
        <p:nvSpPr>
          <p:cNvPr id="25" name="object 59">
            <a:extLst>
              <a:ext uri="{FF2B5EF4-FFF2-40B4-BE49-F238E27FC236}">
                <a16:creationId xmlns:a16="http://schemas.microsoft.com/office/drawing/2014/main" id="{CDE894DA-E0ED-4F46-BEA2-D6EB1E03613E}"/>
              </a:ext>
            </a:extLst>
          </p:cNvPr>
          <p:cNvSpPr txBox="1"/>
          <p:nvPr/>
        </p:nvSpPr>
        <p:spPr>
          <a:xfrm>
            <a:off x="3771628" y="3660208"/>
            <a:ext cx="1143635" cy="461665"/>
          </a:xfrm>
          <a:prstGeom prst="rect">
            <a:avLst/>
          </a:prstGeom>
        </p:spPr>
        <p:txBody>
          <a:bodyPr vert="horz" wrap="square" lIns="0" tIns="0" rIns="0" bIns="0" rtlCol="0">
            <a:spAutoFit/>
          </a:bodyPr>
          <a:lstStyle/>
          <a:p>
            <a:pPr marL="12700" marR="12700" indent="-12700">
              <a:lnSpc>
                <a:spcPts val="1760"/>
              </a:lnSpc>
            </a:pPr>
            <a:r>
              <a:rPr lang="en-GB" sz="1400" dirty="0">
                <a:solidFill>
                  <a:schemeClr val="tx2"/>
                </a:solidFill>
              </a:rPr>
              <a:t>Misaligned</a:t>
            </a:r>
            <a:br>
              <a:rPr lang="en-GB" sz="1400" dirty="0">
                <a:solidFill>
                  <a:schemeClr val="tx2"/>
                </a:solidFill>
              </a:rPr>
            </a:br>
            <a:r>
              <a:rPr lang="en-GB" sz="1400" dirty="0">
                <a:solidFill>
                  <a:schemeClr val="tx2"/>
                </a:solidFill>
              </a:rPr>
              <a:t>EX &amp; CX</a:t>
            </a:r>
            <a:endParaRPr sz="1400" dirty="0">
              <a:solidFill>
                <a:schemeClr val="tx2"/>
              </a:solidFill>
            </a:endParaRPr>
          </a:p>
        </p:txBody>
      </p:sp>
      <p:sp>
        <p:nvSpPr>
          <p:cNvPr id="26" name="object 53">
            <a:extLst>
              <a:ext uri="{FF2B5EF4-FFF2-40B4-BE49-F238E27FC236}">
                <a16:creationId xmlns:a16="http://schemas.microsoft.com/office/drawing/2014/main" id="{31469ECB-FECA-4488-A97E-307110B8E916}"/>
              </a:ext>
            </a:extLst>
          </p:cNvPr>
          <p:cNvSpPr txBox="1"/>
          <p:nvPr/>
        </p:nvSpPr>
        <p:spPr>
          <a:xfrm>
            <a:off x="345155" y="2773556"/>
            <a:ext cx="1289262" cy="461665"/>
          </a:xfrm>
          <a:prstGeom prst="rect">
            <a:avLst/>
          </a:prstGeom>
        </p:spPr>
        <p:txBody>
          <a:bodyPr vert="horz" wrap="square" lIns="0" tIns="0" rIns="0" bIns="0" rtlCol="0">
            <a:spAutoFit/>
          </a:bodyPr>
          <a:lstStyle/>
          <a:p>
            <a:pPr marL="12700" marR="12700" indent="-12700" algn="r">
              <a:lnSpc>
                <a:spcPts val="1760"/>
              </a:lnSpc>
            </a:pPr>
            <a:r>
              <a:rPr lang="en-GB" sz="1400" dirty="0">
                <a:solidFill>
                  <a:schemeClr val="tx2"/>
                </a:solidFill>
              </a:rPr>
              <a:t>Broken Customer Journeys</a:t>
            </a:r>
          </a:p>
        </p:txBody>
      </p:sp>
      <p:sp>
        <p:nvSpPr>
          <p:cNvPr id="27" name="object 57">
            <a:extLst>
              <a:ext uri="{FF2B5EF4-FFF2-40B4-BE49-F238E27FC236}">
                <a16:creationId xmlns:a16="http://schemas.microsoft.com/office/drawing/2014/main" id="{CAE12FCA-B70B-49AC-BCD1-4C10F8E52420}"/>
              </a:ext>
            </a:extLst>
          </p:cNvPr>
          <p:cNvSpPr txBox="1"/>
          <p:nvPr/>
        </p:nvSpPr>
        <p:spPr>
          <a:xfrm>
            <a:off x="569317" y="1886903"/>
            <a:ext cx="1315947" cy="461665"/>
          </a:xfrm>
          <a:prstGeom prst="rect">
            <a:avLst/>
          </a:prstGeom>
        </p:spPr>
        <p:txBody>
          <a:bodyPr vert="horz" wrap="square" lIns="0" tIns="0" rIns="0" bIns="0" rtlCol="0">
            <a:spAutoFit/>
          </a:bodyPr>
          <a:lstStyle/>
          <a:p>
            <a:pPr marL="12700" marR="12700" algn="r">
              <a:lnSpc>
                <a:spcPts val="1760"/>
              </a:lnSpc>
            </a:pPr>
            <a:r>
              <a:rPr lang="en-GB" sz="1400" dirty="0">
                <a:solidFill>
                  <a:schemeClr val="tx2"/>
                </a:solidFill>
              </a:rPr>
              <a:t>Disconnected Outcomes</a:t>
            </a:r>
            <a:endParaRPr sz="1400" dirty="0">
              <a:solidFill>
                <a:schemeClr val="tx2"/>
              </a:solidFill>
              <a:cs typeface="Arial"/>
            </a:endParaRPr>
          </a:p>
        </p:txBody>
      </p:sp>
      <p:grpSp>
        <p:nvGrpSpPr>
          <p:cNvPr id="28" name="Group 27">
            <a:extLst>
              <a:ext uri="{FF2B5EF4-FFF2-40B4-BE49-F238E27FC236}">
                <a16:creationId xmlns:a16="http://schemas.microsoft.com/office/drawing/2014/main" id="{7CA37B8B-2AE2-490E-923F-623B25D2AFBB}"/>
              </a:ext>
            </a:extLst>
          </p:cNvPr>
          <p:cNvGrpSpPr/>
          <p:nvPr/>
        </p:nvGrpSpPr>
        <p:grpSpPr>
          <a:xfrm>
            <a:off x="953863" y="4886339"/>
            <a:ext cx="3869629" cy="822960"/>
            <a:chOff x="485775" y="5132634"/>
            <a:chExt cx="3869629" cy="822960"/>
          </a:xfrm>
        </p:grpSpPr>
        <p:sp>
          <p:nvSpPr>
            <p:cNvPr id="29" name="Rectangle 28">
              <a:extLst>
                <a:ext uri="{FF2B5EF4-FFF2-40B4-BE49-F238E27FC236}">
                  <a16:creationId xmlns:a16="http://schemas.microsoft.com/office/drawing/2014/main" id="{7E4F4D7C-C4B4-4B1E-BA90-08D0D1AC732D}"/>
                </a:ext>
              </a:extLst>
            </p:cNvPr>
            <p:cNvSpPr/>
            <p:nvPr/>
          </p:nvSpPr>
          <p:spPr>
            <a:xfrm>
              <a:off x="485775" y="5132634"/>
              <a:ext cx="847725"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bg2"/>
                  </a:solidFill>
                </a:rPr>
                <a:t>-7</a:t>
              </a:r>
            </a:p>
            <a:p>
              <a:pPr algn="ctr"/>
              <a:r>
                <a:rPr lang="en-GB" sz="1200" dirty="0">
                  <a:solidFill>
                    <a:schemeClr val="bg2"/>
                  </a:solidFill>
                  <a:latin typeface="+mj-lt"/>
                </a:rPr>
                <a:t>NPS</a:t>
              </a:r>
            </a:p>
          </p:txBody>
        </p:sp>
        <p:sp>
          <p:nvSpPr>
            <p:cNvPr id="30" name="Rectangle 29">
              <a:extLst>
                <a:ext uri="{FF2B5EF4-FFF2-40B4-BE49-F238E27FC236}">
                  <a16:creationId xmlns:a16="http://schemas.microsoft.com/office/drawing/2014/main" id="{36242D89-3E56-4193-8725-815E82D62133}"/>
                </a:ext>
              </a:extLst>
            </p:cNvPr>
            <p:cNvSpPr/>
            <p:nvPr/>
          </p:nvSpPr>
          <p:spPr>
            <a:xfrm>
              <a:off x="1564292" y="5132634"/>
              <a:ext cx="1280160"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bg2"/>
                  </a:solidFill>
                </a:rPr>
                <a:t>4-6% </a:t>
              </a:r>
            </a:p>
            <a:p>
              <a:pPr algn="ctr"/>
              <a:r>
                <a:rPr lang="en-GB" sz="1200" dirty="0">
                  <a:solidFill>
                    <a:schemeClr val="bg2"/>
                  </a:solidFill>
                  <a:latin typeface="+mj-lt"/>
                </a:rPr>
                <a:t>Cross-sell</a:t>
              </a:r>
            </a:p>
          </p:txBody>
        </p:sp>
        <p:sp>
          <p:nvSpPr>
            <p:cNvPr id="31" name="Rectangle 30">
              <a:extLst>
                <a:ext uri="{FF2B5EF4-FFF2-40B4-BE49-F238E27FC236}">
                  <a16:creationId xmlns:a16="http://schemas.microsoft.com/office/drawing/2014/main" id="{BDCBE621-0D7C-4552-996F-6E09EEF80165}"/>
                </a:ext>
              </a:extLst>
            </p:cNvPr>
            <p:cNvSpPr/>
            <p:nvPr/>
          </p:nvSpPr>
          <p:spPr>
            <a:xfrm>
              <a:off x="3075244" y="5132634"/>
              <a:ext cx="1280160"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bg2"/>
                  </a:solidFill>
                </a:rPr>
                <a:t>50-60%</a:t>
              </a:r>
            </a:p>
            <a:p>
              <a:pPr algn="ctr"/>
              <a:r>
                <a:rPr lang="en-GB" sz="1200" dirty="0">
                  <a:solidFill>
                    <a:schemeClr val="bg2"/>
                  </a:solidFill>
                  <a:latin typeface="+mj-lt"/>
                </a:rPr>
                <a:t>Higher cost to serve</a:t>
              </a:r>
            </a:p>
          </p:txBody>
        </p:sp>
      </p:grpSp>
      <p:grpSp>
        <p:nvGrpSpPr>
          <p:cNvPr id="32" name="Group 31">
            <a:extLst>
              <a:ext uri="{FF2B5EF4-FFF2-40B4-BE49-F238E27FC236}">
                <a16:creationId xmlns:a16="http://schemas.microsoft.com/office/drawing/2014/main" id="{4AC4CCD5-6A30-4ECF-BF23-735303E18895}"/>
              </a:ext>
            </a:extLst>
          </p:cNvPr>
          <p:cNvGrpSpPr/>
          <p:nvPr/>
        </p:nvGrpSpPr>
        <p:grpSpPr>
          <a:xfrm>
            <a:off x="7113480" y="4879539"/>
            <a:ext cx="3869629" cy="822960"/>
            <a:chOff x="6238875" y="5132634"/>
            <a:chExt cx="3869629" cy="822960"/>
          </a:xfrm>
        </p:grpSpPr>
        <p:sp>
          <p:nvSpPr>
            <p:cNvPr id="33" name="Rectangle 32">
              <a:extLst>
                <a:ext uri="{FF2B5EF4-FFF2-40B4-BE49-F238E27FC236}">
                  <a16:creationId xmlns:a16="http://schemas.microsoft.com/office/drawing/2014/main" id="{050B22D2-6EC8-492E-9E96-5FEB91FA88CC}"/>
                </a:ext>
              </a:extLst>
            </p:cNvPr>
            <p:cNvSpPr/>
            <p:nvPr/>
          </p:nvSpPr>
          <p:spPr>
            <a:xfrm>
              <a:off x="6238875" y="5132634"/>
              <a:ext cx="847725"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accent1"/>
                  </a:solidFill>
                </a:rPr>
                <a:t>+30 </a:t>
              </a:r>
            </a:p>
            <a:p>
              <a:pPr algn="ctr"/>
              <a:r>
                <a:rPr lang="en-GB" sz="1200" dirty="0">
                  <a:solidFill>
                    <a:schemeClr val="accent1"/>
                  </a:solidFill>
                  <a:latin typeface="+mj-lt"/>
                </a:rPr>
                <a:t>NPS</a:t>
              </a:r>
            </a:p>
          </p:txBody>
        </p:sp>
        <p:sp>
          <p:nvSpPr>
            <p:cNvPr id="34" name="Rectangle 33">
              <a:extLst>
                <a:ext uri="{FF2B5EF4-FFF2-40B4-BE49-F238E27FC236}">
                  <a16:creationId xmlns:a16="http://schemas.microsoft.com/office/drawing/2014/main" id="{2AE0E592-0D83-4C0A-9BD4-13A22E487324}"/>
                </a:ext>
              </a:extLst>
            </p:cNvPr>
            <p:cNvSpPr/>
            <p:nvPr/>
          </p:nvSpPr>
          <p:spPr>
            <a:xfrm>
              <a:off x="7317392" y="5132634"/>
              <a:ext cx="1280160"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accent1"/>
                  </a:solidFill>
                </a:rPr>
                <a:t>10-15% </a:t>
              </a:r>
            </a:p>
            <a:p>
              <a:pPr algn="ctr"/>
              <a:r>
                <a:rPr lang="en-GB" sz="1200" dirty="0">
                  <a:solidFill>
                    <a:schemeClr val="accent1"/>
                  </a:solidFill>
                  <a:latin typeface="+mj-lt"/>
                </a:rPr>
                <a:t>Cross-sell</a:t>
              </a:r>
            </a:p>
          </p:txBody>
        </p:sp>
        <p:sp>
          <p:nvSpPr>
            <p:cNvPr id="35" name="Rectangle 34">
              <a:extLst>
                <a:ext uri="{FF2B5EF4-FFF2-40B4-BE49-F238E27FC236}">
                  <a16:creationId xmlns:a16="http://schemas.microsoft.com/office/drawing/2014/main" id="{32C01B0B-5002-4436-B13C-178A4925E68B}"/>
                </a:ext>
              </a:extLst>
            </p:cNvPr>
            <p:cNvSpPr/>
            <p:nvPr/>
          </p:nvSpPr>
          <p:spPr>
            <a:xfrm>
              <a:off x="8828344" y="5132634"/>
              <a:ext cx="1280160" cy="82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800" b="1" dirty="0">
                  <a:solidFill>
                    <a:schemeClr val="accent1"/>
                  </a:solidFill>
                </a:rPr>
                <a:t>25-30%</a:t>
              </a:r>
            </a:p>
            <a:p>
              <a:pPr algn="ctr"/>
              <a:r>
                <a:rPr lang="en-US" sz="1200" dirty="0">
                  <a:solidFill>
                    <a:schemeClr val="accent1"/>
                  </a:solidFill>
                  <a:latin typeface="+mj-lt"/>
                </a:rPr>
                <a:t>Failure demand</a:t>
              </a:r>
              <a:endParaRPr lang="en-GB" sz="1200" dirty="0">
                <a:solidFill>
                  <a:schemeClr val="accent1"/>
                </a:solidFill>
                <a:latin typeface="+mj-lt"/>
              </a:endParaRPr>
            </a:p>
          </p:txBody>
        </p:sp>
      </p:grpSp>
      <p:sp>
        <p:nvSpPr>
          <p:cNvPr id="3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t> </a:t>
            </a:r>
            <a:r>
              <a:rPr lang="en-US" sz="2400" dirty="0">
                <a:solidFill>
                  <a:schemeClr val="tx2"/>
                </a:solidFill>
              </a:rPr>
              <a:t>Digital First Contact Centre -  Connected Customer Experience</a:t>
            </a:r>
          </a:p>
        </p:txBody>
      </p:sp>
    </p:spTree>
    <p:extLst>
      <p:ext uri="{BB962C8B-B14F-4D97-AF65-F5344CB8AC3E}">
        <p14:creationId xmlns:p14="http://schemas.microsoft.com/office/powerpoint/2010/main" val="3009120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1144588" lvl="2" indent="-457200">
              <a:spcBef>
                <a:spcPts val="600"/>
              </a:spcBef>
              <a:buClr>
                <a:schemeClr val="tx1"/>
              </a:buClr>
              <a:buFont typeface="+mj-lt"/>
              <a:buAutoNum type="arabicPeriod"/>
            </a:pPr>
            <a:r>
              <a:rPr lang="en-US" sz="2800" b="1" dirty="0">
                <a:solidFill>
                  <a:schemeClr val="tx2"/>
                </a:solidFill>
                <a:latin typeface="+mj-lt"/>
              </a:rPr>
              <a:t>Location Strategy</a:t>
            </a:r>
          </a:p>
        </p:txBody>
      </p:sp>
      <p:sp>
        <p:nvSpPr>
          <p:cNvPr id="3" name="Rectangle 2"/>
          <p:cNvSpPr/>
          <p:nvPr/>
        </p:nvSpPr>
        <p:spPr>
          <a:xfrm>
            <a:off x="1266333" y="3758441"/>
            <a:ext cx="8056775" cy="369332"/>
          </a:xfrm>
          <a:prstGeom prst="rect">
            <a:avLst/>
          </a:prstGeom>
        </p:spPr>
        <p:txBody>
          <a:bodyPr wrap="square">
            <a:spAutoFit/>
          </a:bodyPr>
          <a:lstStyle/>
          <a:p>
            <a:r>
              <a:rPr lang="en-US" i="1" dirty="0"/>
              <a:t>We have carefully curated location to meet Ekaterra requirements </a:t>
            </a:r>
            <a:endParaRPr lang="en-US" dirty="0"/>
          </a:p>
        </p:txBody>
      </p:sp>
    </p:spTree>
    <p:extLst>
      <p:ext uri="{BB962C8B-B14F-4D97-AF65-F5344CB8AC3E}">
        <p14:creationId xmlns:p14="http://schemas.microsoft.com/office/powerpoint/2010/main" val="34521121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2400" dirty="0"/>
              <a:t> </a:t>
            </a:r>
            <a:r>
              <a:rPr lang="en-US" sz="2400" dirty="0">
                <a:solidFill>
                  <a:schemeClr val="tx2"/>
                </a:solidFill>
              </a:rPr>
              <a:t>Leveraging our EXL CONNECx platform to deliver AI-infused customer experience </a:t>
            </a:r>
          </a:p>
        </p:txBody>
      </p:sp>
      <p:sp>
        <p:nvSpPr>
          <p:cNvPr id="113" name="Shape">
            <a:extLst>
              <a:ext uri="{FF2B5EF4-FFF2-40B4-BE49-F238E27FC236}">
                <a16:creationId xmlns:a16="http://schemas.microsoft.com/office/drawing/2014/main" id="{65345BC1-4129-49DF-B24F-F17B6DFC77AA}"/>
              </a:ext>
            </a:extLst>
          </p:cNvPr>
          <p:cNvSpPr/>
          <p:nvPr/>
        </p:nvSpPr>
        <p:spPr>
          <a:xfrm flipH="1">
            <a:off x="7267409" y="1890419"/>
            <a:ext cx="1291499" cy="1211062"/>
          </a:xfrm>
          <a:prstGeom prst="ellipse">
            <a:avLst/>
          </a:prstGeom>
          <a:solidFill>
            <a:schemeClr val="tx2"/>
          </a:solidFill>
          <a:ln w="57150" cap="flat">
            <a:solidFill>
              <a:schemeClr val="bg1"/>
            </a:solidFill>
            <a:miter lim="400000"/>
          </a:ln>
          <a:effectLst/>
        </p:spPr>
        <p:txBody>
          <a:bodyPr wrap="square" lIns="50800" tIns="50800" rIns="50800" bIns="50800" numCol="1" anchor="ctr">
            <a:noAutofit/>
          </a:bodyPr>
          <a:lstStyle/>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CONNECTED CX &amp; EX</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900" i="1" dirty="0">
                <a:solidFill>
                  <a:schemeClr val="bg1"/>
                </a:solidFill>
                <a:ea typeface="Arial"/>
                <a:cs typeface="Arial"/>
                <a:sym typeface="Helvetica Light"/>
              </a:rPr>
              <a:t>(Enabled by </a:t>
            </a:r>
          </a:p>
          <a:p>
            <a:pPr marL="171450" indent="57150" algn="ctr" fontAlgn="base">
              <a:lnSpc>
                <a:spcPts val="1200"/>
              </a:lnSpc>
              <a:spcBef>
                <a:spcPct val="0"/>
              </a:spcBef>
              <a:spcAft>
                <a:spcPct val="0"/>
              </a:spcAft>
              <a:defRPr sz="3200" b="0">
                <a:latin typeface="Helvetica Light"/>
                <a:ea typeface="Helvetica Light"/>
                <a:cs typeface="Helvetica Light"/>
                <a:sym typeface="Helvetica Light"/>
              </a:defRPr>
            </a:pPr>
            <a:r>
              <a:rPr lang="en-US" sz="900" i="1" dirty="0">
                <a:solidFill>
                  <a:schemeClr val="bg1"/>
                </a:solidFill>
                <a:ea typeface="Arial"/>
                <a:cs typeface="Arial"/>
                <a:sym typeface="Helvetica Light"/>
              </a:rPr>
              <a:t>EXL DIVA)</a:t>
            </a:r>
          </a:p>
          <a:p>
            <a:pPr algn="ctr" fontAlgn="base">
              <a:lnSpc>
                <a:spcPts val="1200"/>
              </a:lnSpc>
              <a:spcBef>
                <a:spcPct val="0"/>
              </a:spcBef>
              <a:spcAft>
                <a:spcPct val="0"/>
              </a:spcAft>
              <a:defRPr sz="3200" b="0">
                <a:latin typeface="Helvetica Light"/>
                <a:ea typeface="Helvetica Light"/>
                <a:cs typeface="Helvetica Light"/>
                <a:sym typeface="Helvetica Light"/>
              </a:defRPr>
            </a:pPr>
            <a:endParaRPr lang="en-US" sz="1000" b="1" spc="20" baseline="30000" dirty="0">
              <a:solidFill>
                <a:srgbClr val="FFFFFF"/>
              </a:solidFill>
              <a:ea typeface="Helvetica Light"/>
              <a:cs typeface="Helvetica Light"/>
              <a:sym typeface="Helvetica Light"/>
            </a:endParaRPr>
          </a:p>
        </p:txBody>
      </p:sp>
      <p:sp>
        <p:nvSpPr>
          <p:cNvPr id="114" name="Shape">
            <a:extLst>
              <a:ext uri="{FF2B5EF4-FFF2-40B4-BE49-F238E27FC236}">
                <a16:creationId xmlns:a16="http://schemas.microsoft.com/office/drawing/2014/main" id="{698F4359-D4EC-47A5-83A9-D50E105BF2B9}"/>
              </a:ext>
            </a:extLst>
          </p:cNvPr>
          <p:cNvSpPr/>
          <p:nvPr/>
        </p:nvSpPr>
        <p:spPr>
          <a:xfrm flipH="1">
            <a:off x="7384245" y="3126085"/>
            <a:ext cx="1604132" cy="1608687"/>
          </a:xfrm>
          <a:prstGeom prst="ellipse">
            <a:avLst/>
          </a:prstGeom>
          <a:solidFill>
            <a:schemeClr val="tx2"/>
          </a:solidFill>
          <a:ln w="57150" cap="flat">
            <a:solidFill>
              <a:schemeClr val="bg1"/>
            </a:solidFill>
            <a:miter lim="400000"/>
          </a:ln>
          <a:effectLst/>
        </p:spPr>
        <p:txBody>
          <a:bodyPr wrap="square" lIns="50800" tIns="50800" rIns="50800" bIns="50800" numCol="1" anchor="ctr">
            <a:noAutofit/>
          </a:bodyPr>
          <a:lstStyle/>
          <a:p>
            <a:pPr marL="171450" indent="57150"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CONNECTED OPERATIONS</a:t>
            </a:r>
            <a:r>
              <a:rPr lang="en-US" sz="1000" b="1" spc="20" dirty="0">
                <a:solidFill>
                  <a:schemeClr val="bg1"/>
                </a:solidFill>
                <a:ea typeface="Helvetica Light"/>
                <a:cs typeface="Helvetica Light"/>
                <a:sym typeface="Helvetica Light"/>
              </a:rPr>
              <a:t> </a:t>
            </a:r>
            <a:r>
              <a:rPr lang="en-US" sz="900" i="1" dirty="0">
                <a:solidFill>
                  <a:schemeClr val="bg1"/>
                </a:solidFill>
                <a:ea typeface="Arial"/>
                <a:cs typeface="Arial"/>
                <a:sym typeface="Helvetica Light"/>
              </a:rPr>
              <a:t>(Enabled by </a:t>
            </a:r>
          </a:p>
          <a:p>
            <a:pPr marL="171450" indent="57150" algn="ctr" fontAlgn="base">
              <a:lnSpc>
                <a:spcPts val="1200"/>
              </a:lnSpc>
              <a:spcBef>
                <a:spcPct val="0"/>
              </a:spcBef>
              <a:spcAft>
                <a:spcPct val="0"/>
              </a:spcAft>
              <a:defRPr sz="3200" b="0">
                <a:latin typeface="Helvetica Light"/>
                <a:ea typeface="Helvetica Light"/>
                <a:cs typeface="Helvetica Light"/>
                <a:sym typeface="Helvetica Light"/>
              </a:defRPr>
            </a:pPr>
            <a:r>
              <a:rPr lang="en-US" sz="900" i="1" dirty="0">
                <a:solidFill>
                  <a:schemeClr val="bg1"/>
                </a:solidFill>
                <a:ea typeface="Arial"/>
                <a:cs typeface="Arial"/>
                <a:sym typeface="Helvetica Light"/>
              </a:rPr>
              <a:t>EXL MIA)</a:t>
            </a:r>
            <a:endParaRPr sz="900" i="1" dirty="0">
              <a:solidFill>
                <a:schemeClr val="bg1"/>
              </a:solidFill>
              <a:ea typeface="Arial"/>
              <a:cs typeface="Arial"/>
              <a:sym typeface="Helvetica Light"/>
            </a:endParaRPr>
          </a:p>
        </p:txBody>
      </p:sp>
      <p:sp>
        <p:nvSpPr>
          <p:cNvPr id="115" name="Shape">
            <a:extLst>
              <a:ext uri="{FF2B5EF4-FFF2-40B4-BE49-F238E27FC236}">
                <a16:creationId xmlns:a16="http://schemas.microsoft.com/office/drawing/2014/main" id="{594DE8AA-9681-48A2-A854-11ABDFEA81FC}"/>
              </a:ext>
            </a:extLst>
          </p:cNvPr>
          <p:cNvSpPr/>
          <p:nvPr/>
        </p:nvSpPr>
        <p:spPr>
          <a:xfrm flipH="1">
            <a:off x="4643296" y="3370316"/>
            <a:ext cx="1437622" cy="1436908"/>
          </a:xfrm>
          <a:prstGeom prst="ellipse">
            <a:avLst/>
          </a:prstGeom>
          <a:solidFill>
            <a:schemeClr val="tx2"/>
          </a:solidFill>
          <a:ln w="57150" cap="flat">
            <a:solidFill>
              <a:schemeClr val="bg1"/>
            </a:solidFill>
            <a:miter lim="400000"/>
          </a:ln>
          <a:effectLst/>
        </p:spPr>
        <p:txBody>
          <a:bodyPr wrap="square" lIns="0" tIns="50800" rIns="182880" bIns="50800" numCol="1" anchor="ctr">
            <a:noAutofit/>
          </a:bodyPr>
          <a:lstStyle/>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CONNECTED</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DATA &amp; INSIGHTS</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i="1" dirty="0">
                <a:solidFill>
                  <a:schemeClr val="bg1"/>
                </a:solidFill>
                <a:ea typeface="Arial"/>
                <a:cs typeface="Arial"/>
                <a:sym typeface="Helvetica Light"/>
              </a:rPr>
              <a:t>(Enabled by EXL Analytics)</a:t>
            </a:r>
            <a:endParaRPr sz="1000" i="1" dirty="0">
              <a:solidFill>
                <a:schemeClr val="bg1"/>
              </a:solidFill>
              <a:ea typeface="Arial"/>
              <a:cs typeface="Arial"/>
              <a:sym typeface="Helvetica Light"/>
            </a:endParaRPr>
          </a:p>
        </p:txBody>
      </p:sp>
      <p:sp>
        <p:nvSpPr>
          <p:cNvPr id="116" name="Shape">
            <a:extLst>
              <a:ext uri="{FF2B5EF4-FFF2-40B4-BE49-F238E27FC236}">
                <a16:creationId xmlns:a16="http://schemas.microsoft.com/office/drawing/2014/main" id="{00D4387C-18F0-4025-95AB-A68A18FE901B}"/>
              </a:ext>
            </a:extLst>
          </p:cNvPr>
          <p:cNvSpPr/>
          <p:nvPr/>
        </p:nvSpPr>
        <p:spPr>
          <a:xfrm flipH="1">
            <a:off x="4849744" y="1487529"/>
            <a:ext cx="1518841" cy="1518841"/>
          </a:xfrm>
          <a:prstGeom prst="ellipse">
            <a:avLst/>
          </a:prstGeom>
          <a:solidFill>
            <a:schemeClr val="tx2"/>
          </a:solidFill>
          <a:ln w="57150" cap="flat">
            <a:solidFill>
              <a:schemeClr val="bg1"/>
            </a:solidFill>
            <a:miter lim="400000"/>
          </a:ln>
          <a:effectLst/>
        </p:spPr>
        <p:txBody>
          <a:bodyPr wrap="square" lIns="50800" tIns="50800" rIns="50800" bIns="50800" numCol="1" anchor="ctr">
            <a:noAutofit/>
          </a:bodyPr>
          <a:lstStyle/>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CONNECTED STRATEGY</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i="1" dirty="0">
                <a:solidFill>
                  <a:schemeClr val="bg1"/>
                </a:solidFill>
                <a:ea typeface="Arial"/>
                <a:cs typeface="Arial"/>
                <a:sym typeface="Helvetica Light"/>
              </a:rPr>
              <a:t>(Enabled by EXL Blueprint)</a:t>
            </a:r>
            <a:endParaRPr sz="1000" i="1" dirty="0">
              <a:solidFill>
                <a:schemeClr val="bg1"/>
              </a:solidFill>
              <a:ea typeface="Arial"/>
              <a:cs typeface="Arial"/>
              <a:sym typeface="Helvetica Light"/>
            </a:endParaRPr>
          </a:p>
        </p:txBody>
      </p:sp>
      <p:sp>
        <p:nvSpPr>
          <p:cNvPr id="117" name="Shape">
            <a:extLst>
              <a:ext uri="{FF2B5EF4-FFF2-40B4-BE49-F238E27FC236}">
                <a16:creationId xmlns:a16="http://schemas.microsoft.com/office/drawing/2014/main" id="{AB896016-706D-485E-98C3-0FEDEC4017AF}"/>
              </a:ext>
            </a:extLst>
          </p:cNvPr>
          <p:cNvSpPr/>
          <p:nvPr/>
        </p:nvSpPr>
        <p:spPr>
          <a:xfrm flipH="1">
            <a:off x="6012162" y="4065592"/>
            <a:ext cx="1500652" cy="1440182"/>
          </a:xfrm>
          <a:prstGeom prst="ellipse">
            <a:avLst/>
          </a:prstGeom>
          <a:solidFill>
            <a:schemeClr val="tx2"/>
          </a:solidFill>
          <a:ln w="57150" cap="flat">
            <a:solidFill>
              <a:schemeClr val="bg1"/>
            </a:solidFill>
            <a:miter lim="400000"/>
          </a:ln>
          <a:effectLst/>
        </p:spPr>
        <p:txBody>
          <a:bodyPr wrap="square" lIns="0" tIns="0" rIns="0" bIns="0" numCol="1" anchor="ctr">
            <a:noAutofit/>
          </a:bodyPr>
          <a:lstStyle/>
          <a:p>
            <a:pPr algn="ctr" fontAlgn="base">
              <a:lnSpc>
                <a:spcPts val="1200"/>
              </a:lnSpc>
              <a:spcBef>
                <a:spcPct val="0"/>
              </a:spcBef>
              <a:spcAft>
                <a:spcPct val="0"/>
              </a:spcAft>
              <a:defRPr sz="3200" b="0">
                <a:latin typeface="Helvetica Light"/>
                <a:ea typeface="Helvetica Light"/>
                <a:cs typeface="Helvetica Light"/>
                <a:sym typeface="Helvetica Light"/>
              </a:defRPr>
            </a:pPr>
            <a:endParaRPr lang="en-US" sz="1000" b="1" spc="20" dirty="0">
              <a:solidFill>
                <a:srgbClr val="FFFFFF"/>
              </a:solidFill>
              <a:ea typeface="Helvetica Light"/>
              <a:cs typeface="Helvetica Light"/>
              <a:sym typeface="Helvetica Light"/>
            </a:endParaRPr>
          </a:p>
          <a:p>
            <a:pPr algn="ctr" fontAlgn="base">
              <a:lnSpc>
                <a:spcPts val="1200"/>
              </a:lnSpc>
              <a:spcBef>
                <a:spcPct val="0"/>
              </a:spcBef>
              <a:spcAft>
                <a:spcPct val="0"/>
              </a:spcAft>
              <a:defRPr sz="3200" b="0">
                <a:latin typeface="Helvetica Light"/>
                <a:ea typeface="Helvetica Light"/>
                <a:cs typeface="Helvetica Light"/>
                <a:sym typeface="Helvetica Light"/>
              </a:defRPr>
            </a:pPr>
            <a:endParaRPr lang="en-US" sz="1000" b="1" spc="20" dirty="0">
              <a:solidFill>
                <a:srgbClr val="FFFFFF"/>
              </a:solidFill>
              <a:ea typeface="Helvetica Light"/>
              <a:cs typeface="Helvetica Light"/>
              <a:sym typeface="Helvetica Light"/>
            </a:endParaRP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1000" b="1" spc="20" dirty="0">
                <a:solidFill>
                  <a:srgbClr val="FFFFFF"/>
                </a:solidFill>
                <a:ea typeface="Helvetica Light"/>
                <a:cs typeface="Helvetica Light"/>
                <a:sym typeface="Helvetica Light"/>
              </a:rPr>
              <a:t>CONNECTED INTERACTIONS</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900" i="1" dirty="0">
                <a:solidFill>
                  <a:schemeClr val="bg1"/>
                </a:solidFill>
                <a:ea typeface="Arial"/>
                <a:cs typeface="Arial"/>
                <a:sym typeface="Helvetica Light"/>
              </a:rPr>
              <a:t>(Enabled by </a:t>
            </a:r>
          </a:p>
          <a:p>
            <a:pPr algn="ctr" fontAlgn="base">
              <a:lnSpc>
                <a:spcPts val="1200"/>
              </a:lnSpc>
              <a:spcBef>
                <a:spcPct val="0"/>
              </a:spcBef>
              <a:spcAft>
                <a:spcPct val="0"/>
              </a:spcAft>
              <a:defRPr sz="3200" b="0">
                <a:latin typeface="Helvetica Light"/>
                <a:ea typeface="Helvetica Light"/>
                <a:cs typeface="Helvetica Light"/>
                <a:sym typeface="Helvetica Light"/>
              </a:defRPr>
            </a:pPr>
            <a:r>
              <a:rPr lang="en-US" sz="900" i="1" dirty="0">
                <a:solidFill>
                  <a:schemeClr val="bg1"/>
                </a:solidFill>
                <a:ea typeface="Arial"/>
                <a:cs typeface="Arial"/>
                <a:sym typeface="Helvetica Light"/>
              </a:rPr>
              <a:t>Exelia.AI)</a:t>
            </a:r>
          </a:p>
        </p:txBody>
      </p:sp>
      <p:sp>
        <p:nvSpPr>
          <p:cNvPr id="118" name="Shape 131">
            <a:extLst>
              <a:ext uri="{FF2B5EF4-FFF2-40B4-BE49-F238E27FC236}">
                <a16:creationId xmlns:a16="http://schemas.microsoft.com/office/drawing/2014/main" id="{8A628ADF-8F44-4F11-A643-7D4B75B94692}"/>
              </a:ext>
            </a:extLst>
          </p:cNvPr>
          <p:cNvSpPr txBox="1"/>
          <p:nvPr/>
        </p:nvSpPr>
        <p:spPr>
          <a:xfrm>
            <a:off x="3141388" y="3568042"/>
            <a:ext cx="756617"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Data Strategy</a:t>
            </a:r>
            <a:endParaRPr lang="ru" sz="1050" i="1" dirty="0">
              <a:solidFill>
                <a:schemeClr val="accent1"/>
              </a:solidFill>
              <a:ea typeface="Arial"/>
              <a:cs typeface="Arial"/>
              <a:sym typeface="Arial"/>
            </a:endParaRPr>
          </a:p>
        </p:txBody>
      </p:sp>
      <p:grpSp>
        <p:nvGrpSpPr>
          <p:cNvPr id="119" name="Group 118">
            <a:extLst>
              <a:ext uri="{FF2B5EF4-FFF2-40B4-BE49-F238E27FC236}">
                <a16:creationId xmlns:a16="http://schemas.microsoft.com/office/drawing/2014/main" id="{6EB80643-A380-4D3D-980B-879ED149BB7E}"/>
              </a:ext>
            </a:extLst>
          </p:cNvPr>
          <p:cNvGrpSpPr/>
          <p:nvPr/>
        </p:nvGrpSpPr>
        <p:grpSpPr>
          <a:xfrm flipH="1">
            <a:off x="8446534" y="1732071"/>
            <a:ext cx="895553" cy="1311659"/>
            <a:chOff x="1096554" y="1273810"/>
            <a:chExt cx="1095659" cy="1456903"/>
          </a:xfrm>
          <a:solidFill>
            <a:schemeClr val="tx2"/>
          </a:solidFill>
        </p:grpSpPr>
        <p:grpSp>
          <p:nvGrpSpPr>
            <p:cNvPr id="120" name="Group 119">
              <a:extLst>
                <a:ext uri="{FF2B5EF4-FFF2-40B4-BE49-F238E27FC236}">
                  <a16:creationId xmlns:a16="http://schemas.microsoft.com/office/drawing/2014/main" id="{020C7706-9142-4F90-852B-6520F488070B}"/>
                </a:ext>
              </a:extLst>
            </p:cNvPr>
            <p:cNvGrpSpPr/>
            <p:nvPr/>
          </p:nvGrpSpPr>
          <p:grpSpPr>
            <a:xfrm>
              <a:off x="2049822" y="1944164"/>
              <a:ext cx="142391" cy="142392"/>
              <a:chOff x="3923503" y="2063589"/>
              <a:chExt cx="247230" cy="247232"/>
            </a:xfrm>
            <a:grpFill/>
          </p:grpSpPr>
          <p:sp>
            <p:nvSpPr>
              <p:cNvPr id="125" name="Oval 124">
                <a:extLst>
                  <a:ext uri="{FF2B5EF4-FFF2-40B4-BE49-F238E27FC236}">
                    <a16:creationId xmlns:a16="http://schemas.microsoft.com/office/drawing/2014/main" id="{E2C15E87-BED7-4330-BCEC-40A2E7819C64}"/>
                  </a:ext>
                </a:extLst>
              </p:cNvPr>
              <p:cNvSpPr/>
              <p:nvPr/>
            </p:nvSpPr>
            <p:spPr>
              <a:xfrm>
                <a:off x="3923503" y="2128891"/>
                <a:ext cx="181930" cy="1819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sp>
            <p:nvSpPr>
              <p:cNvPr id="126" name="Oval 125">
                <a:extLst>
                  <a:ext uri="{FF2B5EF4-FFF2-40B4-BE49-F238E27FC236}">
                    <a16:creationId xmlns:a16="http://schemas.microsoft.com/office/drawing/2014/main" id="{C37EDA5D-22A0-43EE-8733-0ACA25185CC0}"/>
                  </a:ext>
                </a:extLst>
              </p:cNvPr>
              <p:cNvSpPr/>
              <p:nvPr/>
            </p:nvSpPr>
            <p:spPr>
              <a:xfrm>
                <a:off x="4170733" y="2063589"/>
                <a:ext cx="0" cy="176346"/>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grpSp>
        <p:cxnSp>
          <p:nvCxnSpPr>
            <p:cNvPr id="121" name="Straight Connector 120">
              <a:extLst>
                <a:ext uri="{FF2B5EF4-FFF2-40B4-BE49-F238E27FC236}">
                  <a16:creationId xmlns:a16="http://schemas.microsoft.com/office/drawing/2014/main" id="{E5A68DF3-C3F7-404A-A0BC-68622D10F38B}"/>
                </a:ext>
              </a:extLst>
            </p:cNvPr>
            <p:cNvCxnSpPr>
              <a:cxnSpLocks/>
              <a:stCxn id="125" idx="2"/>
            </p:cNvCxnSpPr>
            <p:nvPr/>
          </p:nvCxnSpPr>
          <p:spPr>
            <a:xfrm flipH="1">
              <a:off x="1277050" y="2034166"/>
              <a:ext cx="772773" cy="112027"/>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0C92F98-2B8C-4220-9E0E-3E82D5D4D76B}"/>
                </a:ext>
              </a:extLst>
            </p:cNvPr>
            <p:cNvCxnSpPr>
              <a:cxnSpLocks/>
              <a:stCxn id="125" idx="2"/>
            </p:cNvCxnSpPr>
            <p:nvPr/>
          </p:nvCxnSpPr>
          <p:spPr>
            <a:xfrm flipH="1" flipV="1">
              <a:off x="1277050" y="1694556"/>
              <a:ext cx="772773" cy="339610"/>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E181194-4DE1-4F2C-895D-8BF63E6DE49E}"/>
                </a:ext>
              </a:extLst>
            </p:cNvPr>
            <p:cNvCxnSpPr>
              <a:cxnSpLocks/>
              <a:stCxn id="125" idx="2"/>
            </p:cNvCxnSpPr>
            <p:nvPr/>
          </p:nvCxnSpPr>
          <p:spPr>
            <a:xfrm flipH="1">
              <a:off x="1284344" y="2034166"/>
              <a:ext cx="765478" cy="696547"/>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4A56C5-0DBF-4F1E-AEC8-04917A5D2534}"/>
                </a:ext>
              </a:extLst>
            </p:cNvPr>
            <p:cNvCxnSpPr>
              <a:cxnSpLocks/>
              <a:stCxn id="125" idx="2"/>
            </p:cNvCxnSpPr>
            <p:nvPr/>
          </p:nvCxnSpPr>
          <p:spPr>
            <a:xfrm flipH="1" flipV="1">
              <a:off x="1096554" y="1273810"/>
              <a:ext cx="953268" cy="760356"/>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127" name="Shape 131">
            <a:extLst>
              <a:ext uri="{FF2B5EF4-FFF2-40B4-BE49-F238E27FC236}">
                <a16:creationId xmlns:a16="http://schemas.microsoft.com/office/drawing/2014/main" id="{4BBA1A32-2B5B-4491-9BF6-963163DB6A72}"/>
              </a:ext>
            </a:extLst>
          </p:cNvPr>
          <p:cNvSpPr txBox="1"/>
          <p:nvPr/>
        </p:nvSpPr>
        <p:spPr>
          <a:xfrm>
            <a:off x="3376660" y="3918885"/>
            <a:ext cx="314189"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MDM</a:t>
            </a:r>
            <a:endParaRPr lang="ru" sz="1050" i="1" dirty="0">
              <a:solidFill>
                <a:schemeClr val="accent1"/>
              </a:solidFill>
              <a:ea typeface="Arial"/>
              <a:cs typeface="Arial"/>
              <a:sym typeface="Arial"/>
            </a:endParaRPr>
          </a:p>
        </p:txBody>
      </p:sp>
      <p:sp>
        <p:nvSpPr>
          <p:cNvPr id="128" name="Shape 131">
            <a:extLst>
              <a:ext uri="{FF2B5EF4-FFF2-40B4-BE49-F238E27FC236}">
                <a16:creationId xmlns:a16="http://schemas.microsoft.com/office/drawing/2014/main" id="{9E820896-6F71-4AAA-9E7D-C3E65AF2EEAA}"/>
              </a:ext>
            </a:extLst>
          </p:cNvPr>
          <p:cNvSpPr txBox="1"/>
          <p:nvPr/>
        </p:nvSpPr>
        <p:spPr>
          <a:xfrm>
            <a:off x="2580712" y="4320918"/>
            <a:ext cx="1029128"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Data Quality - IRIIS</a:t>
            </a:r>
            <a:endParaRPr lang="ru" sz="1050" i="1" dirty="0">
              <a:solidFill>
                <a:schemeClr val="accent1"/>
              </a:solidFill>
              <a:ea typeface="Arial"/>
              <a:cs typeface="Arial"/>
              <a:sym typeface="Arial"/>
            </a:endParaRPr>
          </a:p>
        </p:txBody>
      </p:sp>
      <p:sp>
        <p:nvSpPr>
          <p:cNvPr id="129" name="Shape 131">
            <a:extLst>
              <a:ext uri="{FF2B5EF4-FFF2-40B4-BE49-F238E27FC236}">
                <a16:creationId xmlns:a16="http://schemas.microsoft.com/office/drawing/2014/main" id="{3BBB3854-CB7D-4D96-AE06-BFE416CDE066}"/>
              </a:ext>
            </a:extLst>
          </p:cNvPr>
          <p:cNvSpPr txBox="1"/>
          <p:nvPr/>
        </p:nvSpPr>
        <p:spPr>
          <a:xfrm>
            <a:off x="3055724" y="4599625"/>
            <a:ext cx="916918"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Data Enrichment</a:t>
            </a:r>
            <a:endParaRPr lang="ru" sz="1050" i="1" dirty="0">
              <a:solidFill>
                <a:schemeClr val="accent1"/>
              </a:solidFill>
              <a:ea typeface="Arial"/>
              <a:cs typeface="Arial"/>
              <a:sym typeface="Arial"/>
            </a:endParaRPr>
          </a:p>
        </p:txBody>
      </p:sp>
      <p:sp>
        <p:nvSpPr>
          <p:cNvPr id="130" name="Shape 131">
            <a:extLst>
              <a:ext uri="{FF2B5EF4-FFF2-40B4-BE49-F238E27FC236}">
                <a16:creationId xmlns:a16="http://schemas.microsoft.com/office/drawing/2014/main" id="{30A2F13F-CEC3-447B-8375-E0E8A3A8E4E1}"/>
              </a:ext>
            </a:extLst>
          </p:cNvPr>
          <p:cNvSpPr txBox="1"/>
          <p:nvPr/>
        </p:nvSpPr>
        <p:spPr>
          <a:xfrm>
            <a:off x="3779782" y="5238691"/>
            <a:ext cx="1827423"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Omni-channel platform (Genesys)</a:t>
            </a:r>
            <a:endParaRPr lang="ru" sz="1050" i="1" dirty="0">
              <a:solidFill>
                <a:schemeClr val="accent1"/>
              </a:solidFill>
              <a:ea typeface="Arial"/>
              <a:cs typeface="Arial"/>
              <a:sym typeface="Arial"/>
            </a:endParaRPr>
          </a:p>
        </p:txBody>
      </p:sp>
      <p:sp>
        <p:nvSpPr>
          <p:cNvPr id="131" name="Shape 131">
            <a:extLst>
              <a:ext uri="{FF2B5EF4-FFF2-40B4-BE49-F238E27FC236}">
                <a16:creationId xmlns:a16="http://schemas.microsoft.com/office/drawing/2014/main" id="{69EC3C65-383D-43AC-969A-79C673EDA102}"/>
              </a:ext>
            </a:extLst>
          </p:cNvPr>
          <p:cNvSpPr txBox="1"/>
          <p:nvPr/>
        </p:nvSpPr>
        <p:spPr>
          <a:xfrm>
            <a:off x="4037543" y="5570113"/>
            <a:ext cx="1445909" cy="161583"/>
          </a:xfrm>
          <a:prstGeom prst="rect">
            <a:avLst/>
          </a:prstGeom>
          <a:noFill/>
          <a:ln>
            <a:noFill/>
          </a:ln>
        </p:spPr>
        <p:txBody>
          <a:bodyPr wrap="none" lIns="0" tIns="0" rIns="0" bIns="0" anchor="ctr" anchorCtr="0">
            <a:spAutoFit/>
          </a:bodyPr>
          <a:lstStyle/>
          <a:p>
            <a:pPr algn="r" fontAlgn="base"/>
            <a:r>
              <a:rPr lang="en-US" sz="1050" i="1" dirty="0">
                <a:solidFill>
                  <a:schemeClr val="accent1"/>
                </a:solidFill>
                <a:ea typeface="Arial"/>
                <a:cs typeface="Arial"/>
                <a:sym typeface="Arial"/>
              </a:rPr>
              <a:t>Conversational AI (IPSoft) </a:t>
            </a:r>
            <a:endParaRPr lang="ru" sz="1050" i="1" dirty="0">
              <a:solidFill>
                <a:schemeClr val="accent1"/>
              </a:solidFill>
              <a:ea typeface="Arial"/>
              <a:cs typeface="Arial"/>
              <a:sym typeface="Arial"/>
            </a:endParaRPr>
          </a:p>
        </p:txBody>
      </p:sp>
      <p:sp>
        <p:nvSpPr>
          <p:cNvPr id="132" name="Shape 131">
            <a:extLst>
              <a:ext uri="{FF2B5EF4-FFF2-40B4-BE49-F238E27FC236}">
                <a16:creationId xmlns:a16="http://schemas.microsoft.com/office/drawing/2014/main" id="{9F6EF721-37DB-4A23-BA59-809891DDEACF}"/>
              </a:ext>
            </a:extLst>
          </p:cNvPr>
          <p:cNvSpPr txBox="1"/>
          <p:nvPr/>
        </p:nvSpPr>
        <p:spPr>
          <a:xfrm>
            <a:off x="3746972" y="5963998"/>
            <a:ext cx="1841850" cy="161583"/>
          </a:xfrm>
          <a:prstGeom prst="rect">
            <a:avLst/>
          </a:prstGeom>
          <a:noFill/>
          <a:ln>
            <a:noFill/>
          </a:ln>
        </p:spPr>
        <p:txBody>
          <a:bodyPr wrap="none" lIns="0" tIns="0" rIns="0" bIns="0" anchor="ctr" anchorCtr="0">
            <a:spAutoFit/>
          </a:bodyPr>
          <a:lstStyle/>
          <a:p>
            <a:pPr algn="r" fontAlgn="base"/>
            <a:r>
              <a:rPr lang="en-GB" sz="1050" i="1" dirty="0">
                <a:solidFill>
                  <a:schemeClr val="accent1"/>
                </a:solidFill>
                <a:ea typeface="Arial"/>
                <a:cs typeface="Arial"/>
                <a:sym typeface="Arial"/>
              </a:rPr>
              <a:t>Automated IVR / IVR optimisation</a:t>
            </a:r>
          </a:p>
        </p:txBody>
      </p:sp>
      <p:sp>
        <p:nvSpPr>
          <p:cNvPr id="133" name="Shape 131">
            <a:extLst>
              <a:ext uri="{FF2B5EF4-FFF2-40B4-BE49-F238E27FC236}">
                <a16:creationId xmlns:a16="http://schemas.microsoft.com/office/drawing/2014/main" id="{2F221699-52F8-40A0-B00C-CBA64CA0CAA3}"/>
              </a:ext>
            </a:extLst>
          </p:cNvPr>
          <p:cNvSpPr txBox="1"/>
          <p:nvPr/>
        </p:nvSpPr>
        <p:spPr>
          <a:xfrm>
            <a:off x="9277052" y="2366737"/>
            <a:ext cx="2386311" cy="275363"/>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sym typeface="Arial"/>
              </a:rPr>
              <a:t>NLP based interactive feedback capture</a:t>
            </a:r>
          </a:p>
        </p:txBody>
      </p:sp>
      <p:sp>
        <p:nvSpPr>
          <p:cNvPr id="134" name="Shape 131">
            <a:extLst>
              <a:ext uri="{FF2B5EF4-FFF2-40B4-BE49-F238E27FC236}">
                <a16:creationId xmlns:a16="http://schemas.microsoft.com/office/drawing/2014/main" id="{C121CA42-4764-4026-AAB1-942718828859}"/>
              </a:ext>
            </a:extLst>
          </p:cNvPr>
          <p:cNvSpPr txBox="1"/>
          <p:nvPr/>
        </p:nvSpPr>
        <p:spPr>
          <a:xfrm>
            <a:off x="9430491" y="1598066"/>
            <a:ext cx="1265070" cy="248553"/>
          </a:xfrm>
          <a:prstGeom prst="rect">
            <a:avLst/>
          </a:prstGeom>
          <a:noFill/>
          <a:ln>
            <a:noFill/>
          </a:ln>
        </p:spPr>
        <p:txBody>
          <a:bodyPr wrap="square" lIns="0" tIns="0" rIns="0" bIns="0" anchor="ctr" anchorCtr="0">
            <a:noAutofit/>
          </a:bodyPr>
          <a:lstStyle/>
          <a:p>
            <a:pPr fontAlgn="base"/>
            <a:r>
              <a:rPr lang="en-US" sz="1050" i="1" dirty="0">
                <a:solidFill>
                  <a:schemeClr val="accent1"/>
                </a:solidFill>
                <a:ea typeface="Arial"/>
                <a:cs typeface="Arial"/>
                <a:sym typeface="Arial"/>
              </a:rPr>
              <a:t>Best Next Action </a:t>
            </a:r>
            <a:endParaRPr lang="en-GB" sz="1050" i="1" dirty="0">
              <a:solidFill>
                <a:schemeClr val="accent1"/>
              </a:solidFill>
              <a:ea typeface="Arial"/>
              <a:cs typeface="Arial"/>
              <a:sym typeface="Arial"/>
            </a:endParaRPr>
          </a:p>
        </p:txBody>
      </p:sp>
      <p:sp>
        <p:nvSpPr>
          <p:cNvPr id="135" name="Shape 131">
            <a:extLst>
              <a:ext uri="{FF2B5EF4-FFF2-40B4-BE49-F238E27FC236}">
                <a16:creationId xmlns:a16="http://schemas.microsoft.com/office/drawing/2014/main" id="{618386BD-838A-4F42-A62D-6096701D3F1D}"/>
              </a:ext>
            </a:extLst>
          </p:cNvPr>
          <p:cNvSpPr txBox="1"/>
          <p:nvPr/>
        </p:nvSpPr>
        <p:spPr>
          <a:xfrm>
            <a:off x="9282896" y="2011289"/>
            <a:ext cx="1328918" cy="180718"/>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sym typeface="Arial"/>
              </a:rPr>
              <a:t>Speech Analytics</a:t>
            </a:r>
          </a:p>
        </p:txBody>
      </p:sp>
      <p:sp>
        <p:nvSpPr>
          <p:cNvPr id="136" name="Rectangle 135">
            <a:extLst>
              <a:ext uri="{FF2B5EF4-FFF2-40B4-BE49-F238E27FC236}">
                <a16:creationId xmlns:a16="http://schemas.microsoft.com/office/drawing/2014/main" id="{5E291A63-5D8E-4301-AF3D-55328426AF74}"/>
              </a:ext>
            </a:extLst>
          </p:cNvPr>
          <p:cNvSpPr/>
          <p:nvPr/>
        </p:nvSpPr>
        <p:spPr>
          <a:xfrm>
            <a:off x="9687809" y="3854075"/>
            <a:ext cx="1794579" cy="209874"/>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rPr>
              <a:t>WFM Command Centre</a:t>
            </a:r>
          </a:p>
        </p:txBody>
      </p:sp>
      <p:grpSp>
        <p:nvGrpSpPr>
          <p:cNvPr id="137" name="Group 136">
            <a:extLst>
              <a:ext uri="{FF2B5EF4-FFF2-40B4-BE49-F238E27FC236}">
                <a16:creationId xmlns:a16="http://schemas.microsoft.com/office/drawing/2014/main" id="{C10833D5-EEF2-487D-8874-B6EB987978A6}"/>
              </a:ext>
            </a:extLst>
          </p:cNvPr>
          <p:cNvGrpSpPr/>
          <p:nvPr/>
        </p:nvGrpSpPr>
        <p:grpSpPr>
          <a:xfrm>
            <a:off x="8814568" y="3947536"/>
            <a:ext cx="1135388" cy="1457239"/>
            <a:chOff x="8814568" y="3947536"/>
            <a:chExt cx="1135388" cy="1457239"/>
          </a:xfrm>
          <a:solidFill>
            <a:schemeClr val="tx2"/>
          </a:solidFill>
        </p:grpSpPr>
        <p:grpSp>
          <p:nvGrpSpPr>
            <p:cNvPr id="138" name="Group 137">
              <a:extLst>
                <a:ext uri="{FF2B5EF4-FFF2-40B4-BE49-F238E27FC236}">
                  <a16:creationId xmlns:a16="http://schemas.microsoft.com/office/drawing/2014/main" id="{A6079CF5-3C59-43D6-A6B0-7E73EB180EB2}"/>
                </a:ext>
              </a:extLst>
            </p:cNvPr>
            <p:cNvGrpSpPr/>
            <p:nvPr/>
          </p:nvGrpSpPr>
          <p:grpSpPr>
            <a:xfrm rot="3767033" flipH="1">
              <a:off x="8814568" y="4176976"/>
              <a:ext cx="163657" cy="163657"/>
              <a:chOff x="3858203" y="2063591"/>
              <a:chExt cx="312530" cy="312530"/>
            </a:xfrm>
            <a:grpFill/>
          </p:grpSpPr>
          <p:sp>
            <p:nvSpPr>
              <p:cNvPr id="143" name="Oval 142">
                <a:extLst>
                  <a:ext uri="{FF2B5EF4-FFF2-40B4-BE49-F238E27FC236}">
                    <a16:creationId xmlns:a16="http://schemas.microsoft.com/office/drawing/2014/main" id="{7689C474-F0F4-415D-A72F-38DC79366201}"/>
                  </a:ext>
                </a:extLst>
              </p:cNvPr>
              <p:cNvSpPr/>
              <p:nvPr/>
            </p:nvSpPr>
            <p:spPr>
              <a:xfrm>
                <a:off x="3923503" y="2128891"/>
                <a:ext cx="181930" cy="1819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sz="3200" dirty="0"/>
              </a:p>
            </p:txBody>
          </p:sp>
          <p:sp>
            <p:nvSpPr>
              <p:cNvPr id="144" name="Oval 143">
                <a:extLst>
                  <a:ext uri="{FF2B5EF4-FFF2-40B4-BE49-F238E27FC236}">
                    <a16:creationId xmlns:a16="http://schemas.microsoft.com/office/drawing/2014/main" id="{9A95C3B9-3403-4537-9C97-D88EFB79E212}"/>
                  </a:ext>
                </a:extLst>
              </p:cNvPr>
              <p:cNvSpPr/>
              <p:nvPr/>
            </p:nvSpPr>
            <p:spPr>
              <a:xfrm>
                <a:off x="3858203" y="2063591"/>
                <a:ext cx="312530" cy="3125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sz="3200" dirty="0"/>
              </a:p>
            </p:txBody>
          </p:sp>
        </p:grpSp>
        <p:cxnSp>
          <p:nvCxnSpPr>
            <p:cNvPr id="139" name="Straight Connector 138">
              <a:extLst>
                <a:ext uri="{FF2B5EF4-FFF2-40B4-BE49-F238E27FC236}">
                  <a16:creationId xmlns:a16="http://schemas.microsoft.com/office/drawing/2014/main" id="{074936AB-E782-42BA-9537-93EEC3578C61}"/>
                </a:ext>
              </a:extLst>
            </p:cNvPr>
            <p:cNvCxnSpPr>
              <a:cxnSpLocks/>
              <a:stCxn id="144" idx="1"/>
            </p:cNvCxnSpPr>
            <p:nvPr/>
          </p:nvCxnSpPr>
          <p:spPr>
            <a:xfrm flipH="1">
              <a:off x="8969165" y="4283797"/>
              <a:ext cx="5150" cy="1120978"/>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2F85532-E752-4F3B-85A9-EC93379DEE72}"/>
                </a:ext>
              </a:extLst>
            </p:cNvPr>
            <p:cNvCxnSpPr>
              <a:cxnSpLocks/>
              <a:stCxn id="144" idx="1"/>
            </p:cNvCxnSpPr>
            <p:nvPr/>
          </p:nvCxnSpPr>
          <p:spPr>
            <a:xfrm>
              <a:off x="8974315" y="4283797"/>
              <a:ext cx="645190" cy="807165"/>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55EEF5D-3FA1-4897-8C4A-75BD60D1B65F}"/>
                </a:ext>
              </a:extLst>
            </p:cNvPr>
            <p:cNvCxnSpPr>
              <a:cxnSpLocks/>
              <a:stCxn id="144" idx="1"/>
            </p:cNvCxnSpPr>
            <p:nvPr/>
          </p:nvCxnSpPr>
          <p:spPr>
            <a:xfrm>
              <a:off x="8974315" y="4283798"/>
              <a:ext cx="975641" cy="240494"/>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F64090-B937-4013-8826-37793EA0F90C}"/>
                </a:ext>
              </a:extLst>
            </p:cNvPr>
            <p:cNvCxnSpPr>
              <a:cxnSpLocks/>
              <a:stCxn id="144" idx="1"/>
            </p:cNvCxnSpPr>
            <p:nvPr/>
          </p:nvCxnSpPr>
          <p:spPr>
            <a:xfrm flipV="1">
              <a:off x="8974315" y="3947536"/>
              <a:ext cx="645189" cy="336261"/>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59919FF7-7208-471C-B1CC-FE39242C29D6}"/>
              </a:ext>
            </a:extLst>
          </p:cNvPr>
          <p:cNvSpPr/>
          <p:nvPr/>
        </p:nvSpPr>
        <p:spPr>
          <a:xfrm>
            <a:off x="10080338" y="4382562"/>
            <a:ext cx="1654462" cy="395924"/>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rPr>
              <a:t>Contact avoidance - Proactive management of issues</a:t>
            </a:r>
          </a:p>
        </p:txBody>
      </p:sp>
      <p:sp>
        <p:nvSpPr>
          <p:cNvPr id="146" name="Rectangle 145">
            <a:extLst>
              <a:ext uri="{FF2B5EF4-FFF2-40B4-BE49-F238E27FC236}">
                <a16:creationId xmlns:a16="http://schemas.microsoft.com/office/drawing/2014/main" id="{D864898A-3827-4A61-8EF0-C72CC5AA2ABE}"/>
              </a:ext>
            </a:extLst>
          </p:cNvPr>
          <p:cNvSpPr/>
          <p:nvPr/>
        </p:nvSpPr>
        <p:spPr>
          <a:xfrm>
            <a:off x="9342087" y="5246254"/>
            <a:ext cx="1917600" cy="317337"/>
          </a:xfrm>
          <a:prstGeom prst="rect">
            <a:avLst/>
          </a:prstGeom>
          <a:noFill/>
          <a:ln>
            <a:noFill/>
          </a:ln>
        </p:spPr>
        <p:txBody>
          <a:bodyPr wrap="square" lIns="0" tIns="0" rIns="0" bIns="0" anchor="ctr" anchorCtr="0">
            <a:noAutofit/>
          </a:bodyPr>
          <a:lstStyle/>
          <a:p>
            <a:pPr fontAlgn="base"/>
            <a:endParaRPr lang="en-GB" sz="1050" i="1" dirty="0">
              <a:ea typeface="Arial"/>
              <a:cs typeface="Arial"/>
            </a:endParaRPr>
          </a:p>
        </p:txBody>
      </p:sp>
      <p:sp>
        <p:nvSpPr>
          <p:cNvPr id="147" name="Rectangle 146">
            <a:extLst>
              <a:ext uri="{FF2B5EF4-FFF2-40B4-BE49-F238E27FC236}">
                <a16:creationId xmlns:a16="http://schemas.microsoft.com/office/drawing/2014/main" id="{FD6E8C19-9F4C-4CAB-9422-DE2AD9C02906}"/>
              </a:ext>
            </a:extLst>
          </p:cNvPr>
          <p:cNvSpPr/>
          <p:nvPr/>
        </p:nvSpPr>
        <p:spPr>
          <a:xfrm>
            <a:off x="9687809" y="4994092"/>
            <a:ext cx="2046991" cy="396872"/>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rPr>
              <a:t>Front and Backoffice integration</a:t>
            </a:r>
          </a:p>
        </p:txBody>
      </p:sp>
      <p:sp>
        <p:nvSpPr>
          <p:cNvPr id="148" name="Rectangle 147">
            <a:extLst>
              <a:ext uri="{FF2B5EF4-FFF2-40B4-BE49-F238E27FC236}">
                <a16:creationId xmlns:a16="http://schemas.microsoft.com/office/drawing/2014/main" id="{A8165843-39F9-4790-8EA5-92D02128B1B9}"/>
              </a:ext>
            </a:extLst>
          </p:cNvPr>
          <p:cNvSpPr/>
          <p:nvPr/>
        </p:nvSpPr>
        <p:spPr>
          <a:xfrm>
            <a:off x="8499866" y="5420301"/>
            <a:ext cx="1254228" cy="327124"/>
          </a:xfrm>
          <a:prstGeom prst="rect">
            <a:avLst/>
          </a:prstGeom>
          <a:noFill/>
          <a:ln>
            <a:noFill/>
          </a:ln>
        </p:spPr>
        <p:txBody>
          <a:bodyPr wrap="square" lIns="0" tIns="0" rIns="0" bIns="0" anchor="ctr" anchorCtr="0">
            <a:noAutofit/>
          </a:bodyPr>
          <a:lstStyle/>
          <a:p>
            <a:pPr algn="ctr" fontAlgn="base"/>
            <a:r>
              <a:rPr lang="en-GB" sz="1050" i="1" dirty="0">
                <a:solidFill>
                  <a:schemeClr val="accent1"/>
                </a:solidFill>
                <a:ea typeface="Arial"/>
                <a:cs typeface="Arial"/>
              </a:rPr>
              <a:t>Real time view of customer journey</a:t>
            </a:r>
          </a:p>
        </p:txBody>
      </p:sp>
      <p:sp>
        <p:nvSpPr>
          <p:cNvPr id="149" name="Shape 131">
            <a:extLst>
              <a:ext uri="{FF2B5EF4-FFF2-40B4-BE49-F238E27FC236}">
                <a16:creationId xmlns:a16="http://schemas.microsoft.com/office/drawing/2014/main" id="{57643BC5-633A-406B-8C6A-D3BEE14EA71B}"/>
              </a:ext>
            </a:extLst>
          </p:cNvPr>
          <p:cNvSpPr txBox="1"/>
          <p:nvPr/>
        </p:nvSpPr>
        <p:spPr>
          <a:xfrm>
            <a:off x="9297141" y="2899166"/>
            <a:ext cx="2266209" cy="269679"/>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sym typeface="Arial"/>
              </a:rPr>
              <a:t>AI-Coach for behavioural nudges</a:t>
            </a:r>
          </a:p>
        </p:txBody>
      </p:sp>
      <p:sp>
        <p:nvSpPr>
          <p:cNvPr id="150" name="Rectangle 149">
            <a:extLst>
              <a:ext uri="{FF2B5EF4-FFF2-40B4-BE49-F238E27FC236}">
                <a16:creationId xmlns:a16="http://schemas.microsoft.com/office/drawing/2014/main" id="{72D4ED84-9774-43C0-BA33-5B37ADC8E600}"/>
              </a:ext>
            </a:extLst>
          </p:cNvPr>
          <p:cNvSpPr/>
          <p:nvPr/>
        </p:nvSpPr>
        <p:spPr>
          <a:xfrm>
            <a:off x="521760" y="1519104"/>
            <a:ext cx="3534215" cy="356750"/>
          </a:xfrm>
          <a:prstGeom prst="rect">
            <a:avLst/>
          </a:prstGeom>
          <a:noFill/>
          <a:ln>
            <a:noFill/>
          </a:ln>
        </p:spPr>
        <p:txBody>
          <a:bodyPr wrap="square" lIns="0" tIns="0" rIns="0" bIns="0" anchor="ctr" anchorCtr="0">
            <a:noAutofit/>
          </a:bodyPr>
          <a:lstStyle/>
          <a:p>
            <a:pPr algn="r" fontAlgn="base"/>
            <a:r>
              <a:rPr lang="en-US" sz="1050" i="1" dirty="0">
                <a:solidFill>
                  <a:schemeClr val="accent1"/>
                </a:solidFill>
                <a:ea typeface="Arial"/>
                <a:cs typeface="Arial"/>
              </a:rPr>
              <a:t>Target Operating Model design (Consolidation, Simplification, Right-shoring, Queue design, etc.), </a:t>
            </a:r>
            <a:endParaRPr lang="en-GB" sz="1050" i="1" dirty="0">
              <a:solidFill>
                <a:schemeClr val="accent1"/>
              </a:solidFill>
              <a:ea typeface="Arial"/>
              <a:cs typeface="Arial"/>
            </a:endParaRPr>
          </a:p>
        </p:txBody>
      </p:sp>
      <p:grpSp>
        <p:nvGrpSpPr>
          <p:cNvPr id="151" name="Group 150">
            <a:extLst>
              <a:ext uri="{FF2B5EF4-FFF2-40B4-BE49-F238E27FC236}">
                <a16:creationId xmlns:a16="http://schemas.microsoft.com/office/drawing/2014/main" id="{A11F4CCB-BFDD-4E07-9066-A4616E9EA6A7}"/>
              </a:ext>
            </a:extLst>
          </p:cNvPr>
          <p:cNvGrpSpPr/>
          <p:nvPr/>
        </p:nvGrpSpPr>
        <p:grpSpPr>
          <a:xfrm>
            <a:off x="5547232" y="5032003"/>
            <a:ext cx="1236325" cy="1084429"/>
            <a:chOff x="3359315" y="4967749"/>
            <a:chExt cx="1359786" cy="1192722"/>
          </a:xfrm>
          <a:solidFill>
            <a:schemeClr val="tx2"/>
          </a:solidFill>
        </p:grpSpPr>
        <p:grpSp>
          <p:nvGrpSpPr>
            <p:cNvPr id="152" name="Group 151">
              <a:extLst>
                <a:ext uri="{FF2B5EF4-FFF2-40B4-BE49-F238E27FC236}">
                  <a16:creationId xmlns:a16="http://schemas.microsoft.com/office/drawing/2014/main" id="{6EA0257D-D954-4474-BC05-4899BDE0EF37}"/>
                </a:ext>
              </a:extLst>
            </p:cNvPr>
            <p:cNvGrpSpPr/>
            <p:nvPr/>
          </p:nvGrpSpPr>
          <p:grpSpPr>
            <a:xfrm rot="18779687">
              <a:off x="3219471" y="5107593"/>
              <a:ext cx="1192722" cy="913034"/>
              <a:chOff x="1019468" y="3524087"/>
              <a:chExt cx="1192722" cy="913034"/>
            </a:xfrm>
            <a:grpFill/>
          </p:grpSpPr>
          <p:grpSp>
            <p:nvGrpSpPr>
              <p:cNvPr id="154" name="Group 153">
                <a:extLst>
                  <a:ext uri="{FF2B5EF4-FFF2-40B4-BE49-F238E27FC236}">
                    <a16:creationId xmlns:a16="http://schemas.microsoft.com/office/drawing/2014/main" id="{7091C684-6FD5-4273-9B0D-E589EC1CB263}"/>
                  </a:ext>
                </a:extLst>
              </p:cNvPr>
              <p:cNvGrpSpPr/>
              <p:nvPr/>
            </p:nvGrpSpPr>
            <p:grpSpPr>
              <a:xfrm>
                <a:off x="2018477" y="4092635"/>
                <a:ext cx="193713" cy="180000"/>
                <a:chOff x="3769093" y="2043457"/>
                <a:chExt cx="336340" cy="312530"/>
              </a:xfrm>
              <a:grpFill/>
            </p:grpSpPr>
            <p:sp>
              <p:nvSpPr>
                <p:cNvPr id="159" name="Oval 158">
                  <a:extLst>
                    <a:ext uri="{FF2B5EF4-FFF2-40B4-BE49-F238E27FC236}">
                      <a16:creationId xmlns:a16="http://schemas.microsoft.com/office/drawing/2014/main" id="{3A5F740A-8826-4F22-BFE7-7256B2595C2F}"/>
                    </a:ext>
                  </a:extLst>
                </p:cNvPr>
                <p:cNvSpPr/>
                <p:nvPr/>
              </p:nvSpPr>
              <p:spPr>
                <a:xfrm>
                  <a:off x="3923503" y="2128891"/>
                  <a:ext cx="181930" cy="1819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sp>
              <p:nvSpPr>
                <p:cNvPr id="160" name="Oval 159">
                  <a:extLst>
                    <a:ext uri="{FF2B5EF4-FFF2-40B4-BE49-F238E27FC236}">
                      <a16:creationId xmlns:a16="http://schemas.microsoft.com/office/drawing/2014/main" id="{893F5036-2837-4778-9A0E-2E8B375201DE}"/>
                    </a:ext>
                  </a:extLst>
                </p:cNvPr>
                <p:cNvSpPr/>
                <p:nvPr/>
              </p:nvSpPr>
              <p:spPr>
                <a:xfrm>
                  <a:off x="3769093" y="2043457"/>
                  <a:ext cx="312530" cy="3125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grpSp>
          <p:cxnSp>
            <p:nvCxnSpPr>
              <p:cNvPr id="155" name="Straight Connector 154">
                <a:extLst>
                  <a:ext uri="{FF2B5EF4-FFF2-40B4-BE49-F238E27FC236}">
                    <a16:creationId xmlns:a16="http://schemas.microsoft.com/office/drawing/2014/main" id="{718BF536-6A52-491D-8C48-2BE068941635}"/>
                  </a:ext>
                </a:extLst>
              </p:cNvPr>
              <p:cNvCxnSpPr>
                <a:cxnSpLocks/>
                <a:stCxn id="160" idx="2"/>
              </p:cNvCxnSpPr>
              <p:nvPr/>
            </p:nvCxnSpPr>
            <p:spPr>
              <a:xfrm rot="2820313" flipH="1">
                <a:off x="1639624" y="4017883"/>
                <a:ext cx="151956" cy="686520"/>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9DA4F19-CE3C-45FF-97A5-8E267FBD5A90}"/>
                  </a:ext>
                </a:extLst>
              </p:cNvPr>
              <p:cNvCxnSpPr>
                <a:cxnSpLocks/>
                <a:stCxn id="160" idx="2"/>
              </p:cNvCxnSpPr>
              <p:nvPr/>
            </p:nvCxnSpPr>
            <p:spPr>
              <a:xfrm flipH="1" flipV="1">
                <a:off x="1019468" y="4092635"/>
                <a:ext cx="999012" cy="90001"/>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AFC6F90-1EEF-45BC-853E-1FDB0A5C99F4}"/>
                  </a:ext>
                </a:extLst>
              </p:cNvPr>
              <p:cNvCxnSpPr>
                <a:cxnSpLocks/>
                <a:stCxn id="160" idx="2"/>
              </p:cNvCxnSpPr>
              <p:nvPr/>
            </p:nvCxnSpPr>
            <p:spPr>
              <a:xfrm rot="2820313" flipH="1">
                <a:off x="1198959" y="3826253"/>
                <a:ext cx="862313" cy="257981"/>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3F454E-4AC3-4D24-B02A-1A0F07C47315}"/>
                  </a:ext>
                </a:extLst>
              </p:cNvPr>
              <p:cNvCxnSpPr>
                <a:cxnSpLocks/>
                <a:stCxn id="160" idx="2"/>
              </p:cNvCxnSpPr>
              <p:nvPr/>
            </p:nvCxnSpPr>
            <p:spPr>
              <a:xfrm rot="2820313" flipH="1" flipV="1">
                <a:off x="1469233" y="3825050"/>
                <a:ext cx="704748" cy="118736"/>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68E28577-573D-4E38-A0EE-ACF8268DD595}"/>
                </a:ext>
              </a:extLst>
            </p:cNvPr>
            <p:cNvCxnSpPr>
              <a:cxnSpLocks/>
              <a:stCxn id="160" idx="2"/>
            </p:cNvCxnSpPr>
            <p:nvPr/>
          </p:nvCxnSpPr>
          <p:spPr>
            <a:xfrm>
              <a:off x="4238181" y="5407375"/>
              <a:ext cx="480920" cy="601074"/>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161" name="Shape 131">
            <a:extLst>
              <a:ext uri="{FF2B5EF4-FFF2-40B4-BE49-F238E27FC236}">
                <a16:creationId xmlns:a16="http://schemas.microsoft.com/office/drawing/2014/main" id="{F2BC75A1-00AF-4F31-8E31-ADEFD706A401}"/>
              </a:ext>
            </a:extLst>
          </p:cNvPr>
          <p:cNvSpPr txBox="1"/>
          <p:nvPr/>
        </p:nvSpPr>
        <p:spPr>
          <a:xfrm>
            <a:off x="6877621" y="5863578"/>
            <a:ext cx="1497475" cy="234122"/>
          </a:xfrm>
          <a:prstGeom prst="rect">
            <a:avLst/>
          </a:prstGeom>
          <a:noFill/>
          <a:ln>
            <a:noFill/>
          </a:ln>
        </p:spPr>
        <p:txBody>
          <a:bodyPr wrap="square" lIns="0" tIns="0" rIns="0" bIns="0" anchor="ctr" anchorCtr="0">
            <a:noAutofit/>
          </a:bodyPr>
          <a:lstStyle/>
          <a:p>
            <a:pPr fontAlgn="base"/>
            <a:r>
              <a:rPr lang="en-GB" sz="1050" i="1" dirty="0">
                <a:solidFill>
                  <a:schemeClr val="accent1"/>
                </a:solidFill>
                <a:ea typeface="Arial"/>
                <a:cs typeface="Arial"/>
                <a:sym typeface="Arial"/>
              </a:rPr>
              <a:t>Proactive customer contact</a:t>
            </a:r>
          </a:p>
        </p:txBody>
      </p:sp>
      <p:sp>
        <p:nvSpPr>
          <p:cNvPr id="162" name="Rectangle 161">
            <a:extLst>
              <a:ext uri="{FF2B5EF4-FFF2-40B4-BE49-F238E27FC236}">
                <a16:creationId xmlns:a16="http://schemas.microsoft.com/office/drawing/2014/main" id="{86D2732D-9487-4CFD-9BC1-AD6C9082B4D5}"/>
              </a:ext>
            </a:extLst>
          </p:cNvPr>
          <p:cNvSpPr/>
          <p:nvPr/>
        </p:nvSpPr>
        <p:spPr>
          <a:xfrm>
            <a:off x="2130328" y="2192742"/>
            <a:ext cx="1861087" cy="161583"/>
          </a:xfrm>
          <a:prstGeom prst="rect">
            <a:avLst/>
          </a:prstGeom>
          <a:noFill/>
          <a:ln>
            <a:noFill/>
          </a:ln>
        </p:spPr>
        <p:txBody>
          <a:bodyPr wrap="none" lIns="0" tIns="0" rIns="0" bIns="0" anchor="ctr" anchorCtr="0">
            <a:spAutoFit/>
          </a:bodyPr>
          <a:lstStyle/>
          <a:p>
            <a:pPr algn="r" fontAlgn="base"/>
            <a:r>
              <a:rPr lang="en-GB" sz="1050" i="1" dirty="0">
                <a:solidFill>
                  <a:schemeClr val="accent1"/>
                </a:solidFill>
                <a:ea typeface="Arial"/>
                <a:cs typeface="Arial"/>
              </a:rPr>
              <a:t>CX Benchmarking &amp; Best Practices</a:t>
            </a:r>
          </a:p>
        </p:txBody>
      </p:sp>
      <p:sp>
        <p:nvSpPr>
          <p:cNvPr id="163" name="Rectangle 162">
            <a:extLst>
              <a:ext uri="{FF2B5EF4-FFF2-40B4-BE49-F238E27FC236}">
                <a16:creationId xmlns:a16="http://schemas.microsoft.com/office/drawing/2014/main" id="{773B916F-04F0-4118-9513-68A6FFF098F2}"/>
              </a:ext>
            </a:extLst>
          </p:cNvPr>
          <p:cNvSpPr/>
          <p:nvPr/>
        </p:nvSpPr>
        <p:spPr>
          <a:xfrm>
            <a:off x="1883466" y="2865995"/>
            <a:ext cx="2107949" cy="161583"/>
          </a:xfrm>
          <a:prstGeom prst="rect">
            <a:avLst/>
          </a:prstGeom>
          <a:noFill/>
          <a:ln>
            <a:noFill/>
          </a:ln>
        </p:spPr>
        <p:txBody>
          <a:bodyPr wrap="none" lIns="0" tIns="0" rIns="0" bIns="0" anchor="ctr" anchorCtr="0">
            <a:spAutoFit/>
          </a:bodyPr>
          <a:lstStyle/>
          <a:p>
            <a:pPr algn="r" fontAlgn="base"/>
            <a:r>
              <a:rPr lang="en-GB" sz="1050" i="1" dirty="0">
                <a:solidFill>
                  <a:schemeClr val="accent1"/>
                </a:solidFill>
                <a:ea typeface="Arial"/>
                <a:cs typeface="Arial"/>
              </a:rPr>
              <a:t>CX Journey Design – Moments of Truth</a:t>
            </a:r>
          </a:p>
        </p:txBody>
      </p:sp>
      <p:sp>
        <p:nvSpPr>
          <p:cNvPr id="164" name="Shape 131">
            <a:extLst>
              <a:ext uri="{FF2B5EF4-FFF2-40B4-BE49-F238E27FC236}">
                <a16:creationId xmlns:a16="http://schemas.microsoft.com/office/drawing/2014/main" id="{A2F79BD2-D305-4178-B4C7-C20C71276331}"/>
              </a:ext>
            </a:extLst>
          </p:cNvPr>
          <p:cNvSpPr txBox="1"/>
          <p:nvPr/>
        </p:nvSpPr>
        <p:spPr>
          <a:xfrm>
            <a:off x="3193494" y="4880364"/>
            <a:ext cx="1032334" cy="161583"/>
          </a:xfrm>
          <a:prstGeom prst="rect">
            <a:avLst/>
          </a:prstGeom>
          <a:noFill/>
          <a:ln>
            <a:noFill/>
          </a:ln>
        </p:spPr>
        <p:txBody>
          <a:bodyPr wrap="none" lIns="0" tIns="0" rIns="0" bIns="0" anchor="ctr" anchorCtr="0">
            <a:spAutoFit/>
          </a:bodyPr>
          <a:lstStyle/>
          <a:p>
            <a:pPr algn="r" fontAlgn="base"/>
            <a:r>
              <a:rPr lang="en-GB" sz="1050" i="1" dirty="0">
                <a:solidFill>
                  <a:schemeClr val="accent1"/>
                </a:solidFill>
                <a:ea typeface="Arial"/>
                <a:cs typeface="Arial"/>
                <a:sym typeface="Arial"/>
              </a:rPr>
              <a:t>Actionable Insights</a:t>
            </a:r>
            <a:endParaRPr lang="ru" sz="1050" i="1" dirty="0">
              <a:solidFill>
                <a:schemeClr val="accent1"/>
              </a:solidFill>
              <a:ea typeface="Arial"/>
              <a:cs typeface="Arial"/>
              <a:sym typeface="Arial"/>
            </a:endParaRPr>
          </a:p>
        </p:txBody>
      </p:sp>
      <p:grpSp>
        <p:nvGrpSpPr>
          <p:cNvPr id="165" name="Group 164">
            <a:extLst>
              <a:ext uri="{FF2B5EF4-FFF2-40B4-BE49-F238E27FC236}">
                <a16:creationId xmlns:a16="http://schemas.microsoft.com/office/drawing/2014/main" id="{72CDE44B-7118-44A6-9AB4-54DF7A80A618}"/>
              </a:ext>
            </a:extLst>
          </p:cNvPr>
          <p:cNvGrpSpPr/>
          <p:nvPr/>
        </p:nvGrpSpPr>
        <p:grpSpPr>
          <a:xfrm rot="2451060">
            <a:off x="3899643" y="1795124"/>
            <a:ext cx="1092164" cy="1017479"/>
            <a:chOff x="3254315" y="5466847"/>
            <a:chExt cx="1201229" cy="1297230"/>
          </a:xfrm>
          <a:solidFill>
            <a:schemeClr val="tx2"/>
          </a:solidFill>
        </p:grpSpPr>
        <p:grpSp>
          <p:nvGrpSpPr>
            <p:cNvPr id="166" name="Group 165">
              <a:extLst>
                <a:ext uri="{FF2B5EF4-FFF2-40B4-BE49-F238E27FC236}">
                  <a16:creationId xmlns:a16="http://schemas.microsoft.com/office/drawing/2014/main" id="{AEEB10D2-1473-4AF7-90C2-A6712C074095}"/>
                </a:ext>
              </a:extLst>
            </p:cNvPr>
            <p:cNvGrpSpPr/>
            <p:nvPr/>
          </p:nvGrpSpPr>
          <p:grpSpPr>
            <a:xfrm rot="18688067">
              <a:off x="4038785" y="5503363"/>
              <a:ext cx="142390" cy="142391"/>
              <a:chOff x="3858204" y="2063591"/>
              <a:chExt cx="247229" cy="247230"/>
            </a:xfrm>
            <a:grpFill/>
          </p:grpSpPr>
          <p:sp>
            <p:nvSpPr>
              <p:cNvPr id="170" name="Oval 169">
                <a:extLst>
                  <a:ext uri="{FF2B5EF4-FFF2-40B4-BE49-F238E27FC236}">
                    <a16:creationId xmlns:a16="http://schemas.microsoft.com/office/drawing/2014/main" id="{884B6995-4D58-4300-8E1D-FBEE90DB7A53}"/>
                  </a:ext>
                </a:extLst>
              </p:cNvPr>
              <p:cNvSpPr/>
              <p:nvPr/>
            </p:nvSpPr>
            <p:spPr>
              <a:xfrm>
                <a:off x="3923503" y="2128891"/>
                <a:ext cx="181930" cy="1819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sp>
            <p:nvSpPr>
              <p:cNvPr id="171" name="Oval 170">
                <a:extLst>
                  <a:ext uri="{FF2B5EF4-FFF2-40B4-BE49-F238E27FC236}">
                    <a16:creationId xmlns:a16="http://schemas.microsoft.com/office/drawing/2014/main" id="{DE2C087F-26B0-4764-9D47-CCCD4FC42B21}"/>
                  </a:ext>
                </a:extLst>
              </p:cNvPr>
              <p:cNvSpPr/>
              <p:nvPr/>
            </p:nvSpPr>
            <p:spPr>
              <a:xfrm>
                <a:off x="3858204" y="2063591"/>
                <a:ext cx="202416" cy="174619"/>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grpSp>
        <p:cxnSp>
          <p:nvCxnSpPr>
            <p:cNvPr id="167" name="Straight Connector 166">
              <a:extLst>
                <a:ext uri="{FF2B5EF4-FFF2-40B4-BE49-F238E27FC236}">
                  <a16:creationId xmlns:a16="http://schemas.microsoft.com/office/drawing/2014/main" id="{D82B62F9-86F6-4787-BA2B-684BDA969ADE}"/>
                </a:ext>
              </a:extLst>
            </p:cNvPr>
            <p:cNvCxnSpPr>
              <a:cxnSpLocks/>
              <a:stCxn id="171" idx="2"/>
            </p:cNvCxnSpPr>
            <p:nvPr/>
          </p:nvCxnSpPr>
          <p:spPr>
            <a:xfrm rot="19148940" flipH="1">
              <a:off x="3402935" y="5892755"/>
              <a:ext cx="789053" cy="149737"/>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2A5C873-3F22-4D57-809A-B595F80F7FF7}"/>
                </a:ext>
              </a:extLst>
            </p:cNvPr>
            <p:cNvCxnSpPr>
              <a:cxnSpLocks/>
              <a:stCxn id="171" idx="3"/>
            </p:cNvCxnSpPr>
            <p:nvPr/>
          </p:nvCxnSpPr>
          <p:spPr>
            <a:xfrm rot="19148940" flipH="1">
              <a:off x="3526072" y="5869813"/>
              <a:ext cx="929472" cy="894264"/>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09EAB66-44EE-47AB-9C61-475E4205BFE0}"/>
                </a:ext>
              </a:extLst>
            </p:cNvPr>
            <p:cNvCxnSpPr>
              <a:cxnSpLocks/>
              <a:stCxn id="171" idx="1"/>
            </p:cNvCxnSpPr>
            <p:nvPr/>
          </p:nvCxnSpPr>
          <p:spPr>
            <a:xfrm rot="19148940" flipH="1" flipV="1">
              <a:off x="3254315" y="5466847"/>
              <a:ext cx="748727" cy="442686"/>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B0259742-B2DD-4B18-815B-BC5A35296F20}"/>
              </a:ext>
            </a:extLst>
          </p:cNvPr>
          <p:cNvGrpSpPr/>
          <p:nvPr/>
        </p:nvGrpSpPr>
        <p:grpSpPr>
          <a:xfrm rot="1511038">
            <a:off x="3834011" y="3685933"/>
            <a:ext cx="864129" cy="1083806"/>
            <a:chOff x="3521076" y="5035562"/>
            <a:chExt cx="950422" cy="1192037"/>
          </a:xfrm>
          <a:solidFill>
            <a:schemeClr val="tx2"/>
          </a:solidFill>
        </p:grpSpPr>
        <p:grpSp>
          <p:nvGrpSpPr>
            <p:cNvPr id="173" name="Group 172">
              <a:extLst>
                <a:ext uri="{FF2B5EF4-FFF2-40B4-BE49-F238E27FC236}">
                  <a16:creationId xmlns:a16="http://schemas.microsoft.com/office/drawing/2014/main" id="{58858E1F-679D-468C-B0F2-23C5F0AE7BE2}"/>
                </a:ext>
              </a:extLst>
            </p:cNvPr>
            <p:cNvGrpSpPr/>
            <p:nvPr/>
          </p:nvGrpSpPr>
          <p:grpSpPr>
            <a:xfrm rot="18779687">
              <a:off x="3356914" y="5199724"/>
              <a:ext cx="1179012" cy="850687"/>
              <a:chOff x="1070790" y="3692344"/>
              <a:chExt cx="1179012" cy="850687"/>
            </a:xfrm>
            <a:grpFill/>
          </p:grpSpPr>
          <p:grpSp>
            <p:nvGrpSpPr>
              <p:cNvPr id="175" name="Group 174">
                <a:extLst>
                  <a:ext uri="{FF2B5EF4-FFF2-40B4-BE49-F238E27FC236}">
                    <a16:creationId xmlns:a16="http://schemas.microsoft.com/office/drawing/2014/main" id="{1AD24178-46C7-4871-907A-A9F03E99FAAE}"/>
                  </a:ext>
                </a:extLst>
              </p:cNvPr>
              <p:cNvGrpSpPr/>
              <p:nvPr/>
            </p:nvGrpSpPr>
            <p:grpSpPr>
              <a:xfrm>
                <a:off x="2069802" y="4104231"/>
                <a:ext cx="180000" cy="180000"/>
                <a:chOff x="3858203" y="2063591"/>
                <a:chExt cx="312530" cy="312530"/>
              </a:xfrm>
              <a:grpFill/>
            </p:grpSpPr>
            <p:sp>
              <p:nvSpPr>
                <p:cNvPr id="180" name="Oval 179">
                  <a:extLst>
                    <a:ext uri="{FF2B5EF4-FFF2-40B4-BE49-F238E27FC236}">
                      <a16:creationId xmlns:a16="http://schemas.microsoft.com/office/drawing/2014/main" id="{131C20F5-6E0D-4996-B8FC-F315F8ECEF0B}"/>
                    </a:ext>
                  </a:extLst>
                </p:cNvPr>
                <p:cNvSpPr/>
                <p:nvPr/>
              </p:nvSpPr>
              <p:spPr>
                <a:xfrm>
                  <a:off x="3923503" y="2128891"/>
                  <a:ext cx="181930" cy="1819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sp>
              <p:nvSpPr>
                <p:cNvPr id="181" name="Oval 180">
                  <a:extLst>
                    <a:ext uri="{FF2B5EF4-FFF2-40B4-BE49-F238E27FC236}">
                      <a16:creationId xmlns:a16="http://schemas.microsoft.com/office/drawing/2014/main" id="{CAF38D52-4302-4EAE-8501-68BE05AE335B}"/>
                    </a:ext>
                  </a:extLst>
                </p:cNvPr>
                <p:cNvSpPr/>
                <p:nvPr/>
              </p:nvSpPr>
              <p:spPr>
                <a:xfrm>
                  <a:off x="3858203" y="2063591"/>
                  <a:ext cx="312530" cy="312530"/>
                </a:xfrm>
                <a:prstGeom prst="ellipse">
                  <a:avLst/>
                </a:prstGeom>
                <a:grp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endParaRPr lang="en-US" dirty="0"/>
                </a:p>
              </p:txBody>
            </p:sp>
          </p:grpSp>
          <p:cxnSp>
            <p:nvCxnSpPr>
              <p:cNvPr id="176" name="Straight Connector 175">
                <a:extLst>
                  <a:ext uri="{FF2B5EF4-FFF2-40B4-BE49-F238E27FC236}">
                    <a16:creationId xmlns:a16="http://schemas.microsoft.com/office/drawing/2014/main" id="{E4A4C6DD-1322-46F9-BB6B-560F2F4D9FA2}"/>
                  </a:ext>
                </a:extLst>
              </p:cNvPr>
              <p:cNvCxnSpPr>
                <a:cxnSpLocks/>
                <a:stCxn id="181" idx="2"/>
              </p:cNvCxnSpPr>
              <p:nvPr/>
            </p:nvCxnSpPr>
            <p:spPr>
              <a:xfrm rot="1309275" flipH="1">
                <a:off x="1435642" y="4071989"/>
                <a:ext cx="566925" cy="471042"/>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EFC402-493B-49F4-BDE4-40881B264FB4}"/>
                  </a:ext>
                </a:extLst>
              </p:cNvPr>
              <p:cNvCxnSpPr>
                <a:cxnSpLocks/>
                <a:stCxn id="181" idx="2"/>
              </p:cNvCxnSpPr>
              <p:nvPr/>
            </p:nvCxnSpPr>
            <p:spPr>
              <a:xfrm flipH="1" flipV="1">
                <a:off x="1070790" y="4104231"/>
                <a:ext cx="999012" cy="90000"/>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C8CC2B7-B9E8-4DFE-BFDF-3EB5636CC35A}"/>
                  </a:ext>
                </a:extLst>
              </p:cNvPr>
              <p:cNvCxnSpPr>
                <a:cxnSpLocks/>
                <a:stCxn id="181" idx="2"/>
              </p:cNvCxnSpPr>
              <p:nvPr/>
            </p:nvCxnSpPr>
            <p:spPr>
              <a:xfrm rot="1309275" flipH="1" flipV="1">
                <a:off x="1236373" y="3900100"/>
                <a:ext cx="890126" cy="133479"/>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5D8FE3-42ED-4525-A276-4BF3A62B5319}"/>
                  </a:ext>
                </a:extLst>
              </p:cNvPr>
              <p:cNvCxnSpPr>
                <a:cxnSpLocks/>
                <a:stCxn id="181" idx="2"/>
              </p:cNvCxnSpPr>
              <p:nvPr/>
            </p:nvCxnSpPr>
            <p:spPr>
              <a:xfrm rot="1309275" flipH="1" flipV="1">
                <a:off x="1579312" y="3692344"/>
                <a:ext cx="587234" cy="407340"/>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cxnSp>
          <p:nvCxnSpPr>
            <p:cNvPr id="174" name="Straight Connector 173">
              <a:extLst>
                <a:ext uri="{FF2B5EF4-FFF2-40B4-BE49-F238E27FC236}">
                  <a16:creationId xmlns:a16="http://schemas.microsoft.com/office/drawing/2014/main" id="{17EA3174-A9AA-436B-BB46-92B65EDC0842}"/>
                </a:ext>
              </a:extLst>
            </p:cNvPr>
            <p:cNvCxnSpPr>
              <a:cxnSpLocks/>
              <a:stCxn id="181" idx="2"/>
            </p:cNvCxnSpPr>
            <p:nvPr/>
          </p:nvCxnSpPr>
          <p:spPr>
            <a:xfrm rot="20088962" flipH="1">
              <a:off x="4145239" y="5408220"/>
              <a:ext cx="326259" cy="819379"/>
            </a:xfrm>
            <a:prstGeom prst="line">
              <a:avLst/>
            </a:prstGeom>
            <a:grpFill/>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182" name="Shape 131">
            <a:extLst>
              <a:ext uri="{FF2B5EF4-FFF2-40B4-BE49-F238E27FC236}">
                <a16:creationId xmlns:a16="http://schemas.microsoft.com/office/drawing/2014/main" id="{EB0BB43A-3BDB-4939-BBE9-B30567640D10}"/>
              </a:ext>
            </a:extLst>
          </p:cNvPr>
          <p:cNvSpPr txBox="1"/>
          <p:nvPr/>
        </p:nvSpPr>
        <p:spPr>
          <a:xfrm>
            <a:off x="5619422" y="6130057"/>
            <a:ext cx="1253742" cy="376227"/>
          </a:xfrm>
          <a:prstGeom prst="rect">
            <a:avLst/>
          </a:prstGeom>
          <a:noFill/>
          <a:ln>
            <a:noFill/>
          </a:ln>
        </p:spPr>
        <p:txBody>
          <a:bodyPr wrap="square" lIns="0" tIns="0" rIns="0" bIns="0" anchor="ctr" anchorCtr="0">
            <a:noAutofit/>
          </a:bodyPr>
          <a:lstStyle/>
          <a:p>
            <a:pPr algn="ctr" fontAlgn="base"/>
            <a:r>
              <a:rPr lang="en-GB" sz="1050" i="1" dirty="0">
                <a:solidFill>
                  <a:schemeClr val="accent1"/>
                </a:solidFill>
                <a:ea typeface="Arial"/>
                <a:cs typeface="Arial"/>
                <a:sym typeface="Arial"/>
              </a:rPr>
              <a:t>Digital containment (self-service, chat, etc.)</a:t>
            </a:r>
          </a:p>
        </p:txBody>
      </p:sp>
      <p:sp>
        <p:nvSpPr>
          <p:cNvPr id="183" name="Rectangle 182">
            <a:extLst>
              <a:ext uri="{FF2B5EF4-FFF2-40B4-BE49-F238E27FC236}">
                <a16:creationId xmlns:a16="http://schemas.microsoft.com/office/drawing/2014/main" id="{F29F914D-2A83-4265-A486-DB288130AB0D}"/>
              </a:ext>
            </a:extLst>
          </p:cNvPr>
          <p:cNvSpPr/>
          <p:nvPr/>
        </p:nvSpPr>
        <p:spPr>
          <a:xfrm>
            <a:off x="503276" y="4666338"/>
            <a:ext cx="2052167" cy="1155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solidFill>
                  <a:schemeClr val="accent1"/>
                </a:solidFill>
              </a:rPr>
              <a:t>50+</a:t>
            </a:r>
          </a:p>
          <a:p>
            <a:r>
              <a:rPr lang="en-GB" sz="1400" dirty="0">
                <a:solidFill>
                  <a:schemeClr val="tx2"/>
                </a:solidFill>
              </a:rPr>
              <a:t>Data points reviewed across the Customer Journey </a:t>
            </a:r>
          </a:p>
          <a:p>
            <a:pPr algn="ctr"/>
            <a:r>
              <a:rPr lang="en-GB" sz="1200" dirty="0">
                <a:solidFill>
                  <a:schemeClr val="bg1"/>
                </a:solidFill>
              </a:rPr>
              <a:t>Cross-sell</a:t>
            </a:r>
          </a:p>
        </p:txBody>
      </p:sp>
      <p:grpSp>
        <p:nvGrpSpPr>
          <p:cNvPr id="184" name="Group 183">
            <a:extLst>
              <a:ext uri="{FF2B5EF4-FFF2-40B4-BE49-F238E27FC236}">
                <a16:creationId xmlns:a16="http://schemas.microsoft.com/office/drawing/2014/main" id="{11230BE0-0AB2-4294-B8A6-B5EB3C13B472}"/>
              </a:ext>
            </a:extLst>
          </p:cNvPr>
          <p:cNvGrpSpPr/>
          <p:nvPr/>
        </p:nvGrpSpPr>
        <p:grpSpPr>
          <a:xfrm>
            <a:off x="5617180" y="2218286"/>
            <a:ext cx="2269520" cy="2269520"/>
            <a:chOff x="5617180" y="2218286"/>
            <a:chExt cx="2269520" cy="2269520"/>
          </a:xfrm>
        </p:grpSpPr>
        <p:sp>
          <p:nvSpPr>
            <p:cNvPr id="185" name="Shape 108">
              <a:extLst>
                <a:ext uri="{FF2B5EF4-FFF2-40B4-BE49-F238E27FC236}">
                  <a16:creationId xmlns:a16="http://schemas.microsoft.com/office/drawing/2014/main" id="{4ABC7EE6-CE6A-4725-B1BA-AB2097A3B251}"/>
                </a:ext>
              </a:extLst>
            </p:cNvPr>
            <p:cNvSpPr/>
            <p:nvPr/>
          </p:nvSpPr>
          <p:spPr>
            <a:xfrm>
              <a:off x="5617180" y="2218286"/>
              <a:ext cx="2269520" cy="2269520"/>
            </a:xfrm>
            <a:prstGeom prst="ellipse">
              <a:avLst/>
            </a:prstGeom>
            <a:solidFill>
              <a:schemeClr val="tx1"/>
            </a:solidFill>
            <a:ln>
              <a:noFill/>
            </a:ln>
            <a:effectLst/>
          </p:spPr>
          <p:txBody>
            <a:bodyPr wrap="square" lIns="0" tIns="0" rIns="0" bIns="0" anchor="ctr" anchorCtr="0">
              <a:noAutofit/>
            </a:bodyPr>
            <a:lstStyle/>
            <a:p>
              <a:pPr algn="ctr" fontAlgn="base"/>
              <a:r>
                <a:rPr lang="en-US" sz="2800" b="1" dirty="0">
                  <a:solidFill>
                    <a:schemeClr val="bg1"/>
                  </a:solidFill>
                  <a:ea typeface="Helvetica Neue"/>
                  <a:cs typeface="Helvetica Neue"/>
                  <a:sym typeface="Helvetica Neue"/>
                </a:rPr>
                <a:t> </a:t>
              </a:r>
              <a:endParaRPr lang="en-US" sz="1200" b="1" dirty="0">
                <a:solidFill>
                  <a:schemeClr val="bg1"/>
                </a:solidFill>
                <a:ea typeface="Helvetica Neue"/>
                <a:cs typeface="Helvetica Neue"/>
                <a:sym typeface="Helvetica Neue"/>
              </a:endParaRPr>
            </a:p>
          </p:txBody>
        </p:sp>
        <p:sp>
          <p:nvSpPr>
            <p:cNvPr id="186" name="Shape 108">
              <a:extLst>
                <a:ext uri="{FF2B5EF4-FFF2-40B4-BE49-F238E27FC236}">
                  <a16:creationId xmlns:a16="http://schemas.microsoft.com/office/drawing/2014/main" id="{D8991061-DF9C-4ABE-B72F-2E3709952E49}"/>
                </a:ext>
              </a:extLst>
            </p:cNvPr>
            <p:cNvSpPr/>
            <p:nvPr/>
          </p:nvSpPr>
          <p:spPr>
            <a:xfrm>
              <a:off x="5741004" y="2342110"/>
              <a:ext cx="2021872" cy="2021872"/>
            </a:xfrm>
            <a:prstGeom prst="ellipse">
              <a:avLst/>
            </a:prstGeom>
            <a:solidFill>
              <a:schemeClr val="bg1"/>
            </a:solidFill>
            <a:ln>
              <a:noFill/>
            </a:ln>
            <a:effectLst/>
          </p:spPr>
          <p:txBody>
            <a:bodyPr wrap="square" lIns="0" tIns="0" rIns="0" bIns="0" anchor="ctr" anchorCtr="0">
              <a:noAutofit/>
            </a:bodyPr>
            <a:lstStyle/>
            <a:p>
              <a:pPr algn="ctr" fontAlgn="base"/>
              <a:r>
                <a:rPr lang="en-US" sz="2800" b="1" dirty="0">
                  <a:solidFill>
                    <a:schemeClr val="bg1"/>
                  </a:solidFill>
                  <a:ea typeface="Helvetica Neue"/>
                  <a:cs typeface="Helvetica Neue"/>
                  <a:sym typeface="Helvetica Neue"/>
                </a:rPr>
                <a:t> </a:t>
              </a:r>
              <a:endParaRPr lang="en-US" sz="1200" b="1" dirty="0">
                <a:solidFill>
                  <a:schemeClr val="bg1"/>
                </a:solidFill>
                <a:ea typeface="Helvetica Neue"/>
                <a:cs typeface="Helvetica Neue"/>
                <a:sym typeface="Helvetica Neue"/>
              </a:endParaRPr>
            </a:p>
          </p:txBody>
        </p:sp>
        <p:sp>
          <p:nvSpPr>
            <p:cNvPr id="187" name="Shape 108">
              <a:extLst>
                <a:ext uri="{FF2B5EF4-FFF2-40B4-BE49-F238E27FC236}">
                  <a16:creationId xmlns:a16="http://schemas.microsoft.com/office/drawing/2014/main" id="{E1D8635B-A6E0-4A77-9682-CC671B6C64AF}"/>
                </a:ext>
              </a:extLst>
            </p:cNvPr>
            <p:cNvSpPr/>
            <p:nvPr/>
          </p:nvSpPr>
          <p:spPr>
            <a:xfrm>
              <a:off x="5868192" y="2469298"/>
              <a:ext cx="1767495" cy="1767496"/>
            </a:xfrm>
            <a:prstGeom prst="ellipse">
              <a:avLst/>
            </a:prstGeom>
            <a:solidFill>
              <a:schemeClr val="accent1"/>
            </a:solidFill>
            <a:ln>
              <a:noFill/>
            </a:ln>
            <a:effectLst/>
          </p:spPr>
          <p:txBody>
            <a:bodyPr wrap="square" lIns="0" tIns="0" rIns="0" bIns="0" anchor="ctr" anchorCtr="0">
              <a:noAutofit/>
            </a:bodyPr>
            <a:lstStyle/>
            <a:p>
              <a:pPr algn="ctr" fontAlgn="base"/>
              <a:endParaRPr lang="en-US" sz="2800" b="1" dirty="0">
                <a:solidFill>
                  <a:schemeClr val="bg1"/>
                </a:solidFill>
                <a:ea typeface="Helvetica Neue"/>
                <a:cs typeface="Helvetica Neue"/>
                <a:sym typeface="Helvetica Neue"/>
              </a:endParaRPr>
            </a:p>
            <a:p>
              <a:pPr algn="ctr" fontAlgn="base"/>
              <a:r>
                <a:rPr lang="en-US" sz="2000" b="1" dirty="0">
                  <a:solidFill>
                    <a:schemeClr val="bg1"/>
                  </a:solidFill>
                  <a:ea typeface="Helvetica Neue"/>
                  <a:cs typeface="Helvetica Neue"/>
                  <a:sym typeface="Helvetica Neue"/>
                </a:rPr>
                <a:t/>
              </a:r>
              <a:br>
                <a:rPr lang="en-US" sz="2000" b="1" dirty="0">
                  <a:solidFill>
                    <a:schemeClr val="bg1"/>
                  </a:solidFill>
                  <a:ea typeface="Helvetica Neue"/>
                  <a:cs typeface="Helvetica Neue"/>
                  <a:sym typeface="Helvetica Neue"/>
                </a:rPr>
              </a:br>
              <a:r>
                <a:rPr lang="en-US" sz="2000" b="1" dirty="0">
                  <a:solidFill>
                    <a:schemeClr val="bg1"/>
                  </a:solidFill>
                  <a:ea typeface="Helvetica Neue"/>
                  <a:cs typeface="Helvetica Neue"/>
                  <a:sym typeface="Helvetica Neue"/>
                </a:rPr>
                <a:t> EXL CONNECx</a:t>
              </a:r>
              <a:endParaRPr lang="en-US" sz="1200" b="1" dirty="0">
                <a:solidFill>
                  <a:schemeClr val="bg1"/>
                </a:solidFill>
                <a:ea typeface="Helvetica Neue"/>
                <a:cs typeface="Helvetica Neue"/>
                <a:sym typeface="Helvetica Neue"/>
              </a:endParaRPr>
            </a:p>
          </p:txBody>
        </p:sp>
        <p:pic>
          <p:nvPicPr>
            <p:cNvPr id="188" name="Picture 187">
              <a:extLst>
                <a:ext uri="{FF2B5EF4-FFF2-40B4-BE49-F238E27FC236}">
                  <a16:creationId xmlns:a16="http://schemas.microsoft.com/office/drawing/2014/main" id="{D882F8EF-DE4C-4495-BA40-C82FF3185296}"/>
                </a:ext>
              </a:extLst>
            </p:cNvPr>
            <p:cNvPicPr>
              <a:picLocks noChangeAspect="1"/>
            </p:cNvPicPr>
            <p:nvPr/>
          </p:nvPicPr>
          <p:blipFill>
            <a:blip r:embed="rId2" cstate="email">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6492805" y="2697934"/>
              <a:ext cx="518269" cy="611483"/>
            </a:xfrm>
            <a:prstGeom prst="rect">
              <a:avLst/>
            </a:prstGeom>
          </p:spPr>
        </p:pic>
      </p:grpSp>
    </p:spTree>
    <p:extLst>
      <p:ext uri="{BB962C8B-B14F-4D97-AF65-F5344CB8AC3E}">
        <p14:creationId xmlns:p14="http://schemas.microsoft.com/office/powerpoint/2010/main" val="375577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 How will we deliver transformation</a:t>
            </a:r>
          </a:p>
        </p:txBody>
      </p:sp>
      <p:graphicFrame>
        <p:nvGraphicFramePr>
          <p:cNvPr id="165" name="Diagram 164"/>
          <p:cNvGraphicFramePr/>
          <p:nvPr>
            <p:extLst/>
          </p:nvPr>
        </p:nvGraphicFramePr>
        <p:xfrm>
          <a:off x="230276" y="2658411"/>
          <a:ext cx="7464144" cy="646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6" name="Group 165"/>
          <p:cNvGrpSpPr/>
          <p:nvPr/>
        </p:nvGrpSpPr>
        <p:grpSpPr>
          <a:xfrm>
            <a:off x="7855913" y="2670893"/>
            <a:ext cx="3944516" cy="2357969"/>
            <a:chOff x="9250153" y="2502987"/>
            <a:chExt cx="4165616" cy="1928085"/>
          </a:xfrm>
        </p:grpSpPr>
        <p:sp>
          <p:nvSpPr>
            <p:cNvPr id="167" name="Rectangle 166"/>
            <p:cNvSpPr/>
            <p:nvPr/>
          </p:nvSpPr>
          <p:spPr>
            <a:xfrm>
              <a:off x="9839830" y="2502990"/>
              <a:ext cx="3575939" cy="192808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mn-cs"/>
              </a:endParaRPr>
            </a:p>
          </p:txBody>
        </p:sp>
        <p:pic>
          <p:nvPicPr>
            <p:cNvPr id="168" name="Picture 167"/>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18281" y="2798595"/>
              <a:ext cx="484903" cy="352314"/>
            </a:xfrm>
            <a:prstGeom prst="rect">
              <a:avLst/>
            </a:prstGeom>
          </p:spPr>
        </p:pic>
        <p:pic>
          <p:nvPicPr>
            <p:cNvPr id="169" name="Picture 168"/>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18281" y="3697866"/>
              <a:ext cx="484903" cy="352314"/>
            </a:xfrm>
            <a:prstGeom prst="rect">
              <a:avLst/>
            </a:prstGeom>
          </p:spPr>
        </p:pic>
        <p:sp>
          <p:nvSpPr>
            <p:cNvPr id="170" name="Rectangle 169"/>
            <p:cNvSpPr/>
            <p:nvPr/>
          </p:nvSpPr>
          <p:spPr bwMode="auto">
            <a:xfrm>
              <a:off x="10528762" y="2798595"/>
              <a:ext cx="1604753" cy="374982"/>
            </a:xfrm>
            <a:prstGeom prst="rect">
              <a:avLst/>
            </a:prstGeom>
          </p:spPr>
          <p:txBody>
            <a:bodyPr wrap="square" lIns="0" rIns="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j-lt"/>
                  <a:ea typeface="+mn-ea"/>
                  <a:cs typeface="+mn-cs"/>
                </a:rPr>
                <a:t>Digital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j-lt"/>
                  <a:ea typeface="+mn-ea"/>
                  <a:cs typeface="+mn-cs"/>
                </a:rPr>
                <a:t>Solutions</a:t>
              </a:r>
            </a:p>
          </p:txBody>
        </p:sp>
        <p:sp>
          <p:nvSpPr>
            <p:cNvPr id="171" name="Rectangle 170"/>
            <p:cNvSpPr/>
            <p:nvPr/>
          </p:nvSpPr>
          <p:spPr>
            <a:xfrm>
              <a:off x="11764388" y="2619127"/>
              <a:ext cx="1555848" cy="728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
                  <a:srgbClr val="FF6503"/>
                </a:buClr>
                <a:buSzTx/>
                <a:tabLst/>
                <a:defRPr/>
              </a:pPr>
              <a:r>
                <a:rPr lang="en-US" sz="1600" b="1" dirty="0">
                  <a:solidFill>
                    <a:srgbClr val="000000"/>
                  </a:solidFill>
                  <a:latin typeface="+mj-lt"/>
                </a:rPr>
                <a:t>25</a:t>
              </a:r>
              <a:r>
                <a:rPr kumimoji="0" lang="en-US" sz="1600" b="1" i="0" u="none" strike="noStrike" kern="1200" cap="none" spc="0" normalizeH="0" baseline="0" noProof="0" dirty="0">
                  <a:ln>
                    <a:noFill/>
                  </a:ln>
                  <a:solidFill>
                    <a:srgbClr val="000000"/>
                  </a:solidFill>
                  <a:effectLst/>
                  <a:uLnTx/>
                  <a:uFillTx/>
                  <a:latin typeface="+mj-lt"/>
                </a:rPr>
                <a:t>% - 40%</a:t>
              </a:r>
            </a:p>
          </p:txBody>
        </p:sp>
        <p:sp>
          <p:nvSpPr>
            <p:cNvPr id="172" name="Rectangle 171"/>
            <p:cNvSpPr/>
            <p:nvPr/>
          </p:nvSpPr>
          <p:spPr>
            <a:xfrm rot="16200000">
              <a:off x="8576690" y="3176450"/>
              <a:ext cx="1928082" cy="58115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rgbClr val="FFFFFF"/>
                  </a:solidFill>
                  <a:latin typeface="+mj-lt"/>
                </a:rPr>
                <a:t>Indicative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rgbClr val="FFFFFF"/>
                  </a:solidFill>
                  <a:latin typeface="+mj-lt"/>
                </a:rPr>
                <a:t> by Lever</a:t>
              </a:r>
              <a:endParaRPr kumimoji="0" lang="en-US" sz="1400" b="1" i="0" u="none" strike="noStrike" kern="1200" cap="none" spc="0" normalizeH="0" baseline="0" noProof="0" dirty="0">
                <a:ln>
                  <a:noFill/>
                </a:ln>
                <a:solidFill>
                  <a:srgbClr val="FFFFFF"/>
                </a:solidFill>
                <a:effectLst/>
                <a:uLnTx/>
                <a:uFillTx/>
                <a:latin typeface="+mj-lt"/>
              </a:endParaRPr>
            </a:p>
          </p:txBody>
        </p:sp>
        <p:sp>
          <p:nvSpPr>
            <p:cNvPr id="173" name="Rectangle 172"/>
            <p:cNvSpPr/>
            <p:nvPr/>
          </p:nvSpPr>
          <p:spPr>
            <a:xfrm>
              <a:off x="11985025" y="3133904"/>
              <a:ext cx="1164449" cy="728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
                  <a:srgbClr val="FF6503"/>
                </a:buClr>
                <a:buSzTx/>
                <a:tabLst/>
                <a:defRPr/>
              </a:pPr>
              <a:endParaRPr kumimoji="0" lang="en-US" sz="1600" b="1" i="0" u="none" strike="noStrike" kern="1200" cap="none" spc="0" normalizeH="0" baseline="0" noProof="0" dirty="0">
                <a:ln>
                  <a:noFill/>
                </a:ln>
                <a:solidFill>
                  <a:srgbClr val="000000"/>
                </a:solidFill>
                <a:effectLst/>
                <a:uLnTx/>
                <a:uFillTx/>
                <a:latin typeface="+mj-lt"/>
                <a:ea typeface="+mn-ea"/>
                <a:cs typeface="+mn-cs"/>
              </a:endParaRPr>
            </a:p>
          </p:txBody>
        </p:sp>
        <p:sp>
          <p:nvSpPr>
            <p:cNvPr id="174" name="Rectangle 173"/>
            <p:cNvSpPr/>
            <p:nvPr/>
          </p:nvSpPr>
          <p:spPr bwMode="auto">
            <a:xfrm>
              <a:off x="10598334" y="3689879"/>
              <a:ext cx="1604753" cy="374982"/>
            </a:xfrm>
            <a:prstGeom prst="rect">
              <a:avLst/>
            </a:prstGeom>
          </p:spPr>
          <p:txBody>
            <a:bodyPr wrap="square" lIns="0" rIns="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j-lt"/>
                  <a:ea typeface="+mn-ea"/>
                  <a:cs typeface="+mn-cs"/>
                </a:rPr>
                <a:t>Continuous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j-lt"/>
                  <a:ea typeface="+mn-ea"/>
                  <a:cs typeface="+mn-cs"/>
                </a:rPr>
                <a:t>Improvement</a:t>
              </a:r>
            </a:p>
          </p:txBody>
        </p:sp>
        <p:sp>
          <p:nvSpPr>
            <p:cNvPr id="175" name="Rectangle 174"/>
            <p:cNvSpPr/>
            <p:nvPr/>
          </p:nvSpPr>
          <p:spPr>
            <a:xfrm>
              <a:off x="11987299" y="3568081"/>
              <a:ext cx="1164449" cy="728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
                  <a:srgbClr val="FF6503"/>
                </a:buClr>
                <a:buSzTx/>
                <a:tabLst/>
                <a:defRPr/>
              </a:pPr>
              <a:r>
                <a:rPr kumimoji="0" lang="en-US" sz="1600" b="1" i="0" u="none" strike="noStrike" kern="1200" cap="none" spc="0" normalizeH="0" baseline="0" noProof="0" dirty="0">
                  <a:ln>
                    <a:noFill/>
                  </a:ln>
                  <a:solidFill>
                    <a:srgbClr val="000000"/>
                  </a:solidFill>
                  <a:effectLst/>
                  <a:uLnTx/>
                  <a:uFillTx/>
                  <a:latin typeface="+mj-lt"/>
                  <a:ea typeface="+mn-ea"/>
                  <a:cs typeface="+mn-cs"/>
                </a:rPr>
                <a:t>5% - 8%</a:t>
              </a:r>
            </a:p>
          </p:txBody>
        </p:sp>
      </p:grpSp>
      <p:cxnSp>
        <p:nvCxnSpPr>
          <p:cNvPr id="176" name="Straight Connector 175"/>
          <p:cNvCxnSpPr/>
          <p:nvPr/>
        </p:nvCxnSpPr>
        <p:spPr>
          <a:xfrm>
            <a:off x="2609914" y="3187549"/>
            <a:ext cx="14327" cy="279803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287151" y="3150065"/>
            <a:ext cx="14327" cy="279803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125416" y="3462101"/>
            <a:ext cx="2232337" cy="646331"/>
          </a:xfrm>
          <a:prstGeom prst="rect">
            <a:avLst/>
          </a:prstGeom>
          <a:noFill/>
        </p:spPr>
        <p:txBody>
          <a:bodyPr wrap="square" lIns="0" tIns="0" rIns="0" bIns="0" rtlCol="0">
            <a:spAutoFit/>
          </a:bodyPr>
          <a:lstStyle/>
          <a:p>
            <a:pPr marL="171450" indent="-171450" algn="just">
              <a:spcAft>
                <a:spcPts val="600"/>
              </a:spcAft>
              <a:buClr>
                <a:schemeClr val="accent3"/>
              </a:buClr>
              <a:buFont typeface="Arial" panose="020B0604020202020204" pitchFamily="34" charset="0"/>
              <a:buChar char="•"/>
            </a:pPr>
            <a:r>
              <a:rPr lang="en-US" sz="1400" dirty="0">
                <a:solidFill>
                  <a:schemeClr val="tx2"/>
                </a:solidFill>
                <a:latin typeface="+mj-lt"/>
              </a:rPr>
              <a:t>EXL  provides an overview of all applicable solutions in Client Operations</a:t>
            </a:r>
          </a:p>
        </p:txBody>
      </p:sp>
      <p:sp>
        <p:nvSpPr>
          <p:cNvPr id="179" name="TextBox 178"/>
          <p:cNvSpPr txBox="1"/>
          <p:nvPr/>
        </p:nvSpPr>
        <p:spPr>
          <a:xfrm>
            <a:off x="2705423" y="3462101"/>
            <a:ext cx="2527844" cy="2523768"/>
          </a:xfrm>
          <a:prstGeom prst="rect">
            <a:avLst/>
          </a:prstGeom>
          <a:noFill/>
        </p:spPr>
        <p:txBody>
          <a:bodyPr wrap="square" lIns="0" tIns="0" rIns="0" bIns="0" rtlCol="0">
            <a:spAutoFit/>
          </a:bodyPr>
          <a:lstStyle>
            <a:defPPr>
              <a:defRPr lang="en-US"/>
            </a:defPPr>
            <a:lvl1pPr marL="171450" indent="-171450">
              <a:spcAft>
                <a:spcPts val="600"/>
              </a:spcAft>
              <a:buClr>
                <a:schemeClr val="accent3"/>
              </a:buClr>
              <a:buFont typeface="Arial" panose="020B0604020202020204" pitchFamily="34" charset="0"/>
              <a:buChar char="•"/>
              <a:defRPr sz="1400"/>
            </a:lvl1pPr>
          </a:lstStyle>
          <a:p>
            <a:r>
              <a:rPr lang="en-US" dirty="0">
                <a:solidFill>
                  <a:schemeClr val="tx2"/>
                </a:solidFill>
                <a:latin typeface="+mj-lt"/>
              </a:rPr>
              <a:t>Transformation Roadmap is created for scope, process/ tech changes, feasibility etc. This activity is conducted 3 - 6 months post transition </a:t>
            </a:r>
          </a:p>
          <a:p>
            <a:endParaRPr lang="en-US" dirty="0">
              <a:solidFill>
                <a:schemeClr val="tx2"/>
              </a:solidFill>
              <a:latin typeface="+mj-lt"/>
            </a:endParaRPr>
          </a:p>
          <a:p>
            <a:r>
              <a:rPr lang="en-US" dirty="0">
                <a:solidFill>
                  <a:schemeClr val="tx2"/>
                </a:solidFill>
                <a:latin typeface="+mj-lt"/>
              </a:rPr>
              <a:t>Post validation the Year-on-Year transformation roadmap agreed between Ekaterra &amp; EXL along with Costing (over &amp; above contractual)</a:t>
            </a:r>
          </a:p>
        </p:txBody>
      </p:sp>
      <p:sp>
        <p:nvSpPr>
          <p:cNvPr id="180" name="TextBox 179"/>
          <p:cNvSpPr txBox="1"/>
          <p:nvPr/>
        </p:nvSpPr>
        <p:spPr>
          <a:xfrm>
            <a:off x="5395211" y="3466622"/>
            <a:ext cx="2271913" cy="1031051"/>
          </a:xfrm>
          <a:prstGeom prst="rect">
            <a:avLst/>
          </a:prstGeom>
          <a:noFill/>
        </p:spPr>
        <p:txBody>
          <a:bodyPr wrap="square" lIns="0" tIns="0" rIns="0" bIns="0" rtlCol="0">
            <a:spAutoFit/>
          </a:bodyPr>
          <a:lstStyle>
            <a:defPPr>
              <a:defRPr lang="en-US"/>
            </a:defPPr>
            <a:lvl1pPr marL="171450" indent="-171450">
              <a:spcAft>
                <a:spcPts val="600"/>
              </a:spcAft>
              <a:buClr>
                <a:schemeClr val="accent3"/>
              </a:buClr>
              <a:buFont typeface="Arial" panose="020B0604020202020204" pitchFamily="34" charset="0"/>
              <a:buChar char="•"/>
              <a:defRPr sz="1400"/>
            </a:lvl1pPr>
          </a:lstStyle>
          <a:p>
            <a:r>
              <a:rPr lang="en-US" dirty="0">
                <a:solidFill>
                  <a:schemeClr val="tx2"/>
                </a:solidFill>
                <a:latin typeface="+mj-lt"/>
              </a:rPr>
              <a:t>At beginning of each Year, Transformation plan is tweaked &amp; firmed up as required (</a:t>
            </a:r>
            <a:r>
              <a:rPr lang="en-US" sz="1100" dirty="0">
                <a:solidFill>
                  <a:schemeClr val="tx2"/>
                </a:solidFill>
                <a:latin typeface="+mj-lt"/>
              </a:rPr>
              <a:t>in  collaboration with Ekaterra)</a:t>
            </a:r>
            <a:endParaRPr lang="en-US" dirty="0">
              <a:solidFill>
                <a:schemeClr val="tx2"/>
              </a:solidFill>
              <a:latin typeface="+mj-lt"/>
            </a:endParaRPr>
          </a:p>
        </p:txBody>
      </p:sp>
      <p:sp>
        <p:nvSpPr>
          <p:cNvPr id="181" name="Rectangle 180">
            <a:extLst>
              <a:ext uri="{FF2B5EF4-FFF2-40B4-BE49-F238E27FC236}">
                <a16:creationId xmlns:a16="http://schemas.microsoft.com/office/drawing/2014/main" id="{AA0E3D25-354A-43F1-944E-2D086849B3ED}"/>
              </a:ext>
            </a:extLst>
          </p:cNvPr>
          <p:cNvSpPr/>
          <p:nvPr/>
        </p:nvSpPr>
        <p:spPr>
          <a:xfrm>
            <a:off x="9066657" y="1226443"/>
            <a:ext cx="303406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US" sz="1400" dirty="0">
                <a:solidFill>
                  <a:schemeClr val="tx2"/>
                </a:solidFill>
                <a:latin typeface="+mj-lt"/>
                <a:cs typeface="Calibri Light" panose="020F0302020204030204" pitchFamily="34" charset="0"/>
              </a:rPr>
              <a:t>Holistic review of all Digital channels</a:t>
            </a:r>
          </a:p>
        </p:txBody>
      </p:sp>
      <p:sp>
        <p:nvSpPr>
          <p:cNvPr id="182" name="Rectangle 181">
            <a:extLst>
              <a:ext uri="{FF2B5EF4-FFF2-40B4-BE49-F238E27FC236}">
                <a16:creationId xmlns:a16="http://schemas.microsoft.com/office/drawing/2014/main" id="{AAC0C1AD-A449-451A-B970-47555A3C02E7}"/>
              </a:ext>
            </a:extLst>
          </p:cNvPr>
          <p:cNvSpPr/>
          <p:nvPr/>
        </p:nvSpPr>
        <p:spPr>
          <a:xfrm>
            <a:off x="307408" y="1317690"/>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Calls/ front office</a:t>
            </a:r>
            <a:endParaRPr lang="en-US" sz="2800" dirty="0">
              <a:latin typeface="+mj-lt"/>
            </a:endParaRPr>
          </a:p>
        </p:txBody>
      </p:sp>
      <p:sp>
        <p:nvSpPr>
          <p:cNvPr id="183" name="Rectangle 182">
            <a:extLst>
              <a:ext uri="{FF2B5EF4-FFF2-40B4-BE49-F238E27FC236}">
                <a16:creationId xmlns:a16="http://schemas.microsoft.com/office/drawing/2014/main" id="{7EDC0777-7108-4D65-8532-2B0D0A8B5593}"/>
              </a:ext>
            </a:extLst>
          </p:cNvPr>
          <p:cNvSpPr/>
          <p:nvPr/>
        </p:nvSpPr>
        <p:spPr>
          <a:xfrm>
            <a:off x="1574903" y="1311232"/>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Email</a:t>
            </a:r>
            <a:endParaRPr lang="en-US" sz="2800" dirty="0">
              <a:latin typeface="+mj-lt"/>
            </a:endParaRPr>
          </a:p>
        </p:txBody>
      </p:sp>
      <p:sp>
        <p:nvSpPr>
          <p:cNvPr id="184" name="Rectangle 183">
            <a:extLst>
              <a:ext uri="{FF2B5EF4-FFF2-40B4-BE49-F238E27FC236}">
                <a16:creationId xmlns:a16="http://schemas.microsoft.com/office/drawing/2014/main" id="{F9E594F2-A3F8-4BB2-96C7-2F9F143BA48C}"/>
              </a:ext>
            </a:extLst>
          </p:cNvPr>
          <p:cNvSpPr/>
          <p:nvPr/>
        </p:nvSpPr>
        <p:spPr>
          <a:xfrm>
            <a:off x="2848583" y="1297288"/>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Chat</a:t>
            </a:r>
            <a:endParaRPr lang="en-US" sz="2800" dirty="0">
              <a:latin typeface="+mj-lt"/>
            </a:endParaRPr>
          </a:p>
        </p:txBody>
      </p:sp>
      <p:sp>
        <p:nvSpPr>
          <p:cNvPr id="185" name="Rectangle 184">
            <a:extLst>
              <a:ext uri="{FF2B5EF4-FFF2-40B4-BE49-F238E27FC236}">
                <a16:creationId xmlns:a16="http://schemas.microsoft.com/office/drawing/2014/main" id="{FA725C56-D5A8-4377-ACDB-B090F79B7A64}"/>
              </a:ext>
            </a:extLst>
          </p:cNvPr>
          <p:cNvSpPr/>
          <p:nvPr/>
        </p:nvSpPr>
        <p:spPr>
          <a:xfrm>
            <a:off x="4116078" y="1317690"/>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Social Media</a:t>
            </a:r>
            <a:endParaRPr lang="en-US" sz="2800" dirty="0">
              <a:latin typeface="+mj-lt"/>
            </a:endParaRPr>
          </a:p>
        </p:txBody>
      </p:sp>
      <p:sp>
        <p:nvSpPr>
          <p:cNvPr id="186" name="Rectangle 185">
            <a:extLst>
              <a:ext uri="{FF2B5EF4-FFF2-40B4-BE49-F238E27FC236}">
                <a16:creationId xmlns:a16="http://schemas.microsoft.com/office/drawing/2014/main" id="{EFC3F2ED-F16C-495E-A33C-E46D700AFF25}"/>
              </a:ext>
            </a:extLst>
          </p:cNvPr>
          <p:cNvSpPr/>
          <p:nvPr/>
        </p:nvSpPr>
        <p:spPr>
          <a:xfrm>
            <a:off x="5415533" y="1344702"/>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Exceptions</a:t>
            </a:r>
            <a:endParaRPr lang="en-US" sz="2800" dirty="0">
              <a:latin typeface="+mj-lt"/>
            </a:endParaRPr>
          </a:p>
        </p:txBody>
      </p:sp>
      <p:sp>
        <p:nvSpPr>
          <p:cNvPr id="187" name="Rectangle 186">
            <a:extLst>
              <a:ext uri="{FF2B5EF4-FFF2-40B4-BE49-F238E27FC236}">
                <a16:creationId xmlns:a16="http://schemas.microsoft.com/office/drawing/2014/main" id="{662A0D3A-4531-42C0-9D5C-4240C4513560}"/>
              </a:ext>
            </a:extLst>
          </p:cNvPr>
          <p:cNvSpPr/>
          <p:nvPr/>
        </p:nvSpPr>
        <p:spPr>
          <a:xfrm>
            <a:off x="6669023" y="1334467"/>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SMS/ Text</a:t>
            </a:r>
            <a:endParaRPr lang="en-US" sz="2800" dirty="0">
              <a:latin typeface="+mj-lt"/>
            </a:endParaRPr>
          </a:p>
        </p:txBody>
      </p:sp>
      <p:sp>
        <p:nvSpPr>
          <p:cNvPr id="188" name="Rectangle 187">
            <a:extLst>
              <a:ext uri="{FF2B5EF4-FFF2-40B4-BE49-F238E27FC236}">
                <a16:creationId xmlns:a16="http://schemas.microsoft.com/office/drawing/2014/main" id="{2868E2EF-C358-4E42-B79E-1A809187138D}"/>
              </a:ext>
            </a:extLst>
          </p:cNvPr>
          <p:cNvSpPr/>
          <p:nvPr/>
        </p:nvSpPr>
        <p:spPr>
          <a:xfrm>
            <a:off x="7922513" y="1334467"/>
            <a:ext cx="1104900" cy="459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Mobile App/ Web</a:t>
            </a:r>
            <a:endParaRPr lang="en-US" sz="2800" dirty="0">
              <a:latin typeface="+mj-lt"/>
            </a:endParaRPr>
          </a:p>
        </p:txBody>
      </p:sp>
      <p:cxnSp>
        <p:nvCxnSpPr>
          <p:cNvPr id="189" name="Connector: Elbow 7">
            <a:extLst>
              <a:ext uri="{FF2B5EF4-FFF2-40B4-BE49-F238E27FC236}">
                <a16:creationId xmlns:a16="http://schemas.microsoft.com/office/drawing/2014/main" id="{F6DD8677-87BC-4132-9BB0-91CDDB6DB389}"/>
              </a:ext>
            </a:extLst>
          </p:cNvPr>
          <p:cNvCxnSpPr>
            <a:stCxn id="182" idx="2"/>
            <a:endCxn id="188" idx="2"/>
          </p:cNvCxnSpPr>
          <p:nvPr/>
        </p:nvCxnSpPr>
        <p:spPr>
          <a:xfrm rot="16200000" flipH="1">
            <a:off x="4659022" y="-2021749"/>
            <a:ext cx="16777" cy="7615105"/>
          </a:xfrm>
          <a:prstGeom prst="bentConnector3">
            <a:avLst>
              <a:gd name="adj1" fmla="val 1462580"/>
            </a:avLst>
          </a:prstGeom>
        </p:spPr>
        <p:style>
          <a:lnRef idx="1">
            <a:schemeClr val="accent1"/>
          </a:lnRef>
          <a:fillRef idx="0">
            <a:schemeClr val="accent1"/>
          </a:fillRef>
          <a:effectRef idx="0">
            <a:schemeClr val="accent1"/>
          </a:effectRef>
          <a:fontRef idx="minor">
            <a:schemeClr val="tx1"/>
          </a:fontRef>
        </p:style>
      </p:cxnSp>
      <p:cxnSp>
        <p:nvCxnSpPr>
          <p:cNvPr id="190" name="Connector: Elbow 23">
            <a:extLst>
              <a:ext uri="{FF2B5EF4-FFF2-40B4-BE49-F238E27FC236}">
                <a16:creationId xmlns:a16="http://schemas.microsoft.com/office/drawing/2014/main" id="{AFB3FE3F-C2D4-49DD-BC83-398F41D96652}"/>
              </a:ext>
            </a:extLst>
          </p:cNvPr>
          <p:cNvCxnSpPr>
            <a:stCxn id="183" idx="2"/>
            <a:endCxn id="187" idx="2"/>
          </p:cNvCxnSpPr>
          <p:nvPr/>
        </p:nvCxnSpPr>
        <p:spPr>
          <a:xfrm rot="16200000" flipH="1">
            <a:off x="4662796" y="-764485"/>
            <a:ext cx="23235" cy="5094120"/>
          </a:xfrm>
          <a:prstGeom prst="bentConnector3">
            <a:avLst>
              <a:gd name="adj1" fmla="val 1083861"/>
            </a:avLst>
          </a:prstGeom>
        </p:spPr>
        <p:style>
          <a:lnRef idx="1">
            <a:schemeClr val="accent1"/>
          </a:lnRef>
          <a:fillRef idx="0">
            <a:schemeClr val="accent1"/>
          </a:fillRef>
          <a:effectRef idx="0">
            <a:schemeClr val="accent1"/>
          </a:effectRef>
          <a:fontRef idx="minor">
            <a:schemeClr val="tx1"/>
          </a:fontRef>
        </p:style>
      </p:cxnSp>
      <p:cxnSp>
        <p:nvCxnSpPr>
          <p:cNvPr id="191" name="Connector: Elbow 38">
            <a:extLst>
              <a:ext uri="{FF2B5EF4-FFF2-40B4-BE49-F238E27FC236}">
                <a16:creationId xmlns:a16="http://schemas.microsoft.com/office/drawing/2014/main" id="{186F3EB2-B2F5-4DEE-8541-B40DA4145A61}"/>
              </a:ext>
            </a:extLst>
          </p:cNvPr>
          <p:cNvCxnSpPr>
            <a:stCxn id="184" idx="2"/>
            <a:endCxn id="186" idx="2"/>
          </p:cNvCxnSpPr>
          <p:nvPr/>
        </p:nvCxnSpPr>
        <p:spPr>
          <a:xfrm rot="16200000" flipH="1">
            <a:off x="4660801" y="497246"/>
            <a:ext cx="47414" cy="2566950"/>
          </a:xfrm>
          <a:prstGeom prst="bentConnector3">
            <a:avLst>
              <a:gd name="adj1" fmla="val 582136"/>
            </a:avLst>
          </a:prstGeom>
        </p:spPr>
        <p:style>
          <a:lnRef idx="1">
            <a:schemeClr val="accent1"/>
          </a:lnRef>
          <a:fillRef idx="0">
            <a:schemeClr val="accent1"/>
          </a:fillRef>
          <a:effectRef idx="0">
            <a:schemeClr val="accent1"/>
          </a:effectRef>
          <a:fontRef idx="minor">
            <a:schemeClr val="tx1"/>
          </a:fontRef>
        </p:style>
      </p:cxnSp>
      <p:cxnSp>
        <p:nvCxnSpPr>
          <p:cNvPr id="192" name="Connector: Elbow 49">
            <a:extLst>
              <a:ext uri="{FF2B5EF4-FFF2-40B4-BE49-F238E27FC236}">
                <a16:creationId xmlns:a16="http://schemas.microsoft.com/office/drawing/2014/main" id="{A22F8FFD-14CE-4D7B-ADFF-6AD61DC1B9F8}"/>
              </a:ext>
            </a:extLst>
          </p:cNvPr>
          <p:cNvCxnSpPr>
            <a:stCxn id="185" idx="2"/>
            <a:endCxn id="186" idx="2"/>
          </p:cNvCxnSpPr>
          <p:nvPr/>
        </p:nvCxnSpPr>
        <p:spPr>
          <a:xfrm rot="16200000" flipH="1">
            <a:off x="5304749" y="1141194"/>
            <a:ext cx="27012" cy="1299455"/>
          </a:xfrm>
          <a:prstGeom prst="bentConnector3">
            <a:avLst>
              <a:gd name="adj1" fmla="val 946291"/>
            </a:avLst>
          </a:prstGeom>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AA0E3D25-354A-43F1-944E-2D086849B3ED}"/>
              </a:ext>
            </a:extLst>
          </p:cNvPr>
          <p:cNvSpPr/>
          <p:nvPr/>
        </p:nvSpPr>
        <p:spPr>
          <a:xfrm>
            <a:off x="7773923" y="5220376"/>
            <a:ext cx="4153034"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US" sz="1400" b="1" dirty="0">
                <a:solidFill>
                  <a:schemeClr val="tx2"/>
                </a:solidFill>
                <a:latin typeface="+mj-lt"/>
                <a:cs typeface="Calibri Light" panose="020F0302020204030204" pitchFamily="34" charset="0"/>
              </a:rPr>
              <a:t>All Digital solutions will be evaluated basis Volume scale and viable Cost benefit analysis before implementation</a:t>
            </a:r>
          </a:p>
        </p:txBody>
      </p:sp>
      <p:sp>
        <p:nvSpPr>
          <p:cNvPr id="2" name="Rectangle 1"/>
          <p:cNvSpPr/>
          <p:nvPr/>
        </p:nvSpPr>
        <p:spPr>
          <a:xfrm>
            <a:off x="57156" y="4864639"/>
            <a:ext cx="2372135" cy="1169551"/>
          </a:xfrm>
          <a:prstGeom prst="rect">
            <a:avLst/>
          </a:prstGeom>
        </p:spPr>
        <p:txBody>
          <a:bodyPr wrap="square">
            <a:spAutoFit/>
          </a:bodyPr>
          <a:lstStyle/>
          <a:p>
            <a:pPr marL="171450" indent="-171450" algn="just">
              <a:spcAft>
                <a:spcPts val="600"/>
              </a:spcAft>
              <a:buClr>
                <a:schemeClr val="accent3"/>
              </a:buClr>
              <a:buFont typeface="Arial" panose="020B0604020202020204" pitchFamily="34" charset="0"/>
              <a:buChar char="•"/>
            </a:pPr>
            <a:r>
              <a:rPr lang="en-US" sz="1400" dirty="0">
                <a:solidFill>
                  <a:schemeClr val="tx2"/>
                </a:solidFill>
                <a:latin typeface="+mj-lt"/>
              </a:rPr>
              <a:t>For specific requirements like CRM, we will provide an implementation roadmap along with a proposal for Due Diligence</a:t>
            </a:r>
          </a:p>
        </p:txBody>
      </p:sp>
      <p:sp>
        <p:nvSpPr>
          <p:cNvPr id="33" name="TextBox 32"/>
          <p:cNvSpPr txBox="1"/>
          <p:nvPr/>
        </p:nvSpPr>
        <p:spPr>
          <a:xfrm>
            <a:off x="5462971" y="4870884"/>
            <a:ext cx="2271913" cy="1077218"/>
          </a:xfrm>
          <a:prstGeom prst="rect">
            <a:avLst/>
          </a:prstGeom>
          <a:noFill/>
        </p:spPr>
        <p:txBody>
          <a:bodyPr wrap="square" lIns="0" tIns="0" rIns="0" bIns="0" rtlCol="0">
            <a:spAutoFit/>
          </a:bodyPr>
          <a:lstStyle>
            <a:defPPr>
              <a:defRPr lang="en-US"/>
            </a:defPPr>
            <a:lvl1pPr marL="171450" indent="-171450">
              <a:spcAft>
                <a:spcPts val="600"/>
              </a:spcAft>
              <a:buClr>
                <a:schemeClr val="accent3"/>
              </a:buClr>
              <a:buFont typeface="Arial" panose="020B0604020202020204" pitchFamily="34" charset="0"/>
              <a:buChar char="•"/>
              <a:defRPr sz="1400"/>
            </a:lvl1pPr>
          </a:lstStyle>
          <a:p>
            <a:r>
              <a:rPr lang="en-US" dirty="0">
                <a:solidFill>
                  <a:schemeClr val="tx2"/>
                </a:solidFill>
                <a:latin typeface="+mj-lt"/>
              </a:rPr>
              <a:t>Robust Transformation program governance is followed for on time execution &amp; benefit realization</a:t>
            </a:r>
          </a:p>
        </p:txBody>
      </p:sp>
    </p:spTree>
    <p:extLst>
      <p:ext uri="{BB962C8B-B14F-4D97-AF65-F5344CB8AC3E}">
        <p14:creationId xmlns:p14="http://schemas.microsoft.com/office/powerpoint/2010/main" val="313642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テキスト プレースホルダー 26"/>
          <p:cNvSpPr>
            <a:spLocks noGrp="1"/>
          </p:cNvSpPr>
          <p:nvPr>
            <p:ph type="body" sz="quarter" idx="21"/>
          </p:nvPr>
        </p:nvSpPr>
        <p:spPr>
          <a:xfrm>
            <a:off x="9331090" y="1079924"/>
            <a:ext cx="3188562" cy="480053"/>
          </a:xfrm>
        </p:spPr>
        <p:txBody>
          <a:bodyPr/>
          <a:lstStyle/>
          <a:p>
            <a:r>
              <a:rPr lang="en-US" altLang="ja-JP" sz="2000" dirty="0">
                <a:latin typeface="+mj-lt"/>
              </a:rPr>
              <a:t>Customer experience </a:t>
            </a:r>
            <a:endParaRPr lang="ja-JP" altLang="en-US" sz="2000" dirty="0">
              <a:latin typeface="+mj-lt"/>
            </a:endParaRPr>
          </a:p>
        </p:txBody>
      </p:sp>
      <p:sp>
        <p:nvSpPr>
          <p:cNvPr id="28" name="テキスト プレースホルダー 27"/>
          <p:cNvSpPr>
            <a:spLocks noGrp="1"/>
          </p:cNvSpPr>
          <p:nvPr>
            <p:ph type="body" sz="quarter" idx="24"/>
          </p:nvPr>
        </p:nvSpPr>
        <p:spPr>
          <a:xfrm>
            <a:off x="8903681" y="1676190"/>
            <a:ext cx="3202232" cy="1184539"/>
          </a:xfrm>
        </p:spPr>
        <p:txBody>
          <a:bodyPr vert="horz" lIns="0" tIns="0" rIns="0" bIns="0" rtlCol="0" anchor="t">
            <a:noAutofit/>
          </a:bodyPr>
          <a:lstStyle/>
          <a:p>
            <a:pPr marL="171450" indent="-171450">
              <a:spcBef>
                <a:spcPts val="600"/>
              </a:spcBef>
              <a:buFont typeface="Arial" panose="020B0604020202020204" pitchFamily="34" charset="0"/>
              <a:buChar char="•"/>
            </a:pPr>
            <a:r>
              <a:rPr kumimoji="1" lang="en-US" altLang="ja-JP" sz="1400" dirty="0">
                <a:latin typeface="+mj-lt"/>
              </a:rPr>
              <a:t>E2E Customer &amp; Employee Journey Mapping</a:t>
            </a:r>
          </a:p>
          <a:p>
            <a:pPr marL="171450" indent="-171450">
              <a:spcBef>
                <a:spcPts val="600"/>
              </a:spcBef>
              <a:buFont typeface="Arial" panose="020B0604020202020204" pitchFamily="34" charset="0"/>
              <a:buChar char="•"/>
            </a:pPr>
            <a:r>
              <a:rPr kumimoji="1" lang="en-US" altLang="ja-JP" sz="1400" dirty="0">
                <a:latin typeface="+mj-lt"/>
              </a:rPr>
              <a:t>ESAT, CSAT, NPS tracking (Survey Management)</a:t>
            </a:r>
          </a:p>
          <a:p>
            <a:pPr marL="171450" indent="-171450">
              <a:spcBef>
                <a:spcPts val="600"/>
              </a:spcBef>
              <a:buFont typeface="Arial" panose="020B0604020202020204" pitchFamily="34" charset="0"/>
              <a:buChar char="•"/>
            </a:pPr>
            <a:r>
              <a:rPr kumimoji="1" lang="en-US" altLang="ja-JP" sz="1400" dirty="0">
                <a:latin typeface="+mj-lt"/>
              </a:rPr>
              <a:t>NPS simulator, CLV</a:t>
            </a:r>
            <a:endParaRPr kumimoji="1" lang="ja-JP" altLang="en-US" sz="1400" dirty="0">
              <a:latin typeface="+mj-lt"/>
            </a:endParaRPr>
          </a:p>
          <a:p>
            <a:pPr marL="171450" indent="-171450">
              <a:spcBef>
                <a:spcPts val="600"/>
              </a:spcBef>
              <a:buFont typeface="Arial" panose="020B0604020202020204" pitchFamily="34" charset="0"/>
              <a:buChar char="•"/>
            </a:pPr>
            <a:endParaRPr kumimoji="1" lang="ja-JP" altLang="en-US" sz="1400" dirty="0">
              <a:latin typeface="+mj-lt"/>
            </a:endParaRPr>
          </a:p>
        </p:txBody>
      </p:sp>
      <p:sp>
        <p:nvSpPr>
          <p:cNvPr id="29" name="テキスト プレースホルダー 28"/>
          <p:cNvSpPr>
            <a:spLocks noGrp="1"/>
          </p:cNvSpPr>
          <p:nvPr>
            <p:ph type="body" sz="quarter" idx="25"/>
          </p:nvPr>
        </p:nvSpPr>
        <p:spPr>
          <a:xfrm>
            <a:off x="774006" y="1305062"/>
            <a:ext cx="3188562" cy="480053"/>
          </a:xfrm>
        </p:spPr>
        <p:txBody>
          <a:bodyPr/>
          <a:lstStyle/>
          <a:p>
            <a:r>
              <a:rPr lang="en-US" altLang="ja-JP" sz="2000" dirty="0">
                <a:solidFill>
                  <a:schemeClr val="tx1"/>
                </a:solidFill>
                <a:latin typeface="+mj-lt"/>
              </a:rPr>
              <a:t>Data quality management</a:t>
            </a:r>
            <a:endParaRPr lang="ja-JP" altLang="en-US" sz="2000" dirty="0">
              <a:solidFill>
                <a:schemeClr val="tx1"/>
              </a:solidFill>
              <a:latin typeface="+mj-lt"/>
            </a:endParaRPr>
          </a:p>
        </p:txBody>
      </p:sp>
      <p:sp>
        <p:nvSpPr>
          <p:cNvPr id="30" name="テキスト プレースホルダー 29"/>
          <p:cNvSpPr>
            <a:spLocks noGrp="1"/>
          </p:cNvSpPr>
          <p:nvPr>
            <p:ph type="body" sz="quarter" idx="26"/>
          </p:nvPr>
        </p:nvSpPr>
        <p:spPr>
          <a:xfrm>
            <a:off x="717564" y="1977528"/>
            <a:ext cx="2907071" cy="1448077"/>
          </a:xfrm>
        </p:spPr>
        <p:txBody>
          <a:bodyPr/>
          <a:lstStyle/>
          <a:p>
            <a:pPr marL="171450" indent="-171450">
              <a:spcBef>
                <a:spcPts val="600"/>
              </a:spcBef>
              <a:buFont typeface="Arial" panose="020B0604020202020204" pitchFamily="34" charset="0"/>
              <a:buChar char="•"/>
            </a:pPr>
            <a:r>
              <a:rPr lang="en-US" altLang="ja-JP" sz="1400" dirty="0">
                <a:latin typeface="+mj-lt"/>
              </a:rPr>
              <a:t>Key Data Element tracking</a:t>
            </a:r>
          </a:p>
          <a:p>
            <a:pPr marL="171450" indent="-171450">
              <a:spcBef>
                <a:spcPts val="600"/>
              </a:spcBef>
              <a:buFont typeface="Arial" panose="020B0604020202020204" pitchFamily="34" charset="0"/>
              <a:buChar char="•"/>
            </a:pPr>
            <a:r>
              <a:rPr lang="en-US" altLang="ja-JP" sz="1400" dirty="0">
                <a:latin typeface="+mj-lt"/>
              </a:rPr>
              <a:t>Data Validation, Verification, Completion</a:t>
            </a:r>
          </a:p>
          <a:p>
            <a:pPr marL="171450" indent="-171450">
              <a:spcBef>
                <a:spcPts val="600"/>
              </a:spcBef>
              <a:buFont typeface="Arial" panose="020B0604020202020204" pitchFamily="34" charset="0"/>
              <a:buChar char="•"/>
            </a:pPr>
            <a:r>
              <a:rPr lang="en-US" altLang="ja-JP" sz="1400" dirty="0">
                <a:latin typeface="+mj-lt"/>
              </a:rPr>
              <a:t>Master Data Management</a:t>
            </a:r>
          </a:p>
          <a:p>
            <a:pPr marL="171450" indent="-171450">
              <a:spcBef>
                <a:spcPts val="600"/>
              </a:spcBef>
              <a:buFont typeface="Arial" panose="020B0604020202020204" pitchFamily="34" charset="0"/>
              <a:buChar char="•"/>
            </a:pPr>
            <a:r>
              <a:rPr lang="en-US" altLang="ja-JP" sz="1400" dirty="0">
                <a:latin typeface="+mj-lt"/>
              </a:rPr>
              <a:t>Customer Golden Records</a:t>
            </a:r>
          </a:p>
        </p:txBody>
      </p:sp>
      <p:sp>
        <p:nvSpPr>
          <p:cNvPr id="33" name="テキスト プレースホルダー 32"/>
          <p:cNvSpPr>
            <a:spLocks noGrp="1"/>
          </p:cNvSpPr>
          <p:nvPr>
            <p:ph type="body" sz="quarter" idx="29"/>
          </p:nvPr>
        </p:nvSpPr>
        <p:spPr>
          <a:xfrm>
            <a:off x="138515" y="3454038"/>
            <a:ext cx="1814055" cy="354183"/>
          </a:xfrm>
        </p:spPr>
        <p:txBody>
          <a:bodyPr/>
          <a:lstStyle/>
          <a:p>
            <a:pPr algn="ctr"/>
            <a:r>
              <a:rPr lang="en-US" altLang="ja-JP" sz="2000" dirty="0">
                <a:solidFill>
                  <a:schemeClr val="tx1"/>
                </a:solidFill>
                <a:latin typeface="+mj-lt"/>
              </a:rPr>
              <a:t>Voice </a:t>
            </a:r>
            <a:endParaRPr lang="ja-JP" altLang="en-US" sz="2000" dirty="0">
              <a:solidFill>
                <a:schemeClr val="tx1"/>
              </a:solidFill>
              <a:latin typeface="+mj-lt"/>
            </a:endParaRPr>
          </a:p>
        </p:txBody>
      </p:sp>
      <p:sp>
        <p:nvSpPr>
          <p:cNvPr id="34" name="テキスト プレースホルダー 33"/>
          <p:cNvSpPr>
            <a:spLocks noGrp="1"/>
          </p:cNvSpPr>
          <p:nvPr>
            <p:ph type="body" sz="quarter" idx="30"/>
          </p:nvPr>
        </p:nvSpPr>
        <p:spPr>
          <a:xfrm>
            <a:off x="693270" y="3960926"/>
            <a:ext cx="3188562" cy="1104576"/>
          </a:xfrm>
        </p:spPr>
        <p:txBody>
          <a:bodyPr/>
          <a:lstStyle/>
          <a:p>
            <a:pPr marL="171450" indent="-171450" algn="l">
              <a:lnSpc>
                <a:spcPct val="100000"/>
              </a:lnSpc>
              <a:spcBef>
                <a:spcPts val="600"/>
              </a:spcBef>
              <a:buFont typeface="Arial" panose="020B0604020202020204" pitchFamily="34" charset="0"/>
              <a:buChar char="•"/>
            </a:pPr>
            <a:r>
              <a:rPr lang="en-US" altLang="ja-JP" sz="1400" dirty="0">
                <a:latin typeface="+mj-lt"/>
              </a:rPr>
              <a:t>IVR, Auto response</a:t>
            </a:r>
          </a:p>
          <a:p>
            <a:pPr marL="171450" indent="-171450" algn="l">
              <a:lnSpc>
                <a:spcPct val="100000"/>
              </a:lnSpc>
              <a:spcBef>
                <a:spcPts val="600"/>
              </a:spcBef>
              <a:buFont typeface="Arial" panose="020B0604020202020204" pitchFamily="34" charset="0"/>
              <a:buChar char="•"/>
            </a:pPr>
            <a:r>
              <a:rPr lang="en-US" altLang="ja-JP" sz="1400" dirty="0">
                <a:latin typeface="+mj-lt"/>
              </a:rPr>
              <a:t>Customer Self serve</a:t>
            </a:r>
          </a:p>
          <a:p>
            <a:pPr marL="171450" indent="-171450" algn="l">
              <a:lnSpc>
                <a:spcPct val="100000"/>
              </a:lnSpc>
              <a:spcBef>
                <a:spcPts val="600"/>
              </a:spcBef>
              <a:buFont typeface="Arial" panose="020B0604020202020204" pitchFamily="34" charset="0"/>
              <a:buChar char="•"/>
            </a:pPr>
            <a:r>
              <a:rPr lang="en-US" altLang="ja-JP" sz="1400" dirty="0">
                <a:latin typeface="+mj-lt"/>
              </a:rPr>
              <a:t>Automated Voice response: EXL EXELIA.AI</a:t>
            </a:r>
            <a:r>
              <a:rPr lang="en-US" altLang="ja-JP" sz="1400" baseline="30000" dirty="0">
                <a:latin typeface="+mj-lt"/>
              </a:rPr>
              <a:t>®</a:t>
            </a:r>
            <a:endParaRPr kumimoji="1" lang="ja-JP" altLang="en-US" sz="1400" dirty="0">
              <a:latin typeface="+mj-lt"/>
            </a:endParaRPr>
          </a:p>
        </p:txBody>
      </p:sp>
      <p:sp>
        <p:nvSpPr>
          <p:cNvPr id="35" name="テキスト プレースホルダー 34"/>
          <p:cNvSpPr>
            <a:spLocks noGrp="1"/>
          </p:cNvSpPr>
          <p:nvPr>
            <p:ph type="body" sz="quarter" idx="31"/>
          </p:nvPr>
        </p:nvSpPr>
        <p:spPr>
          <a:xfrm>
            <a:off x="8762084" y="3518161"/>
            <a:ext cx="3188562" cy="480053"/>
          </a:xfrm>
        </p:spPr>
        <p:txBody>
          <a:bodyPr/>
          <a:lstStyle/>
          <a:p>
            <a:r>
              <a:rPr kumimoji="1" lang="en-US" altLang="ja-JP" sz="2000" dirty="0">
                <a:solidFill>
                  <a:schemeClr val="tx1"/>
                </a:solidFill>
                <a:latin typeface="+mj-lt"/>
              </a:rPr>
              <a:t>Reporting &amp; MI Sy</a:t>
            </a:r>
            <a:r>
              <a:rPr lang="en-US" altLang="ja-JP" sz="2000" dirty="0">
                <a:solidFill>
                  <a:schemeClr val="tx1"/>
                </a:solidFill>
                <a:latin typeface="+mj-lt"/>
              </a:rPr>
              <a:t>stems</a:t>
            </a:r>
            <a:endParaRPr kumimoji="1" lang="ja-JP" altLang="en-US" sz="2000" dirty="0">
              <a:solidFill>
                <a:schemeClr val="tx1"/>
              </a:solidFill>
              <a:latin typeface="+mj-lt"/>
            </a:endParaRPr>
          </a:p>
        </p:txBody>
      </p:sp>
      <p:sp>
        <p:nvSpPr>
          <p:cNvPr id="36" name="テキスト プレースホルダー 35"/>
          <p:cNvSpPr>
            <a:spLocks noGrp="1"/>
          </p:cNvSpPr>
          <p:nvPr>
            <p:ph type="body" sz="quarter" idx="32"/>
          </p:nvPr>
        </p:nvSpPr>
        <p:spPr>
          <a:xfrm>
            <a:off x="9287048" y="4131403"/>
            <a:ext cx="1901104" cy="743027"/>
          </a:xfrm>
        </p:spPr>
        <p:txBody>
          <a:bodyPr/>
          <a:lstStyle/>
          <a:p>
            <a:pPr marL="171450" indent="-171450" algn="l">
              <a:spcBef>
                <a:spcPts val="600"/>
              </a:spcBef>
              <a:buFont typeface="Arial" panose="020B0604020202020204" pitchFamily="34" charset="0"/>
              <a:buChar char="•"/>
            </a:pPr>
            <a:r>
              <a:rPr lang="en-US" altLang="ja-JP" sz="1400" dirty="0">
                <a:latin typeface="+mj-lt"/>
              </a:rPr>
              <a:t>Silo to Synergy</a:t>
            </a:r>
          </a:p>
          <a:p>
            <a:pPr marL="171450" indent="-171450" algn="l">
              <a:spcBef>
                <a:spcPts val="600"/>
              </a:spcBef>
              <a:buFont typeface="Arial" panose="020B0604020202020204" pitchFamily="34" charset="0"/>
              <a:buChar char="•"/>
            </a:pPr>
            <a:r>
              <a:rPr lang="en-US" altLang="ja-JP" sz="1400" dirty="0">
                <a:latin typeface="+mj-lt"/>
              </a:rPr>
              <a:t>Real time Dashboards</a:t>
            </a:r>
            <a:endParaRPr kumimoji="1" lang="ja-JP" altLang="en-US" sz="1400" dirty="0">
              <a:latin typeface="+mj-lt"/>
            </a:endParaRPr>
          </a:p>
          <a:p>
            <a:pPr marL="171450" indent="-171450" algn="l">
              <a:spcBef>
                <a:spcPts val="600"/>
              </a:spcBef>
              <a:buFont typeface="Arial" panose="020B0604020202020204" pitchFamily="34" charset="0"/>
              <a:buChar char="•"/>
            </a:pPr>
            <a:r>
              <a:rPr lang="en-US" altLang="ja-JP" sz="1400" dirty="0">
                <a:latin typeface="+mj-lt"/>
              </a:rPr>
              <a:t>EXL MIA enabled Command Centre</a:t>
            </a:r>
          </a:p>
        </p:txBody>
      </p:sp>
      <p:sp>
        <p:nvSpPr>
          <p:cNvPr id="37" name="テキスト プレースホルダー 36"/>
          <p:cNvSpPr>
            <a:spLocks noGrp="1"/>
          </p:cNvSpPr>
          <p:nvPr>
            <p:ph type="body" sz="quarter" idx="33"/>
          </p:nvPr>
        </p:nvSpPr>
        <p:spPr>
          <a:xfrm>
            <a:off x="329005" y="5278741"/>
            <a:ext cx="2168576" cy="406669"/>
          </a:xfrm>
        </p:spPr>
        <p:txBody>
          <a:bodyPr/>
          <a:lstStyle/>
          <a:p>
            <a:pPr algn="ctr"/>
            <a:r>
              <a:rPr lang="en-US" altLang="ja-JP" sz="2000" dirty="0">
                <a:solidFill>
                  <a:schemeClr val="tx1"/>
                </a:solidFill>
                <a:latin typeface="+mj-lt"/>
              </a:rPr>
              <a:t>Forecasting </a:t>
            </a:r>
            <a:endParaRPr lang="ja-JP" altLang="en-US" sz="2000" dirty="0">
              <a:solidFill>
                <a:schemeClr val="tx1"/>
              </a:solidFill>
              <a:latin typeface="+mj-lt"/>
            </a:endParaRPr>
          </a:p>
        </p:txBody>
      </p:sp>
      <p:sp>
        <p:nvSpPr>
          <p:cNvPr id="38" name="テキスト プレースホルダー 37"/>
          <p:cNvSpPr>
            <a:spLocks noGrp="1"/>
          </p:cNvSpPr>
          <p:nvPr>
            <p:ph type="body" sz="quarter" idx="34"/>
          </p:nvPr>
        </p:nvSpPr>
        <p:spPr>
          <a:xfrm>
            <a:off x="538189" y="5851818"/>
            <a:ext cx="2655971" cy="815548"/>
          </a:xfrm>
        </p:spPr>
        <p:txBody>
          <a:bodyPr/>
          <a:lstStyle/>
          <a:p>
            <a:pPr marL="171450" indent="-171450" algn="l">
              <a:spcBef>
                <a:spcPts val="600"/>
              </a:spcBef>
              <a:buFont typeface="Arial" panose="020B0604020202020204" pitchFamily="34" charset="0"/>
              <a:buChar char="•"/>
            </a:pPr>
            <a:r>
              <a:rPr kumimoji="1" lang="en-US" altLang="ja-JP" sz="1400" dirty="0">
                <a:latin typeface="+mj-lt"/>
              </a:rPr>
              <a:t>Call Volume Forecasting</a:t>
            </a:r>
          </a:p>
          <a:p>
            <a:pPr marL="171450" indent="-171450" algn="l">
              <a:spcBef>
                <a:spcPts val="600"/>
              </a:spcBef>
              <a:buFont typeface="Arial" panose="020B0604020202020204" pitchFamily="34" charset="0"/>
              <a:buChar char="•"/>
            </a:pPr>
            <a:r>
              <a:rPr lang="en-US" altLang="ja-JP" sz="1400" dirty="0">
                <a:latin typeface="+mj-lt"/>
              </a:rPr>
              <a:t>Demand Forecasting</a:t>
            </a:r>
          </a:p>
          <a:p>
            <a:pPr marL="171450" indent="-171450" algn="l">
              <a:spcBef>
                <a:spcPts val="600"/>
              </a:spcBef>
              <a:buFont typeface="Arial" panose="020B0604020202020204" pitchFamily="34" charset="0"/>
              <a:buChar char="•"/>
            </a:pPr>
            <a:r>
              <a:rPr kumimoji="1" lang="en-US" altLang="ja-JP" sz="1400" dirty="0">
                <a:latin typeface="+mj-lt"/>
              </a:rPr>
              <a:t>EXL Propensity</a:t>
            </a:r>
            <a:r>
              <a:rPr lang="en-US" altLang="ja-JP" sz="1400" dirty="0">
                <a:latin typeface="+mj-lt"/>
              </a:rPr>
              <a:t> &amp; Forecasting Models</a:t>
            </a:r>
          </a:p>
          <a:p>
            <a:pPr marL="171450" indent="-171450" algn="l">
              <a:spcBef>
                <a:spcPts val="600"/>
              </a:spcBef>
              <a:buFont typeface="Arial" panose="020B0604020202020204" pitchFamily="34" charset="0"/>
              <a:buChar char="•"/>
            </a:pPr>
            <a:endParaRPr kumimoji="1" lang="ja-JP" altLang="en-US" sz="1400" dirty="0">
              <a:latin typeface="+mj-lt"/>
            </a:endParaRPr>
          </a:p>
        </p:txBody>
      </p:sp>
      <p:pic>
        <p:nvPicPr>
          <p:cNvPr id="50" name="図プレースホルダー 49"/>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4246232" y="4268381"/>
            <a:ext cx="547839" cy="547791"/>
          </a:xfrm>
        </p:spPr>
      </p:pic>
      <p:pic>
        <p:nvPicPr>
          <p:cNvPr id="46" name="図プレースホルダー 45"/>
          <p:cNvPicPr>
            <a:picLocks noGrp="1" noChangeAspect="1"/>
          </p:cNvPicPr>
          <p:nvPr>
            <p:ph type="pic" sz="quarter" idx="38"/>
          </p:nvPr>
        </p:nvPicPr>
        <p:blipFill>
          <a:blip r:embed="rId4" cstate="print">
            <a:extLst>
              <a:ext uri="{28A0092B-C50C-407E-A947-70E740481C1C}">
                <a14:useLocalDpi xmlns:a14="http://schemas.microsoft.com/office/drawing/2010/main" val="0"/>
              </a:ext>
            </a:extLst>
          </a:blip>
          <a:srcRect l="16211" r="16211"/>
          <a:stretch>
            <a:fillRect/>
          </a:stretch>
        </p:blipFill>
        <p:spPr>
          <a:xfrm>
            <a:off x="4706659" y="2303893"/>
            <a:ext cx="549310" cy="549262"/>
          </a:xfrm>
        </p:spPr>
      </p:pic>
      <p:sp>
        <p:nvSpPr>
          <p:cNvPr id="44" name="テキスト プレースホルダー 43"/>
          <p:cNvSpPr>
            <a:spLocks noGrp="1"/>
          </p:cNvSpPr>
          <p:nvPr>
            <p:ph type="body" sz="quarter" idx="40"/>
          </p:nvPr>
        </p:nvSpPr>
        <p:spPr/>
        <p:txBody>
          <a:bodyPr/>
          <a:lstStyle/>
          <a:p>
            <a:r>
              <a:rPr lang="en-US" altLang="ja-JP" dirty="0">
                <a:latin typeface="+mj-lt"/>
              </a:rPr>
              <a:t>Analytics</a:t>
            </a:r>
            <a:endParaRPr kumimoji="1" lang="ja-JP" altLang="en-US" dirty="0">
              <a:latin typeface="+mj-lt"/>
            </a:endParaRPr>
          </a:p>
        </p:txBody>
      </p:sp>
      <p:pic>
        <p:nvPicPr>
          <p:cNvPr id="1034" name="Picture 10" descr="Analytics and Reporting Basics: Engage Voice">
            <a:extLst>
              <a:ext uri="{FF2B5EF4-FFF2-40B4-BE49-F238E27FC236}">
                <a16:creationId xmlns:a16="http://schemas.microsoft.com/office/drawing/2014/main" id="{3CAA1D78-84C6-4AF1-94D3-1EF8BB1DCB0A}"/>
              </a:ext>
            </a:extLst>
          </p:cNvPr>
          <p:cNvPicPr>
            <a:picLocks noChangeAspect="1" noChangeArrowheads="1"/>
          </p:cNvPicPr>
          <p:nvPr/>
        </p:nvPicPr>
        <p:blipFill rotWithShape="1">
          <a:blip r:embed="rId5">
            <a:lum bright="70000" contrast="-70000"/>
            <a:extLst>
              <a:ext uri="{28A0092B-C50C-407E-A947-70E740481C1C}">
                <a14:useLocalDpi xmlns:a14="http://schemas.microsoft.com/office/drawing/2010/main" val="0"/>
              </a:ext>
            </a:extLst>
          </a:blip>
          <a:srcRect l="23716" t="18845" r="26169"/>
          <a:stretch/>
        </p:blipFill>
        <p:spPr bwMode="auto">
          <a:xfrm>
            <a:off x="5683502" y="5103647"/>
            <a:ext cx="869289" cy="7918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finement, approve, audit, check, digital, marketing icon - Download on  Iconfinder">
            <a:extLst>
              <a:ext uri="{FF2B5EF4-FFF2-40B4-BE49-F238E27FC236}">
                <a16:creationId xmlns:a16="http://schemas.microsoft.com/office/drawing/2014/main" id="{FCC8002B-F809-453D-8CB9-E23C841F87C8}"/>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943204" y="2271758"/>
            <a:ext cx="556923" cy="5569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Quality Management Icon - Download in Line Style">
            <a:extLst>
              <a:ext uri="{FF2B5EF4-FFF2-40B4-BE49-F238E27FC236}">
                <a16:creationId xmlns:a16="http://schemas.microsoft.com/office/drawing/2014/main" id="{0FAEE992-63DC-47D0-9925-F5C1CB574D6B}"/>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500127" y="4223568"/>
            <a:ext cx="648481" cy="648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C16710-5050-4FB8-83C2-1D6F1F0B54D7}"/>
              </a:ext>
            </a:extLst>
          </p:cNvPr>
          <p:cNvSpPr txBox="1"/>
          <p:nvPr/>
        </p:nvSpPr>
        <p:spPr>
          <a:xfrm>
            <a:off x="228600" y="671866"/>
            <a:ext cx="10536702" cy="369332"/>
          </a:xfrm>
          <a:prstGeom prst="rect">
            <a:avLst/>
          </a:prstGeom>
          <a:noFill/>
        </p:spPr>
        <p:txBody>
          <a:bodyPr wrap="square" rtlCol="0">
            <a:spAutoFit/>
          </a:bodyPr>
          <a:lstStyle/>
          <a:p>
            <a:r>
              <a:rPr lang="en-US" dirty="0">
                <a:latin typeface="+mj-lt"/>
              </a:rPr>
              <a:t>Facets of Analytical solutions basis our understanding of your requirement</a:t>
            </a:r>
          </a:p>
        </p:txBody>
      </p:sp>
      <p:sp>
        <p:nvSpPr>
          <p:cNvPr id="5" name="Oval 4">
            <a:extLst>
              <a:ext uri="{FF2B5EF4-FFF2-40B4-BE49-F238E27FC236}">
                <a16:creationId xmlns:a16="http://schemas.microsoft.com/office/drawing/2014/main" id="{32ED0EF3-A198-4CA0-A5B5-4EF5E253012B}"/>
              </a:ext>
            </a:extLst>
          </p:cNvPr>
          <p:cNvSpPr/>
          <p:nvPr/>
        </p:nvSpPr>
        <p:spPr>
          <a:xfrm>
            <a:off x="8869474" y="1188864"/>
            <a:ext cx="367843"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a:t>
            </a:r>
          </a:p>
        </p:txBody>
      </p:sp>
      <p:sp>
        <p:nvSpPr>
          <p:cNvPr id="25" name="Oval 24">
            <a:extLst>
              <a:ext uri="{FF2B5EF4-FFF2-40B4-BE49-F238E27FC236}">
                <a16:creationId xmlns:a16="http://schemas.microsoft.com/office/drawing/2014/main" id="{23A3BF16-D1C4-405D-AEA7-78A7EAAC337E}"/>
              </a:ext>
            </a:extLst>
          </p:cNvPr>
          <p:cNvSpPr/>
          <p:nvPr/>
        </p:nvSpPr>
        <p:spPr>
          <a:xfrm>
            <a:off x="9014058" y="3651071"/>
            <a:ext cx="367843"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2</a:t>
            </a:r>
          </a:p>
        </p:txBody>
      </p:sp>
      <p:sp>
        <p:nvSpPr>
          <p:cNvPr id="26" name="Oval 25">
            <a:extLst>
              <a:ext uri="{FF2B5EF4-FFF2-40B4-BE49-F238E27FC236}">
                <a16:creationId xmlns:a16="http://schemas.microsoft.com/office/drawing/2014/main" id="{9F64314D-8EF8-496A-8826-1D08B57641F9}"/>
              </a:ext>
            </a:extLst>
          </p:cNvPr>
          <p:cNvSpPr/>
          <p:nvPr/>
        </p:nvSpPr>
        <p:spPr>
          <a:xfrm>
            <a:off x="371326" y="5325572"/>
            <a:ext cx="367843"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a:t>
            </a:r>
          </a:p>
        </p:txBody>
      </p:sp>
      <p:sp>
        <p:nvSpPr>
          <p:cNvPr id="31" name="Oval 30">
            <a:extLst>
              <a:ext uri="{FF2B5EF4-FFF2-40B4-BE49-F238E27FC236}">
                <a16:creationId xmlns:a16="http://schemas.microsoft.com/office/drawing/2014/main" id="{1A14FB8A-EC84-4299-9572-21F0ED0A75BD}"/>
              </a:ext>
            </a:extLst>
          </p:cNvPr>
          <p:cNvSpPr/>
          <p:nvPr/>
        </p:nvSpPr>
        <p:spPr>
          <a:xfrm>
            <a:off x="329005" y="3438889"/>
            <a:ext cx="367843"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4</a:t>
            </a:r>
          </a:p>
        </p:txBody>
      </p:sp>
      <p:sp>
        <p:nvSpPr>
          <p:cNvPr id="32" name="Oval 31">
            <a:extLst>
              <a:ext uri="{FF2B5EF4-FFF2-40B4-BE49-F238E27FC236}">
                <a16:creationId xmlns:a16="http://schemas.microsoft.com/office/drawing/2014/main" id="{AE276F31-CDF5-401B-B6AE-CFF1BB4AE834}"/>
              </a:ext>
            </a:extLst>
          </p:cNvPr>
          <p:cNvSpPr/>
          <p:nvPr/>
        </p:nvSpPr>
        <p:spPr>
          <a:xfrm>
            <a:off x="371326" y="1457226"/>
            <a:ext cx="367843"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5</a:t>
            </a:r>
          </a:p>
        </p:txBody>
      </p:sp>
      <p:sp>
        <p:nvSpPr>
          <p:cNvPr id="39" name="TextBox 38">
            <a:extLst>
              <a:ext uri="{FF2B5EF4-FFF2-40B4-BE49-F238E27FC236}">
                <a16:creationId xmlns:a16="http://schemas.microsoft.com/office/drawing/2014/main" id="{7828FDC7-555E-42D9-AA02-C5A528DCE45D}"/>
              </a:ext>
            </a:extLst>
          </p:cNvPr>
          <p:cNvSpPr txBox="1"/>
          <p:nvPr/>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©2022 ExlService Holdings, Inc. All rights reserved.</a:t>
            </a:r>
          </a:p>
        </p:txBody>
      </p:sp>
      <p:sp>
        <p:nvSpPr>
          <p:cNvPr id="40"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solidFill>
              </a:rPr>
              <a:t>Scope of analytics intervention for Ekaterra</a:t>
            </a:r>
          </a:p>
        </p:txBody>
      </p:sp>
      <p:sp>
        <p:nvSpPr>
          <p:cNvPr id="2" name="Picture Placeholder 1"/>
          <p:cNvSpPr>
            <a:spLocks noGrp="1"/>
          </p:cNvSpPr>
          <p:nvPr>
            <p:ph type="pic" sz="quarter" idx="39"/>
          </p:nvPr>
        </p:nvSpPr>
        <p:spPr/>
      </p:sp>
    </p:spTree>
    <p:extLst>
      <p:ext uri="{BB962C8B-B14F-4D97-AF65-F5344CB8AC3E}">
        <p14:creationId xmlns:p14="http://schemas.microsoft.com/office/powerpoint/2010/main" val="1291867841"/>
      </p:ext>
    </p:extLst>
  </p:cSld>
  <p:clrMapOvr>
    <a:masterClrMapping/>
  </p:clrMapOvr>
  <mc:AlternateContent xmlns:mc="http://schemas.openxmlformats.org/markup-compatibility/2006" xmlns:p14="http://schemas.microsoft.com/office/powerpoint/2010/main">
    <mc:Choice Requires="p14">
      <p:transition p14:dur="10" advTm="17958"/>
    </mc:Choice>
    <mc:Fallback xmlns="">
      <p:transition advTm="17958"/>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r>
              <a:rPr lang="en-US" sz="2400" dirty="0"/>
              <a:t>Key Tenets of Technology Solution</a:t>
            </a:r>
          </a:p>
        </p:txBody>
      </p:sp>
      <p:sp>
        <p:nvSpPr>
          <p:cNvPr id="32" name="Rectangle 31"/>
          <p:cNvSpPr/>
          <p:nvPr/>
        </p:nvSpPr>
        <p:spPr>
          <a:xfrm>
            <a:off x="8080936" y="2199805"/>
            <a:ext cx="3383280" cy="1668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p>
            <a:pPr marL="171450" lvl="1" indent="-171450">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ITIL aligned processes, </a:t>
            </a:r>
            <a:r>
              <a:rPr lang="en-US" sz="1200" dirty="0">
                <a:solidFill>
                  <a:srgbClr val="000000">
                    <a:lumMod val="85000"/>
                    <a:lumOff val="15000"/>
                  </a:srgbClr>
                </a:solidFill>
              </a:rPr>
              <a:t>practices and tools, 24x7 Servicedesk with Virtual Agents, Chat Bots and Predictive Analytics  </a:t>
            </a:r>
          </a:p>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24x7 Network Operations </a:t>
            </a:r>
            <a:r>
              <a:rPr kumimoji="0" lang="en-US" sz="1200" i="0" u="none" strike="noStrike" kern="0" cap="none" normalizeH="0" baseline="0" noProof="0" dirty="0">
                <a:ln>
                  <a:noFill/>
                </a:ln>
                <a:solidFill>
                  <a:schemeClr val="tx1"/>
                </a:solidFill>
                <a:effectLst/>
                <a:uLnTx/>
                <a:uFillTx/>
                <a:latin typeface="+mj-lt"/>
              </a:rPr>
              <a:t>and </a:t>
            </a:r>
            <a:r>
              <a:rPr lang="en-US" sz="1200" b="1" kern="0" dirty="0">
                <a:solidFill>
                  <a:schemeClr val="accent1"/>
                </a:solidFill>
                <a:latin typeface="+mj-lt"/>
                <a:ea typeface="굴림" panose="020B0600000101010101" pitchFamily="34" charset="-127"/>
              </a:rPr>
              <a:t>Cyber Defense Centre</a:t>
            </a:r>
            <a:r>
              <a:rPr lang="en-US" sz="1200" kern="0" dirty="0">
                <a:solidFill>
                  <a:schemeClr val="tx1"/>
                </a:solidFill>
                <a:latin typeface="+mj-lt"/>
              </a:rPr>
              <a:t> </a:t>
            </a:r>
            <a:r>
              <a:rPr lang="en-US" sz="1200" dirty="0">
                <a:solidFill>
                  <a:srgbClr val="000000">
                    <a:lumMod val="85000"/>
                    <a:lumOff val="15000"/>
                  </a:srgbClr>
                </a:solidFill>
              </a:rPr>
              <a:t>with state-of-the art monitoring tools</a:t>
            </a:r>
          </a:p>
          <a:p>
            <a:pPr marL="171450" lvl="1" indent="-171450">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Self healing </a:t>
            </a:r>
            <a:r>
              <a:rPr lang="en-US" sz="1200" dirty="0">
                <a:solidFill>
                  <a:srgbClr val="000000">
                    <a:lumMod val="85000"/>
                    <a:lumOff val="15000"/>
                  </a:srgbClr>
                </a:solidFill>
              </a:rPr>
              <a:t>and self-service tools for enhanced user experience and operations</a:t>
            </a:r>
          </a:p>
        </p:txBody>
      </p:sp>
      <p:sp>
        <p:nvSpPr>
          <p:cNvPr id="33" name="TextBox 32"/>
          <p:cNvSpPr txBox="1"/>
          <p:nvPr/>
        </p:nvSpPr>
        <p:spPr>
          <a:xfrm>
            <a:off x="4116034" y="4682319"/>
            <a:ext cx="3383280" cy="1251753"/>
          </a:xfrm>
          <a:prstGeom prst="rect">
            <a:avLst/>
          </a:prstGeom>
          <a:noFill/>
        </p:spPr>
        <p:txBody>
          <a:bodyPr wrap="square" lIns="45720" rIns="45720" rtlCol="0" anchor="t" anchorCtr="0">
            <a:spAutoFit/>
          </a:bodyPr>
          <a:lstStyle/>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AU" sz="1200" b="1" kern="0" dirty="0">
                <a:solidFill>
                  <a:schemeClr val="accent1"/>
                </a:solidFill>
                <a:latin typeface="+mj-lt"/>
                <a:ea typeface="굴림" panose="020B0600000101010101" pitchFamily="34" charset="-127"/>
              </a:rPr>
              <a:t>Resilience</a:t>
            </a:r>
            <a:r>
              <a:rPr lang="en-AU" sz="1200" kern="0" dirty="0">
                <a:latin typeface="+mj-lt"/>
              </a:rPr>
              <a:t> and</a:t>
            </a:r>
            <a:r>
              <a:rPr kumimoji="0" lang="en-AU" sz="1200" i="0" u="none" strike="noStrike" kern="0" cap="none" normalizeH="0" baseline="0" noProof="0" dirty="0">
                <a:ln>
                  <a:noFill/>
                </a:ln>
                <a:effectLst/>
                <a:uLnTx/>
                <a:uFillTx/>
                <a:latin typeface="+mj-lt"/>
              </a:rPr>
              <a:t> </a:t>
            </a:r>
            <a:r>
              <a:rPr lang="en-AU" sz="1200" b="1" kern="0" dirty="0">
                <a:solidFill>
                  <a:schemeClr val="accent1"/>
                </a:solidFill>
                <a:latin typeface="+mj-lt"/>
                <a:ea typeface="굴림" panose="020B0600000101010101" pitchFamily="34" charset="-127"/>
              </a:rPr>
              <a:t>Redundancy</a:t>
            </a:r>
            <a:r>
              <a:rPr lang="en-AU" sz="1200" kern="0" dirty="0">
                <a:latin typeface="+mj-lt"/>
              </a:rPr>
              <a:t> </a:t>
            </a:r>
            <a:r>
              <a:rPr lang="en-AU" sz="1200" dirty="0">
                <a:solidFill>
                  <a:srgbClr val="000000">
                    <a:lumMod val="85000"/>
                    <a:lumOff val="15000"/>
                  </a:srgbClr>
                </a:solidFill>
              </a:rPr>
              <a:t>at all layers of Tech infra</a:t>
            </a:r>
          </a:p>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AU" sz="1200" b="1" kern="0" dirty="0">
                <a:solidFill>
                  <a:schemeClr val="accent1"/>
                </a:solidFill>
                <a:latin typeface="+mj-lt"/>
                <a:ea typeface="굴림" panose="020B0600000101010101" pitchFamily="34" charset="-127"/>
              </a:rPr>
              <a:t>Established DR Management System </a:t>
            </a:r>
            <a:r>
              <a:rPr lang="en-AU" sz="1200" dirty="0">
                <a:solidFill>
                  <a:srgbClr val="000000">
                    <a:lumMod val="85000"/>
                    <a:lumOff val="15000"/>
                  </a:srgbClr>
                </a:solidFill>
              </a:rPr>
              <a:t>to minimise the risk of business disruptions </a:t>
            </a:r>
            <a:endParaRPr lang="en-US" sz="1200" dirty="0">
              <a:solidFill>
                <a:srgbClr val="000000">
                  <a:lumMod val="85000"/>
                  <a:lumOff val="15000"/>
                </a:srgbClr>
              </a:solidFill>
            </a:endParaRPr>
          </a:p>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dirty="0">
                <a:solidFill>
                  <a:srgbClr val="000000">
                    <a:lumMod val="85000"/>
                    <a:lumOff val="15000"/>
                  </a:srgbClr>
                </a:solidFill>
              </a:rPr>
              <a:t>BSMS Framework aligned to </a:t>
            </a:r>
            <a:r>
              <a:rPr lang="en-US" sz="1200" b="1" kern="0" dirty="0">
                <a:solidFill>
                  <a:schemeClr val="accent1"/>
                </a:solidFill>
                <a:latin typeface="+mj-lt"/>
                <a:ea typeface="굴림" panose="020B0600000101010101" pitchFamily="34" charset="-127"/>
              </a:rPr>
              <a:t>ISO22301 </a:t>
            </a:r>
          </a:p>
        </p:txBody>
      </p:sp>
      <p:cxnSp>
        <p:nvCxnSpPr>
          <p:cNvPr id="34" name="Straight Connector 33"/>
          <p:cNvCxnSpPr/>
          <p:nvPr/>
        </p:nvCxnSpPr>
        <p:spPr>
          <a:xfrm>
            <a:off x="3951957" y="1721069"/>
            <a:ext cx="0" cy="438912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20901" y="1721069"/>
            <a:ext cx="0" cy="438912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09720" y="4691039"/>
            <a:ext cx="3383280" cy="1465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ISO 27001 </a:t>
            </a:r>
            <a:r>
              <a:rPr lang="en-US" sz="1200" dirty="0">
                <a:solidFill>
                  <a:srgbClr val="000000">
                    <a:lumMod val="85000"/>
                    <a:lumOff val="15000"/>
                  </a:srgbClr>
                </a:solidFill>
              </a:rPr>
              <a:t>based ISMS with established Cyber Security Framework aligned with NIST</a:t>
            </a:r>
          </a:p>
          <a:p>
            <a:pPr marL="171450" lvl="1" indent="-171450" defTabSz="914400">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Next Generation Firewalls</a:t>
            </a:r>
            <a:r>
              <a:rPr lang="en-US" sz="1200" b="1" kern="0" dirty="0">
                <a:solidFill>
                  <a:schemeClr val="accent1"/>
                </a:solidFill>
                <a:ea typeface="굴림" panose="020B0600000101010101" pitchFamily="34" charset="-127"/>
              </a:rPr>
              <a:t>, </a:t>
            </a:r>
            <a:r>
              <a:rPr lang="en-US" sz="1200" dirty="0">
                <a:solidFill>
                  <a:srgbClr val="000000">
                    <a:lumMod val="85000"/>
                    <a:lumOff val="15000"/>
                  </a:srgbClr>
                </a:solidFill>
              </a:rPr>
              <a:t>IPS, Anti-APT, SIEM, WAF, NAC, DLP platforms for Enterprise Security</a:t>
            </a:r>
          </a:p>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dirty="0">
                <a:solidFill>
                  <a:srgbClr val="000000">
                    <a:lumMod val="85000"/>
                    <a:lumOff val="15000"/>
                  </a:srgbClr>
                </a:solidFill>
              </a:rPr>
              <a:t>Strong </a:t>
            </a:r>
            <a:r>
              <a:rPr lang="en-US" sz="1200" b="1" kern="0" dirty="0">
                <a:solidFill>
                  <a:schemeClr val="accent1"/>
                </a:solidFill>
                <a:latin typeface="+mj-lt"/>
                <a:ea typeface="굴림" panose="020B0600000101010101" pitchFamily="34" charset="-127"/>
              </a:rPr>
              <a:t>Physical </a:t>
            </a:r>
            <a:r>
              <a:rPr lang="en-US" sz="1200" dirty="0">
                <a:solidFill>
                  <a:srgbClr val="000000">
                    <a:lumMod val="85000"/>
                    <a:lumOff val="15000"/>
                  </a:srgbClr>
                </a:solidFill>
              </a:rPr>
              <a:t>, </a:t>
            </a:r>
            <a:r>
              <a:rPr lang="en-US" sz="1200" b="1" kern="0" dirty="0">
                <a:solidFill>
                  <a:schemeClr val="accent1"/>
                </a:solidFill>
                <a:latin typeface="+mj-lt"/>
                <a:ea typeface="굴림" panose="020B0600000101010101" pitchFamily="34" charset="-127"/>
              </a:rPr>
              <a:t>Logical </a:t>
            </a:r>
            <a:r>
              <a:rPr lang="en-US" sz="1200" dirty="0">
                <a:solidFill>
                  <a:srgbClr val="000000">
                    <a:lumMod val="85000"/>
                    <a:lumOff val="15000"/>
                  </a:srgbClr>
                </a:solidFill>
              </a:rPr>
              <a:t>and </a:t>
            </a:r>
            <a:r>
              <a:rPr lang="en-US" sz="1200" b="1" kern="0" dirty="0">
                <a:solidFill>
                  <a:schemeClr val="accent1"/>
                </a:solidFill>
                <a:latin typeface="+mj-lt"/>
                <a:ea typeface="굴림" panose="020B0600000101010101" pitchFamily="34" charset="-127"/>
              </a:rPr>
              <a:t>administrative Controls </a:t>
            </a:r>
            <a:r>
              <a:rPr lang="en-US" sz="1200" dirty="0">
                <a:solidFill>
                  <a:srgbClr val="000000">
                    <a:lumMod val="85000"/>
                    <a:lumOff val="15000"/>
                  </a:srgbClr>
                </a:solidFill>
              </a:rPr>
              <a:t>for Data Security</a:t>
            </a:r>
          </a:p>
        </p:txBody>
      </p:sp>
      <p:sp>
        <p:nvSpPr>
          <p:cNvPr id="37" name="TextBox 36"/>
          <p:cNvSpPr txBox="1"/>
          <p:nvPr/>
        </p:nvSpPr>
        <p:spPr>
          <a:xfrm>
            <a:off x="417026" y="1747764"/>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normalizeH="0" baseline="0" noProof="0" dirty="0">
                <a:ln/>
                <a:solidFill>
                  <a:schemeClr val="bg1"/>
                </a:solidFill>
                <a:uLnTx/>
                <a:uFillTx/>
                <a:latin typeface="+mj-lt"/>
                <a:ea typeface="+mn-ea"/>
                <a:cs typeface="+mn-cs"/>
              </a:rPr>
              <a:t>Transitioning Methodology </a:t>
            </a:r>
          </a:p>
        </p:txBody>
      </p:sp>
      <p:sp>
        <p:nvSpPr>
          <p:cNvPr id="38" name="TextBox 37"/>
          <p:cNvSpPr txBox="1"/>
          <p:nvPr/>
        </p:nvSpPr>
        <p:spPr>
          <a:xfrm>
            <a:off x="8058817" y="1676627"/>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normalizeH="0" baseline="0">
                <a:ln/>
                <a:solidFill>
                  <a:schemeClr val="bg1"/>
                </a:solidFill>
                <a:uLnTx/>
                <a:uFillTx/>
                <a:latin typeface="+mj-lt"/>
              </a:defRPr>
            </a:lvl1pPr>
          </a:lstStyle>
          <a:p>
            <a:r>
              <a:rPr lang="en-US" sz="1400" kern="0" dirty="0"/>
              <a:t>Operations Management</a:t>
            </a:r>
          </a:p>
        </p:txBody>
      </p:sp>
      <p:sp>
        <p:nvSpPr>
          <p:cNvPr id="39" name="TextBox 38"/>
          <p:cNvSpPr txBox="1"/>
          <p:nvPr/>
        </p:nvSpPr>
        <p:spPr>
          <a:xfrm>
            <a:off x="4211022" y="1747764"/>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normalizeH="0" baseline="0">
                <a:ln/>
                <a:solidFill>
                  <a:schemeClr val="bg1"/>
                </a:solidFill>
                <a:uLnTx/>
                <a:uFillTx/>
                <a:latin typeface="+mj-lt"/>
              </a:defRPr>
            </a:lvl1pPr>
          </a:lstStyle>
          <a:p>
            <a:r>
              <a:rPr lang="en-US" sz="1400" kern="0" dirty="0"/>
              <a:t>Robust Technology Stack</a:t>
            </a:r>
          </a:p>
        </p:txBody>
      </p:sp>
      <p:sp>
        <p:nvSpPr>
          <p:cNvPr id="40" name="TextBox 39"/>
          <p:cNvSpPr txBox="1"/>
          <p:nvPr/>
        </p:nvSpPr>
        <p:spPr>
          <a:xfrm>
            <a:off x="4116034" y="4158575"/>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normalizeH="0" baseline="0">
                <a:ln/>
                <a:solidFill>
                  <a:schemeClr val="bg1"/>
                </a:solidFill>
                <a:uLnTx/>
                <a:uFillTx/>
                <a:latin typeface="+mj-lt"/>
              </a:defRPr>
            </a:lvl1pPr>
          </a:lstStyle>
          <a:p>
            <a:r>
              <a:rPr lang="en-US" sz="1400" kern="0" dirty="0"/>
              <a:t>Tech DR and Business </a:t>
            </a:r>
            <a:br>
              <a:rPr lang="en-US" sz="1400" kern="0" dirty="0"/>
            </a:br>
            <a:r>
              <a:rPr lang="en-US" sz="1400" kern="0" dirty="0"/>
              <a:t>Resilience</a:t>
            </a:r>
          </a:p>
        </p:txBody>
      </p:sp>
      <p:sp>
        <p:nvSpPr>
          <p:cNvPr id="41" name="TextBox 40"/>
          <p:cNvSpPr txBox="1"/>
          <p:nvPr/>
        </p:nvSpPr>
        <p:spPr>
          <a:xfrm>
            <a:off x="8002254" y="4186164"/>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normalizeH="0" baseline="0">
                <a:ln/>
                <a:solidFill>
                  <a:schemeClr val="bg1"/>
                </a:solidFill>
                <a:uLnTx/>
                <a:uFillTx/>
                <a:latin typeface="+mj-lt"/>
              </a:defRPr>
            </a:lvl1pPr>
          </a:lstStyle>
          <a:p>
            <a:r>
              <a:rPr lang="en-US" sz="1400" kern="0" dirty="0"/>
              <a:t>Ops Manageability and Digital</a:t>
            </a:r>
          </a:p>
        </p:txBody>
      </p:sp>
      <p:sp>
        <p:nvSpPr>
          <p:cNvPr id="42" name="TextBox 41"/>
          <p:cNvSpPr txBox="1"/>
          <p:nvPr/>
        </p:nvSpPr>
        <p:spPr>
          <a:xfrm>
            <a:off x="409720" y="4158575"/>
            <a:ext cx="3383280" cy="457200"/>
          </a:xfrm>
          <a:prstGeom prst="rect">
            <a:avLst/>
          </a:prstGeom>
          <a:solidFill>
            <a:schemeClr val="tx2">
              <a:lumMod val="60000"/>
              <a:lumOff val="40000"/>
            </a:schemeClr>
          </a:solidFill>
          <a:effectLst/>
        </p:spPr>
        <p:txBody>
          <a:bodyPr wrap="square" lIns="0" tIns="0" rIns="0" bIns="0" rtlCol="0" anchor="ctr" anchorCtr="1">
            <a:noAutofit/>
            <a:scene3d>
              <a:camera prst="orthographicFront"/>
              <a:lightRig rig="harsh" dir="t"/>
            </a:scene3d>
            <a:sp3d prstMaterial="matte">
              <a:contourClr>
                <a:schemeClr val="bg1">
                  <a:lumMod val="65000"/>
                </a:schemeClr>
              </a:contourClr>
            </a:sp3d>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normalizeH="0" baseline="0">
                <a:ln/>
                <a:solidFill>
                  <a:schemeClr val="bg1"/>
                </a:solidFill>
                <a:uLnTx/>
                <a:uFillTx/>
                <a:latin typeface="+mj-lt"/>
              </a:defRPr>
            </a:lvl1pPr>
          </a:lstStyle>
          <a:p>
            <a:r>
              <a:rPr lang="en-US" sz="1400" kern="0" dirty="0"/>
              <a:t>InfoSec and Data Privacy</a:t>
            </a:r>
          </a:p>
        </p:txBody>
      </p:sp>
      <p:sp>
        <p:nvSpPr>
          <p:cNvPr id="43" name="Rectangle 42"/>
          <p:cNvSpPr/>
          <p:nvPr/>
        </p:nvSpPr>
        <p:spPr>
          <a:xfrm>
            <a:off x="4211022" y="2272550"/>
            <a:ext cx="3383280" cy="1465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p>
            <a:pPr marL="171450" lvl="1" indent="-171450" algn="just">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spc="-30" dirty="0">
                <a:solidFill>
                  <a:schemeClr val="accent1"/>
                </a:solidFill>
                <a:latin typeface="+mj-lt"/>
                <a:ea typeface="굴림" panose="020B0600000101010101" pitchFamily="34" charset="-127"/>
              </a:rPr>
              <a:t>Distributed Architecture </a:t>
            </a:r>
            <a:r>
              <a:rPr lang="en-US" sz="1200" dirty="0">
                <a:solidFill>
                  <a:srgbClr val="000000">
                    <a:lumMod val="85000"/>
                    <a:lumOff val="15000"/>
                  </a:srgbClr>
                </a:solidFill>
              </a:rPr>
              <a:t>leveraging contemporary technologies for High Business Availability </a:t>
            </a:r>
          </a:p>
          <a:p>
            <a:pPr marL="171450" lvl="1" indent="-171450" algn="just">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altLang="en-US" sz="1200" b="1" kern="0" spc="-30" dirty="0">
                <a:solidFill>
                  <a:schemeClr val="accent1"/>
                </a:solidFill>
                <a:latin typeface="+mj-lt"/>
                <a:ea typeface="굴림" panose="020B0600000101010101" pitchFamily="34" charset="-127"/>
              </a:rPr>
              <a:t>Virtualized</a:t>
            </a:r>
            <a:r>
              <a:rPr lang="en-US" altLang="en-US" sz="1200" kern="0" spc="-30" dirty="0">
                <a:solidFill>
                  <a:schemeClr val="tx1"/>
                </a:solidFill>
                <a:latin typeface="+mj-lt"/>
              </a:rPr>
              <a:t>, </a:t>
            </a:r>
            <a:r>
              <a:rPr lang="en-US" altLang="en-US" sz="1200" dirty="0">
                <a:solidFill>
                  <a:srgbClr val="000000">
                    <a:lumMod val="85000"/>
                    <a:lumOff val="15000"/>
                  </a:srgbClr>
                </a:solidFill>
              </a:rPr>
              <a:t>Secure and Resilient Global Datacentres with </a:t>
            </a:r>
            <a:r>
              <a:rPr lang="en-GB" altLang="zh-CN" sz="1200" b="1" kern="0" spc="-30" dirty="0">
                <a:solidFill>
                  <a:schemeClr val="accent1"/>
                </a:solidFill>
                <a:latin typeface="+mj-lt"/>
                <a:ea typeface="굴림" panose="020B0600000101010101" pitchFamily="34" charset="-127"/>
              </a:rPr>
              <a:t>SDN</a:t>
            </a:r>
            <a:r>
              <a:rPr lang="en-GB" altLang="zh-CN" sz="1200" kern="0" spc="-30" dirty="0">
                <a:solidFill>
                  <a:schemeClr val="tx1"/>
                </a:solidFill>
                <a:ea typeface="宋体" charset="-122"/>
                <a:cs typeface="Arial" panose="020B0604020202020204" pitchFamily="34" charset="0"/>
              </a:rPr>
              <a:t> </a:t>
            </a:r>
            <a:r>
              <a:rPr lang="en-GB" altLang="zh-CN" sz="1200" dirty="0">
                <a:solidFill>
                  <a:srgbClr val="000000">
                    <a:lumMod val="85000"/>
                    <a:lumOff val="15000"/>
                  </a:srgbClr>
                </a:solidFill>
              </a:rPr>
              <a:t>enabled Network Core</a:t>
            </a:r>
          </a:p>
          <a:p>
            <a:pPr marL="171450" lvl="1" indent="-171450" algn="just">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altLang="en-US" sz="1200" dirty="0">
                <a:solidFill>
                  <a:srgbClr val="000000">
                    <a:lumMod val="85000"/>
                    <a:lumOff val="15000"/>
                  </a:srgbClr>
                </a:solidFill>
              </a:rPr>
              <a:t>EXL’s </a:t>
            </a:r>
            <a:r>
              <a:rPr lang="en-US" altLang="en-US" sz="1200" b="1" kern="0" spc="-30" dirty="0">
                <a:solidFill>
                  <a:schemeClr val="accent1"/>
                </a:solidFill>
                <a:latin typeface="+mj-lt"/>
                <a:ea typeface="굴림" panose="020B0600000101010101" pitchFamily="34" charset="-127"/>
              </a:rPr>
              <a:t>Cloud-Omni-channel Contact Centre </a:t>
            </a:r>
            <a:r>
              <a:rPr lang="en-US" altLang="en-US" sz="1200" dirty="0">
                <a:solidFill>
                  <a:srgbClr val="000000">
                    <a:lumMod val="85000"/>
                    <a:lumOff val="15000"/>
                  </a:srgbClr>
                </a:solidFill>
              </a:rPr>
              <a:t>integrated with CRM platform</a:t>
            </a:r>
          </a:p>
        </p:txBody>
      </p:sp>
      <p:sp>
        <p:nvSpPr>
          <p:cNvPr id="44" name="Rectangle 43"/>
          <p:cNvSpPr/>
          <p:nvPr/>
        </p:nvSpPr>
        <p:spPr>
          <a:xfrm>
            <a:off x="417026" y="2253679"/>
            <a:ext cx="3383280" cy="145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p>
            <a:pPr marL="171450" lvl="1" indent="-171450">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spc="-30" dirty="0">
                <a:solidFill>
                  <a:schemeClr val="accent1"/>
                </a:solidFill>
                <a:latin typeface="+mj-lt"/>
                <a:ea typeface="굴림" panose="020B0600000101010101" pitchFamily="34" charset="-127"/>
              </a:rPr>
              <a:t>Risk-Mitigated Transition </a:t>
            </a:r>
            <a:r>
              <a:rPr lang="en-US" sz="1200" dirty="0">
                <a:solidFill>
                  <a:srgbClr val="000000">
                    <a:lumMod val="85000"/>
                    <a:lumOff val="15000"/>
                  </a:srgbClr>
                </a:solidFill>
              </a:rPr>
              <a:t>with delivery talent / specialists bringing best practices and innovation</a:t>
            </a:r>
          </a:p>
          <a:p>
            <a:pPr marL="171450" lvl="1" indent="-171450">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spc="-30" dirty="0">
                <a:solidFill>
                  <a:schemeClr val="accent1"/>
                </a:solidFill>
                <a:latin typeface="+mj-lt"/>
                <a:ea typeface="굴림" panose="020B0600000101010101" pitchFamily="34" charset="-127"/>
              </a:rPr>
              <a:t>Executive Leadership </a:t>
            </a:r>
            <a:r>
              <a:rPr lang="en-US" sz="1200" dirty="0">
                <a:solidFill>
                  <a:srgbClr val="000000">
                    <a:lumMod val="85000"/>
                    <a:lumOff val="15000"/>
                  </a:srgbClr>
                </a:solidFill>
              </a:rPr>
              <a:t>sponsorship with established governance</a:t>
            </a:r>
          </a:p>
          <a:p>
            <a:pPr marL="171450" marR="0" lvl="1" indent="-171450" defTabSz="914400" rtl="0" eaLnBrk="1" fontAlgn="auto" latinLnBrk="0" hangingPunct="1">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altLang="ko-KR" sz="1200" b="1" kern="0" spc="-30" dirty="0">
                <a:solidFill>
                  <a:schemeClr val="accent1"/>
                </a:solidFill>
                <a:latin typeface="+mj-lt"/>
                <a:ea typeface="굴림" panose="020B0600000101010101" pitchFamily="34" charset="-127"/>
              </a:rPr>
              <a:t>Collaborative Design </a:t>
            </a:r>
            <a:r>
              <a:rPr lang="en-US" altLang="ko-KR" sz="1200" dirty="0">
                <a:solidFill>
                  <a:srgbClr val="000000">
                    <a:lumMod val="85000"/>
                    <a:lumOff val="15000"/>
                  </a:srgbClr>
                </a:solidFill>
              </a:rPr>
              <a:t>and planning workshop with Ekaterra to develop Integrated solution design</a:t>
            </a:r>
            <a:endParaRPr lang="en-US" sz="1200" dirty="0">
              <a:solidFill>
                <a:srgbClr val="000000">
                  <a:lumMod val="85000"/>
                  <a:lumOff val="15000"/>
                </a:srgbClr>
              </a:solidFill>
            </a:endParaRPr>
          </a:p>
        </p:txBody>
      </p:sp>
      <p:sp>
        <p:nvSpPr>
          <p:cNvPr id="45" name="Rectangle 44"/>
          <p:cNvSpPr/>
          <p:nvPr/>
        </p:nvSpPr>
        <p:spPr>
          <a:xfrm>
            <a:off x="8002254" y="4710950"/>
            <a:ext cx="3383280" cy="1465016"/>
          </a:xfrm>
          <a:prstGeom prst="rect">
            <a:avLst/>
          </a:prstGeom>
          <a:noFill/>
        </p:spPr>
        <p:txBody>
          <a:bodyPr wrap="square" lIns="45720" rIns="45720" anchor="t" anchorCtr="0">
            <a:spAutoFit/>
          </a:bodyPr>
          <a:lstStyle/>
          <a:p>
            <a:pPr marL="171450" lvl="1" indent="-171450" algn="just" fontAlgn="base">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dirty="0">
                <a:solidFill>
                  <a:srgbClr val="000000">
                    <a:lumMod val="85000"/>
                    <a:lumOff val="15000"/>
                  </a:srgbClr>
                </a:solidFill>
              </a:rPr>
              <a:t>Enterprise Digital </a:t>
            </a:r>
            <a:r>
              <a:rPr lang="en-US" sz="1200" b="1" kern="0" dirty="0">
                <a:solidFill>
                  <a:schemeClr val="accent1"/>
                </a:solidFill>
                <a:latin typeface="+mj-lt"/>
                <a:ea typeface="굴림" panose="020B0600000101010101" pitchFamily="34" charset="-127"/>
              </a:rPr>
              <a:t>Business Ops Manageability </a:t>
            </a:r>
            <a:r>
              <a:rPr lang="en-US" sz="1200" dirty="0">
                <a:solidFill>
                  <a:srgbClr val="000000">
                    <a:lumMod val="85000"/>
                    <a:lumOff val="15000"/>
                  </a:srgbClr>
                </a:solidFill>
              </a:rPr>
              <a:t>applications for Transitions, on-boarding, Training and agent monitoring</a:t>
            </a:r>
          </a:p>
          <a:p>
            <a:pPr marL="171450" lvl="1" indent="-171450" algn="just" fontAlgn="base">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r>
              <a:rPr lang="en-US" sz="1200" b="1" kern="0" dirty="0">
                <a:solidFill>
                  <a:schemeClr val="accent1"/>
                </a:solidFill>
                <a:latin typeface="+mj-lt"/>
                <a:ea typeface="굴림" panose="020B0600000101010101" pitchFamily="34" charset="-127"/>
              </a:rPr>
              <a:t>Business Performance </a:t>
            </a:r>
            <a:r>
              <a:rPr lang="en-US" sz="1200" dirty="0">
                <a:solidFill>
                  <a:srgbClr val="000000">
                    <a:lumMod val="85000"/>
                    <a:lumOff val="15000"/>
                  </a:srgbClr>
                </a:solidFill>
              </a:rPr>
              <a:t>and Productivity through Digital Applications and Technologies </a:t>
            </a:r>
          </a:p>
          <a:p>
            <a:pPr marL="171450" lvl="1" indent="-171450" algn="just" fontAlgn="base">
              <a:lnSpc>
                <a:spcPct val="110000"/>
              </a:lnSpc>
              <a:spcBef>
                <a:spcPts val="200"/>
              </a:spcBef>
              <a:spcAft>
                <a:spcPts val="400"/>
              </a:spcAft>
              <a:buClr>
                <a:schemeClr val="accent3"/>
              </a:buClr>
              <a:buSzPct val="100000"/>
              <a:buFont typeface="Arial" panose="020B0604020202020204" pitchFamily="34" charset="0"/>
              <a:buChar char="•"/>
              <a:tabLst>
                <a:tab pos="6000750" algn="ctr"/>
              </a:tabLst>
              <a:defRPr/>
            </a:pPr>
            <a:endParaRPr lang="en-US" sz="1200" kern="0" dirty="0">
              <a:latin typeface="+mj-lt"/>
            </a:endParaRPr>
          </a:p>
        </p:txBody>
      </p:sp>
      <p:pic>
        <p:nvPicPr>
          <p:cNvPr id="46" name="Picture 45"/>
          <p:cNvPicPr>
            <a:picLocks noChangeAspect="1"/>
          </p:cNvPicPr>
          <p:nvPr/>
        </p:nvPicPr>
        <p:blipFill>
          <a:blip r:embed="rId2">
            <a:biLevel thresh="25000"/>
          </a:blip>
          <a:stretch>
            <a:fillRect/>
          </a:stretch>
        </p:blipFill>
        <p:spPr>
          <a:xfrm>
            <a:off x="8126168" y="4254744"/>
            <a:ext cx="325858" cy="320040"/>
          </a:xfrm>
          <a:prstGeom prst="rect">
            <a:avLst/>
          </a:prstGeom>
        </p:spPr>
      </p:pic>
      <p:sp>
        <p:nvSpPr>
          <p:cNvPr id="47" name="Oval 46"/>
          <p:cNvSpPr/>
          <p:nvPr/>
        </p:nvSpPr>
        <p:spPr>
          <a:xfrm>
            <a:off x="291360" y="1605839"/>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normalizeH="0" baseline="0" noProof="0" dirty="0">
                <a:ln>
                  <a:noFill/>
                </a:ln>
                <a:solidFill>
                  <a:srgbClr val="FFFFFF"/>
                </a:solidFill>
                <a:effectLst/>
                <a:uLnTx/>
                <a:uFillTx/>
                <a:latin typeface="+mj-lt"/>
                <a:ea typeface="+mn-ea"/>
                <a:cs typeface="+mn-cs"/>
              </a:rPr>
              <a:t>1</a:t>
            </a:r>
          </a:p>
        </p:txBody>
      </p:sp>
      <p:sp>
        <p:nvSpPr>
          <p:cNvPr id="48" name="Oval 47"/>
          <p:cNvSpPr/>
          <p:nvPr/>
        </p:nvSpPr>
        <p:spPr>
          <a:xfrm>
            <a:off x="4082362" y="1605839"/>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kern="0" dirty="0">
                <a:solidFill>
                  <a:srgbClr val="FFFFFF"/>
                </a:solidFill>
                <a:latin typeface="+mj-lt"/>
              </a:rPr>
              <a:t>2</a:t>
            </a:r>
          </a:p>
        </p:txBody>
      </p:sp>
      <p:sp>
        <p:nvSpPr>
          <p:cNvPr id="49" name="Oval 48"/>
          <p:cNvSpPr/>
          <p:nvPr/>
        </p:nvSpPr>
        <p:spPr>
          <a:xfrm>
            <a:off x="7876588" y="4044239"/>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kern="0" dirty="0">
                <a:solidFill>
                  <a:srgbClr val="FFFFFF"/>
                </a:solidFill>
                <a:latin typeface="+mj-lt"/>
              </a:rPr>
              <a:t>6</a:t>
            </a:r>
          </a:p>
        </p:txBody>
      </p:sp>
      <p:sp>
        <p:nvSpPr>
          <p:cNvPr id="50" name="Oval 49"/>
          <p:cNvSpPr/>
          <p:nvPr/>
        </p:nvSpPr>
        <p:spPr>
          <a:xfrm>
            <a:off x="7933151" y="1534702"/>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kern="0" dirty="0">
                <a:solidFill>
                  <a:srgbClr val="FFFFFF"/>
                </a:solidFill>
                <a:latin typeface="+mj-lt"/>
              </a:rPr>
              <a:t>3</a:t>
            </a:r>
          </a:p>
        </p:txBody>
      </p:sp>
      <p:sp>
        <p:nvSpPr>
          <p:cNvPr id="51" name="Oval 50"/>
          <p:cNvSpPr/>
          <p:nvPr/>
        </p:nvSpPr>
        <p:spPr>
          <a:xfrm>
            <a:off x="281060" y="4016650"/>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kern="0" dirty="0">
                <a:solidFill>
                  <a:srgbClr val="FFFFFF"/>
                </a:solidFill>
                <a:latin typeface="+mj-lt"/>
              </a:rPr>
              <a:t>4</a:t>
            </a:r>
          </a:p>
        </p:txBody>
      </p:sp>
      <p:sp>
        <p:nvSpPr>
          <p:cNvPr id="52" name="Oval 51"/>
          <p:cNvSpPr/>
          <p:nvPr/>
        </p:nvSpPr>
        <p:spPr>
          <a:xfrm>
            <a:off x="3990368" y="4016650"/>
            <a:ext cx="274320" cy="274320"/>
          </a:xfrm>
          <a:prstGeom prst="ellipse">
            <a:avLst/>
          </a:prstGeom>
          <a:solidFill>
            <a:srgbClr val="FF650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kern="0" dirty="0">
                <a:solidFill>
                  <a:srgbClr val="FFFFFF"/>
                </a:solidFill>
                <a:latin typeface="+mj-lt"/>
              </a:rPr>
              <a:t>5</a:t>
            </a:r>
          </a:p>
        </p:txBody>
      </p:sp>
      <p:grpSp>
        <p:nvGrpSpPr>
          <p:cNvPr id="53" name="Group 52"/>
          <p:cNvGrpSpPr/>
          <p:nvPr/>
        </p:nvGrpSpPr>
        <p:grpSpPr>
          <a:xfrm>
            <a:off x="550127" y="1813731"/>
            <a:ext cx="371474" cy="323851"/>
            <a:chOff x="919163" y="1825625"/>
            <a:chExt cx="371474" cy="323851"/>
          </a:xfrm>
          <a:solidFill>
            <a:schemeClr val="bg1"/>
          </a:solidFill>
        </p:grpSpPr>
        <p:sp>
          <p:nvSpPr>
            <p:cNvPr id="54" name="Freeform 5"/>
            <p:cNvSpPr>
              <a:spLocks/>
            </p:cNvSpPr>
            <p:nvPr/>
          </p:nvSpPr>
          <p:spPr bwMode="auto">
            <a:xfrm>
              <a:off x="1244600" y="1922463"/>
              <a:ext cx="7937" cy="11113"/>
            </a:xfrm>
            <a:custGeom>
              <a:avLst/>
              <a:gdLst>
                <a:gd name="T0" fmla="*/ 4 w 8"/>
                <a:gd name="T1" fmla="*/ 12 h 12"/>
                <a:gd name="T2" fmla="*/ 0 w 8"/>
                <a:gd name="T3" fmla="*/ 8 h 12"/>
                <a:gd name="T4" fmla="*/ 0 w 8"/>
                <a:gd name="T5" fmla="*/ 4 h 12"/>
                <a:gd name="T6" fmla="*/ 4 w 8"/>
                <a:gd name="T7" fmla="*/ 0 h 12"/>
                <a:gd name="T8" fmla="*/ 8 w 8"/>
                <a:gd name="T9" fmla="*/ 4 h 12"/>
                <a:gd name="T10" fmla="*/ 8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2" y="12"/>
                    <a:pt x="0" y="10"/>
                    <a:pt x="0" y="8"/>
                  </a:cubicBezTo>
                  <a:cubicBezTo>
                    <a:pt x="0" y="4"/>
                    <a:pt x="0" y="4"/>
                    <a:pt x="0" y="4"/>
                  </a:cubicBezTo>
                  <a:cubicBezTo>
                    <a:pt x="0" y="1"/>
                    <a:pt x="2" y="0"/>
                    <a:pt x="4" y="0"/>
                  </a:cubicBezTo>
                  <a:cubicBezTo>
                    <a:pt x="6" y="0"/>
                    <a:pt x="8" y="1"/>
                    <a:pt x="8" y="4"/>
                  </a:cubicBezTo>
                  <a:cubicBezTo>
                    <a:pt x="8" y="8"/>
                    <a:pt x="8" y="8"/>
                    <a:pt x="8" y="8"/>
                  </a:cubicBezTo>
                  <a:cubicBezTo>
                    <a:pt x="8" y="10"/>
                    <a:pt x="6" y="12"/>
                    <a:pt x="4"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Freeform 6"/>
            <p:cNvSpPr>
              <a:spLocks/>
            </p:cNvSpPr>
            <p:nvPr/>
          </p:nvSpPr>
          <p:spPr bwMode="auto">
            <a:xfrm>
              <a:off x="1244600" y="1941513"/>
              <a:ext cx="7937" cy="11113"/>
            </a:xfrm>
            <a:custGeom>
              <a:avLst/>
              <a:gdLst>
                <a:gd name="T0" fmla="*/ 4 w 8"/>
                <a:gd name="T1" fmla="*/ 12 h 12"/>
                <a:gd name="T2" fmla="*/ 0 w 8"/>
                <a:gd name="T3" fmla="*/ 8 h 12"/>
                <a:gd name="T4" fmla="*/ 0 w 8"/>
                <a:gd name="T5" fmla="*/ 4 h 12"/>
                <a:gd name="T6" fmla="*/ 4 w 8"/>
                <a:gd name="T7" fmla="*/ 0 h 12"/>
                <a:gd name="T8" fmla="*/ 8 w 8"/>
                <a:gd name="T9" fmla="*/ 4 h 12"/>
                <a:gd name="T10" fmla="*/ 8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2" y="12"/>
                    <a:pt x="0" y="10"/>
                    <a:pt x="0" y="8"/>
                  </a:cubicBezTo>
                  <a:cubicBezTo>
                    <a:pt x="0" y="4"/>
                    <a:pt x="0" y="4"/>
                    <a:pt x="0" y="4"/>
                  </a:cubicBezTo>
                  <a:cubicBezTo>
                    <a:pt x="0" y="1"/>
                    <a:pt x="2" y="0"/>
                    <a:pt x="4" y="0"/>
                  </a:cubicBezTo>
                  <a:cubicBezTo>
                    <a:pt x="6" y="0"/>
                    <a:pt x="8" y="1"/>
                    <a:pt x="8" y="4"/>
                  </a:cubicBezTo>
                  <a:cubicBezTo>
                    <a:pt x="8" y="8"/>
                    <a:pt x="8" y="8"/>
                    <a:pt x="8" y="8"/>
                  </a:cubicBezTo>
                  <a:cubicBezTo>
                    <a:pt x="8" y="10"/>
                    <a:pt x="6" y="12"/>
                    <a:pt x="4"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6" name="Freeform 7"/>
            <p:cNvSpPr>
              <a:spLocks/>
            </p:cNvSpPr>
            <p:nvPr/>
          </p:nvSpPr>
          <p:spPr bwMode="auto">
            <a:xfrm>
              <a:off x="1244600" y="1903413"/>
              <a:ext cx="7937" cy="11113"/>
            </a:xfrm>
            <a:custGeom>
              <a:avLst/>
              <a:gdLst>
                <a:gd name="T0" fmla="*/ 4 w 8"/>
                <a:gd name="T1" fmla="*/ 12 h 12"/>
                <a:gd name="T2" fmla="*/ 0 w 8"/>
                <a:gd name="T3" fmla="*/ 8 h 12"/>
                <a:gd name="T4" fmla="*/ 0 w 8"/>
                <a:gd name="T5" fmla="*/ 4 h 12"/>
                <a:gd name="T6" fmla="*/ 4 w 8"/>
                <a:gd name="T7" fmla="*/ 0 h 12"/>
                <a:gd name="T8" fmla="*/ 8 w 8"/>
                <a:gd name="T9" fmla="*/ 4 h 12"/>
                <a:gd name="T10" fmla="*/ 8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2" y="12"/>
                    <a:pt x="0" y="10"/>
                    <a:pt x="0" y="8"/>
                  </a:cubicBezTo>
                  <a:cubicBezTo>
                    <a:pt x="0" y="4"/>
                    <a:pt x="0" y="4"/>
                    <a:pt x="0" y="4"/>
                  </a:cubicBezTo>
                  <a:cubicBezTo>
                    <a:pt x="0" y="1"/>
                    <a:pt x="2" y="0"/>
                    <a:pt x="4" y="0"/>
                  </a:cubicBezTo>
                  <a:cubicBezTo>
                    <a:pt x="6" y="0"/>
                    <a:pt x="8" y="1"/>
                    <a:pt x="8" y="4"/>
                  </a:cubicBezTo>
                  <a:cubicBezTo>
                    <a:pt x="8" y="8"/>
                    <a:pt x="8" y="8"/>
                    <a:pt x="8" y="8"/>
                  </a:cubicBezTo>
                  <a:cubicBezTo>
                    <a:pt x="8" y="10"/>
                    <a:pt x="6" y="12"/>
                    <a:pt x="4"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7" name="Freeform 8"/>
            <p:cNvSpPr>
              <a:spLocks/>
            </p:cNvSpPr>
            <p:nvPr/>
          </p:nvSpPr>
          <p:spPr bwMode="auto">
            <a:xfrm>
              <a:off x="1228725" y="1830388"/>
              <a:ext cx="61912" cy="65088"/>
            </a:xfrm>
            <a:custGeom>
              <a:avLst/>
              <a:gdLst>
                <a:gd name="T0" fmla="*/ 20 w 64"/>
                <a:gd name="T1" fmla="*/ 69 h 69"/>
                <a:gd name="T2" fmla="*/ 16 w 64"/>
                <a:gd name="T3" fmla="*/ 65 h 69"/>
                <a:gd name="T4" fmla="*/ 16 w 64"/>
                <a:gd name="T5" fmla="*/ 41 h 69"/>
                <a:gd name="T6" fmla="*/ 4 w 64"/>
                <a:gd name="T7" fmla="*/ 41 h 69"/>
                <a:gd name="T8" fmla="*/ 0 w 64"/>
                <a:gd name="T9" fmla="*/ 38 h 69"/>
                <a:gd name="T10" fmla="*/ 1 w 64"/>
                <a:gd name="T11" fmla="*/ 34 h 69"/>
                <a:gd name="T12" fmla="*/ 29 w 64"/>
                <a:gd name="T13" fmla="*/ 2 h 69"/>
                <a:gd name="T14" fmla="*/ 35 w 64"/>
                <a:gd name="T15" fmla="*/ 2 h 69"/>
                <a:gd name="T16" fmla="*/ 63 w 64"/>
                <a:gd name="T17" fmla="*/ 34 h 69"/>
                <a:gd name="T18" fmla="*/ 64 w 64"/>
                <a:gd name="T19" fmla="*/ 38 h 69"/>
                <a:gd name="T20" fmla="*/ 60 w 64"/>
                <a:gd name="T21" fmla="*/ 41 h 69"/>
                <a:gd name="T22" fmla="*/ 36 w 64"/>
                <a:gd name="T23" fmla="*/ 41 h 69"/>
                <a:gd name="T24" fmla="*/ 32 w 64"/>
                <a:gd name="T25" fmla="*/ 37 h 69"/>
                <a:gd name="T26" fmla="*/ 36 w 64"/>
                <a:gd name="T27" fmla="*/ 33 h 69"/>
                <a:gd name="T28" fmla="*/ 51 w 64"/>
                <a:gd name="T29" fmla="*/ 33 h 69"/>
                <a:gd name="T30" fmla="*/ 32 w 64"/>
                <a:gd name="T31" fmla="*/ 11 h 69"/>
                <a:gd name="T32" fmla="*/ 13 w 64"/>
                <a:gd name="T33" fmla="*/ 33 h 69"/>
                <a:gd name="T34" fmla="*/ 20 w 64"/>
                <a:gd name="T35" fmla="*/ 33 h 69"/>
                <a:gd name="T36" fmla="*/ 24 w 64"/>
                <a:gd name="T37" fmla="*/ 37 h 69"/>
                <a:gd name="T38" fmla="*/ 24 w 64"/>
                <a:gd name="T39" fmla="*/ 65 h 69"/>
                <a:gd name="T40" fmla="*/ 20 w 64"/>
                <a:gd name="T4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69">
                  <a:moveTo>
                    <a:pt x="20" y="69"/>
                  </a:moveTo>
                  <a:cubicBezTo>
                    <a:pt x="18" y="69"/>
                    <a:pt x="16" y="67"/>
                    <a:pt x="16" y="65"/>
                  </a:cubicBezTo>
                  <a:cubicBezTo>
                    <a:pt x="16" y="41"/>
                    <a:pt x="16" y="41"/>
                    <a:pt x="16" y="41"/>
                  </a:cubicBezTo>
                  <a:cubicBezTo>
                    <a:pt x="4" y="41"/>
                    <a:pt x="4" y="41"/>
                    <a:pt x="4" y="41"/>
                  </a:cubicBezTo>
                  <a:cubicBezTo>
                    <a:pt x="3" y="41"/>
                    <a:pt x="1" y="40"/>
                    <a:pt x="0" y="38"/>
                  </a:cubicBezTo>
                  <a:cubicBezTo>
                    <a:pt x="0" y="37"/>
                    <a:pt x="0" y="35"/>
                    <a:pt x="1" y="34"/>
                  </a:cubicBezTo>
                  <a:cubicBezTo>
                    <a:pt x="29" y="2"/>
                    <a:pt x="29" y="2"/>
                    <a:pt x="29" y="2"/>
                  </a:cubicBezTo>
                  <a:cubicBezTo>
                    <a:pt x="31" y="0"/>
                    <a:pt x="34" y="0"/>
                    <a:pt x="35" y="2"/>
                  </a:cubicBezTo>
                  <a:cubicBezTo>
                    <a:pt x="63" y="34"/>
                    <a:pt x="63" y="34"/>
                    <a:pt x="63" y="34"/>
                  </a:cubicBezTo>
                  <a:cubicBezTo>
                    <a:pt x="64" y="35"/>
                    <a:pt x="64" y="37"/>
                    <a:pt x="64" y="38"/>
                  </a:cubicBezTo>
                  <a:cubicBezTo>
                    <a:pt x="63" y="40"/>
                    <a:pt x="62" y="41"/>
                    <a:pt x="60" y="41"/>
                  </a:cubicBezTo>
                  <a:cubicBezTo>
                    <a:pt x="36" y="41"/>
                    <a:pt x="36" y="41"/>
                    <a:pt x="36" y="41"/>
                  </a:cubicBezTo>
                  <a:cubicBezTo>
                    <a:pt x="34" y="41"/>
                    <a:pt x="32" y="39"/>
                    <a:pt x="32" y="37"/>
                  </a:cubicBezTo>
                  <a:cubicBezTo>
                    <a:pt x="32" y="34"/>
                    <a:pt x="34" y="33"/>
                    <a:pt x="36" y="33"/>
                  </a:cubicBezTo>
                  <a:cubicBezTo>
                    <a:pt x="51" y="33"/>
                    <a:pt x="51" y="33"/>
                    <a:pt x="51" y="33"/>
                  </a:cubicBezTo>
                  <a:cubicBezTo>
                    <a:pt x="32" y="11"/>
                    <a:pt x="32" y="11"/>
                    <a:pt x="32" y="11"/>
                  </a:cubicBezTo>
                  <a:cubicBezTo>
                    <a:pt x="13" y="33"/>
                    <a:pt x="13" y="33"/>
                    <a:pt x="13" y="33"/>
                  </a:cubicBezTo>
                  <a:cubicBezTo>
                    <a:pt x="20" y="33"/>
                    <a:pt x="20" y="33"/>
                    <a:pt x="20" y="33"/>
                  </a:cubicBezTo>
                  <a:cubicBezTo>
                    <a:pt x="22" y="33"/>
                    <a:pt x="24" y="34"/>
                    <a:pt x="24" y="37"/>
                  </a:cubicBezTo>
                  <a:cubicBezTo>
                    <a:pt x="24" y="65"/>
                    <a:pt x="24" y="65"/>
                    <a:pt x="24" y="65"/>
                  </a:cubicBezTo>
                  <a:cubicBezTo>
                    <a:pt x="24" y="67"/>
                    <a:pt x="22" y="69"/>
                    <a:pt x="20" y="6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9"/>
            <p:cNvSpPr>
              <a:spLocks/>
            </p:cNvSpPr>
            <p:nvPr/>
          </p:nvSpPr>
          <p:spPr bwMode="auto">
            <a:xfrm>
              <a:off x="965200" y="2043113"/>
              <a:ext cx="15875" cy="106363"/>
            </a:xfrm>
            <a:custGeom>
              <a:avLst/>
              <a:gdLst>
                <a:gd name="T0" fmla="*/ 4 w 16"/>
                <a:gd name="T1" fmla="*/ 112 h 112"/>
                <a:gd name="T2" fmla="*/ 4 w 16"/>
                <a:gd name="T3" fmla="*/ 112 h 112"/>
                <a:gd name="T4" fmla="*/ 0 w 16"/>
                <a:gd name="T5" fmla="*/ 107 h 112"/>
                <a:gd name="T6" fmla="*/ 8 w 16"/>
                <a:gd name="T7" fmla="*/ 4 h 112"/>
                <a:gd name="T8" fmla="*/ 12 w 16"/>
                <a:gd name="T9" fmla="*/ 1 h 112"/>
                <a:gd name="T10" fmla="*/ 16 w 16"/>
                <a:gd name="T11" fmla="*/ 5 h 112"/>
                <a:gd name="T12" fmla="*/ 8 w 16"/>
                <a:gd name="T13" fmla="*/ 108 h 112"/>
                <a:gd name="T14" fmla="*/ 4 w 16"/>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2">
                  <a:moveTo>
                    <a:pt x="4" y="112"/>
                  </a:moveTo>
                  <a:cubicBezTo>
                    <a:pt x="4" y="112"/>
                    <a:pt x="4" y="112"/>
                    <a:pt x="4" y="112"/>
                  </a:cubicBezTo>
                  <a:cubicBezTo>
                    <a:pt x="1" y="111"/>
                    <a:pt x="0" y="110"/>
                    <a:pt x="0" y="107"/>
                  </a:cubicBezTo>
                  <a:cubicBezTo>
                    <a:pt x="8" y="4"/>
                    <a:pt x="8" y="4"/>
                    <a:pt x="8" y="4"/>
                  </a:cubicBezTo>
                  <a:cubicBezTo>
                    <a:pt x="8" y="2"/>
                    <a:pt x="10" y="0"/>
                    <a:pt x="12" y="1"/>
                  </a:cubicBezTo>
                  <a:cubicBezTo>
                    <a:pt x="15" y="1"/>
                    <a:pt x="16" y="3"/>
                    <a:pt x="16" y="5"/>
                  </a:cubicBezTo>
                  <a:cubicBezTo>
                    <a:pt x="8" y="108"/>
                    <a:pt x="8" y="108"/>
                    <a:pt x="8" y="108"/>
                  </a:cubicBezTo>
                  <a:cubicBezTo>
                    <a:pt x="8" y="110"/>
                    <a:pt x="6" y="112"/>
                    <a:pt x="4" y="1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Freeform 10"/>
            <p:cNvSpPr>
              <a:spLocks noEditPoints="1"/>
            </p:cNvSpPr>
            <p:nvPr/>
          </p:nvSpPr>
          <p:spPr bwMode="auto">
            <a:xfrm>
              <a:off x="982663" y="1890713"/>
              <a:ext cx="49212" cy="53975"/>
            </a:xfrm>
            <a:custGeom>
              <a:avLst/>
              <a:gdLst>
                <a:gd name="T0" fmla="*/ 26 w 52"/>
                <a:gd name="T1" fmla="*/ 57 h 57"/>
                <a:gd name="T2" fmla="*/ 24 w 52"/>
                <a:gd name="T3" fmla="*/ 57 h 57"/>
                <a:gd name="T4" fmla="*/ 7 w 52"/>
                <a:gd name="T5" fmla="*/ 49 h 57"/>
                <a:gd name="T6" fmla="*/ 1 w 52"/>
                <a:gd name="T7" fmla="*/ 27 h 57"/>
                <a:gd name="T8" fmla="*/ 28 w 52"/>
                <a:gd name="T9" fmla="*/ 1 h 57"/>
                <a:gd name="T10" fmla="*/ 45 w 52"/>
                <a:gd name="T11" fmla="*/ 9 h 57"/>
                <a:gd name="T12" fmla="*/ 51 w 52"/>
                <a:gd name="T13" fmla="*/ 31 h 57"/>
                <a:gd name="T14" fmla="*/ 51 w 52"/>
                <a:gd name="T15" fmla="*/ 31 h 57"/>
                <a:gd name="T16" fmla="*/ 26 w 52"/>
                <a:gd name="T17" fmla="*/ 57 h 57"/>
                <a:gd name="T18" fmla="*/ 26 w 52"/>
                <a:gd name="T19" fmla="*/ 9 h 57"/>
                <a:gd name="T20" fmla="*/ 9 w 52"/>
                <a:gd name="T21" fmla="*/ 28 h 57"/>
                <a:gd name="T22" fmla="*/ 13 w 52"/>
                <a:gd name="T23" fmla="*/ 44 h 57"/>
                <a:gd name="T24" fmla="*/ 25 w 52"/>
                <a:gd name="T25" fmla="*/ 49 h 57"/>
                <a:gd name="T26" fmla="*/ 43 w 52"/>
                <a:gd name="T27" fmla="*/ 30 h 57"/>
                <a:gd name="T28" fmla="*/ 43 w 52"/>
                <a:gd name="T29" fmla="*/ 30 h 57"/>
                <a:gd name="T30" fmla="*/ 39 w 52"/>
                <a:gd name="T31" fmla="*/ 14 h 57"/>
                <a:gd name="T32" fmla="*/ 28 w 52"/>
                <a:gd name="T33" fmla="*/ 9 h 57"/>
                <a:gd name="T34" fmla="*/ 26 w 52"/>
                <a:gd name="T35" fmla="*/ 9 h 57"/>
                <a:gd name="T36" fmla="*/ 47 w 52"/>
                <a:gd name="T37" fmla="*/ 30 h 57"/>
                <a:gd name="T38" fmla="*/ 47 w 52"/>
                <a:gd name="T39"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7">
                  <a:moveTo>
                    <a:pt x="26" y="57"/>
                  </a:moveTo>
                  <a:cubicBezTo>
                    <a:pt x="25" y="57"/>
                    <a:pt x="25" y="57"/>
                    <a:pt x="24" y="57"/>
                  </a:cubicBezTo>
                  <a:cubicBezTo>
                    <a:pt x="17" y="57"/>
                    <a:pt x="12" y="54"/>
                    <a:pt x="7" y="49"/>
                  </a:cubicBezTo>
                  <a:cubicBezTo>
                    <a:pt x="3" y="44"/>
                    <a:pt x="0" y="36"/>
                    <a:pt x="1" y="27"/>
                  </a:cubicBezTo>
                  <a:cubicBezTo>
                    <a:pt x="2" y="11"/>
                    <a:pt x="13" y="0"/>
                    <a:pt x="28" y="1"/>
                  </a:cubicBezTo>
                  <a:cubicBezTo>
                    <a:pt x="35" y="1"/>
                    <a:pt x="41" y="4"/>
                    <a:pt x="45" y="9"/>
                  </a:cubicBezTo>
                  <a:cubicBezTo>
                    <a:pt x="50" y="14"/>
                    <a:pt x="52" y="22"/>
                    <a:pt x="51" y="31"/>
                  </a:cubicBezTo>
                  <a:cubicBezTo>
                    <a:pt x="51" y="31"/>
                    <a:pt x="51" y="31"/>
                    <a:pt x="51" y="31"/>
                  </a:cubicBezTo>
                  <a:cubicBezTo>
                    <a:pt x="50" y="47"/>
                    <a:pt x="40" y="57"/>
                    <a:pt x="26" y="57"/>
                  </a:cubicBezTo>
                  <a:close/>
                  <a:moveTo>
                    <a:pt x="26" y="9"/>
                  </a:moveTo>
                  <a:cubicBezTo>
                    <a:pt x="15" y="9"/>
                    <a:pt x="10" y="19"/>
                    <a:pt x="9" y="28"/>
                  </a:cubicBezTo>
                  <a:cubicBezTo>
                    <a:pt x="8" y="34"/>
                    <a:pt x="10" y="40"/>
                    <a:pt x="13" y="44"/>
                  </a:cubicBezTo>
                  <a:cubicBezTo>
                    <a:pt x="16" y="47"/>
                    <a:pt x="20" y="49"/>
                    <a:pt x="25" y="49"/>
                  </a:cubicBezTo>
                  <a:cubicBezTo>
                    <a:pt x="37" y="50"/>
                    <a:pt x="43" y="40"/>
                    <a:pt x="43" y="30"/>
                  </a:cubicBezTo>
                  <a:cubicBezTo>
                    <a:pt x="43" y="30"/>
                    <a:pt x="43" y="30"/>
                    <a:pt x="43" y="30"/>
                  </a:cubicBezTo>
                  <a:cubicBezTo>
                    <a:pt x="44" y="24"/>
                    <a:pt x="42" y="18"/>
                    <a:pt x="39" y="14"/>
                  </a:cubicBezTo>
                  <a:cubicBezTo>
                    <a:pt x="36" y="11"/>
                    <a:pt x="32" y="9"/>
                    <a:pt x="28" y="9"/>
                  </a:cubicBezTo>
                  <a:cubicBezTo>
                    <a:pt x="27" y="9"/>
                    <a:pt x="27" y="9"/>
                    <a:pt x="26" y="9"/>
                  </a:cubicBezTo>
                  <a:close/>
                  <a:moveTo>
                    <a:pt x="47" y="30"/>
                  </a:moveTo>
                  <a:cubicBezTo>
                    <a:pt x="47" y="30"/>
                    <a:pt x="47" y="30"/>
                    <a:pt x="47" y="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11"/>
            <p:cNvSpPr>
              <a:spLocks noEditPoints="1"/>
            </p:cNvSpPr>
            <p:nvPr/>
          </p:nvSpPr>
          <p:spPr bwMode="auto">
            <a:xfrm>
              <a:off x="1109663" y="1825625"/>
              <a:ext cx="50800" cy="57150"/>
            </a:xfrm>
            <a:custGeom>
              <a:avLst/>
              <a:gdLst>
                <a:gd name="T0" fmla="*/ 29 w 54"/>
                <a:gd name="T1" fmla="*/ 60 h 60"/>
                <a:gd name="T2" fmla="*/ 4 w 54"/>
                <a:gd name="T3" fmla="*/ 42 h 60"/>
                <a:gd name="T4" fmla="*/ 4 w 54"/>
                <a:gd name="T5" fmla="*/ 42 h 60"/>
                <a:gd name="T6" fmla="*/ 3 w 54"/>
                <a:gd name="T7" fmla="*/ 19 h 60"/>
                <a:gd name="T8" fmla="*/ 17 w 54"/>
                <a:gd name="T9" fmla="*/ 6 h 60"/>
                <a:gd name="T10" fmla="*/ 51 w 54"/>
                <a:gd name="T11" fmla="*/ 23 h 60"/>
                <a:gd name="T12" fmla="*/ 52 w 54"/>
                <a:gd name="T13" fmla="*/ 46 h 60"/>
                <a:gd name="T14" fmla="*/ 38 w 54"/>
                <a:gd name="T15" fmla="*/ 59 h 60"/>
                <a:gd name="T16" fmla="*/ 29 w 54"/>
                <a:gd name="T17" fmla="*/ 60 h 60"/>
                <a:gd name="T18" fmla="*/ 11 w 54"/>
                <a:gd name="T19" fmla="*/ 39 h 60"/>
                <a:gd name="T20" fmla="*/ 35 w 54"/>
                <a:gd name="T21" fmla="*/ 51 h 60"/>
                <a:gd name="T22" fmla="*/ 44 w 54"/>
                <a:gd name="T23" fmla="*/ 43 h 60"/>
                <a:gd name="T24" fmla="*/ 43 w 54"/>
                <a:gd name="T25" fmla="*/ 26 h 60"/>
                <a:gd name="T26" fmla="*/ 20 w 54"/>
                <a:gd name="T27" fmla="*/ 13 h 60"/>
                <a:gd name="T28" fmla="*/ 11 w 54"/>
                <a:gd name="T29" fmla="*/ 22 h 60"/>
                <a:gd name="T30" fmla="*/ 11 w 54"/>
                <a:gd name="T31"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0">
                  <a:moveTo>
                    <a:pt x="29" y="60"/>
                  </a:moveTo>
                  <a:cubicBezTo>
                    <a:pt x="18" y="60"/>
                    <a:pt x="9" y="54"/>
                    <a:pt x="4" y="42"/>
                  </a:cubicBezTo>
                  <a:cubicBezTo>
                    <a:pt x="4" y="42"/>
                    <a:pt x="4" y="42"/>
                    <a:pt x="4" y="42"/>
                  </a:cubicBezTo>
                  <a:cubicBezTo>
                    <a:pt x="1" y="34"/>
                    <a:pt x="0" y="25"/>
                    <a:pt x="3" y="19"/>
                  </a:cubicBezTo>
                  <a:cubicBezTo>
                    <a:pt x="6" y="13"/>
                    <a:pt x="10" y="9"/>
                    <a:pt x="17" y="6"/>
                  </a:cubicBezTo>
                  <a:cubicBezTo>
                    <a:pt x="30" y="0"/>
                    <a:pt x="44" y="7"/>
                    <a:pt x="51" y="23"/>
                  </a:cubicBezTo>
                  <a:cubicBezTo>
                    <a:pt x="54" y="31"/>
                    <a:pt x="54" y="39"/>
                    <a:pt x="52" y="46"/>
                  </a:cubicBezTo>
                  <a:cubicBezTo>
                    <a:pt x="49" y="52"/>
                    <a:pt x="44" y="56"/>
                    <a:pt x="38" y="59"/>
                  </a:cubicBezTo>
                  <a:cubicBezTo>
                    <a:pt x="35" y="60"/>
                    <a:pt x="32" y="60"/>
                    <a:pt x="29" y="60"/>
                  </a:cubicBezTo>
                  <a:close/>
                  <a:moveTo>
                    <a:pt x="11" y="39"/>
                  </a:moveTo>
                  <a:cubicBezTo>
                    <a:pt x="15" y="47"/>
                    <a:pt x="23" y="56"/>
                    <a:pt x="35" y="51"/>
                  </a:cubicBezTo>
                  <a:cubicBezTo>
                    <a:pt x="40" y="49"/>
                    <a:pt x="43" y="47"/>
                    <a:pt x="44" y="43"/>
                  </a:cubicBezTo>
                  <a:cubicBezTo>
                    <a:pt x="46" y="38"/>
                    <a:pt x="46" y="32"/>
                    <a:pt x="43" y="26"/>
                  </a:cubicBezTo>
                  <a:cubicBezTo>
                    <a:pt x="40" y="17"/>
                    <a:pt x="31" y="9"/>
                    <a:pt x="20" y="13"/>
                  </a:cubicBezTo>
                  <a:cubicBezTo>
                    <a:pt x="15" y="15"/>
                    <a:pt x="12" y="18"/>
                    <a:pt x="11" y="22"/>
                  </a:cubicBezTo>
                  <a:cubicBezTo>
                    <a:pt x="9" y="27"/>
                    <a:pt x="9" y="33"/>
                    <a:pt x="11"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Freeform 12"/>
            <p:cNvSpPr>
              <a:spLocks/>
            </p:cNvSpPr>
            <p:nvPr/>
          </p:nvSpPr>
          <p:spPr bwMode="auto">
            <a:xfrm>
              <a:off x="919163" y="1951038"/>
              <a:ext cx="158750" cy="158750"/>
            </a:xfrm>
            <a:custGeom>
              <a:avLst/>
              <a:gdLst>
                <a:gd name="T0" fmla="*/ 153 w 166"/>
                <a:gd name="T1" fmla="*/ 167 h 168"/>
                <a:gd name="T2" fmla="*/ 152 w 166"/>
                <a:gd name="T3" fmla="*/ 167 h 168"/>
                <a:gd name="T4" fmla="*/ 149 w 166"/>
                <a:gd name="T5" fmla="*/ 163 h 168"/>
                <a:gd name="T6" fmla="*/ 156 w 166"/>
                <a:gd name="T7" fmla="*/ 110 h 168"/>
                <a:gd name="T8" fmla="*/ 154 w 166"/>
                <a:gd name="T9" fmla="*/ 98 h 168"/>
                <a:gd name="T10" fmla="*/ 145 w 166"/>
                <a:gd name="T11" fmla="*/ 92 h 168"/>
                <a:gd name="T12" fmla="*/ 108 w 166"/>
                <a:gd name="T13" fmla="*/ 84 h 168"/>
                <a:gd name="T14" fmla="*/ 104 w 166"/>
                <a:gd name="T15" fmla="*/ 80 h 168"/>
                <a:gd name="T16" fmla="*/ 111 w 166"/>
                <a:gd name="T17" fmla="*/ 23 h 168"/>
                <a:gd name="T18" fmla="*/ 108 w 166"/>
                <a:gd name="T19" fmla="*/ 15 h 168"/>
                <a:gd name="T20" fmla="*/ 101 w 166"/>
                <a:gd name="T21" fmla="*/ 12 h 168"/>
                <a:gd name="T22" fmla="*/ 66 w 166"/>
                <a:gd name="T23" fmla="*/ 9 h 168"/>
                <a:gd name="T24" fmla="*/ 41 w 166"/>
                <a:gd name="T25" fmla="*/ 21 h 168"/>
                <a:gd name="T26" fmla="*/ 15 w 166"/>
                <a:gd name="T27" fmla="*/ 58 h 168"/>
                <a:gd name="T28" fmla="*/ 8 w 166"/>
                <a:gd name="T29" fmla="*/ 92 h 168"/>
                <a:gd name="T30" fmla="*/ 9 w 166"/>
                <a:gd name="T31" fmla="*/ 95 h 168"/>
                <a:gd name="T32" fmla="*/ 12 w 166"/>
                <a:gd name="T33" fmla="*/ 97 h 168"/>
                <a:gd name="T34" fmla="*/ 16 w 166"/>
                <a:gd name="T35" fmla="*/ 94 h 168"/>
                <a:gd name="T36" fmla="*/ 26 w 166"/>
                <a:gd name="T37" fmla="*/ 61 h 168"/>
                <a:gd name="T38" fmla="*/ 27 w 166"/>
                <a:gd name="T39" fmla="*/ 59 h 168"/>
                <a:gd name="T40" fmla="*/ 56 w 166"/>
                <a:gd name="T41" fmla="*/ 28 h 168"/>
                <a:gd name="T42" fmla="*/ 60 w 166"/>
                <a:gd name="T43" fmla="*/ 27 h 168"/>
                <a:gd name="T44" fmla="*/ 62 w 166"/>
                <a:gd name="T45" fmla="*/ 31 h 168"/>
                <a:gd name="T46" fmla="*/ 57 w 166"/>
                <a:gd name="T47" fmla="*/ 67 h 168"/>
                <a:gd name="T48" fmla="*/ 85 w 166"/>
                <a:gd name="T49" fmla="*/ 104 h 168"/>
                <a:gd name="T50" fmla="*/ 136 w 166"/>
                <a:gd name="T51" fmla="*/ 112 h 168"/>
                <a:gd name="T52" fmla="*/ 140 w 166"/>
                <a:gd name="T53" fmla="*/ 116 h 168"/>
                <a:gd name="T54" fmla="*/ 136 w 166"/>
                <a:gd name="T55" fmla="*/ 164 h 168"/>
                <a:gd name="T56" fmla="*/ 131 w 166"/>
                <a:gd name="T57" fmla="*/ 167 h 168"/>
                <a:gd name="T58" fmla="*/ 128 w 166"/>
                <a:gd name="T59" fmla="*/ 163 h 168"/>
                <a:gd name="T60" fmla="*/ 131 w 166"/>
                <a:gd name="T61" fmla="*/ 119 h 168"/>
                <a:gd name="T62" fmla="*/ 83 w 166"/>
                <a:gd name="T63" fmla="*/ 112 h 168"/>
                <a:gd name="T64" fmla="*/ 49 w 166"/>
                <a:gd name="T65" fmla="*/ 66 h 168"/>
                <a:gd name="T66" fmla="*/ 53 w 166"/>
                <a:gd name="T67" fmla="*/ 43 h 168"/>
                <a:gd name="T68" fmla="*/ 33 w 166"/>
                <a:gd name="T69" fmla="*/ 64 h 168"/>
                <a:gd name="T70" fmla="*/ 24 w 166"/>
                <a:gd name="T71" fmla="*/ 96 h 168"/>
                <a:gd name="T72" fmla="*/ 13 w 166"/>
                <a:gd name="T73" fmla="*/ 105 h 168"/>
                <a:gd name="T74" fmla="*/ 3 w 166"/>
                <a:gd name="T75" fmla="*/ 101 h 168"/>
                <a:gd name="T76" fmla="*/ 0 w 166"/>
                <a:gd name="T77" fmla="*/ 90 h 168"/>
                <a:gd name="T78" fmla="*/ 8 w 166"/>
                <a:gd name="T79" fmla="*/ 56 h 168"/>
                <a:gd name="T80" fmla="*/ 8 w 166"/>
                <a:gd name="T81" fmla="*/ 54 h 168"/>
                <a:gd name="T82" fmla="*/ 34 w 166"/>
                <a:gd name="T83" fmla="*/ 16 h 168"/>
                <a:gd name="T84" fmla="*/ 66 w 166"/>
                <a:gd name="T85" fmla="*/ 1 h 168"/>
                <a:gd name="T86" fmla="*/ 102 w 166"/>
                <a:gd name="T87" fmla="*/ 4 h 168"/>
                <a:gd name="T88" fmla="*/ 114 w 166"/>
                <a:gd name="T89" fmla="*/ 10 h 168"/>
                <a:gd name="T90" fmla="*/ 119 w 166"/>
                <a:gd name="T91" fmla="*/ 24 h 168"/>
                <a:gd name="T92" fmla="*/ 113 w 166"/>
                <a:gd name="T93" fmla="*/ 77 h 168"/>
                <a:gd name="T94" fmla="*/ 146 w 166"/>
                <a:gd name="T95" fmla="*/ 84 h 168"/>
                <a:gd name="T96" fmla="*/ 161 w 166"/>
                <a:gd name="T97" fmla="*/ 94 h 168"/>
                <a:gd name="T98" fmla="*/ 164 w 166"/>
                <a:gd name="T99" fmla="*/ 111 h 168"/>
                <a:gd name="T100" fmla="*/ 157 w 166"/>
                <a:gd name="T101" fmla="*/ 164 h 168"/>
                <a:gd name="T102" fmla="*/ 153 w 166"/>
                <a:gd name="T10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68">
                  <a:moveTo>
                    <a:pt x="153" y="167"/>
                  </a:moveTo>
                  <a:cubicBezTo>
                    <a:pt x="152" y="167"/>
                    <a:pt x="152" y="167"/>
                    <a:pt x="152" y="167"/>
                  </a:cubicBezTo>
                  <a:cubicBezTo>
                    <a:pt x="150" y="167"/>
                    <a:pt x="148" y="165"/>
                    <a:pt x="149" y="163"/>
                  </a:cubicBezTo>
                  <a:cubicBezTo>
                    <a:pt x="156" y="110"/>
                    <a:pt x="156" y="110"/>
                    <a:pt x="156" y="110"/>
                  </a:cubicBezTo>
                  <a:cubicBezTo>
                    <a:pt x="157" y="106"/>
                    <a:pt x="157" y="101"/>
                    <a:pt x="154" y="98"/>
                  </a:cubicBezTo>
                  <a:cubicBezTo>
                    <a:pt x="152" y="95"/>
                    <a:pt x="149" y="92"/>
                    <a:pt x="145" y="92"/>
                  </a:cubicBezTo>
                  <a:cubicBezTo>
                    <a:pt x="108" y="84"/>
                    <a:pt x="108" y="84"/>
                    <a:pt x="108" y="84"/>
                  </a:cubicBezTo>
                  <a:cubicBezTo>
                    <a:pt x="106" y="83"/>
                    <a:pt x="104" y="82"/>
                    <a:pt x="104" y="80"/>
                  </a:cubicBezTo>
                  <a:cubicBezTo>
                    <a:pt x="111" y="23"/>
                    <a:pt x="111" y="23"/>
                    <a:pt x="111" y="23"/>
                  </a:cubicBezTo>
                  <a:cubicBezTo>
                    <a:pt x="111" y="20"/>
                    <a:pt x="110" y="18"/>
                    <a:pt x="108" y="15"/>
                  </a:cubicBezTo>
                  <a:cubicBezTo>
                    <a:pt x="107" y="13"/>
                    <a:pt x="104" y="12"/>
                    <a:pt x="101" y="12"/>
                  </a:cubicBezTo>
                  <a:cubicBezTo>
                    <a:pt x="66" y="9"/>
                    <a:pt x="66" y="9"/>
                    <a:pt x="66" y="9"/>
                  </a:cubicBezTo>
                  <a:cubicBezTo>
                    <a:pt x="56" y="8"/>
                    <a:pt x="47" y="13"/>
                    <a:pt x="41" y="21"/>
                  </a:cubicBezTo>
                  <a:cubicBezTo>
                    <a:pt x="15" y="58"/>
                    <a:pt x="15" y="58"/>
                    <a:pt x="15" y="58"/>
                  </a:cubicBezTo>
                  <a:cubicBezTo>
                    <a:pt x="8" y="92"/>
                    <a:pt x="8" y="92"/>
                    <a:pt x="8" y="92"/>
                  </a:cubicBezTo>
                  <a:cubicBezTo>
                    <a:pt x="8" y="93"/>
                    <a:pt x="8" y="94"/>
                    <a:pt x="9" y="95"/>
                  </a:cubicBezTo>
                  <a:cubicBezTo>
                    <a:pt x="10" y="96"/>
                    <a:pt x="11" y="97"/>
                    <a:pt x="12" y="97"/>
                  </a:cubicBezTo>
                  <a:cubicBezTo>
                    <a:pt x="14" y="97"/>
                    <a:pt x="16" y="96"/>
                    <a:pt x="16" y="94"/>
                  </a:cubicBezTo>
                  <a:cubicBezTo>
                    <a:pt x="26" y="61"/>
                    <a:pt x="26" y="61"/>
                    <a:pt x="26" y="61"/>
                  </a:cubicBezTo>
                  <a:cubicBezTo>
                    <a:pt x="26" y="60"/>
                    <a:pt x="26" y="60"/>
                    <a:pt x="27" y="59"/>
                  </a:cubicBezTo>
                  <a:cubicBezTo>
                    <a:pt x="56" y="28"/>
                    <a:pt x="56" y="28"/>
                    <a:pt x="56" y="28"/>
                  </a:cubicBezTo>
                  <a:cubicBezTo>
                    <a:pt x="57" y="27"/>
                    <a:pt x="59" y="26"/>
                    <a:pt x="60" y="27"/>
                  </a:cubicBezTo>
                  <a:cubicBezTo>
                    <a:pt x="62" y="28"/>
                    <a:pt x="63" y="30"/>
                    <a:pt x="62" y="31"/>
                  </a:cubicBezTo>
                  <a:cubicBezTo>
                    <a:pt x="57" y="67"/>
                    <a:pt x="57" y="67"/>
                    <a:pt x="57" y="67"/>
                  </a:cubicBezTo>
                  <a:cubicBezTo>
                    <a:pt x="54" y="90"/>
                    <a:pt x="57" y="100"/>
                    <a:pt x="85" y="104"/>
                  </a:cubicBezTo>
                  <a:cubicBezTo>
                    <a:pt x="136" y="112"/>
                    <a:pt x="136" y="112"/>
                    <a:pt x="136" y="112"/>
                  </a:cubicBezTo>
                  <a:cubicBezTo>
                    <a:pt x="138" y="112"/>
                    <a:pt x="140" y="114"/>
                    <a:pt x="140" y="116"/>
                  </a:cubicBezTo>
                  <a:cubicBezTo>
                    <a:pt x="136" y="164"/>
                    <a:pt x="136" y="164"/>
                    <a:pt x="136" y="164"/>
                  </a:cubicBezTo>
                  <a:cubicBezTo>
                    <a:pt x="136" y="166"/>
                    <a:pt x="134" y="168"/>
                    <a:pt x="131" y="167"/>
                  </a:cubicBezTo>
                  <a:cubicBezTo>
                    <a:pt x="129" y="167"/>
                    <a:pt x="128" y="165"/>
                    <a:pt x="128" y="163"/>
                  </a:cubicBezTo>
                  <a:cubicBezTo>
                    <a:pt x="131" y="119"/>
                    <a:pt x="131" y="119"/>
                    <a:pt x="131" y="119"/>
                  </a:cubicBezTo>
                  <a:cubicBezTo>
                    <a:pt x="83" y="112"/>
                    <a:pt x="83" y="112"/>
                    <a:pt x="83" y="112"/>
                  </a:cubicBezTo>
                  <a:cubicBezTo>
                    <a:pt x="50" y="107"/>
                    <a:pt x="46" y="91"/>
                    <a:pt x="49" y="66"/>
                  </a:cubicBezTo>
                  <a:cubicBezTo>
                    <a:pt x="53" y="43"/>
                    <a:pt x="53" y="43"/>
                    <a:pt x="53" y="43"/>
                  </a:cubicBezTo>
                  <a:cubicBezTo>
                    <a:pt x="33" y="64"/>
                    <a:pt x="33" y="64"/>
                    <a:pt x="33" y="64"/>
                  </a:cubicBezTo>
                  <a:cubicBezTo>
                    <a:pt x="24" y="96"/>
                    <a:pt x="24" y="96"/>
                    <a:pt x="24" y="96"/>
                  </a:cubicBezTo>
                  <a:cubicBezTo>
                    <a:pt x="22" y="101"/>
                    <a:pt x="18" y="105"/>
                    <a:pt x="13" y="105"/>
                  </a:cubicBezTo>
                  <a:cubicBezTo>
                    <a:pt x="9" y="105"/>
                    <a:pt x="5" y="103"/>
                    <a:pt x="3" y="101"/>
                  </a:cubicBezTo>
                  <a:cubicBezTo>
                    <a:pt x="1" y="98"/>
                    <a:pt x="0" y="94"/>
                    <a:pt x="0" y="90"/>
                  </a:cubicBezTo>
                  <a:cubicBezTo>
                    <a:pt x="8" y="56"/>
                    <a:pt x="8" y="56"/>
                    <a:pt x="8" y="56"/>
                  </a:cubicBezTo>
                  <a:cubicBezTo>
                    <a:pt x="8" y="55"/>
                    <a:pt x="8" y="55"/>
                    <a:pt x="8" y="54"/>
                  </a:cubicBezTo>
                  <a:cubicBezTo>
                    <a:pt x="34" y="16"/>
                    <a:pt x="34" y="16"/>
                    <a:pt x="34" y="16"/>
                  </a:cubicBezTo>
                  <a:cubicBezTo>
                    <a:pt x="42" y="6"/>
                    <a:pt x="54" y="0"/>
                    <a:pt x="66" y="1"/>
                  </a:cubicBezTo>
                  <a:cubicBezTo>
                    <a:pt x="102" y="4"/>
                    <a:pt x="102" y="4"/>
                    <a:pt x="102" y="4"/>
                  </a:cubicBezTo>
                  <a:cubicBezTo>
                    <a:pt x="107" y="4"/>
                    <a:pt x="111" y="7"/>
                    <a:pt x="114" y="10"/>
                  </a:cubicBezTo>
                  <a:cubicBezTo>
                    <a:pt x="118" y="14"/>
                    <a:pt x="119" y="19"/>
                    <a:pt x="119" y="24"/>
                  </a:cubicBezTo>
                  <a:cubicBezTo>
                    <a:pt x="113" y="77"/>
                    <a:pt x="113" y="77"/>
                    <a:pt x="113" y="77"/>
                  </a:cubicBezTo>
                  <a:cubicBezTo>
                    <a:pt x="146" y="84"/>
                    <a:pt x="146" y="84"/>
                    <a:pt x="146" y="84"/>
                  </a:cubicBezTo>
                  <a:cubicBezTo>
                    <a:pt x="152" y="85"/>
                    <a:pt x="158" y="88"/>
                    <a:pt x="161" y="94"/>
                  </a:cubicBezTo>
                  <a:cubicBezTo>
                    <a:pt x="164" y="99"/>
                    <a:pt x="166" y="105"/>
                    <a:pt x="164" y="111"/>
                  </a:cubicBezTo>
                  <a:cubicBezTo>
                    <a:pt x="157" y="164"/>
                    <a:pt x="157" y="164"/>
                    <a:pt x="157" y="164"/>
                  </a:cubicBezTo>
                  <a:cubicBezTo>
                    <a:pt x="156" y="166"/>
                    <a:pt x="155" y="167"/>
                    <a:pt x="153" y="16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3" name="Freeform 13"/>
            <p:cNvSpPr>
              <a:spLocks/>
            </p:cNvSpPr>
            <p:nvPr/>
          </p:nvSpPr>
          <p:spPr bwMode="auto">
            <a:xfrm>
              <a:off x="987425" y="2063750"/>
              <a:ext cx="19050" cy="85725"/>
            </a:xfrm>
            <a:custGeom>
              <a:avLst/>
              <a:gdLst>
                <a:gd name="T0" fmla="*/ 4 w 20"/>
                <a:gd name="T1" fmla="*/ 90 h 90"/>
                <a:gd name="T2" fmla="*/ 4 w 20"/>
                <a:gd name="T3" fmla="*/ 90 h 90"/>
                <a:gd name="T4" fmla="*/ 0 w 20"/>
                <a:gd name="T5" fmla="*/ 85 h 90"/>
                <a:gd name="T6" fmla="*/ 11 w 20"/>
                <a:gd name="T7" fmla="*/ 4 h 90"/>
                <a:gd name="T8" fmla="*/ 16 w 20"/>
                <a:gd name="T9" fmla="*/ 0 h 90"/>
                <a:gd name="T10" fmla="*/ 19 w 20"/>
                <a:gd name="T11" fmla="*/ 5 h 90"/>
                <a:gd name="T12" fmla="*/ 8 w 20"/>
                <a:gd name="T13" fmla="*/ 86 h 90"/>
                <a:gd name="T14" fmla="*/ 4 w 20"/>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90">
                  <a:moveTo>
                    <a:pt x="4" y="90"/>
                  </a:moveTo>
                  <a:cubicBezTo>
                    <a:pt x="4" y="90"/>
                    <a:pt x="4" y="90"/>
                    <a:pt x="4" y="90"/>
                  </a:cubicBezTo>
                  <a:cubicBezTo>
                    <a:pt x="2" y="90"/>
                    <a:pt x="0" y="88"/>
                    <a:pt x="0" y="85"/>
                  </a:cubicBezTo>
                  <a:cubicBezTo>
                    <a:pt x="11" y="4"/>
                    <a:pt x="11" y="4"/>
                    <a:pt x="11" y="4"/>
                  </a:cubicBezTo>
                  <a:cubicBezTo>
                    <a:pt x="12" y="2"/>
                    <a:pt x="14" y="0"/>
                    <a:pt x="16" y="0"/>
                  </a:cubicBezTo>
                  <a:cubicBezTo>
                    <a:pt x="18" y="1"/>
                    <a:pt x="20" y="3"/>
                    <a:pt x="19" y="5"/>
                  </a:cubicBezTo>
                  <a:cubicBezTo>
                    <a:pt x="8" y="86"/>
                    <a:pt x="8" y="86"/>
                    <a:pt x="8" y="86"/>
                  </a:cubicBezTo>
                  <a:cubicBezTo>
                    <a:pt x="8" y="88"/>
                    <a:pt x="6" y="90"/>
                    <a:pt x="4" y="9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14"/>
            <p:cNvSpPr>
              <a:spLocks/>
            </p:cNvSpPr>
            <p:nvPr/>
          </p:nvSpPr>
          <p:spPr bwMode="auto">
            <a:xfrm>
              <a:off x="1127125" y="1936750"/>
              <a:ext cx="44450" cy="134938"/>
            </a:xfrm>
            <a:custGeom>
              <a:avLst/>
              <a:gdLst>
                <a:gd name="T0" fmla="*/ 4 w 46"/>
                <a:gd name="T1" fmla="*/ 143 h 143"/>
                <a:gd name="T2" fmla="*/ 4 w 46"/>
                <a:gd name="T3" fmla="*/ 143 h 143"/>
                <a:gd name="T4" fmla="*/ 0 w 46"/>
                <a:gd name="T5" fmla="*/ 138 h 143"/>
                <a:gd name="T6" fmla="*/ 5 w 46"/>
                <a:gd name="T7" fmla="*/ 94 h 143"/>
                <a:gd name="T8" fmla="*/ 11 w 46"/>
                <a:gd name="T9" fmla="*/ 80 h 143"/>
                <a:gd name="T10" fmla="*/ 37 w 46"/>
                <a:gd name="T11" fmla="*/ 50 h 143"/>
                <a:gd name="T12" fmla="*/ 24 w 46"/>
                <a:gd name="T13" fmla="*/ 6 h 143"/>
                <a:gd name="T14" fmla="*/ 27 w 46"/>
                <a:gd name="T15" fmla="*/ 1 h 143"/>
                <a:gd name="T16" fmla="*/ 32 w 46"/>
                <a:gd name="T17" fmla="*/ 3 h 143"/>
                <a:gd name="T18" fmla="*/ 45 w 46"/>
                <a:gd name="T19" fmla="*/ 50 h 143"/>
                <a:gd name="T20" fmla="*/ 44 w 46"/>
                <a:gd name="T21" fmla="*/ 54 h 143"/>
                <a:gd name="T22" fmla="*/ 17 w 46"/>
                <a:gd name="T23" fmla="*/ 85 h 143"/>
                <a:gd name="T24" fmla="*/ 12 w 46"/>
                <a:gd name="T25" fmla="*/ 95 h 143"/>
                <a:gd name="T26" fmla="*/ 8 w 46"/>
                <a:gd name="T27" fmla="*/ 139 h 143"/>
                <a:gd name="T28" fmla="*/ 4 w 46"/>
                <a:gd name="T2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43">
                  <a:moveTo>
                    <a:pt x="4" y="143"/>
                  </a:moveTo>
                  <a:cubicBezTo>
                    <a:pt x="4" y="143"/>
                    <a:pt x="4" y="143"/>
                    <a:pt x="4" y="143"/>
                  </a:cubicBezTo>
                  <a:cubicBezTo>
                    <a:pt x="2" y="142"/>
                    <a:pt x="0" y="141"/>
                    <a:pt x="0" y="138"/>
                  </a:cubicBezTo>
                  <a:cubicBezTo>
                    <a:pt x="5" y="94"/>
                    <a:pt x="5" y="94"/>
                    <a:pt x="5" y="94"/>
                  </a:cubicBezTo>
                  <a:cubicBezTo>
                    <a:pt x="5" y="89"/>
                    <a:pt x="7" y="84"/>
                    <a:pt x="11" y="80"/>
                  </a:cubicBezTo>
                  <a:cubicBezTo>
                    <a:pt x="37" y="50"/>
                    <a:pt x="37" y="50"/>
                    <a:pt x="37" y="50"/>
                  </a:cubicBezTo>
                  <a:cubicBezTo>
                    <a:pt x="24" y="6"/>
                    <a:pt x="24" y="6"/>
                    <a:pt x="24" y="6"/>
                  </a:cubicBezTo>
                  <a:cubicBezTo>
                    <a:pt x="23" y="4"/>
                    <a:pt x="25" y="1"/>
                    <a:pt x="27" y="1"/>
                  </a:cubicBezTo>
                  <a:cubicBezTo>
                    <a:pt x="29" y="0"/>
                    <a:pt x="31" y="1"/>
                    <a:pt x="32" y="3"/>
                  </a:cubicBezTo>
                  <a:cubicBezTo>
                    <a:pt x="45" y="50"/>
                    <a:pt x="45" y="50"/>
                    <a:pt x="45" y="50"/>
                  </a:cubicBezTo>
                  <a:cubicBezTo>
                    <a:pt x="46" y="52"/>
                    <a:pt x="45" y="53"/>
                    <a:pt x="44" y="54"/>
                  </a:cubicBezTo>
                  <a:cubicBezTo>
                    <a:pt x="17" y="85"/>
                    <a:pt x="17" y="85"/>
                    <a:pt x="17" y="85"/>
                  </a:cubicBezTo>
                  <a:cubicBezTo>
                    <a:pt x="14" y="88"/>
                    <a:pt x="13" y="92"/>
                    <a:pt x="12" y="95"/>
                  </a:cubicBezTo>
                  <a:cubicBezTo>
                    <a:pt x="8" y="139"/>
                    <a:pt x="8" y="139"/>
                    <a:pt x="8" y="139"/>
                  </a:cubicBezTo>
                  <a:cubicBezTo>
                    <a:pt x="8" y="141"/>
                    <a:pt x="6" y="143"/>
                    <a:pt x="4" y="14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15"/>
            <p:cNvSpPr>
              <a:spLocks/>
            </p:cNvSpPr>
            <p:nvPr/>
          </p:nvSpPr>
          <p:spPr bwMode="auto">
            <a:xfrm>
              <a:off x="1085850" y="1878013"/>
              <a:ext cx="142875" cy="193675"/>
            </a:xfrm>
            <a:custGeom>
              <a:avLst/>
              <a:gdLst>
                <a:gd name="T0" fmla="*/ 74 w 150"/>
                <a:gd name="T1" fmla="*/ 204 h 204"/>
                <a:gd name="T2" fmla="*/ 73 w 150"/>
                <a:gd name="T3" fmla="*/ 204 h 204"/>
                <a:gd name="T4" fmla="*/ 70 w 150"/>
                <a:gd name="T5" fmla="*/ 200 h 204"/>
                <a:gd name="T6" fmla="*/ 76 w 150"/>
                <a:gd name="T7" fmla="*/ 159 h 204"/>
                <a:gd name="T8" fmla="*/ 78 w 150"/>
                <a:gd name="T9" fmla="*/ 156 h 204"/>
                <a:gd name="T10" fmla="*/ 130 w 150"/>
                <a:gd name="T11" fmla="*/ 118 h 204"/>
                <a:gd name="T12" fmla="*/ 137 w 150"/>
                <a:gd name="T13" fmla="*/ 88 h 204"/>
                <a:gd name="T14" fmla="*/ 102 w 150"/>
                <a:gd name="T15" fmla="*/ 21 h 204"/>
                <a:gd name="T16" fmla="*/ 79 w 150"/>
                <a:gd name="T17" fmla="*/ 13 h 204"/>
                <a:gd name="T18" fmla="*/ 63 w 150"/>
                <a:gd name="T19" fmla="*/ 19 h 204"/>
                <a:gd name="T20" fmla="*/ 52 w 150"/>
                <a:gd name="T21" fmla="*/ 31 h 204"/>
                <a:gd name="T22" fmla="*/ 45 w 150"/>
                <a:gd name="T23" fmla="*/ 72 h 204"/>
                <a:gd name="T24" fmla="*/ 44 w 150"/>
                <a:gd name="T25" fmla="*/ 75 h 204"/>
                <a:gd name="T26" fmla="*/ 6 w 150"/>
                <a:gd name="T27" fmla="*/ 99 h 204"/>
                <a:gd name="T28" fmla="*/ 1 w 150"/>
                <a:gd name="T29" fmla="*/ 98 h 204"/>
                <a:gd name="T30" fmla="*/ 2 w 150"/>
                <a:gd name="T31" fmla="*/ 92 h 204"/>
                <a:gd name="T32" fmla="*/ 38 w 150"/>
                <a:gd name="T33" fmla="*/ 69 h 204"/>
                <a:gd name="T34" fmla="*/ 44 w 150"/>
                <a:gd name="T35" fmla="*/ 30 h 204"/>
                <a:gd name="T36" fmla="*/ 60 w 150"/>
                <a:gd name="T37" fmla="*/ 12 h 204"/>
                <a:gd name="T38" fmla="*/ 76 w 150"/>
                <a:gd name="T39" fmla="*/ 5 h 204"/>
                <a:gd name="T40" fmla="*/ 109 w 150"/>
                <a:gd name="T41" fmla="*/ 17 h 204"/>
                <a:gd name="T42" fmla="*/ 144 w 150"/>
                <a:gd name="T43" fmla="*/ 85 h 204"/>
                <a:gd name="T44" fmla="*/ 135 w 150"/>
                <a:gd name="T45" fmla="*/ 125 h 204"/>
                <a:gd name="T46" fmla="*/ 84 w 150"/>
                <a:gd name="T47" fmla="*/ 162 h 204"/>
                <a:gd name="T48" fmla="*/ 78 w 150"/>
                <a:gd name="T49" fmla="*/ 201 h 204"/>
                <a:gd name="T50" fmla="*/ 74 w 150"/>
                <a:gd name="T5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204">
                  <a:moveTo>
                    <a:pt x="74" y="204"/>
                  </a:moveTo>
                  <a:cubicBezTo>
                    <a:pt x="74" y="204"/>
                    <a:pt x="73" y="204"/>
                    <a:pt x="73" y="204"/>
                  </a:cubicBezTo>
                  <a:cubicBezTo>
                    <a:pt x="71" y="204"/>
                    <a:pt x="70" y="202"/>
                    <a:pt x="70" y="200"/>
                  </a:cubicBezTo>
                  <a:cubicBezTo>
                    <a:pt x="76" y="159"/>
                    <a:pt x="76" y="159"/>
                    <a:pt x="76" y="159"/>
                  </a:cubicBezTo>
                  <a:cubicBezTo>
                    <a:pt x="76" y="158"/>
                    <a:pt x="77" y="157"/>
                    <a:pt x="78" y="156"/>
                  </a:cubicBezTo>
                  <a:cubicBezTo>
                    <a:pt x="130" y="118"/>
                    <a:pt x="130" y="118"/>
                    <a:pt x="130" y="118"/>
                  </a:cubicBezTo>
                  <a:cubicBezTo>
                    <a:pt x="140" y="112"/>
                    <a:pt x="141" y="98"/>
                    <a:pt x="137" y="88"/>
                  </a:cubicBezTo>
                  <a:cubicBezTo>
                    <a:pt x="102" y="21"/>
                    <a:pt x="102" y="21"/>
                    <a:pt x="102" y="21"/>
                  </a:cubicBezTo>
                  <a:cubicBezTo>
                    <a:pt x="98" y="13"/>
                    <a:pt x="88" y="9"/>
                    <a:pt x="79" y="13"/>
                  </a:cubicBezTo>
                  <a:cubicBezTo>
                    <a:pt x="63" y="19"/>
                    <a:pt x="63" y="19"/>
                    <a:pt x="63" y="19"/>
                  </a:cubicBezTo>
                  <a:cubicBezTo>
                    <a:pt x="58" y="21"/>
                    <a:pt x="54" y="26"/>
                    <a:pt x="52" y="31"/>
                  </a:cubicBezTo>
                  <a:cubicBezTo>
                    <a:pt x="45" y="72"/>
                    <a:pt x="45" y="72"/>
                    <a:pt x="45" y="72"/>
                  </a:cubicBezTo>
                  <a:cubicBezTo>
                    <a:pt x="45" y="73"/>
                    <a:pt x="45" y="74"/>
                    <a:pt x="44" y="75"/>
                  </a:cubicBezTo>
                  <a:cubicBezTo>
                    <a:pt x="6" y="99"/>
                    <a:pt x="6" y="99"/>
                    <a:pt x="6" y="99"/>
                  </a:cubicBezTo>
                  <a:cubicBezTo>
                    <a:pt x="5" y="100"/>
                    <a:pt x="2" y="100"/>
                    <a:pt x="1" y="98"/>
                  </a:cubicBezTo>
                  <a:cubicBezTo>
                    <a:pt x="0" y="96"/>
                    <a:pt x="0" y="93"/>
                    <a:pt x="2" y="92"/>
                  </a:cubicBezTo>
                  <a:cubicBezTo>
                    <a:pt x="38" y="69"/>
                    <a:pt x="38" y="69"/>
                    <a:pt x="38" y="69"/>
                  </a:cubicBezTo>
                  <a:cubicBezTo>
                    <a:pt x="44" y="30"/>
                    <a:pt x="44" y="30"/>
                    <a:pt x="44" y="30"/>
                  </a:cubicBezTo>
                  <a:cubicBezTo>
                    <a:pt x="47" y="22"/>
                    <a:pt x="52" y="15"/>
                    <a:pt x="60" y="12"/>
                  </a:cubicBezTo>
                  <a:cubicBezTo>
                    <a:pt x="76" y="5"/>
                    <a:pt x="76" y="5"/>
                    <a:pt x="76" y="5"/>
                  </a:cubicBezTo>
                  <a:cubicBezTo>
                    <a:pt x="89" y="0"/>
                    <a:pt x="103" y="5"/>
                    <a:pt x="109" y="17"/>
                  </a:cubicBezTo>
                  <a:cubicBezTo>
                    <a:pt x="144" y="85"/>
                    <a:pt x="144" y="85"/>
                    <a:pt x="144" y="85"/>
                  </a:cubicBezTo>
                  <a:cubicBezTo>
                    <a:pt x="150" y="98"/>
                    <a:pt x="149" y="117"/>
                    <a:pt x="135" y="125"/>
                  </a:cubicBezTo>
                  <a:cubicBezTo>
                    <a:pt x="84" y="162"/>
                    <a:pt x="84" y="162"/>
                    <a:pt x="84" y="162"/>
                  </a:cubicBezTo>
                  <a:cubicBezTo>
                    <a:pt x="78" y="201"/>
                    <a:pt x="78" y="201"/>
                    <a:pt x="78" y="201"/>
                  </a:cubicBezTo>
                  <a:cubicBezTo>
                    <a:pt x="77" y="203"/>
                    <a:pt x="76" y="204"/>
                    <a:pt x="74" y="20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6" name="Freeform 16"/>
            <p:cNvSpPr>
              <a:spLocks/>
            </p:cNvSpPr>
            <p:nvPr/>
          </p:nvSpPr>
          <p:spPr bwMode="auto">
            <a:xfrm>
              <a:off x="1089025" y="1928813"/>
              <a:ext cx="73025" cy="57150"/>
            </a:xfrm>
            <a:custGeom>
              <a:avLst/>
              <a:gdLst>
                <a:gd name="T0" fmla="*/ 5 w 76"/>
                <a:gd name="T1" fmla="*/ 60 h 60"/>
                <a:gd name="T2" fmla="*/ 1 w 76"/>
                <a:gd name="T3" fmla="*/ 58 h 60"/>
                <a:gd name="T4" fmla="*/ 3 w 76"/>
                <a:gd name="T5" fmla="*/ 53 h 60"/>
                <a:gd name="T6" fmla="*/ 46 w 76"/>
                <a:gd name="T7" fmla="*/ 35 h 60"/>
                <a:gd name="T8" fmla="*/ 68 w 76"/>
                <a:gd name="T9" fmla="*/ 2 h 60"/>
                <a:gd name="T10" fmla="*/ 74 w 76"/>
                <a:gd name="T11" fmla="*/ 1 h 60"/>
                <a:gd name="T12" fmla="*/ 75 w 76"/>
                <a:gd name="T13" fmla="*/ 6 h 60"/>
                <a:gd name="T14" fmla="*/ 52 w 76"/>
                <a:gd name="T15" fmla="*/ 40 h 60"/>
                <a:gd name="T16" fmla="*/ 50 w 76"/>
                <a:gd name="T17" fmla="*/ 42 h 60"/>
                <a:gd name="T18" fmla="*/ 6 w 76"/>
                <a:gd name="T19" fmla="*/ 60 h 60"/>
                <a:gd name="T20" fmla="*/ 5 w 7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60">
                  <a:moveTo>
                    <a:pt x="5" y="60"/>
                  </a:moveTo>
                  <a:cubicBezTo>
                    <a:pt x="3" y="60"/>
                    <a:pt x="2" y="59"/>
                    <a:pt x="1" y="58"/>
                  </a:cubicBezTo>
                  <a:cubicBezTo>
                    <a:pt x="0" y="56"/>
                    <a:pt x="1" y="54"/>
                    <a:pt x="3" y="53"/>
                  </a:cubicBezTo>
                  <a:cubicBezTo>
                    <a:pt x="46" y="35"/>
                    <a:pt x="46" y="35"/>
                    <a:pt x="46" y="35"/>
                  </a:cubicBezTo>
                  <a:cubicBezTo>
                    <a:pt x="68" y="2"/>
                    <a:pt x="68" y="2"/>
                    <a:pt x="68" y="2"/>
                  </a:cubicBezTo>
                  <a:cubicBezTo>
                    <a:pt x="69" y="0"/>
                    <a:pt x="72" y="0"/>
                    <a:pt x="74" y="1"/>
                  </a:cubicBezTo>
                  <a:cubicBezTo>
                    <a:pt x="76" y="2"/>
                    <a:pt x="76" y="4"/>
                    <a:pt x="75" y="6"/>
                  </a:cubicBezTo>
                  <a:cubicBezTo>
                    <a:pt x="52" y="40"/>
                    <a:pt x="52" y="40"/>
                    <a:pt x="52" y="40"/>
                  </a:cubicBezTo>
                  <a:cubicBezTo>
                    <a:pt x="51" y="41"/>
                    <a:pt x="51" y="41"/>
                    <a:pt x="50" y="42"/>
                  </a:cubicBezTo>
                  <a:cubicBezTo>
                    <a:pt x="6" y="60"/>
                    <a:pt x="6" y="60"/>
                    <a:pt x="6" y="60"/>
                  </a:cubicBezTo>
                  <a:cubicBezTo>
                    <a:pt x="6" y="60"/>
                    <a:pt x="5" y="60"/>
                    <a:pt x="5" y="6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Freeform 17"/>
            <p:cNvSpPr>
              <a:spLocks/>
            </p:cNvSpPr>
            <p:nvPr/>
          </p:nvSpPr>
          <p:spPr bwMode="auto">
            <a:xfrm>
              <a:off x="1217613" y="1970088"/>
              <a:ext cx="42862" cy="101600"/>
            </a:xfrm>
            <a:custGeom>
              <a:avLst/>
              <a:gdLst>
                <a:gd name="T0" fmla="*/ 39 w 44"/>
                <a:gd name="T1" fmla="*/ 108 h 108"/>
                <a:gd name="T2" fmla="*/ 35 w 44"/>
                <a:gd name="T3" fmla="*/ 106 h 108"/>
                <a:gd name="T4" fmla="*/ 10 w 44"/>
                <a:gd name="T5" fmla="*/ 62 h 108"/>
                <a:gd name="T6" fmla="*/ 10 w 44"/>
                <a:gd name="T7" fmla="*/ 61 h 108"/>
                <a:gd name="T8" fmla="*/ 1 w 44"/>
                <a:gd name="T9" fmla="*/ 5 h 108"/>
                <a:gd name="T10" fmla="*/ 4 w 44"/>
                <a:gd name="T11" fmla="*/ 1 h 108"/>
                <a:gd name="T12" fmla="*/ 9 w 44"/>
                <a:gd name="T13" fmla="*/ 4 h 108"/>
                <a:gd name="T14" fmla="*/ 18 w 44"/>
                <a:gd name="T15" fmla="*/ 59 h 108"/>
                <a:gd name="T16" fmla="*/ 42 w 44"/>
                <a:gd name="T17" fmla="*/ 102 h 108"/>
                <a:gd name="T18" fmla="*/ 41 w 44"/>
                <a:gd name="T19" fmla="*/ 107 h 108"/>
                <a:gd name="T20" fmla="*/ 39 w 44"/>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08">
                  <a:moveTo>
                    <a:pt x="39" y="108"/>
                  </a:moveTo>
                  <a:cubicBezTo>
                    <a:pt x="38" y="108"/>
                    <a:pt x="36" y="107"/>
                    <a:pt x="35" y="106"/>
                  </a:cubicBezTo>
                  <a:cubicBezTo>
                    <a:pt x="10" y="62"/>
                    <a:pt x="10" y="62"/>
                    <a:pt x="10" y="62"/>
                  </a:cubicBezTo>
                  <a:cubicBezTo>
                    <a:pt x="10" y="62"/>
                    <a:pt x="10" y="61"/>
                    <a:pt x="10" y="61"/>
                  </a:cubicBezTo>
                  <a:cubicBezTo>
                    <a:pt x="1" y="5"/>
                    <a:pt x="1" y="5"/>
                    <a:pt x="1" y="5"/>
                  </a:cubicBezTo>
                  <a:cubicBezTo>
                    <a:pt x="0" y="3"/>
                    <a:pt x="2" y="1"/>
                    <a:pt x="4" y="1"/>
                  </a:cubicBezTo>
                  <a:cubicBezTo>
                    <a:pt x="6" y="0"/>
                    <a:pt x="8" y="2"/>
                    <a:pt x="9" y="4"/>
                  </a:cubicBezTo>
                  <a:cubicBezTo>
                    <a:pt x="18" y="59"/>
                    <a:pt x="18" y="59"/>
                    <a:pt x="18" y="59"/>
                  </a:cubicBezTo>
                  <a:cubicBezTo>
                    <a:pt x="42" y="102"/>
                    <a:pt x="42" y="102"/>
                    <a:pt x="42" y="102"/>
                  </a:cubicBezTo>
                  <a:cubicBezTo>
                    <a:pt x="44" y="104"/>
                    <a:pt x="43" y="106"/>
                    <a:pt x="41" y="107"/>
                  </a:cubicBezTo>
                  <a:cubicBezTo>
                    <a:pt x="40" y="108"/>
                    <a:pt x="40" y="108"/>
                    <a:pt x="39" y="10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18"/>
            <p:cNvSpPr>
              <a:spLocks/>
            </p:cNvSpPr>
            <p:nvPr/>
          </p:nvSpPr>
          <p:spPr bwMode="auto">
            <a:xfrm>
              <a:off x="1195388" y="2000250"/>
              <a:ext cx="41275" cy="73025"/>
            </a:xfrm>
            <a:custGeom>
              <a:avLst/>
              <a:gdLst>
                <a:gd name="T0" fmla="*/ 39 w 43"/>
                <a:gd name="T1" fmla="*/ 77 h 77"/>
                <a:gd name="T2" fmla="*/ 36 w 43"/>
                <a:gd name="T3" fmla="*/ 76 h 77"/>
                <a:gd name="T4" fmla="*/ 9 w 43"/>
                <a:gd name="T5" fmla="*/ 38 h 77"/>
                <a:gd name="T6" fmla="*/ 8 w 43"/>
                <a:gd name="T7" fmla="*/ 37 h 77"/>
                <a:gd name="T8" fmla="*/ 1 w 43"/>
                <a:gd name="T9" fmla="*/ 5 h 77"/>
                <a:gd name="T10" fmla="*/ 4 w 43"/>
                <a:gd name="T11" fmla="*/ 1 h 77"/>
                <a:gd name="T12" fmla="*/ 8 w 43"/>
                <a:gd name="T13" fmla="*/ 3 h 77"/>
                <a:gd name="T14" fmla="*/ 16 w 43"/>
                <a:gd name="T15" fmla="*/ 34 h 77"/>
                <a:gd name="T16" fmla="*/ 42 w 43"/>
                <a:gd name="T17" fmla="*/ 71 h 77"/>
                <a:gd name="T18" fmla="*/ 41 w 43"/>
                <a:gd name="T19" fmla="*/ 77 h 77"/>
                <a:gd name="T20" fmla="*/ 39 w 43"/>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7">
                  <a:moveTo>
                    <a:pt x="39" y="77"/>
                  </a:moveTo>
                  <a:cubicBezTo>
                    <a:pt x="38" y="77"/>
                    <a:pt x="36" y="77"/>
                    <a:pt x="36" y="76"/>
                  </a:cubicBezTo>
                  <a:cubicBezTo>
                    <a:pt x="9" y="38"/>
                    <a:pt x="9" y="38"/>
                    <a:pt x="9" y="38"/>
                  </a:cubicBezTo>
                  <a:cubicBezTo>
                    <a:pt x="9" y="38"/>
                    <a:pt x="8" y="38"/>
                    <a:pt x="8" y="37"/>
                  </a:cubicBezTo>
                  <a:cubicBezTo>
                    <a:pt x="1" y="5"/>
                    <a:pt x="1" y="5"/>
                    <a:pt x="1" y="5"/>
                  </a:cubicBezTo>
                  <a:cubicBezTo>
                    <a:pt x="0" y="3"/>
                    <a:pt x="1" y="1"/>
                    <a:pt x="4" y="1"/>
                  </a:cubicBezTo>
                  <a:cubicBezTo>
                    <a:pt x="6" y="0"/>
                    <a:pt x="8" y="1"/>
                    <a:pt x="8" y="3"/>
                  </a:cubicBezTo>
                  <a:cubicBezTo>
                    <a:pt x="16" y="34"/>
                    <a:pt x="16" y="34"/>
                    <a:pt x="16" y="34"/>
                  </a:cubicBezTo>
                  <a:cubicBezTo>
                    <a:pt x="42" y="71"/>
                    <a:pt x="42" y="71"/>
                    <a:pt x="42" y="71"/>
                  </a:cubicBezTo>
                  <a:cubicBezTo>
                    <a:pt x="43" y="73"/>
                    <a:pt x="43" y="75"/>
                    <a:pt x="41" y="77"/>
                  </a:cubicBezTo>
                  <a:cubicBezTo>
                    <a:pt x="40" y="77"/>
                    <a:pt x="40" y="77"/>
                    <a:pt x="39" y="7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9" name="Freeform 19"/>
            <p:cNvSpPr>
              <a:spLocks/>
            </p:cNvSpPr>
            <p:nvPr/>
          </p:nvSpPr>
          <p:spPr bwMode="auto">
            <a:xfrm>
              <a:off x="1019175" y="1955800"/>
              <a:ext cx="80962" cy="50800"/>
            </a:xfrm>
            <a:custGeom>
              <a:avLst/>
              <a:gdLst>
                <a:gd name="T0" fmla="*/ 44 w 84"/>
                <a:gd name="T1" fmla="*/ 53 h 53"/>
                <a:gd name="T2" fmla="*/ 43 w 84"/>
                <a:gd name="T3" fmla="*/ 52 h 53"/>
                <a:gd name="T4" fmla="*/ 17 w 84"/>
                <a:gd name="T5" fmla="*/ 43 h 53"/>
                <a:gd name="T6" fmla="*/ 15 w 84"/>
                <a:gd name="T7" fmla="*/ 38 h 53"/>
                <a:gd name="T8" fmla="*/ 20 w 84"/>
                <a:gd name="T9" fmla="*/ 36 h 53"/>
                <a:gd name="T10" fmla="*/ 44 w 84"/>
                <a:gd name="T11" fmla="*/ 44 h 53"/>
                <a:gd name="T12" fmla="*/ 72 w 84"/>
                <a:gd name="T13" fmla="*/ 27 h 53"/>
                <a:gd name="T14" fmla="*/ 72 w 84"/>
                <a:gd name="T15" fmla="*/ 27 h 53"/>
                <a:gd name="T16" fmla="*/ 75 w 84"/>
                <a:gd name="T17" fmla="*/ 22 h 53"/>
                <a:gd name="T18" fmla="*/ 74 w 84"/>
                <a:gd name="T19" fmla="*/ 19 h 53"/>
                <a:gd name="T20" fmla="*/ 71 w 84"/>
                <a:gd name="T21" fmla="*/ 15 h 53"/>
                <a:gd name="T22" fmla="*/ 73 w 84"/>
                <a:gd name="T23" fmla="*/ 19 h 53"/>
                <a:gd name="T24" fmla="*/ 46 w 84"/>
                <a:gd name="T25" fmla="*/ 33 h 53"/>
                <a:gd name="T26" fmla="*/ 42 w 84"/>
                <a:gd name="T27" fmla="*/ 33 h 53"/>
                <a:gd name="T28" fmla="*/ 3 w 84"/>
                <a:gd name="T29" fmla="*/ 8 h 53"/>
                <a:gd name="T30" fmla="*/ 1 w 84"/>
                <a:gd name="T31" fmla="*/ 3 h 53"/>
                <a:gd name="T32" fmla="*/ 7 w 84"/>
                <a:gd name="T33" fmla="*/ 1 h 53"/>
                <a:gd name="T34" fmla="*/ 44 w 84"/>
                <a:gd name="T35" fmla="*/ 25 h 53"/>
                <a:gd name="T36" fmla="*/ 69 w 84"/>
                <a:gd name="T37" fmla="*/ 12 h 53"/>
                <a:gd name="T38" fmla="*/ 76 w 84"/>
                <a:gd name="T39" fmla="*/ 11 h 53"/>
                <a:gd name="T40" fmla="*/ 81 w 84"/>
                <a:gd name="T41" fmla="*/ 16 h 53"/>
                <a:gd name="T42" fmla="*/ 82 w 84"/>
                <a:gd name="T43" fmla="*/ 19 h 53"/>
                <a:gd name="T44" fmla="*/ 76 w 84"/>
                <a:gd name="T45" fmla="*/ 34 h 53"/>
                <a:gd name="T46" fmla="*/ 46 w 84"/>
                <a:gd name="T47" fmla="*/ 52 h 53"/>
                <a:gd name="T48" fmla="*/ 44 w 84"/>
                <a:gd name="T4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53">
                  <a:moveTo>
                    <a:pt x="44" y="53"/>
                  </a:moveTo>
                  <a:cubicBezTo>
                    <a:pt x="44" y="53"/>
                    <a:pt x="43" y="53"/>
                    <a:pt x="43" y="52"/>
                  </a:cubicBezTo>
                  <a:cubicBezTo>
                    <a:pt x="17" y="43"/>
                    <a:pt x="17" y="43"/>
                    <a:pt x="17" y="43"/>
                  </a:cubicBezTo>
                  <a:cubicBezTo>
                    <a:pt x="15" y="42"/>
                    <a:pt x="14" y="40"/>
                    <a:pt x="15" y="38"/>
                  </a:cubicBezTo>
                  <a:cubicBezTo>
                    <a:pt x="15" y="36"/>
                    <a:pt x="18" y="35"/>
                    <a:pt x="20" y="36"/>
                  </a:cubicBezTo>
                  <a:cubicBezTo>
                    <a:pt x="44" y="44"/>
                    <a:pt x="44" y="44"/>
                    <a:pt x="44" y="44"/>
                  </a:cubicBezTo>
                  <a:cubicBezTo>
                    <a:pt x="72" y="27"/>
                    <a:pt x="72" y="27"/>
                    <a:pt x="72" y="27"/>
                  </a:cubicBezTo>
                  <a:cubicBezTo>
                    <a:pt x="72" y="27"/>
                    <a:pt x="72" y="27"/>
                    <a:pt x="72" y="27"/>
                  </a:cubicBezTo>
                  <a:cubicBezTo>
                    <a:pt x="74" y="26"/>
                    <a:pt x="75" y="24"/>
                    <a:pt x="75" y="22"/>
                  </a:cubicBezTo>
                  <a:cubicBezTo>
                    <a:pt x="74" y="19"/>
                    <a:pt x="74" y="19"/>
                    <a:pt x="74" y="19"/>
                  </a:cubicBezTo>
                  <a:cubicBezTo>
                    <a:pt x="71" y="15"/>
                    <a:pt x="71" y="15"/>
                    <a:pt x="71" y="15"/>
                  </a:cubicBezTo>
                  <a:cubicBezTo>
                    <a:pt x="73" y="19"/>
                    <a:pt x="73" y="19"/>
                    <a:pt x="73" y="19"/>
                  </a:cubicBezTo>
                  <a:cubicBezTo>
                    <a:pt x="46" y="33"/>
                    <a:pt x="46" y="33"/>
                    <a:pt x="46" y="33"/>
                  </a:cubicBezTo>
                  <a:cubicBezTo>
                    <a:pt x="45" y="33"/>
                    <a:pt x="43" y="33"/>
                    <a:pt x="42" y="33"/>
                  </a:cubicBezTo>
                  <a:cubicBezTo>
                    <a:pt x="3" y="8"/>
                    <a:pt x="3" y="8"/>
                    <a:pt x="3" y="8"/>
                  </a:cubicBezTo>
                  <a:cubicBezTo>
                    <a:pt x="1" y="7"/>
                    <a:pt x="0" y="5"/>
                    <a:pt x="1" y="3"/>
                  </a:cubicBezTo>
                  <a:cubicBezTo>
                    <a:pt x="3" y="1"/>
                    <a:pt x="5" y="0"/>
                    <a:pt x="7" y="1"/>
                  </a:cubicBezTo>
                  <a:cubicBezTo>
                    <a:pt x="44" y="25"/>
                    <a:pt x="44" y="25"/>
                    <a:pt x="44" y="25"/>
                  </a:cubicBezTo>
                  <a:cubicBezTo>
                    <a:pt x="69" y="12"/>
                    <a:pt x="69" y="12"/>
                    <a:pt x="69" y="12"/>
                  </a:cubicBezTo>
                  <a:cubicBezTo>
                    <a:pt x="71" y="10"/>
                    <a:pt x="74" y="10"/>
                    <a:pt x="76" y="11"/>
                  </a:cubicBezTo>
                  <a:cubicBezTo>
                    <a:pt x="79" y="12"/>
                    <a:pt x="80" y="14"/>
                    <a:pt x="81" y="16"/>
                  </a:cubicBezTo>
                  <a:cubicBezTo>
                    <a:pt x="82" y="19"/>
                    <a:pt x="82" y="19"/>
                    <a:pt x="82" y="19"/>
                  </a:cubicBezTo>
                  <a:cubicBezTo>
                    <a:pt x="84" y="25"/>
                    <a:pt x="82" y="31"/>
                    <a:pt x="76" y="34"/>
                  </a:cubicBezTo>
                  <a:cubicBezTo>
                    <a:pt x="46" y="52"/>
                    <a:pt x="46" y="52"/>
                    <a:pt x="46" y="52"/>
                  </a:cubicBezTo>
                  <a:cubicBezTo>
                    <a:pt x="46" y="52"/>
                    <a:pt x="45" y="53"/>
                    <a:pt x="44" y="5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0" name="Freeform 20"/>
            <p:cNvSpPr>
              <a:spLocks/>
            </p:cNvSpPr>
            <p:nvPr/>
          </p:nvSpPr>
          <p:spPr bwMode="auto">
            <a:xfrm>
              <a:off x="954088" y="1860550"/>
              <a:ext cx="320675" cy="288925"/>
            </a:xfrm>
            <a:custGeom>
              <a:avLst/>
              <a:gdLst>
                <a:gd name="T0" fmla="*/ 72 w 336"/>
                <a:gd name="T1" fmla="*/ 303 h 303"/>
                <a:gd name="T2" fmla="*/ 4 w 336"/>
                <a:gd name="T3" fmla="*/ 303 h 303"/>
                <a:gd name="T4" fmla="*/ 0 w 336"/>
                <a:gd name="T5" fmla="*/ 299 h 303"/>
                <a:gd name="T6" fmla="*/ 4 w 336"/>
                <a:gd name="T7" fmla="*/ 295 h 303"/>
                <a:gd name="T8" fmla="*/ 68 w 336"/>
                <a:gd name="T9" fmla="*/ 295 h 303"/>
                <a:gd name="T10" fmla="*/ 68 w 336"/>
                <a:gd name="T11" fmla="*/ 259 h 303"/>
                <a:gd name="T12" fmla="*/ 72 w 336"/>
                <a:gd name="T13" fmla="*/ 255 h 303"/>
                <a:gd name="T14" fmla="*/ 148 w 336"/>
                <a:gd name="T15" fmla="*/ 255 h 303"/>
                <a:gd name="T16" fmla="*/ 148 w 336"/>
                <a:gd name="T17" fmla="*/ 219 h 303"/>
                <a:gd name="T18" fmla="*/ 152 w 336"/>
                <a:gd name="T19" fmla="*/ 215 h 303"/>
                <a:gd name="T20" fmla="*/ 328 w 336"/>
                <a:gd name="T21" fmla="*/ 215 h 303"/>
                <a:gd name="T22" fmla="*/ 328 w 336"/>
                <a:gd name="T23" fmla="*/ 4 h 303"/>
                <a:gd name="T24" fmla="*/ 332 w 336"/>
                <a:gd name="T25" fmla="*/ 0 h 303"/>
                <a:gd name="T26" fmla="*/ 336 w 336"/>
                <a:gd name="T27" fmla="*/ 4 h 303"/>
                <a:gd name="T28" fmla="*/ 336 w 336"/>
                <a:gd name="T29" fmla="*/ 219 h 303"/>
                <a:gd name="T30" fmla="*/ 332 w 336"/>
                <a:gd name="T31" fmla="*/ 223 h 303"/>
                <a:gd name="T32" fmla="*/ 156 w 336"/>
                <a:gd name="T33" fmla="*/ 223 h 303"/>
                <a:gd name="T34" fmla="*/ 156 w 336"/>
                <a:gd name="T35" fmla="*/ 259 h 303"/>
                <a:gd name="T36" fmla="*/ 152 w 336"/>
                <a:gd name="T37" fmla="*/ 263 h 303"/>
                <a:gd name="T38" fmla="*/ 76 w 336"/>
                <a:gd name="T39" fmla="*/ 263 h 303"/>
                <a:gd name="T40" fmla="*/ 76 w 336"/>
                <a:gd name="T41" fmla="*/ 299 h 303"/>
                <a:gd name="T42" fmla="*/ 72 w 336"/>
                <a:gd name="T43"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303">
                  <a:moveTo>
                    <a:pt x="72" y="303"/>
                  </a:moveTo>
                  <a:cubicBezTo>
                    <a:pt x="4" y="303"/>
                    <a:pt x="4" y="303"/>
                    <a:pt x="4" y="303"/>
                  </a:cubicBezTo>
                  <a:cubicBezTo>
                    <a:pt x="2" y="303"/>
                    <a:pt x="0" y="302"/>
                    <a:pt x="0" y="299"/>
                  </a:cubicBezTo>
                  <a:cubicBezTo>
                    <a:pt x="0" y="297"/>
                    <a:pt x="2" y="295"/>
                    <a:pt x="4" y="295"/>
                  </a:cubicBezTo>
                  <a:cubicBezTo>
                    <a:pt x="68" y="295"/>
                    <a:pt x="68" y="295"/>
                    <a:pt x="68" y="295"/>
                  </a:cubicBezTo>
                  <a:cubicBezTo>
                    <a:pt x="68" y="259"/>
                    <a:pt x="68" y="259"/>
                    <a:pt x="68" y="259"/>
                  </a:cubicBezTo>
                  <a:cubicBezTo>
                    <a:pt x="68" y="257"/>
                    <a:pt x="70" y="255"/>
                    <a:pt x="72" y="255"/>
                  </a:cubicBezTo>
                  <a:cubicBezTo>
                    <a:pt x="148" y="255"/>
                    <a:pt x="148" y="255"/>
                    <a:pt x="148" y="255"/>
                  </a:cubicBezTo>
                  <a:cubicBezTo>
                    <a:pt x="148" y="219"/>
                    <a:pt x="148" y="219"/>
                    <a:pt x="148" y="219"/>
                  </a:cubicBezTo>
                  <a:cubicBezTo>
                    <a:pt x="148" y="217"/>
                    <a:pt x="150" y="215"/>
                    <a:pt x="152" y="215"/>
                  </a:cubicBezTo>
                  <a:cubicBezTo>
                    <a:pt x="328" y="215"/>
                    <a:pt x="328" y="215"/>
                    <a:pt x="328" y="215"/>
                  </a:cubicBezTo>
                  <a:cubicBezTo>
                    <a:pt x="328" y="4"/>
                    <a:pt x="328" y="4"/>
                    <a:pt x="328" y="4"/>
                  </a:cubicBezTo>
                  <a:cubicBezTo>
                    <a:pt x="328" y="1"/>
                    <a:pt x="330" y="0"/>
                    <a:pt x="332" y="0"/>
                  </a:cubicBezTo>
                  <a:cubicBezTo>
                    <a:pt x="334" y="0"/>
                    <a:pt x="336" y="1"/>
                    <a:pt x="336" y="4"/>
                  </a:cubicBezTo>
                  <a:cubicBezTo>
                    <a:pt x="336" y="219"/>
                    <a:pt x="336" y="219"/>
                    <a:pt x="336" y="219"/>
                  </a:cubicBezTo>
                  <a:cubicBezTo>
                    <a:pt x="336" y="222"/>
                    <a:pt x="334" y="223"/>
                    <a:pt x="332" y="223"/>
                  </a:cubicBezTo>
                  <a:cubicBezTo>
                    <a:pt x="156" y="223"/>
                    <a:pt x="156" y="223"/>
                    <a:pt x="156" y="223"/>
                  </a:cubicBezTo>
                  <a:cubicBezTo>
                    <a:pt x="156" y="259"/>
                    <a:pt x="156" y="259"/>
                    <a:pt x="156" y="259"/>
                  </a:cubicBezTo>
                  <a:cubicBezTo>
                    <a:pt x="156" y="262"/>
                    <a:pt x="154" y="263"/>
                    <a:pt x="152" y="263"/>
                  </a:cubicBezTo>
                  <a:cubicBezTo>
                    <a:pt x="76" y="263"/>
                    <a:pt x="76" y="263"/>
                    <a:pt x="76" y="263"/>
                  </a:cubicBezTo>
                  <a:cubicBezTo>
                    <a:pt x="76" y="299"/>
                    <a:pt x="76" y="299"/>
                    <a:pt x="76" y="299"/>
                  </a:cubicBezTo>
                  <a:cubicBezTo>
                    <a:pt x="76" y="302"/>
                    <a:pt x="74" y="303"/>
                    <a:pt x="72" y="3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71" name="Group 70"/>
          <p:cNvGrpSpPr/>
          <p:nvPr/>
        </p:nvGrpSpPr>
        <p:grpSpPr>
          <a:xfrm>
            <a:off x="4370022" y="1818494"/>
            <a:ext cx="298450" cy="315913"/>
            <a:chOff x="4651376" y="1830388"/>
            <a:chExt cx="298450" cy="315913"/>
          </a:xfrm>
          <a:noFill/>
        </p:grpSpPr>
        <p:sp>
          <p:nvSpPr>
            <p:cNvPr id="72" name="Freeform 24"/>
            <p:cNvSpPr>
              <a:spLocks/>
            </p:cNvSpPr>
            <p:nvPr/>
          </p:nvSpPr>
          <p:spPr bwMode="auto">
            <a:xfrm>
              <a:off x="4651376" y="1830388"/>
              <a:ext cx="298450" cy="315913"/>
            </a:xfrm>
            <a:custGeom>
              <a:avLst/>
              <a:gdLst>
                <a:gd name="T0" fmla="*/ 437 w 847"/>
                <a:gd name="T1" fmla="*/ 900 h 900"/>
                <a:gd name="T2" fmla="*/ 409 w 847"/>
                <a:gd name="T3" fmla="*/ 900 h 900"/>
                <a:gd name="T4" fmla="*/ 284 w 847"/>
                <a:gd name="T5" fmla="*/ 832 h 900"/>
                <a:gd name="T6" fmla="*/ 267 w 847"/>
                <a:gd name="T7" fmla="*/ 823 h 900"/>
                <a:gd name="T8" fmla="*/ 225 w 847"/>
                <a:gd name="T9" fmla="*/ 823 h 900"/>
                <a:gd name="T10" fmla="*/ 171 w 847"/>
                <a:gd name="T11" fmla="*/ 823 h 900"/>
                <a:gd name="T12" fmla="*/ 24 w 847"/>
                <a:gd name="T13" fmla="*/ 739 h 900"/>
                <a:gd name="T14" fmla="*/ 0 w 847"/>
                <a:gd name="T15" fmla="*/ 698 h 900"/>
                <a:gd name="T16" fmla="*/ 0 w 847"/>
                <a:gd name="T17" fmla="*/ 526 h 900"/>
                <a:gd name="T18" fmla="*/ 24 w 847"/>
                <a:gd name="T19" fmla="*/ 484 h 900"/>
                <a:gd name="T20" fmla="*/ 48 w 847"/>
                <a:gd name="T21" fmla="*/ 441 h 900"/>
                <a:gd name="T22" fmla="*/ 47 w 847"/>
                <a:gd name="T23" fmla="*/ 297 h 900"/>
                <a:gd name="T24" fmla="*/ 78 w 847"/>
                <a:gd name="T25" fmla="*/ 244 h 900"/>
                <a:gd name="T26" fmla="*/ 205 w 847"/>
                <a:gd name="T27" fmla="*/ 172 h 900"/>
                <a:gd name="T28" fmla="*/ 224 w 847"/>
                <a:gd name="T29" fmla="*/ 140 h 900"/>
                <a:gd name="T30" fmla="*/ 257 w 847"/>
                <a:gd name="T31" fmla="*/ 84 h 900"/>
                <a:gd name="T32" fmla="*/ 387 w 847"/>
                <a:gd name="T33" fmla="*/ 10 h 900"/>
                <a:gd name="T34" fmla="*/ 413 w 847"/>
                <a:gd name="T35" fmla="*/ 0 h 900"/>
                <a:gd name="T36" fmla="*/ 433 w 847"/>
                <a:gd name="T37" fmla="*/ 0 h 900"/>
                <a:gd name="T38" fmla="*/ 492 w 847"/>
                <a:gd name="T39" fmla="*/ 29 h 900"/>
                <a:gd name="T40" fmla="*/ 589 w 847"/>
                <a:gd name="T41" fmla="*/ 84 h 900"/>
                <a:gd name="T42" fmla="*/ 622 w 847"/>
                <a:gd name="T43" fmla="*/ 140 h 900"/>
                <a:gd name="T44" fmla="*/ 641 w 847"/>
                <a:gd name="T45" fmla="*/ 172 h 900"/>
                <a:gd name="T46" fmla="*/ 768 w 847"/>
                <a:gd name="T47" fmla="*/ 244 h 900"/>
                <a:gd name="T48" fmla="*/ 799 w 847"/>
                <a:gd name="T49" fmla="*/ 297 h 900"/>
                <a:gd name="T50" fmla="*/ 798 w 847"/>
                <a:gd name="T51" fmla="*/ 447 h 900"/>
                <a:gd name="T52" fmla="*/ 817 w 847"/>
                <a:gd name="T53" fmla="*/ 481 h 900"/>
                <a:gd name="T54" fmla="*/ 847 w 847"/>
                <a:gd name="T55" fmla="*/ 534 h 900"/>
                <a:gd name="T56" fmla="*/ 847 w 847"/>
                <a:gd name="T57" fmla="*/ 692 h 900"/>
                <a:gd name="T58" fmla="*/ 817 w 847"/>
                <a:gd name="T59" fmla="*/ 742 h 900"/>
                <a:gd name="T60" fmla="*/ 675 w 847"/>
                <a:gd name="T61" fmla="*/ 823 h 900"/>
                <a:gd name="T62" fmla="*/ 621 w 847"/>
                <a:gd name="T63" fmla="*/ 823 h 900"/>
                <a:gd name="T64" fmla="*/ 579 w 847"/>
                <a:gd name="T65" fmla="*/ 822 h 900"/>
                <a:gd name="T66" fmla="*/ 480 w 847"/>
                <a:gd name="T67" fmla="*/ 879 h 900"/>
                <a:gd name="T68" fmla="*/ 437 w 847"/>
                <a:gd name="T69"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7" h="900">
                  <a:moveTo>
                    <a:pt x="437" y="900"/>
                  </a:moveTo>
                  <a:cubicBezTo>
                    <a:pt x="428" y="900"/>
                    <a:pt x="418" y="900"/>
                    <a:pt x="409" y="900"/>
                  </a:cubicBezTo>
                  <a:cubicBezTo>
                    <a:pt x="365" y="882"/>
                    <a:pt x="326" y="855"/>
                    <a:pt x="284" y="832"/>
                  </a:cubicBezTo>
                  <a:cubicBezTo>
                    <a:pt x="279" y="829"/>
                    <a:pt x="272" y="826"/>
                    <a:pt x="267" y="823"/>
                  </a:cubicBezTo>
                  <a:cubicBezTo>
                    <a:pt x="253" y="812"/>
                    <a:pt x="240" y="812"/>
                    <a:pt x="225" y="823"/>
                  </a:cubicBezTo>
                  <a:cubicBezTo>
                    <a:pt x="208" y="835"/>
                    <a:pt x="190" y="834"/>
                    <a:pt x="171" y="823"/>
                  </a:cubicBezTo>
                  <a:cubicBezTo>
                    <a:pt x="122" y="795"/>
                    <a:pt x="73" y="767"/>
                    <a:pt x="24" y="739"/>
                  </a:cubicBezTo>
                  <a:cubicBezTo>
                    <a:pt x="7" y="730"/>
                    <a:pt x="0" y="717"/>
                    <a:pt x="0" y="698"/>
                  </a:cubicBezTo>
                  <a:cubicBezTo>
                    <a:pt x="0" y="641"/>
                    <a:pt x="0" y="584"/>
                    <a:pt x="0" y="526"/>
                  </a:cubicBezTo>
                  <a:cubicBezTo>
                    <a:pt x="0" y="507"/>
                    <a:pt x="7" y="492"/>
                    <a:pt x="24" y="484"/>
                  </a:cubicBezTo>
                  <a:cubicBezTo>
                    <a:pt x="44" y="476"/>
                    <a:pt x="49" y="461"/>
                    <a:pt x="48" y="441"/>
                  </a:cubicBezTo>
                  <a:cubicBezTo>
                    <a:pt x="47" y="393"/>
                    <a:pt x="49" y="345"/>
                    <a:pt x="47" y="297"/>
                  </a:cubicBezTo>
                  <a:cubicBezTo>
                    <a:pt x="46" y="272"/>
                    <a:pt x="56" y="256"/>
                    <a:pt x="78" y="244"/>
                  </a:cubicBezTo>
                  <a:cubicBezTo>
                    <a:pt x="120" y="221"/>
                    <a:pt x="162" y="196"/>
                    <a:pt x="205" y="172"/>
                  </a:cubicBezTo>
                  <a:cubicBezTo>
                    <a:pt x="218" y="165"/>
                    <a:pt x="225" y="156"/>
                    <a:pt x="224" y="140"/>
                  </a:cubicBezTo>
                  <a:cubicBezTo>
                    <a:pt x="221" y="114"/>
                    <a:pt x="235" y="97"/>
                    <a:pt x="257" y="84"/>
                  </a:cubicBezTo>
                  <a:cubicBezTo>
                    <a:pt x="301" y="60"/>
                    <a:pt x="344" y="35"/>
                    <a:pt x="387" y="10"/>
                  </a:cubicBezTo>
                  <a:cubicBezTo>
                    <a:pt x="396" y="5"/>
                    <a:pt x="405" y="4"/>
                    <a:pt x="413" y="0"/>
                  </a:cubicBezTo>
                  <a:cubicBezTo>
                    <a:pt x="420" y="0"/>
                    <a:pt x="426" y="0"/>
                    <a:pt x="433" y="0"/>
                  </a:cubicBezTo>
                  <a:cubicBezTo>
                    <a:pt x="454" y="6"/>
                    <a:pt x="473" y="18"/>
                    <a:pt x="492" y="29"/>
                  </a:cubicBezTo>
                  <a:cubicBezTo>
                    <a:pt x="524" y="47"/>
                    <a:pt x="556" y="66"/>
                    <a:pt x="589" y="84"/>
                  </a:cubicBezTo>
                  <a:cubicBezTo>
                    <a:pt x="611" y="96"/>
                    <a:pt x="625" y="114"/>
                    <a:pt x="622" y="140"/>
                  </a:cubicBezTo>
                  <a:cubicBezTo>
                    <a:pt x="621" y="156"/>
                    <a:pt x="628" y="165"/>
                    <a:pt x="641" y="172"/>
                  </a:cubicBezTo>
                  <a:cubicBezTo>
                    <a:pt x="684" y="196"/>
                    <a:pt x="726" y="221"/>
                    <a:pt x="768" y="244"/>
                  </a:cubicBezTo>
                  <a:cubicBezTo>
                    <a:pt x="790" y="256"/>
                    <a:pt x="800" y="272"/>
                    <a:pt x="799" y="297"/>
                  </a:cubicBezTo>
                  <a:cubicBezTo>
                    <a:pt x="797" y="347"/>
                    <a:pt x="799" y="397"/>
                    <a:pt x="798" y="447"/>
                  </a:cubicBezTo>
                  <a:cubicBezTo>
                    <a:pt x="798" y="463"/>
                    <a:pt x="802" y="474"/>
                    <a:pt x="817" y="481"/>
                  </a:cubicBezTo>
                  <a:cubicBezTo>
                    <a:pt x="840" y="491"/>
                    <a:pt x="847" y="510"/>
                    <a:pt x="847" y="534"/>
                  </a:cubicBezTo>
                  <a:cubicBezTo>
                    <a:pt x="846" y="587"/>
                    <a:pt x="846" y="640"/>
                    <a:pt x="847" y="692"/>
                  </a:cubicBezTo>
                  <a:cubicBezTo>
                    <a:pt x="847" y="716"/>
                    <a:pt x="838" y="731"/>
                    <a:pt x="817" y="742"/>
                  </a:cubicBezTo>
                  <a:cubicBezTo>
                    <a:pt x="769" y="768"/>
                    <a:pt x="722" y="796"/>
                    <a:pt x="675" y="823"/>
                  </a:cubicBezTo>
                  <a:cubicBezTo>
                    <a:pt x="656" y="834"/>
                    <a:pt x="638" y="835"/>
                    <a:pt x="621" y="823"/>
                  </a:cubicBezTo>
                  <a:cubicBezTo>
                    <a:pt x="606" y="812"/>
                    <a:pt x="594" y="813"/>
                    <a:pt x="579" y="822"/>
                  </a:cubicBezTo>
                  <a:cubicBezTo>
                    <a:pt x="546" y="842"/>
                    <a:pt x="513" y="860"/>
                    <a:pt x="480" y="879"/>
                  </a:cubicBezTo>
                  <a:cubicBezTo>
                    <a:pt x="466" y="887"/>
                    <a:pt x="452" y="895"/>
                    <a:pt x="437" y="90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3" name="Freeform 25"/>
            <p:cNvSpPr>
              <a:spLocks/>
            </p:cNvSpPr>
            <p:nvPr/>
          </p:nvSpPr>
          <p:spPr bwMode="auto">
            <a:xfrm>
              <a:off x="4689476" y="1911350"/>
              <a:ext cx="220663" cy="214313"/>
            </a:xfrm>
            <a:custGeom>
              <a:avLst/>
              <a:gdLst>
                <a:gd name="T0" fmla="*/ 0 w 628"/>
                <a:gd name="T1" fmla="*/ 212 h 612"/>
                <a:gd name="T2" fmla="*/ 0 w 628"/>
                <a:gd name="T3" fmla="*/ 80 h 612"/>
                <a:gd name="T4" fmla="*/ 9 w 628"/>
                <a:gd name="T5" fmla="*/ 64 h 612"/>
                <a:gd name="T6" fmla="*/ 121 w 628"/>
                <a:gd name="T7" fmla="*/ 0 h 612"/>
                <a:gd name="T8" fmla="*/ 121 w 628"/>
                <a:gd name="T9" fmla="*/ 69 h 612"/>
                <a:gd name="T10" fmla="*/ 146 w 628"/>
                <a:gd name="T11" fmla="*/ 112 h 612"/>
                <a:gd name="T12" fmla="*/ 293 w 628"/>
                <a:gd name="T13" fmla="*/ 196 h 612"/>
                <a:gd name="T14" fmla="*/ 335 w 628"/>
                <a:gd name="T15" fmla="*/ 196 h 612"/>
                <a:gd name="T16" fmla="*/ 484 w 628"/>
                <a:gd name="T17" fmla="*/ 111 h 612"/>
                <a:gd name="T18" fmla="*/ 507 w 628"/>
                <a:gd name="T19" fmla="*/ 71 h 612"/>
                <a:gd name="T20" fmla="*/ 507 w 628"/>
                <a:gd name="T21" fmla="*/ 0 h 612"/>
                <a:gd name="T22" fmla="*/ 623 w 628"/>
                <a:gd name="T23" fmla="*/ 66 h 612"/>
                <a:gd name="T24" fmla="*/ 628 w 628"/>
                <a:gd name="T25" fmla="*/ 78 h 612"/>
                <a:gd name="T26" fmla="*/ 628 w 628"/>
                <a:gd name="T27" fmla="*/ 212 h 612"/>
                <a:gd name="T28" fmla="*/ 560 w 628"/>
                <a:gd name="T29" fmla="*/ 173 h 612"/>
                <a:gd name="T30" fmla="*/ 519 w 628"/>
                <a:gd name="T31" fmla="*/ 173 h 612"/>
                <a:gd name="T32" fmla="*/ 367 w 628"/>
                <a:gd name="T33" fmla="*/ 260 h 612"/>
                <a:gd name="T34" fmla="*/ 347 w 628"/>
                <a:gd name="T35" fmla="*/ 294 h 612"/>
                <a:gd name="T36" fmla="*/ 347 w 628"/>
                <a:gd name="T37" fmla="*/ 472 h 612"/>
                <a:gd name="T38" fmla="*/ 367 w 628"/>
                <a:gd name="T39" fmla="*/ 505 h 612"/>
                <a:gd name="T40" fmla="*/ 433 w 628"/>
                <a:gd name="T41" fmla="*/ 543 h 612"/>
                <a:gd name="T42" fmla="*/ 319 w 628"/>
                <a:gd name="T43" fmla="*/ 608 h 612"/>
                <a:gd name="T44" fmla="*/ 303 w 628"/>
                <a:gd name="T45" fmla="*/ 605 h 612"/>
                <a:gd name="T46" fmla="*/ 195 w 628"/>
                <a:gd name="T47" fmla="*/ 543 h 612"/>
                <a:gd name="T48" fmla="*/ 260 w 628"/>
                <a:gd name="T49" fmla="*/ 506 h 612"/>
                <a:gd name="T50" fmla="*/ 281 w 628"/>
                <a:gd name="T51" fmla="*/ 469 h 612"/>
                <a:gd name="T52" fmla="*/ 281 w 628"/>
                <a:gd name="T53" fmla="*/ 296 h 612"/>
                <a:gd name="T54" fmla="*/ 261 w 628"/>
                <a:gd name="T55" fmla="*/ 260 h 612"/>
                <a:gd name="T56" fmla="*/ 109 w 628"/>
                <a:gd name="T57" fmla="*/ 173 h 612"/>
                <a:gd name="T58" fmla="*/ 68 w 628"/>
                <a:gd name="T59" fmla="*/ 173 h 612"/>
                <a:gd name="T60" fmla="*/ 0 w 628"/>
                <a:gd name="T61" fmla="*/ 2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8" h="612">
                  <a:moveTo>
                    <a:pt x="0" y="212"/>
                  </a:moveTo>
                  <a:cubicBezTo>
                    <a:pt x="0" y="166"/>
                    <a:pt x="0" y="123"/>
                    <a:pt x="0" y="80"/>
                  </a:cubicBezTo>
                  <a:cubicBezTo>
                    <a:pt x="0" y="72"/>
                    <a:pt x="3" y="68"/>
                    <a:pt x="9" y="64"/>
                  </a:cubicBezTo>
                  <a:cubicBezTo>
                    <a:pt x="45" y="44"/>
                    <a:pt x="81" y="23"/>
                    <a:pt x="121" y="0"/>
                  </a:cubicBezTo>
                  <a:cubicBezTo>
                    <a:pt x="121" y="25"/>
                    <a:pt x="122" y="47"/>
                    <a:pt x="121" y="69"/>
                  </a:cubicBezTo>
                  <a:cubicBezTo>
                    <a:pt x="120" y="90"/>
                    <a:pt x="128" y="102"/>
                    <a:pt x="146" y="112"/>
                  </a:cubicBezTo>
                  <a:cubicBezTo>
                    <a:pt x="195" y="139"/>
                    <a:pt x="244" y="168"/>
                    <a:pt x="293" y="196"/>
                  </a:cubicBezTo>
                  <a:cubicBezTo>
                    <a:pt x="308" y="205"/>
                    <a:pt x="320" y="205"/>
                    <a:pt x="335" y="196"/>
                  </a:cubicBezTo>
                  <a:cubicBezTo>
                    <a:pt x="385" y="167"/>
                    <a:pt x="434" y="139"/>
                    <a:pt x="484" y="111"/>
                  </a:cubicBezTo>
                  <a:cubicBezTo>
                    <a:pt x="501" y="102"/>
                    <a:pt x="508" y="90"/>
                    <a:pt x="507" y="71"/>
                  </a:cubicBezTo>
                  <a:cubicBezTo>
                    <a:pt x="506" y="49"/>
                    <a:pt x="507" y="26"/>
                    <a:pt x="507" y="0"/>
                  </a:cubicBezTo>
                  <a:cubicBezTo>
                    <a:pt x="547" y="23"/>
                    <a:pt x="585" y="45"/>
                    <a:pt x="623" y="66"/>
                  </a:cubicBezTo>
                  <a:cubicBezTo>
                    <a:pt x="628" y="69"/>
                    <a:pt x="628" y="73"/>
                    <a:pt x="628" y="78"/>
                  </a:cubicBezTo>
                  <a:cubicBezTo>
                    <a:pt x="628" y="122"/>
                    <a:pt x="628" y="166"/>
                    <a:pt x="628" y="212"/>
                  </a:cubicBezTo>
                  <a:cubicBezTo>
                    <a:pt x="604" y="199"/>
                    <a:pt x="581" y="186"/>
                    <a:pt x="560" y="173"/>
                  </a:cubicBezTo>
                  <a:cubicBezTo>
                    <a:pt x="545" y="165"/>
                    <a:pt x="533" y="165"/>
                    <a:pt x="519" y="173"/>
                  </a:cubicBezTo>
                  <a:cubicBezTo>
                    <a:pt x="468" y="203"/>
                    <a:pt x="418" y="232"/>
                    <a:pt x="367" y="260"/>
                  </a:cubicBezTo>
                  <a:cubicBezTo>
                    <a:pt x="353" y="268"/>
                    <a:pt x="347" y="278"/>
                    <a:pt x="347" y="294"/>
                  </a:cubicBezTo>
                  <a:cubicBezTo>
                    <a:pt x="348" y="353"/>
                    <a:pt x="348" y="412"/>
                    <a:pt x="347" y="472"/>
                  </a:cubicBezTo>
                  <a:cubicBezTo>
                    <a:pt x="347" y="488"/>
                    <a:pt x="353" y="498"/>
                    <a:pt x="367" y="505"/>
                  </a:cubicBezTo>
                  <a:cubicBezTo>
                    <a:pt x="388" y="517"/>
                    <a:pt x="409" y="529"/>
                    <a:pt x="433" y="543"/>
                  </a:cubicBezTo>
                  <a:cubicBezTo>
                    <a:pt x="393" y="565"/>
                    <a:pt x="356" y="586"/>
                    <a:pt x="319" y="608"/>
                  </a:cubicBezTo>
                  <a:cubicBezTo>
                    <a:pt x="312" y="612"/>
                    <a:pt x="308" y="607"/>
                    <a:pt x="303" y="605"/>
                  </a:cubicBezTo>
                  <a:cubicBezTo>
                    <a:pt x="268" y="585"/>
                    <a:pt x="233" y="565"/>
                    <a:pt x="195" y="543"/>
                  </a:cubicBezTo>
                  <a:cubicBezTo>
                    <a:pt x="218" y="530"/>
                    <a:pt x="238" y="517"/>
                    <a:pt x="260" y="506"/>
                  </a:cubicBezTo>
                  <a:cubicBezTo>
                    <a:pt x="275" y="498"/>
                    <a:pt x="281" y="487"/>
                    <a:pt x="281" y="469"/>
                  </a:cubicBezTo>
                  <a:cubicBezTo>
                    <a:pt x="280" y="411"/>
                    <a:pt x="280" y="353"/>
                    <a:pt x="281" y="296"/>
                  </a:cubicBezTo>
                  <a:cubicBezTo>
                    <a:pt x="281" y="279"/>
                    <a:pt x="275" y="268"/>
                    <a:pt x="261" y="260"/>
                  </a:cubicBezTo>
                  <a:cubicBezTo>
                    <a:pt x="210" y="231"/>
                    <a:pt x="159" y="203"/>
                    <a:pt x="109" y="173"/>
                  </a:cubicBezTo>
                  <a:cubicBezTo>
                    <a:pt x="95" y="165"/>
                    <a:pt x="82" y="165"/>
                    <a:pt x="68" y="173"/>
                  </a:cubicBezTo>
                  <a:cubicBezTo>
                    <a:pt x="47" y="186"/>
                    <a:pt x="25" y="198"/>
                    <a:pt x="0" y="212"/>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4" name="Freeform 26"/>
            <p:cNvSpPr>
              <a:spLocks/>
            </p:cNvSpPr>
            <p:nvPr/>
          </p:nvSpPr>
          <p:spPr bwMode="auto">
            <a:xfrm>
              <a:off x="4889501" y="2028825"/>
              <a:ext cx="38100" cy="65088"/>
            </a:xfrm>
            <a:custGeom>
              <a:avLst/>
              <a:gdLst>
                <a:gd name="T0" fmla="*/ 0 w 107"/>
                <a:gd name="T1" fmla="*/ 184 h 184"/>
                <a:gd name="T2" fmla="*/ 0 w 107"/>
                <a:gd name="T3" fmla="*/ 73 h 184"/>
                <a:gd name="T4" fmla="*/ 7 w 107"/>
                <a:gd name="T5" fmla="*/ 58 h 184"/>
                <a:gd name="T6" fmla="*/ 107 w 107"/>
                <a:gd name="T7" fmla="*/ 0 h 184"/>
                <a:gd name="T8" fmla="*/ 107 w 107"/>
                <a:gd name="T9" fmla="*/ 116 h 184"/>
                <a:gd name="T10" fmla="*/ 101 w 107"/>
                <a:gd name="T11" fmla="*/ 127 h 184"/>
                <a:gd name="T12" fmla="*/ 0 w 107"/>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107" h="184">
                  <a:moveTo>
                    <a:pt x="0" y="184"/>
                  </a:moveTo>
                  <a:cubicBezTo>
                    <a:pt x="0" y="144"/>
                    <a:pt x="0" y="108"/>
                    <a:pt x="0" y="73"/>
                  </a:cubicBezTo>
                  <a:cubicBezTo>
                    <a:pt x="0" y="66"/>
                    <a:pt x="0" y="61"/>
                    <a:pt x="7" y="58"/>
                  </a:cubicBezTo>
                  <a:cubicBezTo>
                    <a:pt x="39" y="39"/>
                    <a:pt x="72" y="21"/>
                    <a:pt x="107" y="0"/>
                  </a:cubicBezTo>
                  <a:cubicBezTo>
                    <a:pt x="107" y="41"/>
                    <a:pt x="107" y="78"/>
                    <a:pt x="107" y="116"/>
                  </a:cubicBezTo>
                  <a:cubicBezTo>
                    <a:pt x="107" y="121"/>
                    <a:pt x="105" y="124"/>
                    <a:pt x="101" y="127"/>
                  </a:cubicBezTo>
                  <a:cubicBezTo>
                    <a:pt x="68" y="145"/>
                    <a:pt x="35" y="164"/>
                    <a:pt x="0" y="184"/>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5" name="Freeform 27"/>
            <p:cNvSpPr>
              <a:spLocks/>
            </p:cNvSpPr>
            <p:nvPr/>
          </p:nvSpPr>
          <p:spPr bwMode="auto">
            <a:xfrm>
              <a:off x="4672013" y="2030413"/>
              <a:ext cx="38100" cy="63500"/>
            </a:xfrm>
            <a:custGeom>
              <a:avLst/>
              <a:gdLst>
                <a:gd name="T0" fmla="*/ 108 w 108"/>
                <a:gd name="T1" fmla="*/ 183 h 183"/>
                <a:gd name="T2" fmla="*/ 10 w 108"/>
                <a:gd name="T3" fmla="*/ 128 h 183"/>
                <a:gd name="T4" fmla="*/ 1 w 108"/>
                <a:gd name="T5" fmla="*/ 112 h 183"/>
                <a:gd name="T6" fmla="*/ 1 w 108"/>
                <a:gd name="T7" fmla="*/ 0 h 183"/>
                <a:gd name="T8" fmla="*/ 102 w 108"/>
                <a:gd name="T9" fmla="*/ 57 h 183"/>
                <a:gd name="T10" fmla="*/ 108 w 108"/>
                <a:gd name="T11" fmla="*/ 71 h 183"/>
                <a:gd name="T12" fmla="*/ 108 w 108"/>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08" h="183">
                  <a:moveTo>
                    <a:pt x="108" y="183"/>
                  </a:moveTo>
                  <a:cubicBezTo>
                    <a:pt x="73" y="163"/>
                    <a:pt x="42" y="145"/>
                    <a:pt x="10" y="128"/>
                  </a:cubicBezTo>
                  <a:cubicBezTo>
                    <a:pt x="4" y="124"/>
                    <a:pt x="0" y="120"/>
                    <a:pt x="1" y="112"/>
                  </a:cubicBezTo>
                  <a:cubicBezTo>
                    <a:pt x="1" y="75"/>
                    <a:pt x="1" y="39"/>
                    <a:pt x="1" y="0"/>
                  </a:cubicBezTo>
                  <a:cubicBezTo>
                    <a:pt x="36" y="19"/>
                    <a:pt x="69" y="38"/>
                    <a:pt x="102" y="57"/>
                  </a:cubicBezTo>
                  <a:cubicBezTo>
                    <a:pt x="108" y="60"/>
                    <a:pt x="108" y="65"/>
                    <a:pt x="108" y="71"/>
                  </a:cubicBezTo>
                  <a:cubicBezTo>
                    <a:pt x="108" y="107"/>
                    <a:pt x="108" y="143"/>
                    <a:pt x="108" y="183"/>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28"/>
            <p:cNvSpPr>
              <a:spLocks/>
            </p:cNvSpPr>
            <p:nvPr/>
          </p:nvSpPr>
          <p:spPr bwMode="auto">
            <a:xfrm>
              <a:off x="4730751" y="2030413"/>
              <a:ext cx="38100" cy="63500"/>
            </a:xfrm>
            <a:custGeom>
              <a:avLst/>
              <a:gdLst>
                <a:gd name="T0" fmla="*/ 107 w 110"/>
                <a:gd name="T1" fmla="*/ 0 h 184"/>
                <a:gd name="T2" fmla="*/ 107 w 110"/>
                <a:gd name="T3" fmla="*/ 109 h 184"/>
                <a:gd name="T4" fmla="*/ 102 w 110"/>
                <a:gd name="T5" fmla="*/ 125 h 184"/>
                <a:gd name="T6" fmla="*/ 0 w 110"/>
                <a:gd name="T7" fmla="*/ 184 h 184"/>
                <a:gd name="T8" fmla="*/ 0 w 110"/>
                <a:gd name="T9" fmla="*/ 67 h 184"/>
                <a:gd name="T10" fmla="*/ 7 w 110"/>
                <a:gd name="T11" fmla="*/ 57 h 184"/>
                <a:gd name="T12" fmla="*/ 107 w 110"/>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10" h="184">
                  <a:moveTo>
                    <a:pt x="107" y="0"/>
                  </a:moveTo>
                  <a:cubicBezTo>
                    <a:pt x="107" y="39"/>
                    <a:pt x="107" y="74"/>
                    <a:pt x="107" y="109"/>
                  </a:cubicBezTo>
                  <a:cubicBezTo>
                    <a:pt x="107" y="115"/>
                    <a:pt x="110" y="121"/>
                    <a:pt x="102" y="125"/>
                  </a:cubicBezTo>
                  <a:cubicBezTo>
                    <a:pt x="69" y="144"/>
                    <a:pt x="36" y="163"/>
                    <a:pt x="0" y="184"/>
                  </a:cubicBezTo>
                  <a:cubicBezTo>
                    <a:pt x="0" y="143"/>
                    <a:pt x="0" y="105"/>
                    <a:pt x="0" y="67"/>
                  </a:cubicBezTo>
                  <a:cubicBezTo>
                    <a:pt x="0" y="62"/>
                    <a:pt x="3" y="59"/>
                    <a:pt x="7" y="57"/>
                  </a:cubicBezTo>
                  <a:cubicBezTo>
                    <a:pt x="40" y="38"/>
                    <a:pt x="72" y="20"/>
                    <a:pt x="107" y="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7" name="Freeform 29"/>
            <p:cNvSpPr>
              <a:spLocks/>
            </p:cNvSpPr>
            <p:nvPr/>
          </p:nvSpPr>
          <p:spPr bwMode="auto">
            <a:xfrm>
              <a:off x="4830763" y="2030413"/>
              <a:ext cx="38100" cy="63500"/>
            </a:xfrm>
            <a:custGeom>
              <a:avLst/>
              <a:gdLst>
                <a:gd name="T0" fmla="*/ 108 w 108"/>
                <a:gd name="T1" fmla="*/ 184 h 184"/>
                <a:gd name="T2" fmla="*/ 6 w 108"/>
                <a:gd name="T3" fmla="*/ 125 h 184"/>
                <a:gd name="T4" fmla="*/ 1 w 108"/>
                <a:gd name="T5" fmla="*/ 113 h 184"/>
                <a:gd name="T6" fmla="*/ 1 w 108"/>
                <a:gd name="T7" fmla="*/ 0 h 184"/>
                <a:gd name="T8" fmla="*/ 101 w 108"/>
                <a:gd name="T9" fmla="*/ 57 h 184"/>
                <a:gd name="T10" fmla="*/ 108 w 108"/>
                <a:gd name="T11" fmla="*/ 73 h 184"/>
                <a:gd name="T12" fmla="*/ 108 w 10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108" h="184">
                  <a:moveTo>
                    <a:pt x="108" y="184"/>
                  </a:moveTo>
                  <a:cubicBezTo>
                    <a:pt x="72" y="163"/>
                    <a:pt x="39" y="144"/>
                    <a:pt x="6" y="125"/>
                  </a:cubicBezTo>
                  <a:cubicBezTo>
                    <a:pt x="0" y="122"/>
                    <a:pt x="1" y="118"/>
                    <a:pt x="1" y="113"/>
                  </a:cubicBezTo>
                  <a:cubicBezTo>
                    <a:pt x="1" y="76"/>
                    <a:pt x="1" y="39"/>
                    <a:pt x="1" y="0"/>
                  </a:cubicBezTo>
                  <a:cubicBezTo>
                    <a:pt x="36" y="20"/>
                    <a:pt x="68" y="38"/>
                    <a:pt x="101" y="57"/>
                  </a:cubicBezTo>
                  <a:cubicBezTo>
                    <a:pt x="108" y="61"/>
                    <a:pt x="108" y="67"/>
                    <a:pt x="108" y="73"/>
                  </a:cubicBezTo>
                  <a:cubicBezTo>
                    <a:pt x="108" y="109"/>
                    <a:pt x="108" y="144"/>
                    <a:pt x="108" y="184"/>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8" name="Freeform 30"/>
            <p:cNvSpPr>
              <a:spLocks/>
            </p:cNvSpPr>
            <p:nvPr/>
          </p:nvSpPr>
          <p:spPr bwMode="auto">
            <a:xfrm>
              <a:off x="4762501" y="1852613"/>
              <a:ext cx="74613" cy="42863"/>
            </a:xfrm>
            <a:custGeom>
              <a:avLst/>
              <a:gdLst>
                <a:gd name="T0" fmla="*/ 0 w 212"/>
                <a:gd name="T1" fmla="*/ 60 h 121"/>
                <a:gd name="T2" fmla="*/ 97 w 212"/>
                <a:gd name="T3" fmla="*/ 4 h 121"/>
                <a:gd name="T4" fmla="*/ 115 w 212"/>
                <a:gd name="T5" fmla="*/ 4 h 121"/>
                <a:gd name="T6" fmla="*/ 212 w 212"/>
                <a:gd name="T7" fmla="*/ 60 h 121"/>
                <a:gd name="T8" fmla="*/ 113 w 212"/>
                <a:gd name="T9" fmla="*/ 117 h 121"/>
                <a:gd name="T10" fmla="*/ 98 w 212"/>
                <a:gd name="T11" fmla="*/ 117 h 121"/>
                <a:gd name="T12" fmla="*/ 0 w 212"/>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12" h="121">
                  <a:moveTo>
                    <a:pt x="0" y="60"/>
                  </a:moveTo>
                  <a:cubicBezTo>
                    <a:pt x="33" y="41"/>
                    <a:pt x="65" y="23"/>
                    <a:pt x="97" y="4"/>
                  </a:cubicBezTo>
                  <a:cubicBezTo>
                    <a:pt x="103" y="1"/>
                    <a:pt x="108" y="0"/>
                    <a:pt x="115" y="4"/>
                  </a:cubicBezTo>
                  <a:cubicBezTo>
                    <a:pt x="146" y="22"/>
                    <a:pt x="179" y="41"/>
                    <a:pt x="212" y="60"/>
                  </a:cubicBezTo>
                  <a:cubicBezTo>
                    <a:pt x="178" y="80"/>
                    <a:pt x="145" y="98"/>
                    <a:pt x="113" y="117"/>
                  </a:cubicBezTo>
                  <a:cubicBezTo>
                    <a:pt x="107" y="121"/>
                    <a:pt x="103" y="120"/>
                    <a:pt x="98" y="117"/>
                  </a:cubicBezTo>
                  <a:cubicBezTo>
                    <a:pt x="66" y="98"/>
                    <a:pt x="34" y="80"/>
                    <a:pt x="0" y="6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79" name="Freeform 31"/>
            <p:cNvSpPr>
              <a:spLocks/>
            </p:cNvSpPr>
            <p:nvPr/>
          </p:nvSpPr>
          <p:spPr bwMode="auto">
            <a:xfrm>
              <a:off x="4683126" y="1990725"/>
              <a:ext cx="74613" cy="42863"/>
            </a:xfrm>
            <a:custGeom>
              <a:avLst/>
              <a:gdLst>
                <a:gd name="T0" fmla="*/ 0 w 213"/>
                <a:gd name="T1" fmla="*/ 60 h 122"/>
                <a:gd name="T2" fmla="*/ 99 w 213"/>
                <a:gd name="T3" fmla="*/ 3 h 122"/>
                <a:gd name="T4" fmla="*/ 114 w 213"/>
                <a:gd name="T5" fmla="*/ 3 h 122"/>
                <a:gd name="T6" fmla="*/ 213 w 213"/>
                <a:gd name="T7" fmla="*/ 60 h 122"/>
                <a:gd name="T8" fmla="*/ 112 w 213"/>
                <a:gd name="T9" fmla="*/ 118 h 122"/>
                <a:gd name="T10" fmla="*/ 98 w 213"/>
                <a:gd name="T11" fmla="*/ 116 h 122"/>
                <a:gd name="T12" fmla="*/ 0 w 213"/>
                <a:gd name="T13" fmla="*/ 60 h 122"/>
              </a:gdLst>
              <a:ahLst/>
              <a:cxnLst>
                <a:cxn ang="0">
                  <a:pos x="T0" y="T1"/>
                </a:cxn>
                <a:cxn ang="0">
                  <a:pos x="T2" y="T3"/>
                </a:cxn>
                <a:cxn ang="0">
                  <a:pos x="T4" y="T5"/>
                </a:cxn>
                <a:cxn ang="0">
                  <a:pos x="T6" y="T7"/>
                </a:cxn>
                <a:cxn ang="0">
                  <a:pos x="T8" y="T9"/>
                </a:cxn>
                <a:cxn ang="0">
                  <a:pos x="T10" y="T11"/>
                </a:cxn>
                <a:cxn ang="0">
                  <a:pos x="T12" y="T13"/>
                </a:cxn>
              </a:cxnLst>
              <a:rect l="0" t="0" r="r" b="b"/>
              <a:pathLst>
                <a:path w="213" h="122">
                  <a:moveTo>
                    <a:pt x="0" y="60"/>
                  </a:moveTo>
                  <a:cubicBezTo>
                    <a:pt x="35" y="40"/>
                    <a:pt x="67" y="22"/>
                    <a:pt x="99" y="3"/>
                  </a:cubicBezTo>
                  <a:cubicBezTo>
                    <a:pt x="105" y="0"/>
                    <a:pt x="109" y="0"/>
                    <a:pt x="114" y="3"/>
                  </a:cubicBezTo>
                  <a:cubicBezTo>
                    <a:pt x="146" y="22"/>
                    <a:pt x="178" y="40"/>
                    <a:pt x="213" y="60"/>
                  </a:cubicBezTo>
                  <a:cubicBezTo>
                    <a:pt x="178" y="80"/>
                    <a:pt x="145" y="99"/>
                    <a:pt x="112" y="118"/>
                  </a:cubicBezTo>
                  <a:cubicBezTo>
                    <a:pt x="106" y="122"/>
                    <a:pt x="102" y="119"/>
                    <a:pt x="98" y="116"/>
                  </a:cubicBezTo>
                  <a:cubicBezTo>
                    <a:pt x="66" y="98"/>
                    <a:pt x="34" y="80"/>
                    <a:pt x="0" y="6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0" name="Freeform 32"/>
            <p:cNvSpPr>
              <a:spLocks/>
            </p:cNvSpPr>
            <p:nvPr/>
          </p:nvSpPr>
          <p:spPr bwMode="auto">
            <a:xfrm>
              <a:off x="4841876" y="1990725"/>
              <a:ext cx="74613" cy="42863"/>
            </a:xfrm>
            <a:custGeom>
              <a:avLst/>
              <a:gdLst>
                <a:gd name="T0" fmla="*/ 0 w 212"/>
                <a:gd name="T1" fmla="*/ 60 h 121"/>
                <a:gd name="T2" fmla="*/ 100 w 212"/>
                <a:gd name="T3" fmla="*/ 3 h 121"/>
                <a:gd name="T4" fmla="*/ 113 w 212"/>
                <a:gd name="T5" fmla="*/ 3 h 121"/>
                <a:gd name="T6" fmla="*/ 212 w 212"/>
                <a:gd name="T7" fmla="*/ 60 h 121"/>
                <a:gd name="T8" fmla="*/ 115 w 212"/>
                <a:gd name="T9" fmla="*/ 117 h 121"/>
                <a:gd name="T10" fmla="*/ 100 w 212"/>
                <a:gd name="T11" fmla="*/ 118 h 121"/>
                <a:gd name="T12" fmla="*/ 0 w 212"/>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12" h="121">
                  <a:moveTo>
                    <a:pt x="0" y="60"/>
                  </a:moveTo>
                  <a:cubicBezTo>
                    <a:pt x="35" y="40"/>
                    <a:pt x="68" y="22"/>
                    <a:pt x="100" y="3"/>
                  </a:cubicBezTo>
                  <a:cubicBezTo>
                    <a:pt x="105" y="0"/>
                    <a:pt x="108" y="0"/>
                    <a:pt x="113" y="3"/>
                  </a:cubicBezTo>
                  <a:cubicBezTo>
                    <a:pt x="145" y="22"/>
                    <a:pt x="178" y="41"/>
                    <a:pt x="212" y="60"/>
                  </a:cubicBezTo>
                  <a:cubicBezTo>
                    <a:pt x="179" y="80"/>
                    <a:pt x="147" y="98"/>
                    <a:pt x="115" y="117"/>
                  </a:cubicBezTo>
                  <a:cubicBezTo>
                    <a:pt x="110" y="119"/>
                    <a:pt x="105" y="121"/>
                    <a:pt x="100" y="118"/>
                  </a:cubicBezTo>
                  <a:cubicBezTo>
                    <a:pt x="67" y="99"/>
                    <a:pt x="35" y="80"/>
                    <a:pt x="0" y="6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33"/>
            <p:cNvSpPr>
              <a:spLocks/>
            </p:cNvSpPr>
            <p:nvPr/>
          </p:nvSpPr>
          <p:spPr bwMode="auto">
            <a:xfrm>
              <a:off x="4810126" y="1890713"/>
              <a:ext cx="38100" cy="65088"/>
            </a:xfrm>
            <a:custGeom>
              <a:avLst/>
              <a:gdLst>
                <a:gd name="T0" fmla="*/ 106 w 107"/>
                <a:gd name="T1" fmla="*/ 0 h 183"/>
                <a:gd name="T2" fmla="*/ 107 w 107"/>
                <a:gd name="T3" fmla="*/ 113 h 183"/>
                <a:gd name="T4" fmla="*/ 100 w 107"/>
                <a:gd name="T5" fmla="*/ 126 h 183"/>
                <a:gd name="T6" fmla="*/ 0 w 107"/>
                <a:gd name="T7" fmla="*/ 183 h 183"/>
                <a:gd name="T8" fmla="*/ 0 w 107"/>
                <a:gd name="T9" fmla="*/ 66 h 183"/>
                <a:gd name="T10" fmla="*/ 6 w 107"/>
                <a:gd name="T11" fmla="*/ 56 h 183"/>
                <a:gd name="T12" fmla="*/ 106 w 107"/>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107" h="183">
                  <a:moveTo>
                    <a:pt x="106" y="0"/>
                  </a:moveTo>
                  <a:cubicBezTo>
                    <a:pt x="106" y="39"/>
                    <a:pt x="106" y="76"/>
                    <a:pt x="107" y="113"/>
                  </a:cubicBezTo>
                  <a:cubicBezTo>
                    <a:pt x="107" y="119"/>
                    <a:pt x="105" y="123"/>
                    <a:pt x="100" y="126"/>
                  </a:cubicBezTo>
                  <a:cubicBezTo>
                    <a:pt x="67" y="144"/>
                    <a:pt x="35" y="163"/>
                    <a:pt x="0" y="183"/>
                  </a:cubicBezTo>
                  <a:cubicBezTo>
                    <a:pt x="0" y="142"/>
                    <a:pt x="0" y="104"/>
                    <a:pt x="0" y="66"/>
                  </a:cubicBezTo>
                  <a:cubicBezTo>
                    <a:pt x="0" y="61"/>
                    <a:pt x="3" y="58"/>
                    <a:pt x="6" y="56"/>
                  </a:cubicBezTo>
                  <a:cubicBezTo>
                    <a:pt x="39" y="38"/>
                    <a:pt x="71" y="19"/>
                    <a:pt x="106" y="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2" name="Freeform 34"/>
            <p:cNvSpPr>
              <a:spLocks/>
            </p:cNvSpPr>
            <p:nvPr/>
          </p:nvSpPr>
          <p:spPr bwMode="auto">
            <a:xfrm>
              <a:off x="4749801" y="1890713"/>
              <a:ext cx="39688" cy="65088"/>
            </a:xfrm>
            <a:custGeom>
              <a:avLst/>
              <a:gdLst>
                <a:gd name="T0" fmla="*/ 9 w 116"/>
                <a:gd name="T1" fmla="*/ 0 h 184"/>
                <a:gd name="T2" fmla="*/ 106 w 116"/>
                <a:gd name="T3" fmla="*/ 56 h 184"/>
                <a:gd name="T4" fmla="*/ 115 w 116"/>
                <a:gd name="T5" fmla="*/ 72 h 184"/>
                <a:gd name="T6" fmla="*/ 115 w 116"/>
                <a:gd name="T7" fmla="*/ 184 h 184"/>
                <a:gd name="T8" fmla="*/ 63 w 116"/>
                <a:gd name="T9" fmla="*/ 154 h 184"/>
                <a:gd name="T10" fmla="*/ 8 w 116"/>
                <a:gd name="T11" fmla="*/ 61 h 184"/>
                <a:gd name="T12" fmla="*/ 9 w 116"/>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16" h="184">
                  <a:moveTo>
                    <a:pt x="9" y="0"/>
                  </a:moveTo>
                  <a:cubicBezTo>
                    <a:pt x="43" y="20"/>
                    <a:pt x="75" y="38"/>
                    <a:pt x="106" y="56"/>
                  </a:cubicBezTo>
                  <a:cubicBezTo>
                    <a:pt x="113" y="60"/>
                    <a:pt x="116" y="64"/>
                    <a:pt x="115" y="72"/>
                  </a:cubicBezTo>
                  <a:cubicBezTo>
                    <a:pt x="115" y="108"/>
                    <a:pt x="115" y="144"/>
                    <a:pt x="115" y="184"/>
                  </a:cubicBezTo>
                  <a:cubicBezTo>
                    <a:pt x="96" y="173"/>
                    <a:pt x="80" y="161"/>
                    <a:pt x="63" y="154"/>
                  </a:cubicBezTo>
                  <a:cubicBezTo>
                    <a:pt x="17" y="138"/>
                    <a:pt x="0" y="109"/>
                    <a:pt x="8" y="61"/>
                  </a:cubicBezTo>
                  <a:cubicBezTo>
                    <a:pt x="11" y="42"/>
                    <a:pt x="9" y="23"/>
                    <a:pt x="9" y="0"/>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83" name="Group 82"/>
          <p:cNvGrpSpPr/>
          <p:nvPr/>
        </p:nvGrpSpPr>
        <p:grpSpPr>
          <a:xfrm>
            <a:off x="4215207" y="4231494"/>
            <a:ext cx="374650" cy="311150"/>
            <a:chOff x="8297863" y="4243388"/>
            <a:chExt cx="374650" cy="311150"/>
          </a:xfrm>
          <a:noFill/>
        </p:grpSpPr>
        <p:sp>
          <p:nvSpPr>
            <p:cNvPr id="84" name="Freeform 38"/>
            <p:cNvSpPr>
              <a:spLocks/>
            </p:cNvSpPr>
            <p:nvPr/>
          </p:nvSpPr>
          <p:spPr bwMode="auto">
            <a:xfrm>
              <a:off x="8297863" y="4344988"/>
              <a:ext cx="301625" cy="209550"/>
            </a:xfrm>
            <a:custGeom>
              <a:avLst/>
              <a:gdLst>
                <a:gd name="T0" fmla="*/ 0 w 788"/>
                <a:gd name="T1" fmla="*/ 179 h 551"/>
                <a:gd name="T2" fmla="*/ 124 w 788"/>
                <a:gd name="T3" fmla="*/ 56 h 551"/>
                <a:gd name="T4" fmla="*/ 174 w 788"/>
                <a:gd name="T5" fmla="*/ 8 h 551"/>
                <a:gd name="T6" fmla="*/ 188 w 788"/>
                <a:gd name="T7" fmla="*/ 8 h 551"/>
                <a:gd name="T8" fmla="*/ 268 w 788"/>
                <a:gd name="T9" fmla="*/ 91 h 551"/>
                <a:gd name="T10" fmla="*/ 356 w 788"/>
                <a:gd name="T11" fmla="*/ 183 h 551"/>
                <a:gd name="T12" fmla="*/ 279 w 788"/>
                <a:gd name="T13" fmla="*/ 183 h 551"/>
                <a:gd name="T14" fmla="*/ 265 w 788"/>
                <a:gd name="T15" fmla="*/ 201 h 551"/>
                <a:gd name="T16" fmla="*/ 417 w 788"/>
                <a:gd name="T17" fmla="*/ 378 h 551"/>
                <a:gd name="T18" fmla="*/ 473 w 788"/>
                <a:gd name="T19" fmla="*/ 394 h 551"/>
                <a:gd name="T20" fmla="*/ 467 w 788"/>
                <a:gd name="T21" fmla="*/ 395 h 551"/>
                <a:gd name="T22" fmla="*/ 471 w 788"/>
                <a:gd name="T23" fmla="*/ 397 h 551"/>
                <a:gd name="T24" fmla="*/ 484 w 788"/>
                <a:gd name="T25" fmla="*/ 395 h 551"/>
                <a:gd name="T26" fmla="*/ 528 w 788"/>
                <a:gd name="T27" fmla="*/ 395 h 551"/>
                <a:gd name="T28" fmla="*/ 539 w 788"/>
                <a:gd name="T29" fmla="*/ 397 h 551"/>
                <a:gd name="T30" fmla="*/ 544 w 788"/>
                <a:gd name="T31" fmla="*/ 396 h 551"/>
                <a:gd name="T32" fmla="*/ 539 w 788"/>
                <a:gd name="T33" fmla="*/ 394 h 551"/>
                <a:gd name="T34" fmla="*/ 660 w 788"/>
                <a:gd name="T35" fmla="*/ 341 h 551"/>
                <a:gd name="T36" fmla="*/ 701 w 788"/>
                <a:gd name="T37" fmla="*/ 344 h 551"/>
                <a:gd name="T38" fmla="*/ 780 w 788"/>
                <a:gd name="T39" fmla="*/ 423 h 551"/>
                <a:gd name="T40" fmla="*/ 781 w 788"/>
                <a:gd name="T41" fmla="*/ 440 h 551"/>
                <a:gd name="T42" fmla="*/ 672 w 788"/>
                <a:gd name="T43" fmla="*/ 515 h 551"/>
                <a:gd name="T44" fmla="*/ 560 w 788"/>
                <a:gd name="T45" fmla="*/ 546 h 551"/>
                <a:gd name="T46" fmla="*/ 528 w 788"/>
                <a:gd name="T47" fmla="*/ 551 h 551"/>
                <a:gd name="T48" fmla="*/ 484 w 788"/>
                <a:gd name="T49" fmla="*/ 551 h 551"/>
                <a:gd name="T50" fmla="*/ 452 w 788"/>
                <a:gd name="T51" fmla="*/ 548 h 551"/>
                <a:gd name="T52" fmla="*/ 443 w 788"/>
                <a:gd name="T53" fmla="*/ 549 h 551"/>
                <a:gd name="T54" fmla="*/ 230 w 788"/>
                <a:gd name="T55" fmla="*/ 447 h 551"/>
                <a:gd name="T56" fmla="*/ 106 w 788"/>
                <a:gd name="T57" fmla="*/ 221 h 551"/>
                <a:gd name="T58" fmla="*/ 108 w 788"/>
                <a:gd name="T59" fmla="*/ 209 h 551"/>
                <a:gd name="T60" fmla="*/ 102 w 788"/>
                <a:gd name="T61" fmla="*/ 201 h 551"/>
                <a:gd name="T62" fmla="*/ 76 w 788"/>
                <a:gd name="T63" fmla="*/ 189 h 551"/>
                <a:gd name="T64" fmla="*/ 19 w 788"/>
                <a:gd name="T65" fmla="*/ 188 h 551"/>
                <a:gd name="T66" fmla="*/ 0 w 788"/>
                <a:gd name="T67" fmla="*/ 179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8" h="551">
                  <a:moveTo>
                    <a:pt x="0" y="179"/>
                  </a:moveTo>
                  <a:cubicBezTo>
                    <a:pt x="41" y="138"/>
                    <a:pt x="83" y="97"/>
                    <a:pt x="124" y="56"/>
                  </a:cubicBezTo>
                  <a:cubicBezTo>
                    <a:pt x="141" y="40"/>
                    <a:pt x="159" y="25"/>
                    <a:pt x="174" y="8"/>
                  </a:cubicBezTo>
                  <a:cubicBezTo>
                    <a:pt x="181" y="0"/>
                    <a:pt x="183" y="4"/>
                    <a:pt x="188" y="8"/>
                  </a:cubicBezTo>
                  <a:cubicBezTo>
                    <a:pt x="214" y="36"/>
                    <a:pt x="241" y="64"/>
                    <a:pt x="268" y="91"/>
                  </a:cubicBezTo>
                  <a:cubicBezTo>
                    <a:pt x="297" y="122"/>
                    <a:pt x="326" y="152"/>
                    <a:pt x="356" y="183"/>
                  </a:cubicBezTo>
                  <a:cubicBezTo>
                    <a:pt x="332" y="183"/>
                    <a:pt x="306" y="184"/>
                    <a:pt x="279" y="183"/>
                  </a:cubicBezTo>
                  <a:cubicBezTo>
                    <a:pt x="264" y="182"/>
                    <a:pt x="261" y="187"/>
                    <a:pt x="265" y="201"/>
                  </a:cubicBezTo>
                  <a:cubicBezTo>
                    <a:pt x="286" y="285"/>
                    <a:pt x="334" y="347"/>
                    <a:pt x="417" y="378"/>
                  </a:cubicBezTo>
                  <a:cubicBezTo>
                    <a:pt x="435" y="385"/>
                    <a:pt x="454" y="390"/>
                    <a:pt x="473" y="394"/>
                  </a:cubicBezTo>
                  <a:cubicBezTo>
                    <a:pt x="471" y="397"/>
                    <a:pt x="469" y="397"/>
                    <a:pt x="467" y="395"/>
                  </a:cubicBezTo>
                  <a:cubicBezTo>
                    <a:pt x="468" y="396"/>
                    <a:pt x="469" y="397"/>
                    <a:pt x="471" y="397"/>
                  </a:cubicBezTo>
                  <a:cubicBezTo>
                    <a:pt x="475" y="396"/>
                    <a:pt x="480" y="398"/>
                    <a:pt x="484" y="395"/>
                  </a:cubicBezTo>
                  <a:cubicBezTo>
                    <a:pt x="499" y="395"/>
                    <a:pt x="513" y="395"/>
                    <a:pt x="528" y="395"/>
                  </a:cubicBezTo>
                  <a:cubicBezTo>
                    <a:pt x="531" y="398"/>
                    <a:pt x="535" y="397"/>
                    <a:pt x="539" y="397"/>
                  </a:cubicBezTo>
                  <a:cubicBezTo>
                    <a:pt x="540" y="397"/>
                    <a:pt x="542" y="397"/>
                    <a:pt x="544" y="396"/>
                  </a:cubicBezTo>
                  <a:cubicBezTo>
                    <a:pt x="542" y="397"/>
                    <a:pt x="540" y="396"/>
                    <a:pt x="539" y="394"/>
                  </a:cubicBezTo>
                  <a:cubicBezTo>
                    <a:pt x="584" y="386"/>
                    <a:pt x="626" y="371"/>
                    <a:pt x="660" y="341"/>
                  </a:cubicBezTo>
                  <a:cubicBezTo>
                    <a:pt x="680" y="324"/>
                    <a:pt x="686" y="328"/>
                    <a:pt x="701" y="344"/>
                  </a:cubicBezTo>
                  <a:cubicBezTo>
                    <a:pt x="725" y="372"/>
                    <a:pt x="753" y="398"/>
                    <a:pt x="780" y="423"/>
                  </a:cubicBezTo>
                  <a:cubicBezTo>
                    <a:pt x="788" y="430"/>
                    <a:pt x="787" y="433"/>
                    <a:pt x="781" y="440"/>
                  </a:cubicBezTo>
                  <a:cubicBezTo>
                    <a:pt x="750" y="473"/>
                    <a:pt x="713" y="496"/>
                    <a:pt x="672" y="515"/>
                  </a:cubicBezTo>
                  <a:cubicBezTo>
                    <a:pt x="637" y="531"/>
                    <a:pt x="599" y="542"/>
                    <a:pt x="560" y="546"/>
                  </a:cubicBezTo>
                  <a:cubicBezTo>
                    <a:pt x="549" y="546"/>
                    <a:pt x="538" y="545"/>
                    <a:pt x="528" y="551"/>
                  </a:cubicBezTo>
                  <a:cubicBezTo>
                    <a:pt x="513" y="551"/>
                    <a:pt x="499" y="551"/>
                    <a:pt x="484" y="551"/>
                  </a:cubicBezTo>
                  <a:cubicBezTo>
                    <a:pt x="474" y="544"/>
                    <a:pt x="463" y="547"/>
                    <a:pt x="452" y="548"/>
                  </a:cubicBezTo>
                  <a:cubicBezTo>
                    <a:pt x="449" y="549"/>
                    <a:pt x="446" y="549"/>
                    <a:pt x="443" y="549"/>
                  </a:cubicBezTo>
                  <a:cubicBezTo>
                    <a:pt x="360" y="541"/>
                    <a:pt x="290" y="502"/>
                    <a:pt x="230" y="447"/>
                  </a:cubicBezTo>
                  <a:cubicBezTo>
                    <a:pt x="164" y="386"/>
                    <a:pt x="119" y="312"/>
                    <a:pt x="106" y="221"/>
                  </a:cubicBezTo>
                  <a:cubicBezTo>
                    <a:pt x="106" y="217"/>
                    <a:pt x="106" y="212"/>
                    <a:pt x="108" y="209"/>
                  </a:cubicBezTo>
                  <a:cubicBezTo>
                    <a:pt x="113" y="201"/>
                    <a:pt x="103" y="204"/>
                    <a:pt x="102" y="201"/>
                  </a:cubicBezTo>
                  <a:cubicBezTo>
                    <a:pt x="96" y="191"/>
                    <a:pt x="87" y="189"/>
                    <a:pt x="76" y="189"/>
                  </a:cubicBezTo>
                  <a:cubicBezTo>
                    <a:pt x="57" y="189"/>
                    <a:pt x="38" y="189"/>
                    <a:pt x="19" y="188"/>
                  </a:cubicBezTo>
                  <a:cubicBezTo>
                    <a:pt x="12" y="188"/>
                    <a:pt x="2" y="190"/>
                    <a:pt x="0" y="179"/>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39"/>
            <p:cNvSpPr>
              <a:spLocks/>
            </p:cNvSpPr>
            <p:nvPr/>
          </p:nvSpPr>
          <p:spPr bwMode="auto">
            <a:xfrm>
              <a:off x="8383588" y="4243388"/>
              <a:ext cx="288925" cy="196850"/>
            </a:xfrm>
            <a:custGeom>
              <a:avLst/>
              <a:gdLst>
                <a:gd name="T0" fmla="*/ 512 w 756"/>
                <a:gd name="T1" fmla="*/ 351 h 515"/>
                <a:gd name="T2" fmla="*/ 332 w 756"/>
                <a:gd name="T3" fmla="*/ 152 h 515"/>
                <a:gd name="T4" fmla="*/ 319 w 756"/>
                <a:gd name="T5" fmla="*/ 148 h 515"/>
                <a:gd name="T6" fmla="*/ 296 w 756"/>
                <a:gd name="T7" fmla="*/ 147 h 515"/>
                <a:gd name="T8" fmla="*/ 268 w 756"/>
                <a:gd name="T9" fmla="*/ 147 h 515"/>
                <a:gd name="T10" fmla="*/ 245 w 756"/>
                <a:gd name="T11" fmla="*/ 148 h 515"/>
                <a:gd name="T12" fmla="*/ 137 w 756"/>
                <a:gd name="T13" fmla="*/ 196 h 515"/>
                <a:gd name="T14" fmla="*/ 128 w 756"/>
                <a:gd name="T15" fmla="*/ 202 h 515"/>
                <a:gd name="T16" fmla="*/ 86 w 756"/>
                <a:gd name="T17" fmla="*/ 201 h 515"/>
                <a:gd name="T18" fmla="*/ 9 w 756"/>
                <a:gd name="T19" fmla="*/ 131 h 515"/>
                <a:gd name="T20" fmla="*/ 11 w 756"/>
                <a:gd name="T21" fmla="*/ 115 h 515"/>
                <a:gd name="T22" fmla="*/ 160 w 756"/>
                <a:gd name="T23" fmla="*/ 21 h 515"/>
                <a:gd name="T24" fmla="*/ 187 w 756"/>
                <a:gd name="T25" fmla="*/ 17 h 515"/>
                <a:gd name="T26" fmla="*/ 179 w 756"/>
                <a:gd name="T27" fmla="*/ 16 h 515"/>
                <a:gd name="T28" fmla="*/ 213 w 756"/>
                <a:gd name="T29" fmla="*/ 10 h 515"/>
                <a:gd name="T30" fmla="*/ 228 w 756"/>
                <a:gd name="T31" fmla="*/ 0 h 515"/>
                <a:gd name="T32" fmla="*/ 232 w 756"/>
                <a:gd name="T33" fmla="*/ 0 h 515"/>
                <a:gd name="T34" fmla="*/ 264 w 756"/>
                <a:gd name="T35" fmla="*/ 0 h 515"/>
                <a:gd name="T36" fmla="*/ 304 w 756"/>
                <a:gd name="T37" fmla="*/ 0 h 515"/>
                <a:gd name="T38" fmla="*/ 331 w 756"/>
                <a:gd name="T39" fmla="*/ 3 h 515"/>
                <a:gd name="T40" fmla="*/ 337 w 756"/>
                <a:gd name="T41" fmla="*/ 2 h 515"/>
                <a:gd name="T42" fmla="*/ 345 w 756"/>
                <a:gd name="T43" fmla="*/ 5 h 515"/>
                <a:gd name="T44" fmla="*/ 345 w 756"/>
                <a:gd name="T45" fmla="*/ 9 h 515"/>
                <a:gd name="T46" fmla="*/ 359 w 756"/>
                <a:gd name="T47" fmla="*/ 5 h 515"/>
                <a:gd name="T48" fmla="*/ 522 w 756"/>
                <a:gd name="T49" fmla="*/ 81 h 515"/>
                <a:gd name="T50" fmla="*/ 645 w 756"/>
                <a:gd name="T51" fmla="*/ 254 h 515"/>
                <a:gd name="T52" fmla="*/ 650 w 756"/>
                <a:gd name="T53" fmla="*/ 273 h 515"/>
                <a:gd name="T54" fmla="*/ 648 w 756"/>
                <a:gd name="T55" fmla="*/ 285 h 515"/>
                <a:gd name="T56" fmla="*/ 647 w 756"/>
                <a:gd name="T57" fmla="*/ 289 h 515"/>
                <a:gd name="T58" fmla="*/ 652 w 756"/>
                <a:gd name="T59" fmla="*/ 288 h 515"/>
                <a:gd name="T60" fmla="*/ 660 w 756"/>
                <a:gd name="T61" fmla="*/ 321 h 515"/>
                <a:gd name="T62" fmla="*/ 654 w 756"/>
                <a:gd name="T63" fmla="*/ 335 h 515"/>
                <a:gd name="T64" fmla="*/ 655 w 756"/>
                <a:gd name="T65" fmla="*/ 336 h 515"/>
                <a:gd name="T66" fmla="*/ 655 w 756"/>
                <a:gd name="T67" fmla="*/ 335 h 515"/>
                <a:gd name="T68" fmla="*/ 654 w 756"/>
                <a:gd name="T69" fmla="*/ 334 h 515"/>
                <a:gd name="T70" fmla="*/ 661 w 756"/>
                <a:gd name="T71" fmla="*/ 331 h 515"/>
                <a:gd name="T72" fmla="*/ 722 w 756"/>
                <a:gd name="T73" fmla="*/ 336 h 515"/>
                <a:gd name="T74" fmla="*/ 756 w 756"/>
                <a:gd name="T75" fmla="*/ 344 h 515"/>
                <a:gd name="T76" fmla="*/ 669 w 756"/>
                <a:gd name="T77" fmla="*/ 438 h 515"/>
                <a:gd name="T78" fmla="*/ 605 w 756"/>
                <a:gd name="T79" fmla="*/ 506 h 515"/>
                <a:gd name="T80" fmla="*/ 582 w 756"/>
                <a:gd name="T81" fmla="*/ 507 h 515"/>
                <a:gd name="T82" fmla="*/ 494 w 756"/>
                <a:gd name="T83" fmla="*/ 425 h 515"/>
                <a:gd name="T84" fmla="*/ 415 w 756"/>
                <a:gd name="T85" fmla="*/ 357 h 515"/>
                <a:gd name="T86" fmla="*/ 484 w 756"/>
                <a:gd name="T87" fmla="*/ 353 h 515"/>
                <a:gd name="T88" fmla="*/ 512 w 756"/>
                <a:gd name="T89" fmla="*/ 35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 h="515">
                  <a:moveTo>
                    <a:pt x="512" y="351"/>
                  </a:moveTo>
                  <a:cubicBezTo>
                    <a:pt x="500" y="252"/>
                    <a:pt x="434" y="176"/>
                    <a:pt x="332" y="152"/>
                  </a:cubicBezTo>
                  <a:cubicBezTo>
                    <a:pt x="328" y="151"/>
                    <a:pt x="324" y="149"/>
                    <a:pt x="319" y="148"/>
                  </a:cubicBezTo>
                  <a:cubicBezTo>
                    <a:pt x="312" y="143"/>
                    <a:pt x="304" y="146"/>
                    <a:pt x="296" y="147"/>
                  </a:cubicBezTo>
                  <a:cubicBezTo>
                    <a:pt x="287" y="147"/>
                    <a:pt x="277" y="147"/>
                    <a:pt x="268" y="147"/>
                  </a:cubicBezTo>
                  <a:cubicBezTo>
                    <a:pt x="260" y="146"/>
                    <a:pt x="252" y="143"/>
                    <a:pt x="245" y="148"/>
                  </a:cubicBezTo>
                  <a:cubicBezTo>
                    <a:pt x="206" y="158"/>
                    <a:pt x="168" y="171"/>
                    <a:pt x="137" y="196"/>
                  </a:cubicBezTo>
                  <a:cubicBezTo>
                    <a:pt x="134" y="198"/>
                    <a:pt x="131" y="199"/>
                    <a:pt x="128" y="202"/>
                  </a:cubicBezTo>
                  <a:cubicBezTo>
                    <a:pt x="107" y="219"/>
                    <a:pt x="106" y="220"/>
                    <a:pt x="86" y="201"/>
                  </a:cubicBezTo>
                  <a:cubicBezTo>
                    <a:pt x="61" y="176"/>
                    <a:pt x="36" y="152"/>
                    <a:pt x="9" y="131"/>
                  </a:cubicBezTo>
                  <a:cubicBezTo>
                    <a:pt x="0" y="124"/>
                    <a:pt x="6" y="119"/>
                    <a:pt x="11" y="115"/>
                  </a:cubicBezTo>
                  <a:cubicBezTo>
                    <a:pt x="55" y="74"/>
                    <a:pt x="102" y="38"/>
                    <a:pt x="160" y="21"/>
                  </a:cubicBezTo>
                  <a:cubicBezTo>
                    <a:pt x="170" y="23"/>
                    <a:pt x="179" y="18"/>
                    <a:pt x="187" y="17"/>
                  </a:cubicBezTo>
                  <a:cubicBezTo>
                    <a:pt x="185" y="19"/>
                    <a:pt x="182" y="18"/>
                    <a:pt x="179" y="16"/>
                  </a:cubicBezTo>
                  <a:cubicBezTo>
                    <a:pt x="190" y="12"/>
                    <a:pt x="201" y="7"/>
                    <a:pt x="213" y="10"/>
                  </a:cubicBezTo>
                  <a:cubicBezTo>
                    <a:pt x="221" y="12"/>
                    <a:pt x="224" y="5"/>
                    <a:pt x="228" y="0"/>
                  </a:cubicBezTo>
                  <a:cubicBezTo>
                    <a:pt x="229" y="0"/>
                    <a:pt x="231" y="0"/>
                    <a:pt x="232" y="0"/>
                  </a:cubicBezTo>
                  <a:cubicBezTo>
                    <a:pt x="243" y="6"/>
                    <a:pt x="253" y="6"/>
                    <a:pt x="264" y="0"/>
                  </a:cubicBezTo>
                  <a:cubicBezTo>
                    <a:pt x="277" y="0"/>
                    <a:pt x="291" y="0"/>
                    <a:pt x="304" y="0"/>
                  </a:cubicBezTo>
                  <a:cubicBezTo>
                    <a:pt x="313" y="7"/>
                    <a:pt x="322" y="4"/>
                    <a:pt x="331" y="3"/>
                  </a:cubicBezTo>
                  <a:cubicBezTo>
                    <a:pt x="333" y="2"/>
                    <a:pt x="335" y="2"/>
                    <a:pt x="337" y="2"/>
                  </a:cubicBezTo>
                  <a:cubicBezTo>
                    <a:pt x="340" y="2"/>
                    <a:pt x="343" y="1"/>
                    <a:pt x="345" y="5"/>
                  </a:cubicBezTo>
                  <a:cubicBezTo>
                    <a:pt x="346" y="7"/>
                    <a:pt x="343" y="9"/>
                    <a:pt x="345" y="9"/>
                  </a:cubicBezTo>
                  <a:cubicBezTo>
                    <a:pt x="350" y="7"/>
                    <a:pt x="354" y="5"/>
                    <a:pt x="359" y="5"/>
                  </a:cubicBezTo>
                  <a:cubicBezTo>
                    <a:pt x="421" y="13"/>
                    <a:pt x="474" y="42"/>
                    <a:pt x="522" y="81"/>
                  </a:cubicBezTo>
                  <a:cubicBezTo>
                    <a:pt x="578" y="128"/>
                    <a:pt x="621" y="184"/>
                    <a:pt x="645" y="254"/>
                  </a:cubicBezTo>
                  <a:cubicBezTo>
                    <a:pt x="648" y="260"/>
                    <a:pt x="650" y="267"/>
                    <a:pt x="650" y="273"/>
                  </a:cubicBezTo>
                  <a:cubicBezTo>
                    <a:pt x="650" y="277"/>
                    <a:pt x="649" y="281"/>
                    <a:pt x="648" y="285"/>
                  </a:cubicBezTo>
                  <a:cubicBezTo>
                    <a:pt x="647" y="286"/>
                    <a:pt x="645" y="287"/>
                    <a:pt x="647" y="289"/>
                  </a:cubicBezTo>
                  <a:cubicBezTo>
                    <a:pt x="648" y="287"/>
                    <a:pt x="650" y="287"/>
                    <a:pt x="652" y="288"/>
                  </a:cubicBezTo>
                  <a:cubicBezTo>
                    <a:pt x="660" y="297"/>
                    <a:pt x="661" y="309"/>
                    <a:pt x="660" y="321"/>
                  </a:cubicBezTo>
                  <a:cubicBezTo>
                    <a:pt x="659" y="327"/>
                    <a:pt x="654" y="330"/>
                    <a:pt x="654" y="335"/>
                  </a:cubicBezTo>
                  <a:cubicBezTo>
                    <a:pt x="652" y="338"/>
                    <a:pt x="657" y="338"/>
                    <a:pt x="655" y="336"/>
                  </a:cubicBezTo>
                  <a:cubicBezTo>
                    <a:pt x="653" y="335"/>
                    <a:pt x="658" y="335"/>
                    <a:pt x="655" y="335"/>
                  </a:cubicBezTo>
                  <a:cubicBezTo>
                    <a:pt x="653" y="336"/>
                    <a:pt x="654" y="335"/>
                    <a:pt x="654" y="334"/>
                  </a:cubicBezTo>
                  <a:cubicBezTo>
                    <a:pt x="656" y="331"/>
                    <a:pt x="658" y="331"/>
                    <a:pt x="661" y="331"/>
                  </a:cubicBezTo>
                  <a:cubicBezTo>
                    <a:pt x="681" y="342"/>
                    <a:pt x="702" y="337"/>
                    <a:pt x="722" y="336"/>
                  </a:cubicBezTo>
                  <a:cubicBezTo>
                    <a:pt x="734" y="335"/>
                    <a:pt x="748" y="327"/>
                    <a:pt x="756" y="344"/>
                  </a:cubicBezTo>
                  <a:cubicBezTo>
                    <a:pt x="723" y="372"/>
                    <a:pt x="699" y="407"/>
                    <a:pt x="669" y="438"/>
                  </a:cubicBezTo>
                  <a:cubicBezTo>
                    <a:pt x="648" y="461"/>
                    <a:pt x="628" y="485"/>
                    <a:pt x="605" y="506"/>
                  </a:cubicBezTo>
                  <a:cubicBezTo>
                    <a:pt x="596" y="515"/>
                    <a:pt x="590" y="515"/>
                    <a:pt x="582" y="507"/>
                  </a:cubicBezTo>
                  <a:cubicBezTo>
                    <a:pt x="553" y="479"/>
                    <a:pt x="525" y="451"/>
                    <a:pt x="494" y="425"/>
                  </a:cubicBezTo>
                  <a:cubicBezTo>
                    <a:pt x="469" y="403"/>
                    <a:pt x="447" y="379"/>
                    <a:pt x="415" y="357"/>
                  </a:cubicBezTo>
                  <a:cubicBezTo>
                    <a:pt x="442" y="355"/>
                    <a:pt x="463" y="354"/>
                    <a:pt x="484" y="353"/>
                  </a:cubicBezTo>
                  <a:cubicBezTo>
                    <a:pt x="494" y="354"/>
                    <a:pt x="503" y="356"/>
                    <a:pt x="512" y="351"/>
                  </a:cubicBezTo>
                  <a:close/>
                </a:path>
              </a:pathLst>
            </a:custGeom>
            <a:grp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6" name="Freeform 40"/>
            <p:cNvSpPr>
              <a:spLocks/>
            </p:cNvSpPr>
            <p:nvPr/>
          </p:nvSpPr>
          <p:spPr bwMode="auto">
            <a:xfrm>
              <a:off x="8472488" y="4243388"/>
              <a:ext cx="12700" cy="4763"/>
            </a:xfrm>
            <a:custGeom>
              <a:avLst/>
              <a:gdLst>
                <a:gd name="T0" fmla="*/ 32 w 32"/>
                <a:gd name="T1" fmla="*/ 0 h 13"/>
                <a:gd name="T2" fmla="*/ 0 w 32"/>
                <a:gd name="T3" fmla="*/ 0 h 13"/>
                <a:gd name="T4" fmla="*/ 32 w 32"/>
                <a:gd name="T5" fmla="*/ 0 h 13"/>
              </a:gdLst>
              <a:ahLst/>
              <a:cxnLst>
                <a:cxn ang="0">
                  <a:pos x="T0" y="T1"/>
                </a:cxn>
                <a:cxn ang="0">
                  <a:pos x="T2" y="T3"/>
                </a:cxn>
                <a:cxn ang="0">
                  <a:pos x="T4" y="T5"/>
                </a:cxn>
              </a:cxnLst>
              <a:rect l="0" t="0" r="r" b="b"/>
              <a:pathLst>
                <a:path w="32" h="13">
                  <a:moveTo>
                    <a:pt x="32" y="0"/>
                  </a:moveTo>
                  <a:cubicBezTo>
                    <a:pt x="21" y="13"/>
                    <a:pt x="11" y="13"/>
                    <a:pt x="0" y="0"/>
                  </a:cubicBezTo>
                  <a:cubicBezTo>
                    <a:pt x="11" y="0"/>
                    <a:pt x="21" y="0"/>
                    <a:pt x="32"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7" name="Freeform 41"/>
            <p:cNvSpPr>
              <a:spLocks/>
            </p:cNvSpPr>
            <p:nvPr/>
          </p:nvSpPr>
          <p:spPr bwMode="auto">
            <a:xfrm>
              <a:off x="8499475" y="4243388"/>
              <a:ext cx="11113" cy="4763"/>
            </a:xfrm>
            <a:custGeom>
              <a:avLst/>
              <a:gdLst>
                <a:gd name="T0" fmla="*/ 28 w 28"/>
                <a:gd name="T1" fmla="*/ 6 h 16"/>
                <a:gd name="T2" fmla="*/ 0 w 28"/>
                <a:gd name="T3" fmla="*/ 2 h 16"/>
                <a:gd name="T4" fmla="*/ 8 w 28"/>
                <a:gd name="T5" fmla="*/ 2 h 16"/>
                <a:gd name="T6" fmla="*/ 28 w 28"/>
                <a:gd name="T7" fmla="*/ 6 h 16"/>
              </a:gdLst>
              <a:ahLst/>
              <a:cxnLst>
                <a:cxn ang="0">
                  <a:pos x="T0" y="T1"/>
                </a:cxn>
                <a:cxn ang="0">
                  <a:pos x="T2" y="T3"/>
                </a:cxn>
                <a:cxn ang="0">
                  <a:pos x="T4" y="T5"/>
                </a:cxn>
                <a:cxn ang="0">
                  <a:pos x="T6" y="T7"/>
                </a:cxn>
              </a:cxnLst>
              <a:rect l="0" t="0" r="r" b="b"/>
              <a:pathLst>
                <a:path w="28" h="16">
                  <a:moveTo>
                    <a:pt x="28" y="6"/>
                  </a:moveTo>
                  <a:cubicBezTo>
                    <a:pt x="18" y="10"/>
                    <a:pt x="7" y="16"/>
                    <a:pt x="0" y="2"/>
                  </a:cubicBezTo>
                  <a:cubicBezTo>
                    <a:pt x="3" y="2"/>
                    <a:pt x="5" y="2"/>
                    <a:pt x="8" y="2"/>
                  </a:cubicBezTo>
                  <a:cubicBezTo>
                    <a:pt x="14" y="7"/>
                    <a:pt x="22" y="0"/>
                    <a:pt x="28"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8" name="Freeform 42"/>
            <p:cNvSpPr>
              <a:spLocks/>
            </p:cNvSpPr>
            <p:nvPr/>
          </p:nvSpPr>
          <p:spPr bwMode="auto">
            <a:xfrm>
              <a:off x="8445500" y="4249738"/>
              <a:ext cx="11113" cy="4763"/>
            </a:xfrm>
            <a:custGeom>
              <a:avLst/>
              <a:gdLst>
                <a:gd name="T0" fmla="*/ 19 w 30"/>
                <a:gd name="T1" fmla="*/ 1 h 12"/>
                <a:gd name="T2" fmla="*/ 30 w 30"/>
                <a:gd name="T3" fmla="*/ 1 h 12"/>
                <a:gd name="T4" fmla="*/ 0 w 30"/>
                <a:gd name="T5" fmla="*/ 6 h 12"/>
                <a:gd name="T6" fmla="*/ 19 w 30"/>
                <a:gd name="T7" fmla="*/ 1 h 12"/>
              </a:gdLst>
              <a:ahLst/>
              <a:cxnLst>
                <a:cxn ang="0">
                  <a:pos x="T0" y="T1"/>
                </a:cxn>
                <a:cxn ang="0">
                  <a:pos x="T2" y="T3"/>
                </a:cxn>
                <a:cxn ang="0">
                  <a:pos x="T4" y="T5"/>
                </a:cxn>
                <a:cxn ang="0">
                  <a:pos x="T6" y="T7"/>
                </a:cxn>
              </a:cxnLst>
              <a:rect l="0" t="0" r="r" b="b"/>
              <a:pathLst>
                <a:path w="30" h="12">
                  <a:moveTo>
                    <a:pt x="19" y="1"/>
                  </a:moveTo>
                  <a:cubicBezTo>
                    <a:pt x="22" y="1"/>
                    <a:pt x="25" y="1"/>
                    <a:pt x="30" y="1"/>
                  </a:cubicBezTo>
                  <a:cubicBezTo>
                    <a:pt x="19" y="8"/>
                    <a:pt x="11" y="12"/>
                    <a:pt x="0" y="6"/>
                  </a:cubicBezTo>
                  <a:cubicBezTo>
                    <a:pt x="6" y="3"/>
                    <a:pt x="12" y="0"/>
                    <a:pt x="19"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9" name="Freeform 43"/>
            <p:cNvSpPr>
              <a:spLocks/>
            </p:cNvSpPr>
            <p:nvPr/>
          </p:nvSpPr>
          <p:spPr bwMode="auto">
            <a:xfrm>
              <a:off x="8477250" y="4297363"/>
              <a:ext cx="9525" cy="3175"/>
            </a:xfrm>
            <a:custGeom>
              <a:avLst/>
              <a:gdLst>
                <a:gd name="T0" fmla="*/ 0 w 23"/>
                <a:gd name="T1" fmla="*/ 8 h 8"/>
                <a:gd name="T2" fmla="*/ 23 w 23"/>
                <a:gd name="T3" fmla="*/ 7 h 8"/>
                <a:gd name="T4" fmla="*/ 0 w 23"/>
                <a:gd name="T5" fmla="*/ 8 h 8"/>
              </a:gdLst>
              <a:ahLst/>
              <a:cxnLst>
                <a:cxn ang="0">
                  <a:pos x="T0" y="T1"/>
                </a:cxn>
                <a:cxn ang="0">
                  <a:pos x="T2" y="T3"/>
                </a:cxn>
                <a:cxn ang="0">
                  <a:pos x="T4" y="T5"/>
                </a:cxn>
              </a:cxnLst>
              <a:rect l="0" t="0" r="r" b="b"/>
              <a:pathLst>
                <a:path w="23" h="8">
                  <a:moveTo>
                    <a:pt x="0" y="8"/>
                  </a:moveTo>
                  <a:cubicBezTo>
                    <a:pt x="7" y="0"/>
                    <a:pt x="15" y="3"/>
                    <a:pt x="23" y="7"/>
                  </a:cubicBezTo>
                  <a:cubicBezTo>
                    <a:pt x="15" y="7"/>
                    <a:pt x="7" y="8"/>
                    <a:pt x="0" y="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0" name="Freeform 44"/>
            <p:cNvSpPr>
              <a:spLocks/>
            </p:cNvSpPr>
            <p:nvPr/>
          </p:nvSpPr>
          <p:spPr bwMode="auto">
            <a:xfrm>
              <a:off x="8496300" y="4297363"/>
              <a:ext cx="9525" cy="3175"/>
            </a:xfrm>
            <a:custGeom>
              <a:avLst/>
              <a:gdLst>
                <a:gd name="T0" fmla="*/ 0 w 24"/>
                <a:gd name="T1" fmla="*/ 6 h 7"/>
                <a:gd name="T2" fmla="*/ 24 w 24"/>
                <a:gd name="T3" fmla="*/ 4 h 7"/>
                <a:gd name="T4" fmla="*/ 24 w 24"/>
                <a:gd name="T5" fmla="*/ 6 h 7"/>
                <a:gd name="T6" fmla="*/ 23 w 24"/>
                <a:gd name="T7" fmla="*/ 7 h 7"/>
                <a:gd name="T8" fmla="*/ 0 w 24"/>
                <a:gd name="T9" fmla="*/ 6 h 7"/>
              </a:gdLst>
              <a:ahLst/>
              <a:cxnLst>
                <a:cxn ang="0">
                  <a:pos x="T0" y="T1"/>
                </a:cxn>
                <a:cxn ang="0">
                  <a:pos x="T2" y="T3"/>
                </a:cxn>
                <a:cxn ang="0">
                  <a:pos x="T4" y="T5"/>
                </a:cxn>
                <a:cxn ang="0">
                  <a:pos x="T6" y="T7"/>
                </a:cxn>
                <a:cxn ang="0">
                  <a:pos x="T8" y="T9"/>
                </a:cxn>
              </a:cxnLst>
              <a:rect l="0" t="0" r="r" b="b"/>
              <a:pathLst>
                <a:path w="24" h="7">
                  <a:moveTo>
                    <a:pt x="0" y="6"/>
                  </a:moveTo>
                  <a:cubicBezTo>
                    <a:pt x="8" y="0"/>
                    <a:pt x="16" y="3"/>
                    <a:pt x="24" y="4"/>
                  </a:cubicBezTo>
                  <a:cubicBezTo>
                    <a:pt x="24" y="4"/>
                    <a:pt x="24" y="5"/>
                    <a:pt x="24" y="6"/>
                  </a:cubicBezTo>
                  <a:cubicBezTo>
                    <a:pt x="24" y="6"/>
                    <a:pt x="24" y="7"/>
                    <a:pt x="23" y="7"/>
                  </a:cubicBezTo>
                  <a:cubicBezTo>
                    <a:pt x="16" y="7"/>
                    <a:pt x="8" y="6"/>
                    <a:pt x="0"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1" name="Freeform 45"/>
            <p:cNvSpPr>
              <a:spLocks/>
            </p:cNvSpPr>
            <p:nvPr/>
          </p:nvSpPr>
          <p:spPr bwMode="auto">
            <a:xfrm>
              <a:off x="8567738" y="4378325"/>
              <a:ext cx="11113" cy="1588"/>
            </a:xfrm>
            <a:custGeom>
              <a:avLst/>
              <a:gdLst>
                <a:gd name="T0" fmla="*/ 28 w 28"/>
                <a:gd name="T1" fmla="*/ 0 h 8"/>
                <a:gd name="T2" fmla="*/ 0 w 28"/>
                <a:gd name="T3" fmla="*/ 2 h 8"/>
                <a:gd name="T4" fmla="*/ 28 w 28"/>
                <a:gd name="T5" fmla="*/ 0 h 8"/>
              </a:gdLst>
              <a:ahLst/>
              <a:cxnLst>
                <a:cxn ang="0">
                  <a:pos x="T0" y="T1"/>
                </a:cxn>
                <a:cxn ang="0">
                  <a:pos x="T2" y="T3"/>
                </a:cxn>
                <a:cxn ang="0">
                  <a:pos x="T4" y="T5"/>
                </a:cxn>
              </a:cxnLst>
              <a:rect l="0" t="0" r="r" b="b"/>
              <a:pathLst>
                <a:path w="28" h="8">
                  <a:moveTo>
                    <a:pt x="28" y="0"/>
                  </a:moveTo>
                  <a:cubicBezTo>
                    <a:pt x="19" y="8"/>
                    <a:pt x="10" y="6"/>
                    <a:pt x="0" y="2"/>
                  </a:cubicBezTo>
                  <a:cubicBezTo>
                    <a:pt x="9" y="1"/>
                    <a:pt x="19" y="1"/>
                    <a:pt x="28"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2" name="Freeform 46"/>
            <p:cNvSpPr>
              <a:spLocks/>
            </p:cNvSpPr>
            <p:nvPr/>
          </p:nvSpPr>
          <p:spPr bwMode="auto">
            <a:xfrm>
              <a:off x="8477250" y="4495800"/>
              <a:ext cx="6350" cy="1588"/>
            </a:xfrm>
            <a:custGeom>
              <a:avLst/>
              <a:gdLst>
                <a:gd name="T0" fmla="*/ 16 w 16"/>
                <a:gd name="T1" fmla="*/ 1 h 6"/>
                <a:gd name="T2" fmla="*/ 2 w 16"/>
                <a:gd name="T3" fmla="*/ 4 h 6"/>
                <a:gd name="T4" fmla="*/ 0 w 16"/>
                <a:gd name="T5" fmla="*/ 2 h 6"/>
                <a:gd name="T6" fmla="*/ 5 w 16"/>
                <a:gd name="T7" fmla="*/ 0 h 6"/>
                <a:gd name="T8" fmla="*/ 16 w 16"/>
                <a:gd name="T9" fmla="*/ 1 h 6"/>
              </a:gdLst>
              <a:ahLst/>
              <a:cxnLst>
                <a:cxn ang="0">
                  <a:pos x="T0" y="T1"/>
                </a:cxn>
                <a:cxn ang="0">
                  <a:pos x="T2" y="T3"/>
                </a:cxn>
                <a:cxn ang="0">
                  <a:pos x="T4" y="T5"/>
                </a:cxn>
                <a:cxn ang="0">
                  <a:pos x="T6" y="T7"/>
                </a:cxn>
                <a:cxn ang="0">
                  <a:pos x="T8" y="T9"/>
                </a:cxn>
              </a:cxnLst>
              <a:rect l="0" t="0" r="r" b="b"/>
              <a:pathLst>
                <a:path w="16" h="6">
                  <a:moveTo>
                    <a:pt x="16" y="1"/>
                  </a:moveTo>
                  <a:cubicBezTo>
                    <a:pt x="12" y="6"/>
                    <a:pt x="7" y="5"/>
                    <a:pt x="2" y="4"/>
                  </a:cubicBezTo>
                  <a:cubicBezTo>
                    <a:pt x="1" y="4"/>
                    <a:pt x="1" y="3"/>
                    <a:pt x="0" y="2"/>
                  </a:cubicBezTo>
                  <a:cubicBezTo>
                    <a:pt x="2" y="2"/>
                    <a:pt x="3" y="1"/>
                    <a:pt x="5" y="0"/>
                  </a:cubicBezTo>
                  <a:cubicBezTo>
                    <a:pt x="9" y="0"/>
                    <a:pt x="12" y="1"/>
                    <a:pt x="16"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3" name="Freeform 47"/>
            <p:cNvSpPr>
              <a:spLocks/>
            </p:cNvSpPr>
            <p:nvPr/>
          </p:nvSpPr>
          <p:spPr bwMode="auto">
            <a:xfrm>
              <a:off x="8499475" y="4495800"/>
              <a:ext cx="6350" cy="1588"/>
            </a:xfrm>
            <a:custGeom>
              <a:avLst/>
              <a:gdLst>
                <a:gd name="T0" fmla="*/ 11 w 16"/>
                <a:gd name="T1" fmla="*/ 0 h 6"/>
                <a:gd name="T2" fmla="*/ 16 w 16"/>
                <a:gd name="T3" fmla="*/ 2 h 6"/>
                <a:gd name="T4" fmla="*/ 14 w 16"/>
                <a:gd name="T5" fmla="*/ 4 h 6"/>
                <a:gd name="T6" fmla="*/ 0 w 16"/>
                <a:gd name="T7" fmla="*/ 1 h 6"/>
                <a:gd name="T8" fmla="*/ 11 w 16"/>
                <a:gd name="T9" fmla="*/ 0 h 6"/>
              </a:gdLst>
              <a:ahLst/>
              <a:cxnLst>
                <a:cxn ang="0">
                  <a:pos x="T0" y="T1"/>
                </a:cxn>
                <a:cxn ang="0">
                  <a:pos x="T2" y="T3"/>
                </a:cxn>
                <a:cxn ang="0">
                  <a:pos x="T4" y="T5"/>
                </a:cxn>
                <a:cxn ang="0">
                  <a:pos x="T6" y="T7"/>
                </a:cxn>
                <a:cxn ang="0">
                  <a:pos x="T8" y="T9"/>
                </a:cxn>
              </a:cxnLst>
              <a:rect l="0" t="0" r="r" b="b"/>
              <a:pathLst>
                <a:path w="16" h="6">
                  <a:moveTo>
                    <a:pt x="11" y="0"/>
                  </a:moveTo>
                  <a:cubicBezTo>
                    <a:pt x="13" y="1"/>
                    <a:pt x="14" y="2"/>
                    <a:pt x="16" y="2"/>
                  </a:cubicBezTo>
                  <a:cubicBezTo>
                    <a:pt x="15" y="3"/>
                    <a:pt x="15" y="4"/>
                    <a:pt x="14" y="4"/>
                  </a:cubicBezTo>
                  <a:cubicBezTo>
                    <a:pt x="9" y="5"/>
                    <a:pt x="4" y="6"/>
                    <a:pt x="0" y="1"/>
                  </a:cubicBezTo>
                  <a:cubicBezTo>
                    <a:pt x="4" y="1"/>
                    <a:pt x="7" y="0"/>
                    <a:pt x="11"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4" name="Freeform 48"/>
            <p:cNvSpPr>
              <a:spLocks/>
            </p:cNvSpPr>
            <p:nvPr/>
          </p:nvSpPr>
          <p:spPr bwMode="auto">
            <a:xfrm>
              <a:off x="8339138" y="4419600"/>
              <a:ext cx="3175" cy="9525"/>
            </a:xfrm>
            <a:custGeom>
              <a:avLst/>
              <a:gdLst>
                <a:gd name="T0" fmla="*/ 1 w 6"/>
                <a:gd name="T1" fmla="*/ 22 h 22"/>
                <a:gd name="T2" fmla="*/ 0 w 6"/>
                <a:gd name="T3" fmla="*/ 6 h 22"/>
                <a:gd name="T4" fmla="*/ 3 w 6"/>
                <a:gd name="T5" fmla="*/ 3 h 22"/>
                <a:gd name="T6" fmla="*/ 1 w 6"/>
                <a:gd name="T7" fmla="*/ 22 h 22"/>
              </a:gdLst>
              <a:ahLst/>
              <a:cxnLst>
                <a:cxn ang="0">
                  <a:pos x="T0" y="T1"/>
                </a:cxn>
                <a:cxn ang="0">
                  <a:pos x="T2" y="T3"/>
                </a:cxn>
                <a:cxn ang="0">
                  <a:pos x="T4" y="T5"/>
                </a:cxn>
                <a:cxn ang="0">
                  <a:pos x="T6" y="T7"/>
                </a:cxn>
              </a:cxnLst>
              <a:rect l="0" t="0" r="r" b="b"/>
              <a:pathLst>
                <a:path w="6" h="22">
                  <a:moveTo>
                    <a:pt x="1" y="22"/>
                  </a:moveTo>
                  <a:cubicBezTo>
                    <a:pt x="0" y="16"/>
                    <a:pt x="0" y="11"/>
                    <a:pt x="0" y="6"/>
                  </a:cubicBezTo>
                  <a:cubicBezTo>
                    <a:pt x="1" y="5"/>
                    <a:pt x="2" y="0"/>
                    <a:pt x="3" y="3"/>
                  </a:cubicBezTo>
                  <a:cubicBezTo>
                    <a:pt x="5" y="9"/>
                    <a:pt x="6" y="16"/>
                    <a:pt x="1" y="2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49"/>
            <p:cNvSpPr>
              <a:spLocks/>
            </p:cNvSpPr>
            <p:nvPr/>
          </p:nvSpPr>
          <p:spPr bwMode="auto">
            <a:xfrm>
              <a:off x="8513763" y="4246563"/>
              <a:ext cx="6350" cy="1588"/>
            </a:xfrm>
            <a:custGeom>
              <a:avLst/>
              <a:gdLst>
                <a:gd name="T0" fmla="*/ 5 w 16"/>
                <a:gd name="T1" fmla="*/ 0 h 6"/>
                <a:gd name="T2" fmla="*/ 16 w 16"/>
                <a:gd name="T3" fmla="*/ 1 h 6"/>
                <a:gd name="T4" fmla="*/ 2 w 16"/>
                <a:gd name="T5" fmla="*/ 4 h 6"/>
                <a:gd name="T6" fmla="*/ 0 w 16"/>
                <a:gd name="T7" fmla="*/ 2 h 6"/>
                <a:gd name="T8" fmla="*/ 5 w 16"/>
                <a:gd name="T9" fmla="*/ 0 h 6"/>
              </a:gdLst>
              <a:ahLst/>
              <a:cxnLst>
                <a:cxn ang="0">
                  <a:pos x="T0" y="T1"/>
                </a:cxn>
                <a:cxn ang="0">
                  <a:pos x="T2" y="T3"/>
                </a:cxn>
                <a:cxn ang="0">
                  <a:pos x="T4" y="T5"/>
                </a:cxn>
                <a:cxn ang="0">
                  <a:pos x="T6" y="T7"/>
                </a:cxn>
                <a:cxn ang="0">
                  <a:pos x="T8" y="T9"/>
                </a:cxn>
              </a:cxnLst>
              <a:rect l="0" t="0" r="r" b="b"/>
              <a:pathLst>
                <a:path w="16" h="6">
                  <a:moveTo>
                    <a:pt x="5" y="0"/>
                  </a:moveTo>
                  <a:cubicBezTo>
                    <a:pt x="9" y="1"/>
                    <a:pt x="12" y="1"/>
                    <a:pt x="16" y="1"/>
                  </a:cubicBezTo>
                  <a:cubicBezTo>
                    <a:pt x="12" y="6"/>
                    <a:pt x="7" y="5"/>
                    <a:pt x="2" y="4"/>
                  </a:cubicBezTo>
                  <a:cubicBezTo>
                    <a:pt x="1" y="4"/>
                    <a:pt x="1" y="3"/>
                    <a:pt x="0" y="2"/>
                  </a:cubicBezTo>
                  <a:cubicBezTo>
                    <a:pt x="2" y="2"/>
                    <a:pt x="3" y="1"/>
                    <a:pt x="5"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50"/>
            <p:cNvSpPr>
              <a:spLocks/>
            </p:cNvSpPr>
            <p:nvPr/>
          </p:nvSpPr>
          <p:spPr bwMode="auto">
            <a:xfrm>
              <a:off x="8629650" y="4349750"/>
              <a:ext cx="1588" cy="4763"/>
            </a:xfrm>
            <a:custGeom>
              <a:avLst/>
              <a:gdLst>
                <a:gd name="T0" fmla="*/ 4 w 6"/>
                <a:gd name="T1" fmla="*/ 0 h 16"/>
                <a:gd name="T2" fmla="*/ 6 w 6"/>
                <a:gd name="T3" fmla="*/ 11 h 16"/>
                <a:gd name="T4" fmla="*/ 3 w 6"/>
                <a:gd name="T5" fmla="*/ 16 h 16"/>
                <a:gd name="T6" fmla="*/ 1 w 6"/>
                <a:gd name="T7" fmla="*/ 12 h 16"/>
                <a:gd name="T8" fmla="*/ 4 w 6"/>
                <a:gd name="T9" fmla="*/ 0 h 16"/>
              </a:gdLst>
              <a:ahLst/>
              <a:cxnLst>
                <a:cxn ang="0">
                  <a:pos x="T0" y="T1"/>
                </a:cxn>
                <a:cxn ang="0">
                  <a:pos x="T2" y="T3"/>
                </a:cxn>
                <a:cxn ang="0">
                  <a:pos x="T4" y="T5"/>
                </a:cxn>
                <a:cxn ang="0">
                  <a:pos x="T6" y="T7"/>
                </a:cxn>
                <a:cxn ang="0">
                  <a:pos x="T8" y="T9"/>
                </a:cxn>
              </a:cxnLst>
              <a:rect l="0" t="0" r="r" b="b"/>
              <a:pathLst>
                <a:path w="6" h="16">
                  <a:moveTo>
                    <a:pt x="4" y="0"/>
                  </a:moveTo>
                  <a:cubicBezTo>
                    <a:pt x="4" y="4"/>
                    <a:pt x="5" y="7"/>
                    <a:pt x="6" y="11"/>
                  </a:cubicBezTo>
                  <a:cubicBezTo>
                    <a:pt x="5" y="12"/>
                    <a:pt x="5" y="15"/>
                    <a:pt x="3" y="16"/>
                  </a:cubicBezTo>
                  <a:cubicBezTo>
                    <a:pt x="1" y="16"/>
                    <a:pt x="1" y="14"/>
                    <a:pt x="1" y="12"/>
                  </a:cubicBezTo>
                  <a:cubicBezTo>
                    <a:pt x="1" y="8"/>
                    <a:pt x="0" y="4"/>
                    <a:pt x="4"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7" name="Freeform 51"/>
            <p:cNvSpPr>
              <a:spLocks/>
            </p:cNvSpPr>
            <p:nvPr/>
          </p:nvSpPr>
          <p:spPr bwMode="auto">
            <a:xfrm>
              <a:off x="8631238" y="4367213"/>
              <a:ext cx="3175" cy="7938"/>
            </a:xfrm>
            <a:custGeom>
              <a:avLst/>
              <a:gdLst>
                <a:gd name="T0" fmla="*/ 6 w 6"/>
                <a:gd name="T1" fmla="*/ 0 h 20"/>
                <a:gd name="T2" fmla="*/ 6 w 6"/>
                <a:gd name="T3" fmla="*/ 7 h 20"/>
                <a:gd name="T4" fmla="*/ 4 w 6"/>
                <a:gd name="T5" fmla="*/ 20 h 20"/>
                <a:gd name="T6" fmla="*/ 6 w 6"/>
                <a:gd name="T7" fmla="*/ 0 h 20"/>
              </a:gdLst>
              <a:ahLst/>
              <a:cxnLst>
                <a:cxn ang="0">
                  <a:pos x="T0" y="T1"/>
                </a:cxn>
                <a:cxn ang="0">
                  <a:pos x="T2" y="T3"/>
                </a:cxn>
                <a:cxn ang="0">
                  <a:pos x="T4" y="T5"/>
                </a:cxn>
                <a:cxn ang="0">
                  <a:pos x="T6" y="T7"/>
                </a:cxn>
              </a:cxnLst>
              <a:rect l="0" t="0" r="r" b="b"/>
              <a:pathLst>
                <a:path w="6" h="20">
                  <a:moveTo>
                    <a:pt x="6" y="0"/>
                  </a:moveTo>
                  <a:cubicBezTo>
                    <a:pt x="6" y="2"/>
                    <a:pt x="6" y="5"/>
                    <a:pt x="6" y="7"/>
                  </a:cubicBezTo>
                  <a:cubicBezTo>
                    <a:pt x="6" y="10"/>
                    <a:pt x="6" y="13"/>
                    <a:pt x="4" y="20"/>
                  </a:cubicBezTo>
                  <a:cubicBezTo>
                    <a:pt x="1" y="10"/>
                    <a:pt x="0" y="5"/>
                    <a:pt x="6"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98" name="Group 97"/>
          <p:cNvGrpSpPr/>
          <p:nvPr/>
        </p:nvGrpSpPr>
        <p:grpSpPr>
          <a:xfrm>
            <a:off x="575069" y="4231494"/>
            <a:ext cx="284162" cy="311150"/>
            <a:chOff x="4657725" y="4243388"/>
            <a:chExt cx="284162" cy="311150"/>
          </a:xfrm>
          <a:noFill/>
        </p:grpSpPr>
        <p:sp>
          <p:nvSpPr>
            <p:cNvPr id="99" name="Freeform 55"/>
            <p:cNvSpPr>
              <a:spLocks/>
            </p:cNvSpPr>
            <p:nvPr/>
          </p:nvSpPr>
          <p:spPr bwMode="auto">
            <a:xfrm>
              <a:off x="4657725" y="4243388"/>
              <a:ext cx="284162" cy="311150"/>
            </a:xfrm>
            <a:custGeom>
              <a:avLst/>
              <a:gdLst>
                <a:gd name="T0" fmla="*/ 638 w 638"/>
                <a:gd name="T1" fmla="*/ 128 h 699"/>
                <a:gd name="T2" fmla="*/ 633 w 638"/>
                <a:gd name="T3" fmla="*/ 215 h 699"/>
                <a:gd name="T4" fmla="*/ 591 w 638"/>
                <a:gd name="T5" fmla="*/ 397 h 699"/>
                <a:gd name="T6" fmla="*/ 508 w 638"/>
                <a:gd name="T7" fmla="*/ 548 h 699"/>
                <a:gd name="T8" fmla="*/ 385 w 638"/>
                <a:gd name="T9" fmla="*/ 665 h 699"/>
                <a:gd name="T10" fmla="*/ 321 w 638"/>
                <a:gd name="T11" fmla="*/ 699 h 699"/>
                <a:gd name="T12" fmla="*/ 317 w 638"/>
                <a:gd name="T13" fmla="*/ 699 h 699"/>
                <a:gd name="T14" fmla="*/ 232 w 638"/>
                <a:gd name="T15" fmla="*/ 649 h 699"/>
                <a:gd name="T16" fmla="*/ 91 w 638"/>
                <a:gd name="T17" fmla="*/ 488 h 699"/>
                <a:gd name="T18" fmla="*/ 31 w 638"/>
                <a:gd name="T19" fmla="*/ 347 h 699"/>
                <a:gd name="T20" fmla="*/ 12 w 638"/>
                <a:gd name="T21" fmla="*/ 260 h 699"/>
                <a:gd name="T22" fmla="*/ 3 w 638"/>
                <a:gd name="T23" fmla="*/ 183 h 699"/>
                <a:gd name="T24" fmla="*/ 0 w 638"/>
                <a:gd name="T25" fmla="*/ 91 h 699"/>
                <a:gd name="T26" fmla="*/ 3 w 638"/>
                <a:gd name="T27" fmla="*/ 88 h 699"/>
                <a:gd name="T28" fmla="*/ 48 w 638"/>
                <a:gd name="T29" fmla="*/ 88 h 699"/>
                <a:gd name="T30" fmla="*/ 131 w 638"/>
                <a:gd name="T31" fmla="*/ 68 h 699"/>
                <a:gd name="T32" fmla="*/ 192 w 638"/>
                <a:gd name="T33" fmla="*/ 37 h 699"/>
                <a:gd name="T34" fmla="*/ 259 w 638"/>
                <a:gd name="T35" fmla="*/ 9 h 699"/>
                <a:gd name="T36" fmla="*/ 333 w 638"/>
                <a:gd name="T37" fmla="*/ 2 h 699"/>
                <a:gd name="T38" fmla="*/ 440 w 638"/>
                <a:gd name="T39" fmla="*/ 33 h 699"/>
                <a:gd name="T40" fmla="*/ 500 w 638"/>
                <a:gd name="T41" fmla="*/ 65 h 699"/>
                <a:gd name="T42" fmla="*/ 571 w 638"/>
                <a:gd name="T43" fmla="*/ 86 h 699"/>
                <a:gd name="T44" fmla="*/ 616 w 638"/>
                <a:gd name="T45" fmla="*/ 88 h 699"/>
                <a:gd name="T46" fmla="*/ 636 w 638"/>
                <a:gd name="T47" fmla="*/ 88 h 699"/>
                <a:gd name="T48" fmla="*/ 638 w 638"/>
                <a:gd name="T49" fmla="*/ 91 h 699"/>
                <a:gd name="T50" fmla="*/ 638 w 638"/>
                <a:gd name="T51" fmla="*/ 12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8" h="699">
                  <a:moveTo>
                    <a:pt x="638" y="128"/>
                  </a:moveTo>
                  <a:cubicBezTo>
                    <a:pt x="638" y="158"/>
                    <a:pt x="636" y="187"/>
                    <a:pt x="633" y="215"/>
                  </a:cubicBezTo>
                  <a:cubicBezTo>
                    <a:pt x="627" y="277"/>
                    <a:pt x="613" y="338"/>
                    <a:pt x="591" y="397"/>
                  </a:cubicBezTo>
                  <a:cubicBezTo>
                    <a:pt x="571" y="451"/>
                    <a:pt x="544" y="502"/>
                    <a:pt x="508" y="548"/>
                  </a:cubicBezTo>
                  <a:cubicBezTo>
                    <a:pt x="474" y="594"/>
                    <a:pt x="433" y="633"/>
                    <a:pt x="385" y="665"/>
                  </a:cubicBezTo>
                  <a:cubicBezTo>
                    <a:pt x="365" y="678"/>
                    <a:pt x="344" y="690"/>
                    <a:pt x="321" y="699"/>
                  </a:cubicBezTo>
                  <a:cubicBezTo>
                    <a:pt x="320" y="699"/>
                    <a:pt x="319" y="699"/>
                    <a:pt x="317" y="699"/>
                  </a:cubicBezTo>
                  <a:cubicBezTo>
                    <a:pt x="286" y="686"/>
                    <a:pt x="259" y="669"/>
                    <a:pt x="232" y="649"/>
                  </a:cubicBezTo>
                  <a:cubicBezTo>
                    <a:pt x="174" y="605"/>
                    <a:pt x="127" y="551"/>
                    <a:pt x="91" y="488"/>
                  </a:cubicBezTo>
                  <a:cubicBezTo>
                    <a:pt x="65" y="444"/>
                    <a:pt x="46" y="396"/>
                    <a:pt x="31" y="347"/>
                  </a:cubicBezTo>
                  <a:cubicBezTo>
                    <a:pt x="23" y="318"/>
                    <a:pt x="16" y="290"/>
                    <a:pt x="12" y="260"/>
                  </a:cubicBezTo>
                  <a:cubicBezTo>
                    <a:pt x="7" y="235"/>
                    <a:pt x="5" y="209"/>
                    <a:pt x="3" y="183"/>
                  </a:cubicBezTo>
                  <a:cubicBezTo>
                    <a:pt x="0" y="152"/>
                    <a:pt x="0" y="121"/>
                    <a:pt x="0" y="91"/>
                  </a:cubicBezTo>
                  <a:cubicBezTo>
                    <a:pt x="0" y="89"/>
                    <a:pt x="1" y="88"/>
                    <a:pt x="3" y="88"/>
                  </a:cubicBezTo>
                  <a:cubicBezTo>
                    <a:pt x="18" y="88"/>
                    <a:pt x="33" y="89"/>
                    <a:pt x="48" y="88"/>
                  </a:cubicBezTo>
                  <a:cubicBezTo>
                    <a:pt x="77" y="86"/>
                    <a:pt x="104" y="80"/>
                    <a:pt x="131" y="68"/>
                  </a:cubicBezTo>
                  <a:cubicBezTo>
                    <a:pt x="152" y="59"/>
                    <a:pt x="172" y="48"/>
                    <a:pt x="192" y="37"/>
                  </a:cubicBezTo>
                  <a:cubicBezTo>
                    <a:pt x="213" y="26"/>
                    <a:pt x="235" y="15"/>
                    <a:pt x="259" y="9"/>
                  </a:cubicBezTo>
                  <a:cubicBezTo>
                    <a:pt x="283" y="3"/>
                    <a:pt x="308" y="0"/>
                    <a:pt x="333" y="2"/>
                  </a:cubicBezTo>
                  <a:cubicBezTo>
                    <a:pt x="371" y="4"/>
                    <a:pt x="406" y="16"/>
                    <a:pt x="440" y="33"/>
                  </a:cubicBezTo>
                  <a:cubicBezTo>
                    <a:pt x="460" y="44"/>
                    <a:pt x="480" y="55"/>
                    <a:pt x="500" y="65"/>
                  </a:cubicBezTo>
                  <a:cubicBezTo>
                    <a:pt x="523" y="75"/>
                    <a:pt x="546" y="83"/>
                    <a:pt x="571" y="86"/>
                  </a:cubicBezTo>
                  <a:cubicBezTo>
                    <a:pt x="586" y="88"/>
                    <a:pt x="601" y="88"/>
                    <a:pt x="616" y="88"/>
                  </a:cubicBezTo>
                  <a:cubicBezTo>
                    <a:pt x="623" y="88"/>
                    <a:pt x="629" y="88"/>
                    <a:pt x="636" y="88"/>
                  </a:cubicBezTo>
                  <a:cubicBezTo>
                    <a:pt x="638" y="88"/>
                    <a:pt x="638" y="89"/>
                    <a:pt x="638" y="91"/>
                  </a:cubicBezTo>
                  <a:cubicBezTo>
                    <a:pt x="638" y="104"/>
                    <a:pt x="638" y="117"/>
                    <a:pt x="638" y="128"/>
                  </a:cubicBezTo>
                  <a:close/>
                </a:path>
              </a:pathLst>
            </a:custGeom>
            <a:grpFill/>
            <a:ln w="11113"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00" name="Freeform 56"/>
            <p:cNvSpPr>
              <a:spLocks/>
            </p:cNvSpPr>
            <p:nvPr/>
          </p:nvSpPr>
          <p:spPr bwMode="auto">
            <a:xfrm>
              <a:off x="4684713" y="4268788"/>
              <a:ext cx="230187" cy="257175"/>
            </a:xfrm>
            <a:custGeom>
              <a:avLst/>
              <a:gdLst>
                <a:gd name="T0" fmla="*/ 1 w 519"/>
                <a:gd name="T1" fmla="*/ 102 h 577"/>
                <a:gd name="T2" fmla="*/ 1 w 519"/>
                <a:gd name="T3" fmla="*/ 86 h 577"/>
                <a:gd name="T4" fmla="*/ 4 w 519"/>
                <a:gd name="T5" fmla="*/ 83 h 577"/>
                <a:gd name="T6" fmla="*/ 63 w 519"/>
                <a:gd name="T7" fmla="*/ 72 h 577"/>
                <a:gd name="T8" fmla="*/ 152 w 519"/>
                <a:gd name="T9" fmla="*/ 34 h 577"/>
                <a:gd name="T10" fmla="*/ 200 w 519"/>
                <a:gd name="T11" fmla="*/ 11 h 577"/>
                <a:gd name="T12" fmla="*/ 270 w 519"/>
                <a:gd name="T13" fmla="*/ 2 h 577"/>
                <a:gd name="T14" fmla="*/ 355 w 519"/>
                <a:gd name="T15" fmla="*/ 28 h 577"/>
                <a:gd name="T16" fmla="*/ 422 w 519"/>
                <a:gd name="T17" fmla="*/ 61 h 577"/>
                <a:gd name="T18" fmla="*/ 506 w 519"/>
                <a:gd name="T19" fmla="*/ 82 h 577"/>
                <a:gd name="T20" fmla="*/ 516 w 519"/>
                <a:gd name="T21" fmla="*/ 83 h 577"/>
                <a:gd name="T22" fmla="*/ 518 w 519"/>
                <a:gd name="T23" fmla="*/ 86 h 577"/>
                <a:gd name="T24" fmla="*/ 513 w 519"/>
                <a:gd name="T25" fmla="*/ 157 h 577"/>
                <a:gd name="T26" fmla="*/ 473 w 519"/>
                <a:gd name="T27" fmla="*/ 327 h 577"/>
                <a:gd name="T28" fmla="*/ 395 w 519"/>
                <a:gd name="T29" fmla="*/ 464 h 577"/>
                <a:gd name="T30" fmla="*/ 292 w 519"/>
                <a:gd name="T31" fmla="*/ 560 h 577"/>
                <a:gd name="T32" fmla="*/ 262 w 519"/>
                <a:gd name="T33" fmla="*/ 576 h 577"/>
                <a:gd name="T34" fmla="*/ 257 w 519"/>
                <a:gd name="T35" fmla="*/ 576 h 577"/>
                <a:gd name="T36" fmla="*/ 184 w 519"/>
                <a:gd name="T37" fmla="*/ 526 h 577"/>
                <a:gd name="T38" fmla="*/ 87 w 519"/>
                <a:gd name="T39" fmla="*/ 411 h 577"/>
                <a:gd name="T40" fmla="*/ 27 w 519"/>
                <a:gd name="T41" fmla="*/ 269 h 577"/>
                <a:gd name="T42" fmla="*/ 9 w 519"/>
                <a:gd name="T43" fmla="*/ 183 h 577"/>
                <a:gd name="T44" fmla="*/ 1 w 519"/>
                <a:gd name="T45" fmla="*/ 102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9" h="577">
                  <a:moveTo>
                    <a:pt x="1" y="102"/>
                  </a:moveTo>
                  <a:cubicBezTo>
                    <a:pt x="1" y="97"/>
                    <a:pt x="1" y="91"/>
                    <a:pt x="1" y="86"/>
                  </a:cubicBezTo>
                  <a:cubicBezTo>
                    <a:pt x="0" y="84"/>
                    <a:pt x="1" y="83"/>
                    <a:pt x="4" y="83"/>
                  </a:cubicBezTo>
                  <a:cubicBezTo>
                    <a:pt x="24" y="81"/>
                    <a:pt x="44" y="77"/>
                    <a:pt x="63" y="72"/>
                  </a:cubicBezTo>
                  <a:cubicBezTo>
                    <a:pt x="94" y="63"/>
                    <a:pt x="124" y="50"/>
                    <a:pt x="152" y="34"/>
                  </a:cubicBezTo>
                  <a:cubicBezTo>
                    <a:pt x="167" y="25"/>
                    <a:pt x="183" y="17"/>
                    <a:pt x="200" y="11"/>
                  </a:cubicBezTo>
                  <a:cubicBezTo>
                    <a:pt x="223" y="3"/>
                    <a:pt x="246" y="0"/>
                    <a:pt x="270" y="2"/>
                  </a:cubicBezTo>
                  <a:cubicBezTo>
                    <a:pt x="301" y="3"/>
                    <a:pt x="329" y="13"/>
                    <a:pt x="355" y="28"/>
                  </a:cubicBezTo>
                  <a:cubicBezTo>
                    <a:pt x="377" y="40"/>
                    <a:pt x="399" y="52"/>
                    <a:pt x="422" y="61"/>
                  </a:cubicBezTo>
                  <a:cubicBezTo>
                    <a:pt x="450" y="71"/>
                    <a:pt x="477" y="78"/>
                    <a:pt x="506" y="82"/>
                  </a:cubicBezTo>
                  <a:cubicBezTo>
                    <a:pt x="509" y="82"/>
                    <a:pt x="513" y="83"/>
                    <a:pt x="516" y="83"/>
                  </a:cubicBezTo>
                  <a:cubicBezTo>
                    <a:pt x="518" y="83"/>
                    <a:pt x="519" y="84"/>
                    <a:pt x="518" y="86"/>
                  </a:cubicBezTo>
                  <a:cubicBezTo>
                    <a:pt x="518" y="110"/>
                    <a:pt x="516" y="133"/>
                    <a:pt x="513" y="157"/>
                  </a:cubicBezTo>
                  <a:cubicBezTo>
                    <a:pt x="507" y="215"/>
                    <a:pt x="494" y="272"/>
                    <a:pt x="473" y="327"/>
                  </a:cubicBezTo>
                  <a:cubicBezTo>
                    <a:pt x="454" y="377"/>
                    <a:pt x="428" y="423"/>
                    <a:pt x="395" y="464"/>
                  </a:cubicBezTo>
                  <a:cubicBezTo>
                    <a:pt x="365" y="501"/>
                    <a:pt x="332" y="534"/>
                    <a:pt x="292" y="560"/>
                  </a:cubicBezTo>
                  <a:cubicBezTo>
                    <a:pt x="282" y="566"/>
                    <a:pt x="272" y="572"/>
                    <a:pt x="262" y="576"/>
                  </a:cubicBezTo>
                  <a:cubicBezTo>
                    <a:pt x="260" y="577"/>
                    <a:pt x="259" y="577"/>
                    <a:pt x="257" y="576"/>
                  </a:cubicBezTo>
                  <a:cubicBezTo>
                    <a:pt x="230" y="563"/>
                    <a:pt x="206" y="546"/>
                    <a:pt x="184" y="526"/>
                  </a:cubicBezTo>
                  <a:cubicBezTo>
                    <a:pt x="145" y="493"/>
                    <a:pt x="113" y="454"/>
                    <a:pt x="87" y="411"/>
                  </a:cubicBezTo>
                  <a:cubicBezTo>
                    <a:pt x="60" y="366"/>
                    <a:pt x="41" y="319"/>
                    <a:pt x="27" y="269"/>
                  </a:cubicBezTo>
                  <a:cubicBezTo>
                    <a:pt x="19" y="241"/>
                    <a:pt x="13" y="212"/>
                    <a:pt x="9" y="183"/>
                  </a:cubicBezTo>
                  <a:cubicBezTo>
                    <a:pt x="5" y="156"/>
                    <a:pt x="2" y="129"/>
                    <a:pt x="1" y="10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1" name="Freeform 57"/>
            <p:cNvSpPr>
              <a:spLocks/>
            </p:cNvSpPr>
            <p:nvPr/>
          </p:nvSpPr>
          <p:spPr bwMode="auto">
            <a:xfrm>
              <a:off x="4754563" y="4318000"/>
              <a:ext cx="87312" cy="144463"/>
            </a:xfrm>
            <a:custGeom>
              <a:avLst/>
              <a:gdLst>
                <a:gd name="T0" fmla="*/ 103 w 198"/>
                <a:gd name="T1" fmla="*/ 325 h 325"/>
                <a:gd name="T2" fmla="*/ 48 w 198"/>
                <a:gd name="T3" fmla="*/ 325 h 325"/>
                <a:gd name="T4" fmla="*/ 46 w 198"/>
                <a:gd name="T5" fmla="*/ 323 h 325"/>
                <a:gd name="T6" fmla="*/ 55 w 198"/>
                <a:gd name="T7" fmla="*/ 255 h 325"/>
                <a:gd name="T8" fmla="*/ 65 w 198"/>
                <a:gd name="T9" fmla="*/ 188 h 325"/>
                <a:gd name="T10" fmla="*/ 67 w 198"/>
                <a:gd name="T11" fmla="*/ 175 h 325"/>
                <a:gd name="T12" fmla="*/ 65 w 198"/>
                <a:gd name="T13" fmla="*/ 171 h 325"/>
                <a:gd name="T14" fmla="*/ 25 w 198"/>
                <a:gd name="T15" fmla="*/ 131 h 325"/>
                <a:gd name="T16" fmla="*/ 88 w 198"/>
                <a:gd name="T17" fmla="*/ 8 h 325"/>
                <a:gd name="T18" fmla="*/ 188 w 198"/>
                <a:gd name="T19" fmla="*/ 71 h 325"/>
                <a:gd name="T20" fmla="*/ 142 w 198"/>
                <a:gd name="T21" fmla="*/ 171 h 325"/>
                <a:gd name="T22" fmla="*/ 140 w 198"/>
                <a:gd name="T23" fmla="*/ 175 h 325"/>
                <a:gd name="T24" fmla="*/ 147 w 198"/>
                <a:gd name="T25" fmla="*/ 225 h 325"/>
                <a:gd name="T26" fmla="*/ 154 w 198"/>
                <a:gd name="T27" fmla="*/ 276 h 325"/>
                <a:gd name="T28" fmla="*/ 161 w 198"/>
                <a:gd name="T29" fmla="*/ 323 h 325"/>
                <a:gd name="T30" fmla="*/ 159 w 198"/>
                <a:gd name="T31" fmla="*/ 325 h 325"/>
                <a:gd name="T32" fmla="*/ 103 w 198"/>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325">
                  <a:moveTo>
                    <a:pt x="103" y="325"/>
                  </a:moveTo>
                  <a:cubicBezTo>
                    <a:pt x="85" y="325"/>
                    <a:pt x="67" y="325"/>
                    <a:pt x="48" y="325"/>
                  </a:cubicBezTo>
                  <a:cubicBezTo>
                    <a:pt x="46" y="325"/>
                    <a:pt x="45" y="325"/>
                    <a:pt x="46" y="323"/>
                  </a:cubicBezTo>
                  <a:cubicBezTo>
                    <a:pt x="49" y="300"/>
                    <a:pt x="52" y="278"/>
                    <a:pt x="55" y="255"/>
                  </a:cubicBezTo>
                  <a:cubicBezTo>
                    <a:pt x="59" y="233"/>
                    <a:pt x="62" y="211"/>
                    <a:pt x="65" y="188"/>
                  </a:cubicBezTo>
                  <a:cubicBezTo>
                    <a:pt x="66" y="184"/>
                    <a:pt x="66" y="179"/>
                    <a:pt x="67" y="175"/>
                  </a:cubicBezTo>
                  <a:cubicBezTo>
                    <a:pt x="67" y="173"/>
                    <a:pt x="67" y="172"/>
                    <a:pt x="65" y="171"/>
                  </a:cubicBezTo>
                  <a:cubicBezTo>
                    <a:pt x="47" y="162"/>
                    <a:pt x="34" y="149"/>
                    <a:pt x="25" y="131"/>
                  </a:cubicBezTo>
                  <a:cubicBezTo>
                    <a:pt x="0" y="79"/>
                    <a:pt x="32" y="17"/>
                    <a:pt x="88" y="8"/>
                  </a:cubicBezTo>
                  <a:cubicBezTo>
                    <a:pt x="133" y="0"/>
                    <a:pt x="176" y="27"/>
                    <a:pt x="188" y="71"/>
                  </a:cubicBezTo>
                  <a:cubicBezTo>
                    <a:pt x="198" y="111"/>
                    <a:pt x="179" y="153"/>
                    <a:pt x="142" y="171"/>
                  </a:cubicBezTo>
                  <a:cubicBezTo>
                    <a:pt x="140" y="172"/>
                    <a:pt x="140" y="173"/>
                    <a:pt x="140" y="175"/>
                  </a:cubicBezTo>
                  <a:cubicBezTo>
                    <a:pt x="142" y="192"/>
                    <a:pt x="145" y="209"/>
                    <a:pt x="147" y="225"/>
                  </a:cubicBezTo>
                  <a:cubicBezTo>
                    <a:pt x="150" y="242"/>
                    <a:pt x="152" y="259"/>
                    <a:pt x="154" y="276"/>
                  </a:cubicBezTo>
                  <a:cubicBezTo>
                    <a:pt x="157" y="292"/>
                    <a:pt x="159" y="307"/>
                    <a:pt x="161" y="323"/>
                  </a:cubicBezTo>
                  <a:cubicBezTo>
                    <a:pt x="161" y="325"/>
                    <a:pt x="161" y="325"/>
                    <a:pt x="159" y="325"/>
                  </a:cubicBezTo>
                  <a:cubicBezTo>
                    <a:pt x="140" y="325"/>
                    <a:pt x="122" y="325"/>
                    <a:pt x="103" y="325"/>
                  </a:cubicBezTo>
                  <a:close/>
                </a:path>
              </a:pathLst>
            </a:custGeom>
            <a:grpFill/>
            <a:ln w="11113"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102" name="Group 101"/>
          <p:cNvGrpSpPr/>
          <p:nvPr/>
        </p:nvGrpSpPr>
        <p:grpSpPr>
          <a:xfrm>
            <a:off x="8177630" y="1744783"/>
            <a:ext cx="393700" cy="323850"/>
            <a:chOff x="904875" y="4238625"/>
            <a:chExt cx="393700" cy="323850"/>
          </a:xfrm>
          <a:solidFill>
            <a:schemeClr val="bg1"/>
          </a:solidFill>
        </p:grpSpPr>
        <p:sp>
          <p:nvSpPr>
            <p:cNvPr id="103" name="Freeform 61"/>
            <p:cNvSpPr>
              <a:spLocks/>
            </p:cNvSpPr>
            <p:nvPr/>
          </p:nvSpPr>
          <p:spPr bwMode="auto">
            <a:xfrm>
              <a:off x="969963" y="4314825"/>
              <a:ext cx="236538" cy="247650"/>
            </a:xfrm>
            <a:custGeom>
              <a:avLst/>
              <a:gdLst>
                <a:gd name="T0" fmla="*/ 43 w 91"/>
                <a:gd name="T1" fmla="*/ 95 h 95"/>
                <a:gd name="T2" fmla="*/ 0 w 91"/>
                <a:gd name="T3" fmla="*/ 69 h 95"/>
                <a:gd name="T4" fmla="*/ 4 w 91"/>
                <a:gd name="T5" fmla="*/ 67 h 95"/>
                <a:gd name="T6" fmla="*/ 43 w 91"/>
                <a:gd name="T7" fmla="*/ 91 h 95"/>
                <a:gd name="T8" fmla="*/ 87 w 91"/>
                <a:gd name="T9" fmla="*/ 48 h 95"/>
                <a:gd name="T10" fmla="*/ 43 w 91"/>
                <a:gd name="T11" fmla="*/ 4 h 95"/>
                <a:gd name="T12" fmla="*/ 4 w 91"/>
                <a:gd name="T13" fmla="*/ 28 h 95"/>
                <a:gd name="T14" fmla="*/ 0 w 91"/>
                <a:gd name="T15" fmla="*/ 26 h 95"/>
                <a:gd name="T16" fmla="*/ 43 w 91"/>
                <a:gd name="T17" fmla="*/ 0 h 95"/>
                <a:gd name="T18" fmla="*/ 91 w 91"/>
                <a:gd name="T19" fmla="*/ 48 h 95"/>
                <a:gd name="T20" fmla="*/ 43 w 91"/>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5">
                  <a:moveTo>
                    <a:pt x="43" y="95"/>
                  </a:moveTo>
                  <a:cubicBezTo>
                    <a:pt x="25" y="95"/>
                    <a:pt x="8" y="85"/>
                    <a:pt x="0" y="69"/>
                  </a:cubicBezTo>
                  <a:cubicBezTo>
                    <a:pt x="4" y="67"/>
                    <a:pt x="4" y="67"/>
                    <a:pt x="4" y="67"/>
                  </a:cubicBezTo>
                  <a:cubicBezTo>
                    <a:pt x="11" y="82"/>
                    <a:pt x="26" y="91"/>
                    <a:pt x="43" y="91"/>
                  </a:cubicBezTo>
                  <a:cubicBezTo>
                    <a:pt x="67" y="91"/>
                    <a:pt x="87" y="72"/>
                    <a:pt x="87" y="48"/>
                  </a:cubicBezTo>
                  <a:cubicBezTo>
                    <a:pt x="87" y="23"/>
                    <a:pt x="67" y="4"/>
                    <a:pt x="43" y="4"/>
                  </a:cubicBezTo>
                  <a:cubicBezTo>
                    <a:pt x="26" y="4"/>
                    <a:pt x="11" y="13"/>
                    <a:pt x="4" y="28"/>
                  </a:cubicBezTo>
                  <a:cubicBezTo>
                    <a:pt x="0" y="26"/>
                    <a:pt x="0" y="26"/>
                    <a:pt x="0" y="26"/>
                  </a:cubicBezTo>
                  <a:cubicBezTo>
                    <a:pt x="8" y="10"/>
                    <a:pt x="25" y="0"/>
                    <a:pt x="43" y="0"/>
                  </a:cubicBezTo>
                  <a:cubicBezTo>
                    <a:pt x="69" y="0"/>
                    <a:pt x="91" y="21"/>
                    <a:pt x="91" y="48"/>
                  </a:cubicBezTo>
                  <a:cubicBezTo>
                    <a:pt x="91" y="74"/>
                    <a:pt x="69" y="95"/>
                    <a:pt x="43"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4" name="Freeform 62"/>
            <p:cNvSpPr>
              <a:spLocks/>
            </p:cNvSpPr>
            <p:nvPr/>
          </p:nvSpPr>
          <p:spPr bwMode="auto">
            <a:xfrm>
              <a:off x="1016000" y="4344988"/>
              <a:ext cx="158750" cy="185738"/>
            </a:xfrm>
            <a:custGeom>
              <a:avLst/>
              <a:gdLst>
                <a:gd name="T0" fmla="*/ 25 w 61"/>
                <a:gd name="T1" fmla="*/ 71 h 71"/>
                <a:gd name="T2" fmla="*/ 0 w 61"/>
                <a:gd name="T3" fmla="*/ 61 h 71"/>
                <a:gd name="T4" fmla="*/ 3 w 61"/>
                <a:gd name="T5" fmla="*/ 58 h 71"/>
                <a:gd name="T6" fmla="*/ 25 w 61"/>
                <a:gd name="T7" fmla="*/ 67 h 71"/>
                <a:gd name="T8" fmla="*/ 57 w 61"/>
                <a:gd name="T9" fmla="*/ 36 h 71"/>
                <a:gd name="T10" fmla="*/ 25 w 61"/>
                <a:gd name="T11" fmla="*/ 4 h 71"/>
                <a:gd name="T12" fmla="*/ 2 w 61"/>
                <a:gd name="T13" fmla="*/ 13 h 71"/>
                <a:gd name="T14" fmla="*/ 0 w 61"/>
                <a:gd name="T15" fmla="*/ 10 h 71"/>
                <a:gd name="T16" fmla="*/ 25 w 61"/>
                <a:gd name="T17" fmla="*/ 0 h 71"/>
                <a:gd name="T18" fmla="*/ 61 w 61"/>
                <a:gd name="T19" fmla="*/ 36 h 71"/>
                <a:gd name="T20" fmla="*/ 25 w 61"/>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71">
                  <a:moveTo>
                    <a:pt x="25" y="71"/>
                  </a:moveTo>
                  <a:cubicBezTo>
                    <a:pt x="15" y="71"/>
                    <a:pt x="6" y="68"/>
                    <a:pt x="0" y="61"/>
                  </a:cubicBezTo>
                  <a:cubicBezTo>
                    <a:pt x="3" y="58"/>
                    <a:pt x="3" y="58"/>
                    <a:pt x="3" y="58"/>
                  </a:cubicBezTo>
                  <a:cubicBezTo>
                    <a:pt x="9" y="64"/>
                    <a:pt x="17" y="67"/>
                    <a:pt x="25" y="67"/>
                  </a:cubicBezTo>
                  <a:cubicBezTo>
                    <a:pt x="43" y="67"/>
                    <a:pt x="57" y="53"/>
                    <a:pt x="57" y="36"/>
                  </a:cubicBezTo>
                  <a:cubicBezTo>
                    <a:pt x="57" y="18"/>
                    <a:pt x="43" y="4"/>
                    <a:pt x="25" y="4"/>
                  </a:cubicBezTo>
                  <a:cubicBezTo>
                    <a:pt x="16" y="4"/>
                    <a:pt x="8" y="7"/>
                    <a:pt x="2" y="13"/>
                  </a:cubicBezTo>
                  <a:cubicBezTo>
                    <a:pt x="0" y="10"/>
                    <a:pt x="0" y="10"/>
                    <a:pt x="0" y="10"/>
                  </a:cubicBezTo>
                  <a:cubicBezTo>
                    <a:pt x="6" y="3"/>
                    <a:pt x="15" y="0"/>
                    <a:pt x="25" y="0"/>
                  </a:cubicBezTo>
                  <a:cubicBezTo>
                    <a:pt x="45" y="0"/>
                    <a:pt x="61" y="16"/>
                    <a:pt x="61" y="36"/>
                  </a:cubicBezTo>
                  <a:cubicBezTo>
                    <a:pt x="61" y="55"/>
                    <a:pt x="45" y="71"/>
                    <a:pt x="2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5" name="Freeform 63"/>
            <p:cNvSpPr>
              <a:spLocks/>
            </p:cNvSpPr>
            <p:nvPr/>
          </p:nvSpPr>
          <p:spPr bwMode="auto">
            <a:xfrm>
              <a:off x="1019175" y="4373563"/>
              <a:ext cx="123825" cy="128588"/>
            </a:xfrm>
            <a:custGeom>
              <a:avLst/>
              <a:gdLst>
                <a:gd name="T0" fmla="*/ 24 w 48"/>
                <a:gd name="T1" fmla="*/ 49 h 49"/>
                <a:gd name="T2" fmla="*/ 0 w 48"/>
                <a:gd name="T3" fmla="*/ 25 h 49"/>
                <a:gd name="T4" fmla="*/ 24 w 48"/>
                <a:gd name="T5" fmla="*/ 0 h 49"/>
                <a:gd name="T6" fmla="*/ 24 w 48"/>
                <a:gd name="T7" fmla="*/ 4 h 49"/>
                <a:gd name="T8" fmla="*/ 4 w 48"/>
                <a:gd name="T9" fmla="*/ 25 h 49"/>
                <a:gd name="T10" fmla="*/ 24 w 48"/>
                <a:gd name="T11" fmla="*/ 45 h 49"/>
                <a:gd name="T12" fmla="*/ 44 w 48"/>
                <a:gd name="T13" fmla="*/ 25 h 49"/>
                <a:gd name="T14" fmla="*/ 48 w 48"/>
                <a:gd name="T15" fmla="*/ 25 h 49"/>
                <a:gd name="T16" fmla="*/ 24 w 4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9">
                  <a:moveTo>
                    <a:pt x="24" y="49"/>
                  </a:moveTo>
                  <a:cubicBezTo>
                    <a:pt x="11" y="49"/>
                    <a:pt x="0" y="38"/>
                    <a:pt x="0" y="25"/>
                  </a:cubicBezTo>
                  <a:cubicBezTo>
                    <a:pt x="0" y="11"/>
                    <a:pt x="11" y="0"/>
                    <a:pt x="24" y="0"/>
                  </a:cubicBezTo>
                  <a:cubicBezTo>
                    <a:pt x="24" y="4"/>
                    <a:pt x="24" y="4"/>
                    <a:pt x="24" y="4"/>
                  </a:cubicBezTo>
                  <a:cubicBezTo>
                    <a:pt x="13" y="4"/>
                    <a:pt x="4" y="13"/>
                    <a:pt x="4" y="25"/>
                  </a:cubicBezTo>
                  <a:cubicBezTo>
                    <a:pt x="4" y="36"/>
                    <a:pt x="13" y="45"/>
                    <a:pt x="24" y="45"/>
                  </a:cubicBezTo>
                  <a:cubicBezTo>
                    <a:pt x="35" y="45"/>
                    <a:pt x="44" y="36"/>
                    <a:pt x="44" y="25"/>
                  </a:cubicBezTo>
                  <a:cubicBezTo>
                    <a:pt x="48" y="25"/>
                    <a:pt x="48" y="25"/>
                    <a:pt x="48" y="25"/>
                  </a:cubicBezTo>
                  <a:cubicBezTo>
                    <a:pt x="48" y="38"/>
                    <a:pt x="37" y="49"/>
                    <a:pt x="2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6" name="Freeform 64"/>
            <p:cNvSpPr>
              <a:spLocks noEditPoints="1"/>
            </p:cNvSpPr>
            <p:nvPr/>
          </p:nvSpPr>
          <p:spPr bwMode="auto">
            <a:xfrm>
              <a:off x="1060450" y="4418013"/>
              <a:ext cx="41275" cy="39688"/>
            </a:xfrm>
            <a:custGeom>
              <a:avLst/>
              <a:gdLst>
                <a:gd name="T0" fmla="*/ 8 w 16"/>
                <a:gd name="T1" fmla="*/ 15 h 15"/>
                <a:gd name="T2" fmla="*/ 0 w 16"/>
                <a:gd name="T3" fmla="*/ 8 h 15"/>
                <a:gd name="T4" fmla="*/ 8 w 16"/>
                <a:gd name="T5" fmla="*/ 0 h 15"/>
                <a:gd name="T6" fmla="*/ 16 w 16"/>
                <a:gd name="T7" fmla="*/ 8 h 15"/>
                <a:gd name="T8" fmla="*/ 8 w 16"/>
                <a:gd name="T9" fmla="*/ 15 h 15"/>
                <a:gd name="T10" fmla="*/ 8 w 16"/>
                <a:gd name="T11" fmla="*/ 4 h 15"/>
                <a:gd name="T12" fmla="*/ 4 w 16"/>
                <a:gd name="T13" fmla="*/ 8 h 15"/>
                <a:gd name="T14" fmla="*/ 8 w 16"/>
                <a:gd name="T15" fmla="*/ 11 h 15"/>
                <a:gd name="T16" fmla="*/ 12 w 16"/>
                <a:gd name="T17" fmla="*/ 8 h 15"/>
                <a:gd name="T18" fmla="*/ 8 w 16"/>
                <a:gd name="T1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4" y="15"/>
                    <a:pt x="0" y="12"/>
                    <a:pt x="0" y="8"/>
                  </a:cubicBezTo>
                  <a:cubicBezTo>
                    <a:pt x="0" y="3"/>
                    <a:pt x="4" y="0"/>
                    <a:pt x="8" y="0"/>
                  </a:cubicBezTo>
                  <a:cubicBezTo>
                    <a:pt x="12" y="0"/>
                    <a:pt x="16" y="3"/>
                    <a:pt x="16" y="8"/>
                  </a:cubicBezTo>
                  <a:cubicBezTo>
                    <a:pt x="16" y="12"/>
                    <a:pt x="12" y="15"/>
                    <a:pt x="8" y="15"/>
                  </a:cubicBezTo>
                  <a:close/>
                  <a:moveTo>
                    <a:pt x="8" y="4"/>
                  </a:moveTo>
                  <a:cubicBezTo>
                    <a:pt x="6" y="4"/>
                    <a:pt x="4" y="5"/>
                    <a:pt x="4" y="8"/>
                  </a:cubicBezTo>
                  <a:cubicBezTo>
                    <a:pt x="4" y="10"/>
                    <a:pt x="6" y="11"/>
                    <a:pt x="8" y="11"/>
                  </a:cubicBezTo>
                  <a:cubicBezTo>
                    <a:pt x="10" y="11"/>
                    <a:pt x="12" y="10"/>
                    <a:pt x="12" y="8"/>
                  </a:cubicBezTo>
                  <a:cubicBezTo>
                    <a:pt x="12" y="5"/>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7" name="Freeform 65"/>
            <p:cNvSpPr>
              <a:spLocks/>
            </p:cNvSpPr>
            <p:nvPr/>
          </p:nvSpPr>
          <p:spPr bwMode="auto">
            <a:xfrm>
              <a:off x="1085850" y="4381500"/>
              <a:ext cx="44450" cy="50800"/>
            </a:xfrm>
            <a:custGeom>
              <a:avLst/>
              <a:gdLst>
                <a:gd name="T0" fmla="*/ 5 w 28"/>
                <a:gd name="T1" fmla="*/ 32 h 32"/>
                <a:gd name="T2" fmla="*/ 0 w 28"/>
                <a:gd name="T3" fmla="*/ 27 h 32"/>
                <a:gd name="T4" fmla="*/ 23 w 28"/>
                <a:gd name="T5" fmla="*/ 0 h 32"/>
                <a:gd name="T6" fmla="*/ 28 w 28"/>
                <a:gd name="T7" fmla="*/ 5 h 32"/>
                <a:gd name="T8" fmla="*/ 5 w 28"/>
                <a:gd name="T9" fmla="*/ 32 h 32"/>
              </a:gdLst>
              <a:ahLst/>
              <a:cxnLst>
                <a:cxn ang="0">
                  <a:pos x="T0" y="T1"/>
                </a:cxn>
                <a:cxn ang="0">
                  <a:pos x="T2" y="T3"/>
                </a:cxn>
                <a:cxn ang="0">
                  <a:pos x="T4" y="T5"/>
                </a:cxn>
                <a:cxn ang="0">
                  <a:pos x="T6" y="T7"/>
                </a:cxn>
                <a:cxn ang="0">
                  <a:pos x="T8" y="T9"/>
                </a:cxn>
              </a:cxnLst>
              <a:rect l="0" t="0" r="r" b="b"/>
              <a:pathLst>
                <a:path w="28" h="32">
                  <a:moveTo>
                    <a:pt x="5" y="32"/>
                  </a:moveTo>
                  <a:lnTo>
                    <a:pt x="0" y="27"/>
                  </a:lnTo>
                  <a:lnTo>
                    <a:pt x="23" y="0"/>
                  </a:lnTo>
                  <a:lnTo>
                    <a:pt x="28" y="5"/>
                  </a:lnTo>
                  <a:lnTo>
                    <a:pt x="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66"/>
            <p:cNvSpPr>
              <a:spLocks/>
            </p:cNvSpPr>
            <p:nvPr/>
          </p:nvSpPr>
          <p:spPr bwMode="auto">
            <a:xfrm>
              <a:off x="985838" y="4329113"/>
              <a:ext cx="20638" cy="22225"/>
            </a:xfrm>
            <a:custGeom>
              <a:avLst/>
              <a:gdLst>
                <a:gd name="T0" fmla="*/ 9 w 13"/>
                <a:gd name="T1" fmla="*/ 14 h 14"/>
                <a:gd name="T2" fmla="*/ 0 w 13"/>
                <a:gd name="T3" fmla="*/ 5 h 14"/>
                <a:gd name="T4" fmla="*/ 5 w 13"/>
                <a:gd name="T5" fmla="*/ 0 h 14"/>
                <a:gd name="T6" fmla="*/ 13 w 13"/>
                <a:gd name="T7" fmla="*/ 10 h 14"/>
                <a:gd name="T8" fmla="*/ 9 w 13"/>
                <a:gd name="T9" fmla="*/ 14 h 14"/>
              </a:gdLst>
              <a:ahLst/>
              <a:cxnLst>
                <a:cxn ang="0">
                  <a:pos x="T0" y="T1"/>
                </a:cxn>
                <a:cxn ang="0">
                  <a:pos x="T2" y="T3"/>
                </a:cxn>
                <a:cxn ang="0">
                  <a:pos x="T4" y="T5"/>
                </a:cxn>
                <a:cxn ang="0">
                  <a:pos x="T6" y="T7"/>
                </a:cxn>
                <a:cxn ang="0">
                  <a:pos x="T8" y="T9"/>
                </a:cxn>
              </a:cxnLst>
              <a:rect l="0" t="0" r="r" b="b"/>
              <a:pathLst>
                <a:path w="13" h="14">
                  <a:moveTo>
                    <a:pt x="9" y="14"/>
                  </a:moveTo>
                  <a:lnTo>
                    <a:pt x="0" y="5"/>
                  </a:lnTo>
                  <a:lnTo>
                    <a:pt x="5" y="0"/>
                  </a:lnTo>
                  <a:lnTo>
                    <a:pt x="13" y="10"/>
                  </a:lnTo>
                  <a:lnTo>
                    <a:pt x="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9" name="Rectangle 67"/>
            <p:cNvSpPr>
              <a:spLocks noChangeArrowheads="1"/>
            </p:cNvSpPr>
            <p:nvPr/>
          </p:nvSpPr>
          <p:spPr bwMode="auto">
            <a:xfrm>
              <a:off x="1076325" y="4287838"/>
              <a:ext cx="952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0" name="Rectangle 68"/>
            <p:cNvSpPr>
              <a:spLocks noChangeArrowheads="1"/>
            </p:cNvSpPr>
            <p:nvPr/>
          </p:nvSpPr>
          <p:spPr bwMode="auto">
            <a:xfrm>
              <a:off x="1063625" y="4283075"/>
              <a:ext cx="365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1" name="Rectangle 69"/>
            <p:cNvSpPr>
              <a:spLocks noChangeArrowheads="1"/>
            </p:cNvSpPr>
            <p:nvPr/>
          </p:nvSpPr>
          <p:spPr bwMode="auto">
            <a:xfrm>
              <a:off x="925513" y="4405313"/>
              <a:ext cx="77788"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2" name="Rectangle 70"/>
            <p:cNvSpPr>
              <a:spLocks noChangeArrowheads="1"/>
            </p:cNvSpPr>
            <p:nvPr/>
          </p:nvSpPr>
          <p:spPr bwMode="auto">
            <a:xfrm>
              <a:off x="925513" y="4460875"/>
              <a:ext cx="77788"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3" name="Rectangle 71"/>
            <p:cNvSpPr>
              <a:spLocks noChangeArrowheads="1"/>
            </p:cNvSpPr>
            <p:nvPr/>
          </p:nvSpPr>
          <p:spPr bwMode="auto">
            <a:xfrm>
              <a:off x="904875" y="4433888"/>
              <a:ext cx="77788"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4" name="Freeform 72"/>
            <p:cNvSpPr>
              <a:spLocks/>
            </p:cNvSpPr>
            <p:nvPr/>
          </p:nvSpPr>
          <p:spPr bwMode="auto">
            <a:xfrm>
              <a:off x="1127125" y="4238625"/>
              <a:ext cx="171450" cy="185738"/>
            </a:xfrm>
            <a:custGeom>
              <a:avLst/>
              <a:gdLst>
                <a:gd name="T0" fmla="*/ 47 w 66"/>
                <a:gd name="T1" fmla="*/ 71 h 71"/>
                <a:gd name="T2" fmla="*/ 40 w 66"/>
                <a:gd name="T3" fmla="*/ 64 h 71"/>
                <a:gd name="T4" fmla="*/ 37 w 66"/>
                <a:gd name="T5" fmla="*/ 65 h 71"/>
                <a:gd name="T6" fmla="*/ 36 w 66"/>
                <a:gd name="T7" fmla="*/ 61 h 71"/>
                <a:gd name="T8" fmla="*/ 39 w 66"/>
                <a:gd name="T9" fmla="*/ 60 h 71"/>
                <a:gd name="T10" fmla="*/ 41 w 66"/>
                <a:gd name="T11" fmla="*/ 59 h 71"/>
                <a:gd name="T12" fmla="*/ 47 w 66"/>
                <a:gd name="T13" fmla="*/ 65 h 71"/>
                <a:gd name="T14" fmla="*/ 51 w 66"/>
                <a:gd name="T15" fmla="*/ 63 h 71"/>
                <a:gd name="T16" fmla="*/ 46 w 66"/>
                <a:gd name="T17" fmla="*/ 55 h 71"/>
                <a:gd name="T18" fmla="*/ 47 w 66"/>
                <a:gd name="T19" fmla="*/ 54 h 71"/>
                <a:gd name="T20" fmla="*/ 52 w 66"/>
                <a:gd name="T21" fmla="*/ 46 h 71"/>
                <a:gd name="T22" fmla="*/ 52 w 66"/>
                <a:gd name="T23" fmla="*/ 44 h 71"/>
                <a:gd name="T24" fmla="*/ 61 w 66"/>
                <a:gd name="T25" fmla="*/ 44 h 71"/>
                <a:gd name="T26" fmla="*/ 62 w 66"/>
                <a:gd name="T27" fmla="*/ 39 h 71"/>
                <a:gd name="T28" fmla="*/ 53 w 66"/>
                <a:gd name="T29" fmla="*/ 37 h 71"/>
                <a:gd name="T30" fmla="*/ 53 w 66"/>
                <a:gd name="T31" fmla="*/ 36 h 71"/>
                <a:gd name="T32" fmla="*/ 51 w 66"/>
                <a:gd name="T33" fmla="*/ 26 h 71"/>
                <a:gd name="T34" fmla="*/ 50 w 66"/>
                <a:gd name="T35" fmla="*/ 25 h 71"/>
                <a:gd name="T36" fmla="*/ 56 w 66"/>
                <a:gd name="T37" fmla="*/ 19 h 71"/>
                <a:gd name="T38" fmla="*/ 53 w 66"/>
                <a:gd name="T39" fmla="*/ 15 h 71"/>
                <a:gd name="T40" fmla="*/ 45 w 66"/>
                <a:gd name="T41" fmla="*/ 19 h 71"/>
                <a:gd name="T42" fmla="*/ 44 w 66"/>
                <a:gd name="T43" fmla="*/ 19 h 71"/>
                <a:gd name="T44" fmla="*/ 36 w 66"/>
                <a:gd name="T45" fmla="*/ 14 h 71"/>
                <a:gd name="T46" fmla="*/ 35 w 66"/>
                <a:gd name="T47" fmla="*/ 13 h 71"/>
                <a:gd name="T48" fmla="*/ 34 w 66"/>
                <a:gd name="T49" fmla="*/ 5 h 71"/>
                <a:gd name="T50" fmla="*/ 30 w 66"/>
                <a:gd name="T51" fmla="*/ 4 h 71"/>
                <a:gd name="T52" fmla="*/ 27 w 66"/>
                <a:gd name="T53" fmla="*/ 13 h 71"/>
                <a:gd name="T54" fmla="*/ 26 w 66"/>
                <a:gd name="T55" fmla="*/ 13 h 71"/>
                <a:gd name="T56" fmla="*/ 17 w 66"/>
                <a:gd name="T57" fmla="*/ 15 h 71"/>
                <a:gd name="T58" fmla="*/ 16 w 66"/>
                <a:gd name="T59" fmla="*/ 16 h 71"/>
                <a:gd name="T60" fmla="*/ 9 w 66"/>
                <a:gd name="T61" fmla="*/ 10 h 71"/>
                <a:gd name="T62" fmla="*/ 6 w 66"/>
                <a:gd name="T63" fmla="*/ 13 h 71"/>
                <a:gd name="T64" fmla="*/ 10 w 66"/>
                <a:gd name="T65" fmla="*/ 20 h 71"/>
                <a:gd name="T66" fmla="*/ 9 w 66"/>
                <a:gd name="T67" fmla="*/ 21 h 71"/>
                <a:gd name="T68" fmla="*/ 6 w 66"/>
                <a:gd name="T69" fmla="*/ 25 h 71"/>
                <a:gd name="T70" fmla="*/ 3 w 66"/>
                <a:gd name="T71" fmla="*/ 23 h 71"/>
                <a:gd name="T72" fmla="*/ 5 w 66"/>
                <a:gd name="T73" fmla="*/ 20 h 71"/>
                <a:gd name="T74" fmla="*/ 0 w 66"/>
                <a:gd name="T75" fmla="*/ 12 h 71"/>
                <a:gd name="T76" fmla="*/ 9 w 66"/>
                <a:gd name="T77" fmla="*/ 5 h 71"/>
                <a:gd name="T78" fmla="*/ 17 w 66"/>
                <a:gd name="T79" fmla="*/ 11 h 71"/>
                <a:gd name="T80" fmla="*/ 24 w 66"/>
                <a:gd name="T81" fmla="*/ 9 h 71"/>
                <a:gd name="T82" fmla="*/ 27 w 66"/>
                <a:gd name="T83" fmla="*/ 0 h 71"/>
                <a:gd name="T84" fmla="*/ 38 w 66"/>
                <a:gd name="T85" fmla="*/ 1 h 71"/>
                <a:gd name="T86" fmla="*/ 39 w 66"/>
                <a:gd name="T87" fmla="*/ 11 h 71"/>
                <a:gd name="T88" fmla="*/ 46 w 66"/>
                <a:gd name="T89" fmla="*/ 15 h 71"/>
                <a:gd name="T90" fmla="*/ 54 w 66"/>
                <a:gd name="T91" fmla="*/ 10 h 71"/>
                <a:gd name="T92" fmla="*/ 61 w 66"/>
                <a:gd name="T93" fmla="*/ 19 h 71"/>
                <a:gd name="T94" fmla="*/ 55 w 66"/>
                <a:gd name="T95" fmla="*/ 26 h 71"/>
                <a:gd name="T96" fmla="*/ 57 w 66"/>
                <a:gd name="T97" fmla="*/ 34 h 71"/>
                <a:gd name="T98" fmla="*/ 66 w 66"/>
                <a:gd name="T99" fmla="*/ 36 h 71"/>
                <a:gd name="T100" fmla="*/ 65 w 66"/>
                <a:gd name="T101" fmla="*/ 48 h 71"/>
                <a:gd name="T102" fmla="*/ 55 w 66"/>
                <a:gd name="T103" fmla="*/ 48 h 71"/>
                <a:gd name="T104" fmla="*/ 51 w 66"/>
                <a:gd name="T105" fmla="*/ 55 h 71"/>
                <a:gd name="T106" fmla="*/ 56 w 66"/>
                <a:gd name="T107" fmla="*/ 64 h 71"/>
                <a:gd name="T108" fmla="*/ 47 w 66"/>
                <a:gd name="T10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 h="71">
                  <a:moveTo>
                    <a:pt x="47" y="71"/>
                  </a:moveTo>
                  <a:cubicBezTo>
                    <a:pt x="40" y="64"/>
                    <a:pt x="40" y="64"/>
                    <a:pt x="40" y="64"/>
                  </a:cubicBezTo>
                  <a:cubicBezTo>
                    <a:pt x="39" y="65"/>
                    <a:pt x="38" y="65"/>
                    <a:pt x="37" y="65"/>
                  </a:cubicBezTo>
                  <a:cubicBezTo>
                    <a:pt x="36" y="61"/>
                    <a:pt x="36" y="61"/>
                    <a:pt x="36" y="61"/>
                  </a:cubicBezTo>
                  <a:cubicBezTo>
                    <a:pt x="37" y="61"/>
                    <a:pt x="38" y="61"/>
                    <a:pt x="39" y="60"/>
                  </a:cubicBezTo>
                  <a:cubicBezTo>
                    <a:pt x="41" y="59"/>
                    <a:pt x="41" y="59"/>
                    <a:pt x="41" y="59"/>
                  </a:cubicBezTo>
                  <a:cubicBezTo>
                    <a:pt x="47" y="65"/>
                    <a:pt x="47" y="65"/>
                    <a:pt x="47" y="65"/>
                  </a:cubicBezTo>
                  <a:cubicBezTo>
                    <a:pt x="51" y="63"/>
                    <a:pt x="51" y="63"/>
                    <a:pt x="51" y="63"/>
                  </a:cubicBezTo>
                  <a:cubicBezTo>
                    <a:pt x="46" y="55"/>
                    <a:pt x="46" y="55"/>
                    <a:pt x="46" y="55"/>
                  </a:cubicBezTo>
                  <a:cubicBezTo>
                    <a:pt x="47" y="54"/>
                    <a:pt x="47" y="54"/>
                    <a:pt x="47" y="54"/>
                  </a:cubicBezTo>
                  <a:cubicBezTo>
                    <a:pt x="49" y="51"/>
                    <a:pt x="51" y="49"/>
                    <a:pt x="52" y="46"/>
                  </a:cubicBezTo>
                  <a:cubicBezTo>
                    <a:pt x="52" y="44"/>
                    <a:pt x="52" y="44"/>
                    <a:pt x="52" y="44"/>
                  </a:cubicBezTo>
                  <a:cubicBezTo>
                    <a:pt x="61" y="44"/>
                    <a:pt x="61" y="44"/>
                    <a:pt x="61" y="44"/>
                  </a:cubicBezTo>
                  <a:cubicBezTo>
                    <a:pt x="62" y="39"/>
                    <a:pt x="62" y="39"/>
                    <a:pt x="62" y="39"/>
                  </a:cubicBezTo>
                  <a:cubicBezTo>
                    <a:pt x="53" y="37"/>
                    <a:pt x="53" y="37"/>
                    <a:pt x="53" y="37"/>
                  </a:cubicBezTo>
                  <a:cubicBezTo>
                    <a:pt x="53" y="36"/>
                    <a:pt x="53" y="36"/>
                    <a:pt x="53" y="36"/>
                  </a:cubicBezTo>
                  <a:cubicBezTo>
                    <a:pt x="53" y="32"/>
                    <a:pt x="52" y="29"/>
                    <a:pt x="51" y="26"/>
                  </a:cubicBezTo>
                  <a:cubicBezTo>
                    <a:pt x="50" y="25"/>
                    <a:pt x="50" y="25"/>
                    <a:pt x="50" y="25"/>
                  </a:cubicBezTo>
                  <a:cubicBezTo>
                    <a:pt x="56" y="19"/>
                    <a:pt x="56" y="19"/>
                    <a:pt x="56" y="19"/>
                  </a:cubicBezTo>
                  <a:cubicBezTo>
                    <a:pt x="53" y="15"/>
                    <a:pt x="53" y="15"/>
                    <a:pt x="53" y="15"/>
                  </a:cubicBezTo>
                  <a:cubicBezTo>
                    <a:pt x="45" y="19"/>
                    <a:pt x="45" y="19"/>
                    <a:pt x="45" y="19"/>
                  </a:cubicBezTo>
                  <a:cubicBezTo>
                    <a:pt x="44" y="19"/>
                    <a:pt x="44" y="19"/>
                    <a:pt x="44" y="19"/>
                  </a:cubicBezTo>
                  <a:cubicBezTo>
                    <a:pt x="42" y="16"/>
                    <a:pt x="39" y="15"/>
                    <a:pt x="36" y="14"/>
                  </a:cubicBezTo>
                  <a:cubicBezTo>
                    <a:pt x="35" y="13"/>
                    <a:pt x="35" y="13"/>
                    <a:pt x="35" y="13"/>
                  </a:cubicBezTo>
                  <a:cubicBezTo>
                    <a:pt x="34" y="5"/>
                    <a:pt x="34" y="5"/>
                    <a:pt x="34" y="5"/>
                  </a:cubicBezTo>
                  <a:cubicBezTo>
                    <a:pt x="30" y="4"/>
                    <a:pt x="30" y="4"/>
                    <a:pt x="30" y="4"/>
                  </a:cubicBezTo>
                  <a:cubicBezTo>
                    <a:pt x="27" y="13"/>
                    <a:pt x="27" y="13"/>
                    <a:pt x="27" y="13"/>
                  </a:cubicBezTo>
                  <a:cubicBezTo>
                    <a:pt x="26" y="13"/>
                    <a:pt x="26" y="13"/>
                    <a:pt x="26" y="13"/>
                  </a:cubicBezTo>
                  <a:cubicBezTo>
                    <a:pt x="23" y="13"/>
                    <a:pt x="20" y="14"/>
                    <a:pt x="17" y="15"/>
                  </a:cubicBezTo>
                  <a:cubicBezTo>
                    <a:pt x="16" y="16"/>
                    <a:pt x="16" y="16"/>
                    <a:pt x="16" y="16"/>
                  </a:cubicBezTo>
                  <a:cubicBezTo>
                    <a:pt x="9" y="10"/>
                    <a:pt x="9" y="10"/>
                    <a:pt x="9" y="10"/>
                  </a:cubicBezTo>
                  <a:cubicBezTo>
                    <a:pt x="6" y="13"/>
                    <a:pt x="6" y="13"/>
                    <a:pt x="6" y="13"/>
                  </a:cubicBezTo>
                  <a:cubicBezTo>
                    <a:pt x="10" y="20"/>
                    <a:pt x="10" y="20"/>
                    <a:pt x="10" y="20"/>
                  </a:cubicBezTo>
                  <a:cubicBezTo>
                    <a:pt x="9" y="21"/>
                    <a:pt x="9" y="21"/>
                    <a:pt x="9" y="21"/>
                  </a:cubicBezTo>
                  <a:cubicBezTo>
                    <a:pt x="8" y="23"/>
                    <a:pt x="7" y="24"/>
                    <a:pt x="6" y="25"/>
                  </a:cubicBezTo>
                  <a:cubicBezTo>
                    <a:pt x="3" y="23"/>
                    <a:pt x="3" y="23"/>
                    <a:pt x="3" y="23"/>
                  </a:cubicBezTo>
                  <a:cubicBezTo>
                    <a:pt x="4" y="22"/>
                    <a:pt x="4" y="21"/>
                    <a:pt x="5" y="20"/>
                  </a:cubicBezTo>
                  <a:cubicBezTo>
                    <a:pt x="0" y="12"/>
                    <a:pt x="0" y="12"/>
                    <a:pt x="0" y="12"/>
                  </a:cubicBezTo>
                  <a:cubicBezTo>
                    <a:pt x="9" y="5"/>
                    <a:pt x="9" y="5"/>
                    <a:pt x="9" y="5"/>
                  </a:cubicBezTo>
                  <a:cubicBezTo>
                    <a:pt x="17" y="11"/>
                    <a:pt x="17" y="11"/>
                    <a:pt x="17" y="11"/>
                  </a:cubicBezTo>
                  <a:cubicBezTo>
                    <a:pt x="19" y="10"/>
                    <a:pt x="22" y="9"/>
                    <a:pt x="24" y="9"/>
                  </a:cubicBezTo>
                  <a:cubicBezTo>
                    <a:pt x="27" y="0"/>
                    <a:pt x="27" y="0"/>
                    <a:pt x="27" y="0"/>
                  </a:cubicBezTo>
                  <a:cubicBezTo>
                    <a:pt x="38" y="1"/>
                    <a:pt x="38" y="1"/>
                    <a:pt x="38" y="1"/>
                  </a:cubicBezTo>
                  <a:cubicBezTo>
                    <a:pt x="39" y="11"/>
                    <a:pt x="39" y="11"/>
                    <a:pt x="39" y="11"/>
                  </a:cubicBezTo>
                  <a:cubicBezTo>
                    <a:pt x="41" y="12"/>
                    <a:pt x="44" y="13"/>
                    <a:pt x="46" y="15"/>
                  </a:cubicBezTo>
                  <a:cubicBezTo>
                    <a:pt x="54" y="10"/>
                    <a:pt x="54" y="10"/>
                    <a:pt x="54" y="10"/>
                  </a:cubicBezTo>
                  <a:cubicBezTo>
                    <a:pt x="61" y="19"/>
                    <a:pt x="61" y="19"/>
                    <a:pt x="61" y="19"/>
                  </a:cubicBezTo>
                  <a:cubicBezTo>
                    <a:pt x="55" y="26"/>
                    <a:pt x="55" y="26"/>
                    <a:pt x="55" y="26"/>
                  </a:cubicBezTo>
                  <a:cubicBezTo>
                    <a:pt x="56" y="28"/>
                    <a:pt x="57" y="31"/>
                    <a:pt x="57" y="34"/>
                  </a:cubicBezTo>
                  <a:cubicBezTo>
                    <a:pt x="66" y="36"/>
                    <a:pt x="66" y="36"/>
                    <a:pt x="66" y="36"/>
                  </a:cubicBezTo>
                  <a:cubicBezTo>
                    <a:pt x="65" y="48"/>
                    <a:pt x="65" y="48"/>
                    <a:pt x="65" y="48"/>
                  </a:cubicBezTo>
                  <a:cubicBezTo>
                    <a:pt x="55" y="48"/>
                    <a:pt x="55" y="48"/>
                    <a:pt x="55" y="48"/>
                  </a:cubicBezTo>
                  <a:cubicBezTo>
                    <a:pt x="54" y="51"/>
                    <a:pt x="53" y="53"/>
                    <a:pt x="51" y="55"/>
                  </a:cubicBezTo>
                  <a:cubicBezTo>
                    <a:pt x="56" y="64"/>
                    <a:pt x="56" y="64"/>
                    <a:pt x="56" y="64"/>
                  </a:cubicBezTo>
                  <a:lnTo>
                    <a:pt x="4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5" name="Freeform 73"/>
            <p:cNvSpPr>
              <a:spLocks/>
            </p:cNvSpPr>
            <p:nvPr/>
          </p:nvSpPr>
          <p:spPr bwMode="auto">
            <a:xfrm>
              <a:off x="1171575" y="4292600"/>
              <a:ext cx="76200" cy="79375"/>
            </a:xfrm>
            <a:custGeom>
              <a:avLst/>
              <a:gdLst>
                <a:gd name="T0" fmla="*/ 21 w 29"/>
                <a:gd name="T1" fmla="*/ 30 h 30"/>
                <a:gd name="T2" fmla="*/ 18 w 29"/>
                <a:gd name="T3" fmla="*/ 27 h 30"/>
                <a:gd name="T4" fmla="*/ 23 w 29"/>
                <a:gd name="T5" fmla="*/ 19 h 30"/>
                <a:gd name="T6" fmla="*/ 20 w 29"/>
                <a:gd name="T7" fmla="*/ 10 h 30"/>
                <a:gd name="T8" fmla="*/ 12 w 29"/>
                <a:gd name="T9" fmla="*/ 5 h 30"/>
                <a:gd name="T10" fmla="*/ 3 w 29"/>
                <a:gd name="T11" fmla="*/ 7 h 30"/>
                <a:gd name="T12" fmla="*/ 0 w 29"/>
                <a:gd name="T13" fmla="*/ 4 h 30"/>
                <a:gd name="T14" fmla="*/ 12 w 29"/>
                <a:gd name="T15" fmla="*/ 1 h 30"/>
                <a:gd name="T16" fmla="*/ 23 w 29"/>
                <a:gd name="T17" fmla="*/ 7 h 30"/>
                <a:gd name="T18" fmla="*/ 21 w 29"/>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0">
                  <a:moveTo>
                    <a:pt x="21" y="30"/>
                  </a:moveTo>
                  <a:cubicBezTo>
                    <a:pt x="18" y="27"/>
                    <a:pt x="18" y="27"/>
                    <a:pt x="18" y="27"/>
                  </a:cubicBezTo>
                  <a:cubicBezTo>
                    <a:pt x="21" y="25"/>
                    <a:pt x="22" y="22"/>
                    <a:pt x="23" y="19"/>
                  </a:cubicBezTo>
                  <a:cubicBezTo>
                    <a:pt x="23" y="15"/>
                    <a:pt x="22" y="12"/>
                    <a:pt x="20" y="10"/>
                  </a:cubicBezTo>
                  <a:cubicBezTo>
                    <a:pt x="18" y="7"/>
                    <a:pt x="15" y="5"/>
                    <a:pt x="12" y="5"/>
                  </a:cubicBezTo>
                  <a:cubicBezTo>
                    <a:pt x="9" y="4"/>
                    <a:pt x="6" y="5"/>
                    <a:pt x="3" y="7"/>
                  </a:cubicBezTo>
                  <a:cubicBezTo>
                    <a:pt x="0" y="4"/>
                    <a:pt x="0" y="4"/>
                    <a:pt x="0" y="4"/>
                  </a:cubicBezTo>
                  <a:cubicBezTo>
                    <a:pt x="4" y="2"/>
                    <a:pt x="8" y="0"/>
                    <a:pt x="12" y="1"/>
                  </a:cubicBezTo>
                  <a:cubicBezTo>
                    <a:pt x="17" y="1"/>
                    <a:pt x="21" y="4"/>
                    <a:pt x="23" y="7"/>
                  </a:cubicBezTo>
                  <a:cubicBezTo>
                    <a:pt x="29" y="14"/>
                    <a:pt x="28" y="24"/>
                    <a:pt x="2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16" name="Straight Connector 115"/>
          <p:cNvCxnSpPr/>
          <p:nvPr/>
        </p:nvCxnSpPr>
        <p:spPr>
          <a:xfrm>
            <a:off x="758089" y="3867954"/>
            <a:ext cx="10972800"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17" name="Title 2"/>
          <p:cNvSpPr txBox="1">
            <a:spLocks/>
          </p:cNvSpPr>
          <p:nvPr/>
        </p:nvSpPr>
        <p:spPr>
          <a:xfrm>
            <a:off x="428520" y="597679"/>
            <a:ext cx="10861472" cy="255273"/>
          </a:xfrm>
          <a:prstGeom prst="rect">
            <a:avLst/>
          </a:prstGeom>
          <a:solidFill>
            <a:schemeClr val="bg1">
              <a:lumMod val="85000"/>
            </a:schemeClr>
          </a:solidFill>
        </p:spPr>
        <p:txBody>
          <a:bodyPr vert="horz" lIns="0" tIns="0" rIns="0" bIns="0" rtlCol="0" anchor="t" anchorCtr="0">
            <a:noAutofit/>
          </a:bodyPr>
          <a:lstStyle>
            <a:lvl1pPr algn="l" defTabSz="914400" rtl="0" eaLnBrk="1" latinLnBrk="0" hangingPunct="1">
              <a:lnSpc>
                <a:spcPct val="80000"/>
              </a:lnSpc>
              <a:spcBef>
                <a:spcPct val="0"/>
              </a:spcBef>
              <a:buNone/>
              <a:defRPr sz="3200" kern="1200">
                <a:solidFill>
                  <a:schemeClr val="tx2"/>
                </a:solidFill>
                <a:latin typeface="+mj-lt"/>
                <a:ea typeface="+mj-ea"/>
                <a:cs typeface="+mj-cs"/>
              </a:defRPr>
            </a:lvl1pPr>
          </a:lstStyle>
          <a:p>
            <a:pPr lvl="0" algn="ctr">
              <a:lnSpc>
                <a:spcPct val="100000"/>
              </a:lnSpc>
              <a:buClr>
                <a:schemeClr val="tx1"/>
              </a:buClr>
              <a:defRPr/>
            </a:pPr>
            <a:r>
              <a:rPr lang="en-US" sz="1400" dirty="0"/>
              <a:t>Agile and Rapid Business Technology enablement leveraging EXL’s Contemporary Technology stack </a:t>
            </a:r>
          </a:p>
        </p:txBody>
      </p:sp>
      <p:sp>
        <p:nvSpPr>
          <p:cNvPr id="2" name="Rectangle 1"/>
          <p:cNvSpPr/>
          <p:nvPr/>
        </p:nvSpPr>
        <p:spPr>
          <a:xfrm>
            <a:off x="921601" y="890420"/>
            <a:ext cx="9994637" cy="369332"/>
          </a:xfrm>
          <a:prstGeom prst="rect">
            <a:avLst/>
          </a:prstGeom>
        </p:spPr>
        <p:txBody>
          <a:bodyPr wrap="square">
            <a:spAutoFit/>
          </a:bodyPr>
          <a:lstStyle/>
          <a:p>
            <a:pPr algn="ctr">
              <a:lnSpc>
                <a:spcPct val="100000"/>
              </a:lnSpc>
              <a:buClr>
                <a:schemeClr val="tx1"/>
              </a:buClr>
              <a:defRPr/>
            </a:pPr>
            <a:r>
              <a:rPr lang="en-US" dirty="0"/>
              <a:t>Established Governance, methodology and proactive risk management strategy for seamless transition</a:t>
            </a:r>
          </a:p>
        </p:txBody>
      </p:sp>
    </p:spTree>
    <p:extLst>
      <p:ext uri="{BB962C8B-B14F-4D97-AF65-F5344CB8AC3E}">
        <p14:creationId xmlns:p14="http://schemas.microsoft.com/office/powerpoint/2010/main" val="3385329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txBox="1">
            <a:spLocks/>
          </p:cNvSpPr>
          <p:nvPr/>
        </p:nvSpPr>
        <p:spPr>
          <a:xfrm>
            <a:off x="592119" y="87994"/>
            <a:ext cx="9624163" cy="58592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buClr>
                <a:schemeClr val="accent3"/>
              </a:buClr>
              <a:buFont typeface="Arial"/>
              <a:buNone/>
              <a:defRPr sz="2300" b="1" kern="1200" cap="all" baseline="0">
                <a:solidFill>
                  <a:schemeClr val="bg1"/>
                </a:solidFill>
                <a:latin typeface="+mn-lt"/>
                <a:ea typeface="+mn-ea"/>
                <a:cs typeface="+mn-cs"/>
              </a:defRPr>
            </a:lvl1pPr>
            <a:lvl2pPr marL="685800" indent="-228600" algn="l" defTabSz="914400" rtl="0" eaLnBrk="1" latinLnBrk="0" hangingPunct="1">
              <a:lnSpc>
                <a:spcPct val="100000"/>
              </a:lnSpc>
              <a:spcBef>
                <a:spcPts val="500"/>
              </a:spcBef>
              <a:buClr>
                <a:schemeClr val="tx2"/>
              </a:buClr>
              <a:buFont typeface="Arial"/>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mj-lt"/>
              </a:rPr>
              <a:t>Information Security, Cyber Security framework</a:t>
            </a:r>
          </a:p>
        </p:txBody>
      </p:sp>
      <p:sp>
        <p:nvSpPr>
          <p:cNvPr id="9" name="Rounded Rectangle 8"/>
          <p:cNvSpPr/>
          <p:nvPr/>
        </p:nvSpPr>
        <p:spPr>
          <a:xfrm>
            <a:off x="2124075" y="868342"/>
            <a:ext cx="9172575" cy="4250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FB4E0B"/>
              </a:buClr>
              <a:buFont typeface="Arial" panose="020B0604020202020204" pitchFamily="34" charset="0"/>
              <a:buChar char="•"/>
            </a:pPr>
            <a:r>
              <a:rPr lang="en-US" sz="1200" b="1" dirty="0">
                <a:solidFill>
                  <a:prstClr val="black"/>
                </a:solidFill>
                <a:latin typeface="+mj-lt"/>
              </a:rPr>
              <a:t>Governance Forum :</a:t>
            </a:r>
            <a:r>
              <a:rPr lang="en-US" sz="1200" dirty="0">
                <a:solidFill>
                  <a:prstClr val="black"/>
                </a:solidFill>
                <a:latin typeface="+mj-lt"/>
              </a:rPr>
              <a:t> Management Security ,Continuity and Privacy Forum (MSCPF)</a:t>
            </a:r>
          </a:p>
          <a:p>
            <a:pPr marL="171450" indent="-171450">
              <a:buClr>
                <a:srgbClr val="FB4E0B"/>
              </a:buClr>
              <a:buFont typeface="Arial" panose="020B0604020202020204" pitchFamily="34" charset="0"/>
              <a:buChar char="•"/>
            </a:pPr>
            <a:r>
              <a:rPr lang="en-US" sz="1200" b="1" dirty="0">
                <a:solidFill>
                  <a:prstClr val="black"/>
                </a:solidFill>
                <a:latin typeface="+mj-lt"/>
              </a:rPr>
              <a:t>Management   	 : </a:t>
            </a:r>
            <a:r>
              <a:rPr lang="en-US" sz="1200" dirty="0">
                <a:solidFill>
                  <a:prstClr val="black"/>
                </a:solidFill>
                <a:latin typeface="+mj-lt"/>
              </a:rPr>
              <a:t>Information Security Function</a:t>
            </a:r>
          </a:p>
          <a:p>
            <a:pPr marL="171450" indent="-171450">
              <a:buClr>
                <a:srgbClr val="FB4E0B"/>
              </a:buClr>
              <a:buFont typeface="Arial" panose="020B0604020202020204" pitchFamily="34" charset="0"/>
              <a:buChar char="•"/>
            </a:pPr>
            <a:r>
              <a:rPr lang="en-US" sz="1200" b="1" dirty="0">
                <a:solidFill>
                  <a:prstClr val="black"/>
                </a:solidFill>
                <a:latin typeface="+mj-lt"/>
              </a:rPr>
              <a:t>Focused Privacy Forum : </a:t>
            </a:r>
            <a:r>
              <a:rPr lang="en-US" sz="1200" dirty="0">
                <a:solidFill>
                  <a:prstClr val="black"/>
                </a:solidFill>
                <a:latin typeface="+mj-lt"/>
              </a:rPr>
              <a:t>Global Privacy Office (GPO)</a:t>
            </a:r>
          </a:p>
        </p:txBody>
      </p:sp>
      <p:grpSp>
        <p:nvGrpSpPr>
          <p:cNvPr id="2" name="Group 1"/>
          <p:cNvGrpSpPr/>
          <p:nvPr/>
        </p:nvGrpSpPr>
        <p:grpSpPr>
          <a:xfrm>
            <a:off x="351357" y="868342"/>
            <a:ext cx="1683149" cy="5551170"/>
            <a:chOff x="351357" y="1019174"/>
            <a:chExt cx="1892808" cy="5551170"/>
          </a:xfrm>
        </p:grpSpPr>
        <p:sp>
          <p:nvSpPr>
            <p:cNvPr id="8" name="Rounded Rectangle 7"/>
            <p:cNvSpPr/>
            <p:nvPr/>
          </p:nvSpPr>
          <p:spPr>
            <a:xfrm>
              <a:off x="351357" y="1019174"/>
              <a:ext cx="1892808" cy="502920"/>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Governance &amp; Management </a:t>
              </a:r>
            </a:p>
          </p:txBody>
        </p:sp>
        <p:sp>
          <p:nvSpPr>
            <p:cNvPr id="10" name="Rounded Rectangle 9"/>
            <p:cNvSpPr/>
            <p:nvPr/>
          </p:nvSpPr>
          <p:spPr>
            <a:xfrm>
              <a:off x="351357" y="1739895"/>
              <a:ext cx="1892808" cy="709604"/>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Standards, Regulations and Framework</a:t>
              </a:r>
            </a:p>
          </p:txBody>
        </p:sp>
        <p:sp>
          <p:nvSpPr>
            <p:cNvPr id="11" name="Rounded Rectangle 10"/>
            <p:cNvSpPr/>
            <p:nvPr/>
          </p:nvSpPr>
          <p:spPr>
            <a:xfrm>
              <a:off x="351357" y="2667300"/>
              <a:ext cx="1892808" cy="756286"/>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Risk &amp; Compliance Assessments</a:t>
              </a:r>
            </a:p>
          </p:txBody>
        </p:sp>
        <p:sp>
          <p:nvSpPr>
            <p:cNvPr id="12" name="Rounded Rectangle 11"/>
            <p:cNvSpPr/>
            <p:nvPr/>
          </p:nvSpPr>
          <p:spPr>
            <a:xfrm>
              <a:off x="351357" y="3641387"/>
              <a:ext cx="1892808" cy="1251771"/>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Data Security Controls</a:t>
              </a:r>
            </a:p>
          </p:txBody>
        </p:sp>
        <p:sp>
          <p:nvSpPr>
            <p:cNvPr id="13" name="Rounded Rectangle 12"/>
            <p:cNvSpPr/>
            <p:nvPr/>
          </p:nvSpPr>
          <p:spPr>
            <a:xfrm>
              <a:off x="351357" y="5110959"/>
              <a:ext cx="1892808" cy="738664"/>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Employee Training &amp; Awareness</a:t>
              </a:r>
            </a:p>
          </p:txBody>
        </p:sp>
        <p:sp>
          <p:nvSpPr>
            <p:cNvPr id="14" name="Rounded Rectangle 13"/>
            <p:cNvSpPr/>
            <p:nvPr/>
          </p:nvSpPr>
          <p:spPr>
            <a:xfrm>
              <a:off x="351357" y="6067424"/>
              <a:ext cx="1892808" cy="502920"/>
            </a:xfrm>
            <a:prstGeom prst="roundRect">
              <a:avLst/>
            </a:prstGeom>
            <a:ln>
              <a:solidFill>
                <a:schemeClr val="tx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solidFill>
                    <a:schemeClr val="tx2"/>
                  </a:solidFill>
                  <a:latin typeface="+mj-lt"/>
                </a:rPr>
                <a:t>Key Interfaces</a:t>
              </a:r>
            </a:p>
          </p:txBody>
        </p:sp>
      </p:grpSp>
      <p:sp>
        <p:nvSpPr>
          <p:cNvPr id="15" name="TextBox 14"/>
          <p:cNvSpPr txBox="1"/>
          <p:nvPr/>
        </p:nvSpPr>
        <p:spPr>
          <a:xfrm>
            <a:off x="2190749" y="1632247"/>
            <a:ext cx="9654117" cy="553998"/>
          </a:xfrm>
          <a:prstGeom prst="rect">
            <a:avLst/>
          </a:prstGeom>
          <a:noFill/>
        </p:spPr>
        <p:txBody>
          <a:bodyPr wrap="square" lIns="0" tIns="0" rIns="0" bIns="0" rtlCol="0">
            <a:spAutoFit/>
          </a:bodyPr>
          <a:lstStyle/>
          <a:p>
            <a:pPr marL="228600" lvl="1" indent="-171450">
              <a:buClr>
                <a:srgbClr val="FB4E0B"/>
              </a:buClr>
              <a:buFont typeface="Arial" panose="020B0604020202020204" pitchFamily="34" charset="0"/>
              <a:buChar char="•"/>
            </a:pPr>
            <a:r>
              <a:rPr lang="en-US" sz="1200" b="1" dirty="0">
                <a:solidFill>
                  <a:schemeClr val="tx2"/>
                </a:solidFill>
                <a:latin typeface="+mj-lt"/>
              </a:rPr>
              <a:t>Regulations  :</a:t>
            </a:r>
            <a:r>
              <a:rPr lang="en-US" sz="1200" dirty="0">
                <a:solidFill>
                  <a:schemeClr val="tx2"/>
                </a:solidFill>
                <a:latin typeface="+mj-lt"/>
              </a:rPr>
              <a:t> HIPAA, SOX 404, GDPR, CCPA, India IT Act, Global Privacy Laws  </a:t>
            </a:r>
          </a:p>
          <a:p>
            <a:pPr marL="228600" lvl="1" indent="-171450">
              <a:buClr>
                <a:srgbClr val="FB4E0B"/>
              </a:buClr>
              <a:buFont typeface="Arial" panose="020B0604020202020204" pitchFamily="34" charset="0"/>
              <a:buChar char="•"/>
            </a:pPr>
            <a:r>
              <a:rPr lang="en-US" sz="1200" b="1" dirty="0">
                <a:solidFill>
                  <a:schemeClr val="tx2"/>
                </a:solidFill>
                <a:latin typeface="+mj-lt"/>
              </a:rPr>
              <a:t>Standards     : </a:t>
            </a:r>
            <a:r>
              <a:rPr lang="en-US" sz="1200" dirty="0">
                <a:solidFill>
                  <a:schemeClr val="tx2"/>
                </a:solidFill>
                <a:latin typeface="+mj-lt"/>
              </a:rPr>
              <a:t>ISO27001, PCI DSS, URAC, SSAE18, NY DFS 500</a:t>
            </a:r>
          </a:p>
          <a:p>
            <a:pPr marL="228600" lvl="1" indent="-171450">
              <a:buClr>
                <a:srgbClr val="FB4E0B"/>
              </a:buClr>
              <a:buFont typeface="Arial" panose="020B0604020202020204" pitchFamily="34" charset="0"/>
              <a:buChar char="•"/>
            </a:pPr>
            <a:r>
              <a:rPr lang="en-US" sz="1200" b="1" dirty="0">
                <a:solidFill>
                  <a:schemeClr val="tx2"/>
                </a:solidFill>
                <a:latin typeface="+mj-lt"/>
              </a:rPr>
              <a:t>Frameworks  : </a:t>
            </a:r>
            <a:r>
              <a:rPr lang="en-US" sz="1200" dirty="0">
                <a:solidFill>
                  <a:schemeClr val="tx2"/>
                </a:solidFill>
                <a:latin typeface="+mj-lt"/>
              </a:rPr>
              <a:t>Cyber Security Framework (CSF) aligned with NIST | Information LifeCycle Management (ILM) Framework </a:t>
            </a:r>
          </a:p>
        </p:txBody>
      </p:sp>
      <p:sp>
        <p:nvSpPr>
          <p:cNvPr id="16" name="TextBox 15"/>
          <p:cNvSpPr txBox="1"/>
          <p:nvPr/>
        </p:nvSpPr>
        <p:spPr>
          <a:xfrm>
            <a:off x="2190750" y="2522749"/>
            <a:ext cx="9879330" cy="579646"/>
          </a:xfrm>
          <a:prstGeom prst="rect">
            <a:avLst/>
          </a:prstGeom>
          <a:noFill/>
        </p:spPr>
        <p:txBody>
          <a:bodyPr wrap="square" lIns="0" tIns="0" rIns="0" bIns="0" rtlCol="0">
            <a:spAutoFit/>
          </a:bodyPr>
          <a:lstStyle/>
          <a:p>
            <a:pPr marL="228600" lvl="1" indent="-171450">
              <a:spcBef>
                <a:spcPts val="100"/>
              </a:spcBef>
              <a:buClr>
                <a:srgbClr val="FB4E0B"/>
              </a:buClr>
              <a:buSzPct val="100000"/>
              <a:buFont typeface="Arial" panose="020B0604020202020204" pitchFamily="34" charset="0"/>
              <a:buChar char="•"/>
              <a:defRPr/>
            </a:pPr>
            <a:r>
              <a:rPr lang="en-US" sz="1200" b="1" dirty="0">
                <a:solidFill>
                  <a:schemeClr val="tx2"/>
                </a:solidFill>
                <a:latin typeface="+mj-lt"/>
              </a:rPr>
              <a:t>Business &amp; Supplier : </a:t>
            </a:r>
            <a:r>
              <a:rPr lang="en-US" sz="1200" dirty="0">
                <a:solidFill>
                  <a:schemeClr val="tx2"/>
                </a:solidFill>
                <a:latin typeface="+mj-lt"/>
              </a:rPr>
              <a:t>Information Security Risk Assessment (BISRA / SISRA)</a:t>
            </a:r>
          </a:p>
          <a:p>
            <a:pPr marL="228600" lvl="1" indent="-171450">
              <a:spcBef>
                <a:spcPts val="100"/>
              </a:spcBef>
              <a:buClr>
                <a:srgbClr val="FB4E0B"/>
              </a:buClr>
              <a:buSzPct val="100000"/>
              <a:buFont typeface="Arial" panose="020B0604020202020204" pitchFamily="34" charset="0"/>
              <a:buChar char="•"/>
              <a:defRPr/>
            </a:pPr>
            <a:r>
              <a:rPr lang="en-US" sz="1200" b="1" dirty="0">
                <a:solidFill>
                  <a:schemeClr val="tx2"/>
                </a:solidFill>
                <a:latin typeface="+mj-lt"/>
              </a:rPr>
              <a:t>Privacy: </a:t>
            </a:r>
            <a:r>
              <a:rPr lang="en-US" sz="1200" dirty="0">
                <a:solidFill>
                  <a:schemeClr val="tx2"/>
                </a:solidFill>
                <a:latin typeface="+mj-lt"/>
              </a:rPr>
              <a:t>Privacy Impact Analysis aligned with CCPA and GDPR</a:t>
            </a:r>
          </a:p>
          <a:p>
            <a:pPr marL="228600" lvl="1" indent="-171450">
              <a:spcBef>
                <a:spcPts val="100"/>
              </a:spcBef>
              <a:buClr>
                <a:srgbClr val="FB4E0B"/>
              </a:buClr>
              <a:buSzPct val="100000"/>
              <a:buFont typeface="Arial" panose="020B0604020202020204" pitchFamily="34" charset="0"/>
              <a:buChar char="•"/>
              <a:defRPr/>
            </a:pPr>
            <a:r>
              <a:rPr lang="en-US" sz="1200" b="1" dirty="0">
                <a:solidFill>
                  <a:schemeClr val="tx2"/>
                </a:solidFill>
                <a:latin typeface="+mj-lt"/>
              </a:rPr>
              <a:t>Cyber : </a:t>
            </a:r>
            <a:r>
              <a:rPr lang="en-US" sz="1200" dirty="0">
                <a:solidFill>
                  <a:schemeClr val="tx2"/>
                </a:solidFill>
                <a:latin typeface="+mj-lt"/>
              </a:rPr>
              <a:t>Infrastructure VAPT | WebApp PT | Red Team | Offensive Security Testing | CMA</a:t>
            </a:r>
            <a:r>
              <a:rPr lang="en-US" sz="1200" dirty="0">
                <a:latin typeface="+mj-lt"/>
              </a:rPr>
              <a:t>*</a:t>
            </a:r>
            <a:r>
              <a:rPr lang="en-US" sz="1200" dirty="0">
                <a:solidFill>
                  <a:schemeClr val="tx2"/>
                </a:solidFill>
                <a:latin typeface="+mj-lt"/>
              </a:rPr>
              <a:t> | CRA</a:t>
            </a:r>
            <a:r>
              <a:rPr lang="en-US" sz="1200" dirty="0">
                <a:latin typeface="+mj-lt"/>
              </a:rPr>
              <a:t>*</a:t>
            </a:r>
            <a:r>
              <a:rPr lang="en-US" sz="1200" dirty="0">
                <a:solidFill>
                  <a:schemeClr val="tx2"/>
                </a:solidFill>
                <a:latin typeface="+mj-lt"/>
              </a:rPr>
              <a:t>, </a:t>
            </a:r>
          </a:p>
        </p:txBody>
      </p:sp>
      <p:sp>
        <p:nvSpPr>
          <p:cNvPr id="17" name="Rounded Rectangle 16"/>
          <p:cNvSpPr/>
          <p:nvPr/>
        </p:nvSpPr>
        <p:spPr>
          <a:xfrm>
            <a:off x="9115700" y="850725"/>
            <a:ext cx="2542624" cy="738337"/>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rPr>
              <a:t>Periodic review by the Board and Audit Committee </a:t>
            </a:r>
          </a:p>
        </p:txBody>
      </p:sp>
      <p:sp>
        <p:nvSpPr>
          <p:cNvPr id="18" name="TextBox 17"/>
          <p:cNvSpPr txBox="1"/>
          <p:nvPr/>
        </p:nvSpPr>
        <p:spPr>
          <a:xfrm>
            <a:off x="3454216" y="3413238"/>
            <a:ext cx="1636792" cy="400110"/>
          </a:xfrm>
          <a:prstGeom prst="rect">
            <a:avLst/>
          </a:prstGeom>
          <a:noFill/>
        </p:spPr>
        <p:txBody>
          <a:bodyPr wrap="square" rtlCol="0">
            <a:spAutoFit/>
          </a:bodyPr>
          <a:lstStyle/>
          <a:p>
            <a:pPr marL="228600" indent="-228600">
              <a:buFont typeface="+mj-lt"/>
              <a:buAutoNum type="arabicPeriod"/>
            </a:pPr>
            <a:endParaRPr lang="en-US" altLang="zh-CN" sz="1000" dirty="0">
              <a:solidFill>
                <a:prstClr val="black"/>
              </a:solidFill>
              <a:latin typeface="+mj-lt"/>
              <a:ea typeface="宋体"/>
            </a:endParaRPr>
          </a:p>
          <a:p>
            <a:pPr marL="228600" indent="-228600">
              <a:buFont typeface="+mj-lt"/>
              <a:buAutoNum type="arabicPeriod"/>
            </a:pPr>
            <a:endParaRPr lang="en-US" sz="1000" dirty="0">
              <a:solidFill>
                <a:prstClr val="black"/>
              </a:solidFill>
              <a:latin typeface="+mj-lt"/>
            </a:endParaRPr>
          </a:p>
        </p:txBody>
      </p:sp>
      <p:grpSp>
        <p:nvGrpSpPr>
          <p:cNvPr id="19" name="Group 18"/>
          <p:cNvGrpSpPr/>
          <p:nvPr/>
        </p:nvGrpSpPr>
        <p:grpSpPr>
          <a:xfrm>
            <a:off x="2167789" y="3506640"/>
            <a:ext cx="2685065" cy="1251772"/>
            <a:chOff x="2115535" y="3081893"/>
            <a:chExt cx="2685065" cy="1251772"/>
          </a:xfrm>
        </p:grpSpPr>
        <p:pic>
          <p:nvPicPr>
            <p:cNvPr id="20"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2115535" y="3743943"/>
              <a:ext cx="267246" cy="300540"/>
            </a:xfrm>
            <a:prstGeom prst="rect">
              <a:avLst/>
            </a:prstGeom>
            <a:noFill/>
            <a:ln w="9525">
              <a:noFill/>
              <a:miter lim="800000"/>
              <a:headEnd/>
              <a:tailEnd/>
            </a:ln>
          </p:spPr>
        </p:pic>
        <p:pic>
          <p:nvPicPr>
            <p:cNvPr id="21" name="Picture 48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630" l="9091" r="96970"/>
                      </a14:imgEffect>
                    </a14:imgLayer>
                  </a14:imgProps>
                </a:ext>
              </a:extLst>
            </a:blip>
            <a:srcRect/>
            <a:stretch>
              <a:fillRect/>
            </a:stretch>
          </p:blipFill>
          <p:spPr bwMode="auto">
            <a:xfrm>
              <a:off x="2116860" y="4100804"/>
              <a:ext cx="297492" cy="232861"/>
            </a:xfrm>
            <a:prstGeom prst="rect">
              <a:avLst/>
            </a:prstGeom>
            <a:noFill/>
            <a:ln w="9525">
              <a:noFill/>
              <a:miter lim="800000"/>
              <a:headEnd/>
              <a:tailEnd/>
            </a:ln>
          </p:spPr>
        </p:pic>
        <p:grpSp>
          <p:nvGrpSpPr>
            <p:cNvPr id="22" name="Group 21"/>
            <p:cNvGrpSpPr/>
            <p:nvPr/>
          </p:nvGrpSpPr>
          <p:grpSpPr>
            <a:xfrm>
              <a:off x="2118475" y="3081893"/>
              <a:ext cx="2682125" cy="1166549"/>
              <a:chOff x="1879655" y="3674160"/>
              <a:chExt cx="2682125" cy="1166549"/>
            </a:xfrm>
          </p:grpSpPr>
          <p:sp>
            <p:nvSpPr>
              <p:cNvPr id="23" name="TextBox 22"/>
              <p:cNvSpPr txBox="1"/>
              <p:nvPr/>
            </p:nvSpPr>
            <p:spPr>
              <a:xfrm>
                <a:off x="2246897" y="4013209"/>
                <a:ext cx="1324290" cy="246165"/>
              </a:xfrm>
              <a:prstGeom prst="rect">
                <a:avLst/>
              </a:prstGeom>
              <a:noFill/>
            </p:spPr>
            <p:txBody>
              <a:bodyPr wrap="none" lIns="91385" tIns="45692" rIns="91385" bIns="45692" rtlCol="0">
                <a:spAutoFit/>
              </a:bodyPr>
              <a:lstStyle/>
              <a:p>
                <a:pPr>
                  <a:spcBef>
                    <a:spcPct val="0"/>
                  </a:spcBef>
                </a:pPr>
                <a:r>
                  <a:rPr lang="en-US" sz="1000" dirty="0">
                    <a:solidFill>
                      <a:schemeClr val="tx2"/>
                    </a:solidFill>
                    <a:latin typeface="+mj-lt"/>
                    <a:cs typeface="Arial"/>
                  </a:rPr>
                  <a:t>Cyber Defense Centre</a:t>
                </a:r>
              </a:p>
            </p:txBody>
          </p:sp>
          <p:grpSp>
            <p:nvGrpSpPr>
              <p:cNvPr id="24" name="Group 23"/>
              <p:cNvGrpSpPr/>
              <p:nvPr/>
            </p:nvGrpSpPr>
            <p:grpSpPr>
              <a:xfrm>
                <a:off x="1879655" y="3674160"/>
                <a:ext cx="2682125" cy="897753"/>
                <a:chOff x="1771040" y="2717255"/>
                <a:chExt cx="2682125" cy="897753"/>
              </a:xfrm>
            </p:grpSpPr>
            <p:pic>
              <p:nvPicPr>
                <p:cNvPr id="26"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1771231" y="2717255"/>
                  <a:ext cx="252239" cy="283663"/>
                </a:xfrm>
                <a:prstGeom prst="rect">
                  <a:avLst/>
                </a:prstGeom>
                <a:noFill/>
                <a:ln w="9525">
                  <a:noFill/>
                  <a:miter lim="800000"/>
                  <a:headEnd/>
                  <a:tailEnd/>
                </a:ln>
              </p:spPr>
            </p:pic>
            <p:sp>
              <p:nvSpPr>
                <p:cNvPr id="27" name="TextBox 26"/>
                <p:cNvSpPr txBox="1"/>
                <p:nvPr/>
              </p:nvSpPr>
              <p:spPr>
                <a:xfrm>
                  <a:off x="2149373" y="2749655"/>
                  <a:ext cx="2303792"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Forcepoint – DLP for EndPoints</a:t>
                  </a:r>
                </a:p>
              </p:txBody>
            </p:sp>
            <p:pic>
              <p:nvPicPr>
                <p:cNvPr id="28"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1771040" y="3044688"/>
                  <a:ext cx="291310" cy="277690"/>
                </a:xfrm>
                <a:prstGeom prst="rect">
                  <a:avLst/>
                </a:prstGeom>
                <a:noFill/>
                <a:ln w="9525">
                  <a:noFill/>
                  <a:miter lim="800000"/>
                  <a:headEnd/>
                  <a:tailEnd/>
                </a:ln>
              </p:spPr>
            </p:pic>
            <p:sp>
              <p:nvSpPr>
                <p:cNvPr id="29" name="TextBox 28"/>
                <p:cNvSpPr txBox="1"/>
                <p:nvPr/>
              </p:nvSpPr>
              <p:spPr>
                <a:xfrm>
                  <a:off x="2141235" y="3368843"/>
                  <a:ext cx="1493352" cy="246165"/>
                </a:xfrm>
                <a:prstGeom prst="rect">
                  <a:avLst/>
                </a:prstGeom>
                <a:noFill/>
              </p:spPr>
              <p:txBody>
                <a:bodyPr wrap="square" lIns="91385" tIns="45692" rIns="91385" bIns="45692" rtlCol="0">
                  <a:spAutoFit/>
                </a:bodyPr>
                <a:lstStyle>
                  <a:defPPr>
                    <a:defRPr lang="en-US"/>
                  </a:defPPr>
                  <a:lvl1pPr fontAlgn="base">
                    <a:spcBef>
                      <a:spcPct val="0"/>
                    </a:spcBef>
                    <a:spcAft>
                      <a:spcPct val="0"/>
                    </a:spcAft>
                    <a:defRPr sz="900">
                      <a:solidFill>
                        <a:srgbClr val="000000"/>
                      </a:solidFill>
                      <a:latin typeface="Calibri" panose="020F0502020204030204" pitchFamily="34" charset="0"/>
                    </a:defRPr>
                  </a:lvl1pPr>
                </a:lstStyle>
                <a:p>
                  <a:r>
                    <a:rPr lang="en-US" sz="1000" dirty="0">
                      <a:solidFill>
                        <a:schemeClr val="tx2"/>
                      </a:solidFill>
                      <a:latin typeface="+mj-lt"/>
                      <a:cs typeface="Arial"/>
                    </a:rPr>
                    <a:t>BYOD</a:t>
                  </a:r>
                  <a:r>
                    <a:rPr lang="en-US" sz="1000" b="1" dirty="0">
                      <a:solidFill>
                        <a:schemeClr val="tx2"/>
                      </a:solidFill>
                      <a:latin typeface="+mj-lt"/>
                      <a:cs typeface="Arial"/>
                    </a:rPr>
                    <a:t> </a:t>
                  </a:r>
                  <a:r>
                    <a:rPr lang="en-US" sz="1000" dirty="0">
                      <a:solidFill>
                        <a:schemeClr val="tx2"/>
                      </a:solidFill>
                      <a:latin typeface="+mj-lt"/>
                      <a:cs typeface="Arial"/>
                    </a:rPr>
                    <a:t>Protection</a:t>
                  </a:r>
                  <a:r>
                    <a:rPr lang="en-US" sz="1000" b="1" dirty="0">
                      <a:solidFill>
                        <a:schemeClr val="tx2"/>
                      </a:solidFill>
                      <a:latin typeface="+mj-lt"/>
                      <a:cs typeface="Arial"/>
                    </a:rPr>
                    <a:t> </a:t>
                  </a:r>
                </a:p>
              </p:txBody>
            </p:sp>
          </p:grpSp>
          <p:sp>
            <p:nvSpPr>
              <p:cNvPr id="25" name="TextBox 24"/>
              <p:cNvSpPr txBox="1"/>
              <p:nvPr/>
            </p:nvSpPr>
            <p:spPr>
              <a:xfrm>
                <a:off x="2232588" y="4594544"/>
                <a:ext cx="2222681"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Microsoft – SCCM, WSUS (patch mgmt)</a:t>
                </a:r>
              </a:p>
            </p:txBody>
          </p:sp>
        </p:grpSp>
      </p:grpSp>
      <p:grpSp>
        <p:nvGrpSpPr>
          <p:cNvPr id="30" name="Group 29"/>
          <p:cNvGrpSpPr/>
          <p:nvPr/>
        </p:nvGrpSpPr>
        <p:grpSpPr>
          <a:xfrm>
            <a:off x="5090874" y="3480204"/>
            <a:ext cx="3402977" cy="1384075"/>
            <a:chOff x="5322036" y="3055457"/>
            <a:chExt cx="2581809" cy="1384075"/>
          </a:xfrm>
        </p:grpSpPr>
        <p:sp>
          <p:nvSpPr>
            <p:cNvPr id="31" name="TextBox 30"/>
            <p:cNvSpPr txBox="1"/>
            <p:nvPr/>
          </p:nvSpPr>
          <p:spPr>
            <a:xfrm>
              <a:off x="5765619" y="3944967"/>
              <a:ext cx="2138226"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Web Application Firewall / Network Access</a:t>
              </a:r>
            </a:p>
          </p:txBody>
        </p:sp>
        <p:grpSp>
          <p:nvGrpSpPr>
            <p:cNvPr id="32" name="Group 31"/>
            <p:cNvGrpSpPr/>
            <p:nvPr/>
          </p:nvGrpSpPr>
          <p:grpSpPr>
            <a:xfrm>
              <a:off x="5322036" y="3055457"/>
              <a:ext cx="2561162" cy="1384075"/>
              <a:chOff x="3872052" y="2655125"/>
              <a:chExt cx="2959122" cy="1384075"/>
            </a:xfrm>
          </p:grpSpPr>
          <p:pic>
            <p:nvPicPr>
              <p:cNvPr id="33"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4005912" y="2655125"/>
                <a:ext cx="281594" cy="316676"/>
              </a:xfrm>
              <a:prstGeom prst="rect">
                <a:avLst/>
              </a:prstGeom>
              <a:noFill/>
              <a:ln w="9525">
                <a:noFill/>
                <a:miter lim="800000"/>
                <a:headEnd/>
                <a:tailEnd/>
              </a:ln>
            </p:spPr>
          </p:pic>
          <p:sp>
            <p:nvSpPr>
              <p:cNvPr id="34" name="TextBox 33"/>
              <p:cNvSpPr txBox="1"/>
              <p:nvPr/>
            </p:nvSpPr>
            <p:spPr>
              <a:xfrm>
                <a:off x="4365785" y="2702859"/>
                <a:ext cx="1892332" cy="400053"/>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ForcePoint – DLP for networks (email &amp; Internet monitoring)</a:t>
                </a:r>
              </a:p>
            </p:txBody>
          </p:sp>
          <p:pic>
            <p:nvPicPr>
              <p:cNvPr id="35" name="Picture 1028"/>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024773" y="2965225"/>
                <a:ext cx="211060" cy="38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4448033" y="3099803"/>
                <a:ext cx="1892250" cy="153888"/>
              </a:xfrm>
              <a:prstGeom prst="rect">
                <a:avLst/>
              </a:prstGeom>
              <a:noFill/>
            </p:spPr>
            <p:txBody>
              <a:bodyPr wrap="square" lIns="0" tIns="0" rIns="0" bIns="0" rtlCol="0">
                <a:spAutoFit/>
              </a:bodyPr>
              <a:lstStyle/>
              <a:p>
                <a:pPr>
                  <a:spcBef>
                    <a:spcPct val="0"/>
                  </a:spcBef>
                </a:pPr>
                <a:r>
                  <a:rPr lang="en-US" sz="1000" dirty="0">
                    <a:solidFill>
                      <a:schemeClr val="tx2"/>
                    </a:solidFill>
                    <a:latin typeface="+mj-lt"/>
                    <a:cs typeface="Arial"/>
                  </a:rPr>
                  <a:t>Palo Alto NextGen Firewall / IDS / IPS</a:t>
                </a:r>
              </a:p>
            </p:txBody>
          </p:sp>
          <p:pic>
            <p:nvPicPr>
              <p:cNvPr id="37" name="Picture 6" descr="NetRange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17667" y="3374491"/>
                <a:ext cx="281594" cy="1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4434857" y="3297030"/>
                <a:ext cx="2396317" cy="153888"/>
              </a:xfrm>
              <a:prstGeom prst="rect">
                <a:avLst/>
              </a:prstGeom>
              <a:noFill/>
            </p:spPr>
            <p:txBody>
              <a:bodyPr wrap="square" lIns="0" tIns="0" rIns="0" bIns="0" rtlCol="0">
                <a:spAutoFit/>
              </a:bodyPr>
              <a:lstStyle/>
              <a:p>
                <a:pPr>
                  <a:spcBef>
                    <a:spcPct val="0"/>
                  </a:spcBef>
                </a:pPr>
                <a:r>
                  <a:rPr lang="en-US" sz="1000" spc="-30" dirty="0">
                    <a:solidFill>
                      <a:schemeClr val="tx2"/>
                    </a:solidFill>
                    <a:latin typeface="+mj-lt"/>
                    <a:cs typeface="Arial"/>
                  </a:rPr>
                  <a:t>CrowdStrike – EDR / Advanced Persistent Threats</a:t>
                </a:r>
              </a:p>
            </p:txBody>
          </p:sp>
          <p:pic>
            <p:nvPicPr>
              <p:cNvPr id="39" name="Picture 48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98864" l="0" r="97802"/>
                        </a14:imgEffect>
                      </a14:imgLayer>
                    </a14:imgProps>
                  </a:ext>
                </a:extLst>
              </a:blip>
              <a:srcRect/>
              <a:stretch>
                <a:fillRect/>
              </a:stretch>
            </p:blipFill>
            <p:spPr bwMode="auto">
              <a:xfrm>
                <a:off x="3980184" y="3558773"/>
                <a:ext cx="297905" cy="245217"/>
              </a:xfrm>
              <a:prstGeom prst="rect">
                <a:avLst/>
              </a:prstGeom>
              <a:noFill/>
              <a:ln w="9525">
                <a:noFill/>
                <a:miter lim="800000"/>
                <a:headEnd/>
                <a:tailEnd/>
              </a:ln>
            </p:spPr>
          </p:pic>
          <p:pic>
            <p:nvPicPr>
              <p:cNvPr id="40" name="Picture 39"/>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25773" b="100000" l="32710" r="100000"/>
                        </a14:imgEffect>
                      </a14:imgLayer>
                    </a14:imgProps>
                  </a:ext>
                  <a:ext uri="{28A0092B-C50C-407E-A947-70E740481C1C}">
                    <a14:useLocalDpi xmlns:a14="http://schemas.microsoft.com/office/drawing/2010/main" val="0"/>
                  </a:ext>
                </a:extLst>
              </a:blip>
              <a:srcRect/>
              <a:stretch>
                <a:fillRect/>
              </a:stretch>
            </p:blipFill>
            <p:spPr bwMode="auto">
              <a:xfrm>
                <a:off x="3872052" y="3662030"/>
                <a:ext cx="352319" cy="37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4395430" y="3751827"/>
                <a:ext cx="2284752"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ForcePoint – Web URL filtering </a:t>
                </a:r>
              </a:p>
            </p:txBody>
          </p:sp>
        </p:grpSp>
      </p:grpSp>
      <p:pic>
        <p:nvPicPr>
          <p:cNvPr id="43"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8967155" y="3512147"/>
            <a:ext cx="335128" cy="281880"/>
          </a:xfrm>
          <a:prstGeom prst="rect">
            <a:avLst/>
          </a:prstGeom>
          <a:noFill/>
          <a:ln w="9525">
            <a:noFill/>
            <a:miter lim="800000"/>
            <a:headEnd/>
            <a:tailEnd/>
          </a:ln>
        </p:spPr>
      </p:pic>
      <p:pic>
        <p:nvPicPr>
          <p:cNvPr id="44" name="Picture 2" descr="C:\Documents and Settings\Kumar38667\Desktop\Encrypted.png"/>
          <p:cNvPicPr>
            <a:picLocks noChangeAspect="1" noChangeArrowheads="1"/>
          </p:cNvPicPr>
          <p:nvPr/>
        </p:nvPicPr>
        <p:blipFill>
          <a:blip r:embed="rId12" cstate="print"/>
          <a:srcRect/>
          <a:stretch>
            <a:fillRect/>
          </a:stretch>
        </p:blipFill>
        <p:spPr bwMode="auto">
          <a:xfrm>
            <a:off x="9096052" y="3600235"/>
            <a:ext cx="250096" cy="187055"/>
          </a:xfrm>
          <a:prstGeom prst="rect">
            <a:avLst/>
          </a:prstGeom>
          <a:noFill/>
        </p:spPr>
      </p:pic>
      <p:sp>
        <p:nvSpPr>
          <p:cNvPr id="45" name="TextBox 44"/>
          <p:cNvSpPr txBox="1"/>
          <p:nvPr/>
        </p:nvSpPr>
        <p:spPr>
          <a:xfrm>
            <a:off x="9464239" y="3583932"/>
            <a:ext cx="2702946"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End point Encryption</a:t>
            </a:r>
          </a:p>
        </p:txBody>
      </p:sp>
      <p:sp>
        <p:nvSpPr>
          <p:cNvPr id="46" name="TextBox 45"/>
          <p:cNvSpPr txBox="1"/>
          <p:nvPr/>
        </p:nvSpPr>
        <p:spPr>
          <a:xfrm>
            <a:off x="9464236" y="4131442"/>
            <a:ext cx="2656143"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Enterprise Antivirus </a:t>
            </a:r>
          </a:p>
        </p:txBody>
      </p:sp>
      <p:sp>
        <p:nvSpPr>
          <p:cNvPr id="47" name="TextBox 46"/>
          <p:cNvSpPr txBox="1"/>
          <p:nvPr/>
        </p:nvSpPr>
        <p:spPr>
          <a:xfrm>
            <a:off x="9465708" y="3877712"/>
            <a:ext cx="3021469" cy="246165"/>
          </a:xfrm>
          <a:prstGeom prst="rect">
            <a:avLst/>
          </a:prstGeom>
          <a:noFill/>
        </p:spPr>
        <p:txBody>
          <a:bodyPr wrap="square" lIns="91385" tIns="45692" rIns="91385" bIns="45692" rtlCol="0">
            <a:spAutoFit/>
          </a:bodyPr>
          <a:lstStyle>
            <a:defPPr>
              <a:defRPr lang="en-US"/>
            </a:defPPr>
            <a:lvl1pPr fontAlgn="base">
              <a:spcBef>
                <a:spcPct val="0"/>
              </a:spcBef>
              <a:spcAft>
                <a:spcPct val="0"/>
              </a:spcAft>
              <a:defRPr sz="900" b="1">
                <a:solidFill>
                  <a:srgbClr val="000000"/>
                </a:solidFill>
              </a:defRPr>
            </a:lvl1pPr>
          </a:lstStyle>
          <a:p>
            <a:r>
              <a:rPr lang="en-US" sz="1000" b="0" dirty="0">
                <a:solidFill>
                  <a:schemeClr val="tx2"/>
                </a:solidFill>
                <a:latin typeface="+mj-lt"/>
                <a:cs typeface="Arial"/>
              </a:rPr>
              <a:t>Identity and Access Mgmt</a:t>
            </a:r>
          </a:p>
        </p:txBody>
      </p:sp>
      <p:sp>
        <p:nvSpPr>
          <p:cNvPr id="49" name="TextBox 48"/>
          <p:cNvSpPr txBox="1"/>
          <p:nvPr/>
        </p:nvSpPr>
        <p:spPr>
          <a:xfrm>
            <a:off x="9482961" y="4618108"/>
            <a:ext cx="3085942" cy="246165"/>
          </a:xfrm>
          <a:prstGeom prst="rect">
            <a:avLst/>
          </a:prstGeom>
          <a:noFill/>
        </p:spPr>
        <p:txBody>
          <a:bodyPr wrap="square" lIns="91385" tIns="45692" rIns="91385" bIns="45692" rtlCol="0">
            <a:spAutoFit/>
          </a:bodyPr>
          <a:lstStyle>
            <a:defPPr>
              <a:defRPr lang="en-US"/>
            </a:defPPr>
            <a:lvl1pPr fontAlgn="base">
              <a:spcBef>
                <a:spcPct val="0"/>
              </a:spcBef>
              <a:spcAft>
                <a:spcPct val="0"/>
              </a:spcAft>
              <a:defRPr sz="900" b="1">
                <a:solidFill>
                  <a:schemeClr val="bg2"/>
                </a:solidFill>
                <a:latin typeface="Calibri" panose="020F0502020204030204" pitchFamily="34" charset="0"/>
              </a:defRPr>
            </a:lvl1pPr>
          </a:lstStyle>
          <a:p>
            <a:r>
              <a:rPr lang="en-US" sz="1000" b="0" dirty="0">
                <a:solidFill>
                  <a:schemeClr val="tx2"/>
                </a:solidFill>
                <a:latin typeface="+mj-lt"/>
                <a:cs typeface="Arial"/>
              </a:rPr>
              <a:t>Vulnerability Mgmt System</a:t>
            </a:r>
          </a:p>
        </p:txBody>
      </p:sp>
      <p:pic>
        <p:nvPicPr>
          <p:cNvPr id="54"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8995376" y="4111141"/>
            <a:ext cx="308605" cy="224153"/>
          </a:xfrm>
          <a:prstGeom prst="rect">
            <a:avLst/>
          </a:prstGeom>
          <a:noFill/>
          <a:ln w="9525">
            <a:noFill/>
            <a:miter lim="800000"/>
            <a:headEnd/>
            <a:tailEnd/>
          </a:ln>
        </p:spPr>
      </p:pic>
      <p:sp>
        <p:nvSpPr>
          <p:cNvPr id="53" name="TextBox 52"/>
          <p:cNvSpPr txBox="1"/>
          <p:nvPr/>
        </p:nvSpPr>
        <p:spPr>
          <a:xfrm>
            <a:off x="9471484" y="4353071"/>
            <a:ext cx="2866498" cy="246165"/>
          </a:xfrm>
          <a:prstGeom prst="rect">
            <a:avLst/>
          </a:prstGeom>
          <a:noFill/>
        </p:spPr>
        <p:txBody>
          <a:bodyPr wrap="square" lIns="91385" tIns="45692" rIns="91385" bIns="45692" rtlCol="0">
            <a:spAutoFit/>
          </a:bodyPr>
          <a:lstStyle/>
          <a:p>
            <a:pPr>
              <a:spcBef>
                <a:spcPct val="0"/>
              </a:spcBef>
            </a:pPr>
            <a:r>
              <a:rPr lang="en-US" sz="1000" dirty="0">
                <a:solidFill>
                  <a:schemeClr val="tx2"/>
                </a:solidFill>
                <a:latin typeface="+mj-lt"/>
                <a:cs typeface="Arial"/>
              </a:rPr>
              <a:t>Archival –  Email, Files and SharePoint </a:t>
            </a:r>
          </a:p>
        </p:txBody>
      </p:sp>
      <p:sp>
        <p:nvSpPr>
          <p:cNvPr id="56" name="Rectangle 55"/>
          <p:cNvSpPr/>
          <p:nvPr/>
        </p:nvSpPr>
        <p:spPr>
          <a:xfrm>
            <a:off x="4778580" y="3603197"/>
            <a:ext cx="256311" cy="1221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latin typeface="+mj-lt"/>
              </a:rPr>
              <a:t>Data in motion</a:t>
            </a:r>
          </a:p>
        </p:txBody>
      </p:sp>
      <p:sp>
        <p:nvSpPr>
          <p:cNvPr id="57" name="Rectangle 56"/>
          <p:cNvSpPr/>
          <p:nvPr/>
        </p:nvSpPr>
        <p:spPr>
          <a:xfrm>
            <a:off x="8427668" y="3561957"/>
            <a:ext cx="256311" cy="1221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latin typeface="+mj-lt"/>
              </a:rPr>
              <a:t>Data at rest</a:t>
            </a:r>
          </a:p>
        </p:txBody>
      </p:sp>
      <p:sp>
        <p:nvSpPr>
          <p:cNvPr id="58" name="Rectangle 57"/>
          <p:cNvSpPr/>
          <p:nvPr/>
        </p:nvSpPr>
        <p:spPr>
          <a:xfrm>
            <a:off x="11761784" y="3544034"/>
            <a:ext cx="256311" cy="1221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latin typeface="+mj-lt"/>
              </a:rPr>
              <a:t>Data in use</a:t>
            </a:r>
          </a:p>
        </p:txBody>
      </p:sp>
      <p:sp>
        <p:nvSpPr>
          <p:cNvPr id="59" name="TextBox 58"/>
          <p:cNvSpPr txBox="1"/>
          <p:nvPr/>
        </p:nvSpPr>
        <p:spPr>
          <a:xfrm>
            <a:off x="2167789" y="5109853"/>
            <a:ext cx="9220200" cy="369332"/>
          </a:xfrm>
          <a:prstGeom prst="rect">
            <a:avLst/>
          </a:prstGeom>
          <a:noFill/>
        </p:spPr>
        <p:txBody>
          <a:bodyPr wrap="square" lIns="0" tIns="0" rIns="0" bIns="0" rtlCol="0">
            <a:spAutoFit/>
          </a:bodyPr>
          <a:lstStyle/>
          <a:p>
            <a:pPr marL="228600" lvl="1" indent="-171450">
              <a:buClr>
                <a:srgbClr val="FB4E0B"/>
              </a:buClr>
              <a:buFont typeface="Arial" panose="020B0604020202020204" pitchFamily="34" charset="0"/>
              <a:buChar char="•"/>
            </a:pPr>
            <a:r>
              <a:rPr lang="en-US" sz="1200" b="1" dirty="0">
                <a:solidFill>
                  <a:schemeClr val="tx2"/>
                </a:solidFill>
                <a:latin typeface="+mj-lt"/>
              </a:rPr>
              <a:t>Multi-Channel Awareness: </a:t>
            </a:r>
            <a:r>
              <a:rPr lang="en-US" sz="1200" dirty="0">
                <a:solidFill>
                  <a:schemeClr val="tx2"/>
                </a:solidFill>
                <a:latin typeface="+mj-lt"/>
              </a:rPr>
              <a:t>eMails, Posters, Standees, Screensavers, eLearning Modules (Standard &amp; Role Based)</a:t>
            </a:r>
          </a:p>
          <a:p>
            <a:pPr marL="228600" lvl="1" indent="-171450">
              <a:buClr>
                <a:srgbClr val="FB4E0B"/>
              </a:buClr>
              <a:buFont typeface="Arial" panose="020B0604020202020204" pitchFamily="34" charset="0"/>
              <a:buChar char="•"/>
            </a:pPr>
            <a:r>
              <a:rPr lang="en-US" sz="1200" b="1" dirty="0">
                <a:solidFill>
                  <a:schemeClr val="tx2"/>
                </a:solidFill>
                <a:latin typeface="+mj-lt"/>
              </a:rPr>
              <a:t>Phishing : </a:t>
            </a:r>
            <a:r>
              <a:rPr lang="en-US" sz="1200" dirty="0">
                <a:solidFill>
                  <a:schemeClr val="tx2"/>
                </a:solidFill>
                <a:latin typeface="+mj-lt"/>
              </a:rPr>
              <a:t>Periodic Phishing simulations to test and enhance employee awareness</a:t>
            </a:r>
          </a:p>
        </p:txBody>
      </p:sp>
      <p:sp>
        <p:nvSpPr>
          <p:cNvPr id="60" name="TextBox 59"/>
          <p:cNvSpPr txBox="1"/>
          <p:nvPr/>
        </p:nvSpPr>
        <p:spPr>
          <a:xfrm>
            <a:off x="2153806" y="5916592"/>
            <a:ext cx="9220200" cy="369332"/>
          </a:xfrm>
          <a:prstGeom prst="rect">
            <a:avLst/>
          </a:prstGeom>
          <a:noFill/>
        </p:spPr>
        <p:txBody>
          <a:bodyPr wrap="square" lIns="0" tIns="0" rIns="0" bIns="0" rtlCol="0">
            <a:spAutoFit/>
          </a:bodyPr>
          <a:lstStyle/>
          <a:p>
            <a:pPr marL="228600" lvl="1" indent="-171450">
              <a:buClr>
                <a:srgbClr val="FB4E0B"/>
              </a:buClr>
              <a:buFont typeface="Arial" panose="020B0604020202020204" pitchFamily="34" charset="0"/>
              <a:buChar char="•"/>
            </a:pPr>
            <a:r>
              <a:rPr lang="en-US" sz="1200" b="1" dirty="0">
                <a:solidFill>
                  <a:schemeClr val="tx2"/>
                </a:solidFill>
                <a:latin typeface="+mj-lt"/>
              </a:rPr>
              <a:t>External : </a:t>
            </a:r>
            <a:r>
              <a:rPr lang="en-US" sz="1200" dirty="0">
                <a:solidFill>
                  <a:schemeClr val="tx2"/>
                </a:solidFill>
                <a:latin typeface="+mj-lt"/>
              </a:rPr>
              <a:t>Client Business IT &amp; InfoSec counterparts, Consultants, Auditors and Partners</a:t>
            </a:r>
          </a:p>
          <a:p>
            <a:pPr marL="228600" lvl="1" indent="-171450">
              <a:buClr>
                <a:srgbClr val="FB4E0B"/>
              </a:buClr>
              <a:buFont typeface="Arial" panose="020B0604020202020204" pitchFamily="34" charset="0"/>
              <a:buChar char="•"/>
            </a:pPr>
            <a:r>
              <a:rPr lang="en-US" sz="1200" b="1" dirty="0">
                <a:solidFill>
                  <a:schemeClr val="tx2"/>
                </a:solidFill>
                <a:latin typeface="+mj-lt"/>
              </a:rPr>
              <a:t>Internal : </a:t>
            </a:r>
            <a:r>
              <a:rPr lang="en-US" sz="1200" dirty="0">
                <a:solidFill>
                  <a:schemeClr val="tx2"/>
                </a:solidFill>
                <a:latin typeface="+mj-lt"/>
              </a:rPr>
              <a:t>Technology, Internal Audit, Legal, Business, Facilities</a:t>
            </a:r>
          </a:p>
        </p:txBody>
      </p:sp>
      <p:sp>
        <p:nvSpPr>
          <p:cNvPr id="61" name="TextBox 60"/>
          <p:cNvSpPr txBox="1"/>
          <p:nvPr/>
        </p:nvSpPr>
        <p:spPr>
          <a:xfrm>
            <a:off x="142010" y="6579713"/>
            <a:ext cx="2834109" cy="153888"/>
          </a:xfrm>
          <a:prstGeom prst="rect">
            <a:avLst/>
          </a:prstGeom>
          <a:noFill/>
        </p:spPr>
        <p:txBody>
          <a:bodyPr wrap="none" lIns="0" tIns="0" rIns="0" bIns="0" rtlCol="0">
            <a:spAutoFit/>
          </a:bodyPr>
          <a:lstStyle/>
          <a:p>
            <a:r>
              <a:rPr lang="en-US" sz="800" b="1" dirty="0">
                <a:latin typeface="+mj-lt"/>
              </a:rPr>
              <a:t>CMA – </a:t>
            </a:r>
            <a:r>
              <a:rPr lang="en-US" sz="800" dirty="0">
                <a:solidFill>
                  <a:schemeClr val="tx2"/>
                </a:solidFill>
                <a:latin typeface="+mj-lt"/>
              </a:rPr>
              <a:t>Cyber Maturity Assessment </a:t>
            </a:r>
            <a:r>
              <a:rPr lang="en-US" sz="800" b="1" dirty="0">
                <a:latin typeface="+mj-lt"/>
              </a:rPr>
              <a:t>| CRA – </a:t>
            </a:r>
            <a:r>
              <a:rPr lang="en-US" sz="800" dirty="0">
                <a:solidFill>
                  <a:schemeClr val="tx2"/>
                </a:solidFill>
                <a:latin typeface="+mj-lt"/>
              </a:rPr>
              <a:t>Cyber Risk </a:t>
            </a:r>
            <a:r>
              <a:rPr lang="en-US" sz="1000" dirty="0">
                <a:solidFill>
                  <a:schemeClr val="tx2"/>
                </a:solidFill>
                <a:latin typeface="+mj-lt"/>
              </a:rPr>
              <a:t>Assessment</a:t>
            </a:r>
          </a:p>
        </p:txBody>
      </p:sp>
      <p:pic>
        <p:nvPicPr>
          <p:cNvPr id="63"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8990148" y="3838747"/>
            <a:ext cx="308605" cy="224153"/>
          </a:xfrm>
          <a:prstGeom prst="rect">
            <a:avLst/>
          </a:prstGeom>
          <a:noFill/>
          <a:ln w="9525">
            <a:noFill/>
            <a:miter lim="800000"/>
            <a:headEnd/>
            <a:tailEnd/>
          </a:ln>
        </p:spPr>
      </p:pic>
      <p:pic>
        <p:nvPicPr>
          <p:cNvPr id="64"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8999985" y="4362637"/>
            <a:ext cx="308605" cy="224153"/>
          </a:xfrm>
          <a:prstGeom prst="rect">
            <a:avLst/>
          </a:prstGeom>
          <a:noFill/>
          <a:ln w="9525">
            <a:noFill/>
            <a:miter lim="800000"/>
            <a:headEnd/>
            <a:tailEnd/>
          </a:ln>
        </p:spPr>
      </p:pic>
      <p:pic>
        <p:nvPicPr>
          <p:cNvPr id="65" name="Picture 479"/>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Lst>
          </a:blip>
          <a:srcRect/>
          <a:stretch>
            <a:fillRect/>
          </a:stretch>
        </p:blipFill>
        <p:spPr bwMode="auto">
          <a:xfrm>
            <a:off x="9001874" y="4610923"/>
            <a:ext cx="308605" cy="224153"/>
          </a:xfrm>
          <a:prstGeom prst="rect">
            <a:avLst/>
          </a:prstGeom>
          <a:noFill/>
          <a:ln w="9525">
            <a:noFill/>
            <a:miter lim="800000"/>
            <a:headEnd/>
            <a:tailEnd/>
          </a:ln>
        </p:spPr>
      </p:pic>
      <p:sp>
        <p:nvSpPr>
          <p:cNvPr id="67"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pPr lvl="0">
              <a:lnSpc>
                <a:spcPct val="100000"/>
              </a:lnSpc>
              <a:spcBef>
                <a:spcPts val="0"/>
              </a:spcBef>
              <a:defRPr/>
            </a:pPr>
            <a:r>
              <a:rPr lang="en-US" sz="2400" dirty="0"/>
              <a:t> </a:t>
            </a:r>
            <a:r>
              <a:rPr lang="en-US" sz="2400" dirty="0">
                <a:solidFill>
                  <a:srgbClr val="000000"/>
                </a:solidFill>
              </a:rPr>
              <a:t>Information Security, Cyber Security Framework</a:t>
            </a:r>
          </a:p>
        </p:txBody>
      </p:sp>
    </p:spTree>
    <p:extLst>
      <p:ext uri="{BB962C8B-B14F-4D97-AF65-F5344CB8AC3E}">
        <p14:creationId xmlns:p14="http://schemas.microsoft.com/office/powerpoint/2010/main" val="2154811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72102" y="638429"/>
            <a:ext cx="11181095" cy="5307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spcBef>
                <a:spcPts val="300"/>
              </a:spcBef>
              <a:buFont typeface="Arial" panose="020B0604020202020204" pitchFamily="34" charset="0"/>
              <a:buChar char="•"/>
              <a:defRPr/>
            </a:pPr>
            <a:r>
              <a:rPr lang="en-US" sz="1400" spc="-30" dirty="0">
                <a:solidFill>
                  <a:srgbClr val="000000">
                    <a:lumMod val="75000"/>
                    <a:lumOff val="25000"/>
                  </a:srgbClr>
                </a:solidFill>
                <a:latin typeface="+mj-lt"/>
              </a:rPr>
              <a:t>Complement existing defense in-depth on premise controls with Next Gen Technologies to mitigate emerging Cyber risks and threats</a:t>
            </a:r>
          </a:p>
          <a:p>
            <a:pPr marL="285750" indent="-285750">
              <a:spcBef>
                <a:spcPts val="300"/>
              </a:spcBef>
              <a:buFont typeface="Arial" panose="020B0604020202020204" pitchFamily="34" charset="0"/>
              <a:buChar char="•"/>
              <a:defRPr/>
            </a:pPr>
            <a:r>
              <a:rPr lang="en-US" sz="1400" spc="-30" dirty="0">
                <a:solidFill>
                  <a:srgbClr val="000000">
                    <a:lumMod val="75000"/>
                    <a:lumOff val="25000"/>
                  </a:srgbClr>
                </a:solidFill>
                <a:latin typeface="+mj-lt"/>
              </a:rPr>
              <a:t>Ensure complete data security with dedicated and hardened desktops, named associates and security controls utilizing contemporary technologies</a:t>
            </a:r>
          </a:p>
        </p:txBody>
      </p:sp>
      <p:sp>
        <p:nvSpPr>
          <p:cNvPr id="55" name="Rounded Rectangle 56">
            <a:extLst>
              <a:ext uri="{FF2B5EF4-FFF2-40B4-BE49-F238E27FC236}">
                <a16:creationId xmlns:a16="http://schemas.microsoft.com/office/drawing/2014/main" id="{0D8B9435-9B33-4596-803B-1CA26C4F5D08}"/>
              </a:ext>
            </a:extLst>
          </p:cNvPr>
          <p:cNvSpPr/>
          <p:nvPr/>
        </p:nvSpPr>
        <p:spPr>
          <a:xfrm>
            <a:off x="1501775" y="5922963"/>
            <a:ext cx="3200400"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rgbClr val="000000">
                    <a:lumMod val="75000"/>
                    <a:lumOff val="25000"/>
                  </a:srgbClr>
                </a:solidFill>
                <a:latin typeface="+mj-lt"/>
              </a:rPr>
              <a:t>		</a:t>
            </a:r>
          </a:p>
        </p:txBody>
      </p:sp>
      <p:sp>
        <p:nvSpPr>
          <p:cNvPr id="56" name="Rounded Rectangle 55"/>
          <p:cNvSpPr/>
          <p:nvPr/>
        </p:nvSpPr>
        <p:spPr>
          <a:xfrm>
            <a:off x="4900613" y="5995988"/>
            <a:ext cx="3389312" cy="314325"/>
          </a:xfrm>
          <a:prstGeom prst="roundRect">
            <a:avLst/>
          </a:prstGeom>
          <a:no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r>
              <a:rPr lang="en-US" sz="900" dirty="0">
                <a:solidFill>
                  <a:srgbClr val="000000">
                    <a:lumMod val="75000"/>
                    <a:lumOff val="25000"/>
                  </a:srgbClr>
                </a:solidFill>
                <a:latin typeface="+mj-lt"/>
              </a:rPr>
              <a:t>HIPAA, HiTrust, SOX404, SSAE18, Privacy (GDPR, CCPA) </a:t>
            </a:r>
          </a:p>
        </p:txBody>
      </p:sp>
      <p:sp>
        <p:nvSpPr>
          <p:cNvPr id="57" name="Rounded Rectangle 56"/>
          <p:cNvSpPr/>
          <p:nvPr/>
        </p:nvSpPr>
        <p:spPr>
          <a:xfrm>
            <a:off x="8353425" y="5989638"/>
            <a:ext cx="3671888" cy="314325"/>
          </a:xfrm>
          <a:prstGeom prst="roundRect">
            <a:avLst/>
          </a:prstGeom>
          <a:no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r>
              <a:rPr lang="en-US" sz="900" dirty="0">
                <a:solidFill>
                  <a:srgbClr val="000000">
                    <a:lumMod val="75000"/>
                    <a:lumOff val="25000"/>
                  </a:srgbClr>
                </a:solidFill>
                <a:latin typeface="+mj-lt"/>
              </a:rPr>
              <a:t>ISO27001, ISO 22301, ISO 9000, PCI-DSS, URAC</a:t>
            </a:r>
          </a:p>
        </p:txBody>
      </p:sp>
      <p:sp>
        <p:nvSpPr>
          <p:cNvPr id="58" name="Rounded Rectangle 57"/>
          <p:cNvSpPr/>
          <p:nvPr/>
        </p:nvSpPr>
        <p:spPr>
          <a:xfrm>
            <a:off x="2681288" y="5994400"/>
            <a:ext cx="1933575" cy="314325"/>
          </a:xfrm>
          <a:prstGeom prst="roundRect">
            <a:avLst/>
          </a:prstGeom>
          <a:no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r>
              <a:rPr lang="en-US" sz="900" dirty="0">
                <a:solidFill>
                  <a:srgbClr val="000000">
                    <a:lumMod val="75000"/>
                    <a:lumOff val="25000"/>
                  </a:srgbClr>
                </a:solidFill>
                <a:latin typeface="+mj-lt"/>
              </a:rPr>
              <a:t>EXL Information Security Policy </a:t>
            </a:r>
          </a:p>
        </p:txBody>
      </p:sp>
      <p:sp>
        <p:nvSpPr>
          <p:cNvPr id="59" name="Rounded Rectangle 58"/>
          <p:cNvSpPr/>
          <p:nvPr/>
        </p:nvSpPr>
        <p:spPr>
          <a:xfrm>
            <a:off x="220386" y="5902967"/>
            <a:ext cx="1169988" cy="67468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000" b="1" dirty="0">
                <a:solidFill>
                  <a:srgbClr val="000000">
                    <a:lumMod val="75000"/>
                    <a:lumOff val="25000"/>
                  </a:srgbClr>
                </a:solidFill>
                <a:latin typeface="+mj-lt"/>
              </a:rPr>
              <a:t>Defense-in-Depth       on-Prem Controls </a:t>
            </a:r>
          </a:p>
        </p:txBody>
      </p:sp>
      <p:sp>
        <p:nvSpPr>
          <p:cNvPr id="60" name="Rounded Rectangle 59"/>
          <p:cNvSpPr/>
          <p:nvPr/>
        </p:nvSpPr>
        <p:spPr>
          <a:xfrm>
            <a:off x="1266825" y="5995988"/>
            <a:ext cx="1931988" cy="314325"/>
          </a:xfrm>
          <a:prstGeom prst="roundRect">
            <a:avLst/>
          </a:prstGeom>
          <a:no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r>
              <a:rPr lang="en-US" sz="900" dirty="0">
                <a:solidFill>
                  <a:srgbClr val="000000">
                    <a:lumMod val="75000"/>
                    <a:lumOff val="25000"/>
                  </a:srgbClr>
                </a:solidFill>
                <a:latin typeface="+mj-lt"/>
              </a:rPr>
              <a:t>Client Contracts  </a:t>
            </a:r>
          </a:p>
        </p:txBody>
      </p:sp>
      <p:sp>
        <p:nvSpPr>
          <p:cNvPr id="61" name="Rounded Rectangle 60"/>
          <p:cNvSpPr/>
          <p:nvPr/>
        </p:nvSpPr>
        <p:spPr>
          <a:xfrm>
            <a:off x="1501775" y="6345238"/>
            <a:ext cx="10445750" cy="22225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b="1" dirty="0">
                <a:solidFill>
                  <a:schemeClr val="bg1"/>
                </a:solidFill>
                <a:latin typeface="+mj-lt"/>
              </a:rPr>
              <a:t>NIST Aligned Cyber Security Controls and Practices / 24 x 7 Cyber Defense Monitoring  </a:t>
            </a:r>
          </a:p>
        </p:txBody>
      </p:sp>
      <p:sp>
        <p:nvSpPr>
          <p:cNvPr id="63" name="Rectangle 62"/>
          <p:cNvSpPr/>
          <p:nvPr/>
        </p:nvSpPr>
        <p:spPr bwMode="auto">
          <a:xfrm>
            <a:off x="991915" y="4392613"/>
            <a:ext cx="10919097" cy="635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64" name="Rounded Rectangle 63"/>
          <p:cNvSpPr/>
          <p:nvPr/>
        </p:nvSpPr>
        <p:spPr bwMode="auto">
          <a:xfrm>
            <a:off x="1111250" y="4438650"/>
            <a:ext cx="2667000" cy="558800"/>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lumMod val="85000"/>
                    <a:lumOff val="15000"/>
                  </a:schemeClr>
                </a:solidFill>
                <a:latin typeface="+mj-lt"/>
              </a:rPr>
              <a:t> </a:t>
            </a:r>
            <a:r>
              <a:rPr lang="en-US" sz="1400" dirty="0">
                <a:solidFill>
                  <a:schemeClr val="bg1"/>
                </a:solidFill>
                <a:latin typeface="+mj-lt"/>
              </a:rPr>
              <a:t>Heightened focus on User Awareness &amp; Training</a:t>
            </a:r>
          </a:p>
        </p:txBody>
      </p:sp>
      <p:sp>
        <p:nvSpPr>
          <p:cNvPr id="65" name="TextBox 18"/>
          <p:cNvSpPr txBox="1">
            <a:spLocks noChangeArrowheads="1"/>
          </p:cNvSpPr>
          <p:nvPr/>
        </p:nvSpPr>
        <p:spPr bwMode="auto">
          <a:xfrm>
            <a:off x="4005756" y="4478640"/>
            <a:ext cx="5514567" cy="42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400"/>
              </a:spcAft>
              <a:buFont typeface="Arial" panose="020B0604020202020204" pitchFamily="34" charset="0"/>
              <a:buChar char="•"/>
            </a:pPr>
            <a:r>
              <a:rPr lang="en-US" altLang="en-US" sz="1200" dirty="0">
                <a:solidFill>
                  <a:srgbClr val="000000"/>
                </a:solidFill>
                <a:latin typeface="+mj-lt"/>
              </a:rPr>
              <a:t>Campaigns on </a:t>
            </a:r>
            <a:r>
              <a:rPr lang="en-US" altLang="en-US" sz="1200" b="1" dirty="0">
                <a:solidFill>
                  <a:srgbClr val="000000"/>
                </a:solidFill>
                <a:latin typeface="+mj-lt"/>
              </a:rPr>
              <a:t>Remote working Do’s and Don’ts</a:t>
            </a:r>
            <a:r>
              <a:rPr lang="en-US" altLang="en-US" sz="1200" dirty="0">
                <a:solidFill>
                  <a:srgbClr val="000000"/>
                </a:solidFill>
                <a:latin typeface="+mj-lt"/>
              </a:rPr>
              <a:t>; </a:t>
            </a:r>
            <a:r>
              <a:rPr lang="en-US" altLang="en-US" sz="1200" b="1" dirty="0">
                <a:solidFill>
                  <a:srgbClr val="000000"/>
                </a:solidFill>
                <a:latin typeface="+mj-lt"/>
              </a:rPr>
              <a:t>Policy enhancements </a:t>
            </a:r>
          </a:p>
          <a:p>
            <a:pPr eaLnBrk="1" hangingPunct="1">
              <a:spcAft>
                <a:spcPts val="400"/>
              </a:spcAft>
              <a:buFont typeface="Arial" panose="020B0604020202020204" pitchFamily="34" charset="0"/>
              <a:buChar char="•"/>
            </a:pPr>
            <a:r>
              <a:rPr lang="en-US" altLang="en-US" sz="1200" dirty="0">
                <a:solidFill>
                  <a:srgbClr val="000000"/>
                </a:solidFill>
                <a:latin typeface="+mj-lt"/>
              </a:rPr>
              <a:t>Multichannel Awareness – Screensavers, Emails, e-learning module    </a:t>
            </a:r>
          </a:p>
        </p:txBody>
      </p:sp>
      <p:sp>
        <p:nvSpPr>
          <p:cNvPr id="68" name="Rectangle 67"/>
          <p:cNvSpPr/>
          <p:nvPr/>
        </p:nvSpPr>
        <p:spPr bwMode="auto">
          <a:xfrm>
            <a:off x="991917" y="3757613"/>
            <a:ext cx="10918324" cy="635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69" name="TextBox 20"/>
          <p:cNvSpPr txBox="1">
            <a:spLocks noChangeArrowheads="1"/>
          </p:cNvSpPr>
          <p:nvPr/>
        </p:nvSpPr>
        <p:spPr bwMode="auto">
          <a:xfrm>
            <a:off x="4004984" y="3788406"/>
            <a:ext cx="6367776" cy="55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150000"/>
              </a:lnSpc>
              <a:buFont typeface="Arial" panose="020B0604020202020204" pitchFamily="34" charset="0"/>
              <a:buChar char="•"/>
            </a:pPr>
            <a:r>
              <a:rPr lang="en-US" altLang="en-US" sz="1200" dirty="0">
                <a:solidFill>
                  <a:srgbClr val="000000"/>
                </a:solidFill>
                <a:latin typeface="+mj-lt"/>
              </a:rPr>
              <a:t>User profiling with activity trending using Access, Operations timings, application Surfing</a:t>
            </a:r>
          </a:p>
          <a:p>
            <a:pPr eaLnBrk="1" hangingPunct="1">
              <a:lnSpc>
                <a:spcPct val="150000"/>
              </a:lnSpc>
              <a:buFont typeface="Arial" panose="020B0604020202020204" pitchFamily="34" charset="0"/>
              <a:buChar char="•"/>
            </a:pPr>
            <a:r>
              <a:rPr lang="en-US" altLang="en-US" sz="1200" dirty="0">
                <a:solidFill>
                  <a:srgbClr val="000000"/>
                </a:solidFill>
                <a:latin typeface="+mj-lt"/>
              </a:rPr>
              <a:t>Protect against threats like </a:t>
            </a:r>
            <a:r>
              <a:rPr lang="en-US" altLang="en-US" sz="1200" b="1" dirty="0">
                <a:solidFill>
                  <a:srgbClr val="000000"/>
                </a:solidFill>
                <a:latin typeface="+mj-lt"/>
              </a:rPr>
              <a:t>Credential compromise </a:t>
            </a:r>
            <a:r>
              <a:rPr lang="en-US" altLang="en-US" sz="1200" dirty="0">
                <a:solidFill>
                  <a:srgbClr val="000000"/>
                </a:solidFill>
                <a:latin typeface="+mj-lt"/>
              </a:rPr>
              <a:t>and </a:t>
            </a:r>
            <a:r>
              <a:rPr lang="en-US" altLang="en-US" sz="1200" b="1" dirty="0">
                <a:solidFill>
                  <a:srgbClr val="000000"/>
                </a:solidFill>
                <a:latin typeface="+mj-lt"/>
              </a:rPr>
              <a:t>Insider actors </a:t>
            </a:r>
          </a:p>
        </p:txBody>
      </p:sp>
      <p:sp>
        <p:nvSpPr>
          <p:cNvPr id="70" name="Rounded Rectangle 69"/>
          <p:cNvSpPr/>
          <p:nvPr/>
        </p:nvSpPr>
        <p:spPr bwMode="auto">
          <a:xfrm>
            <a:off x="1111250" y="3783013"/>
            <a:ext cx="2667000" cy="558800"/>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lumMod val="85000"/>
                    <a:lumOff val="15000"/>
                  </a:schemeClr>
                </a:solidFill>
                <a:latin typeface="+mj-lt"/>
              </a:rPr>
              <a:t> </a:t>
            </a:r>
            <a:r>
              <a:rPr lang="en-US" sz="1400" dirty="0">
                <a:solidFill>
                  <a:schemeClr val="bg1"/>
                </a:solidFill>
                <a:latin typeface="+mj-lt"/>
              </a:rPr>
              <a:t>WFH User and environment Profiling &amp; Analytics</a:t>
            </a:r>
          </a:p>
        </p:txBody>
      </p:sp>
      <p:sp>
        <p:nvSpPr>
          <p:cNvPr id="73" name="Rectangle 72"/>
          <p:cNvSpPr/>
          <p:nvPr/>
        </p:nvSpPr>
        <p:spPr bwMode="auto">
          <a:xfrm>
            <a:off x="991917" y="1888925"/>
            <a:ext cx="10919096" cy="57308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74" name="TextBox 25"/>
          <p:cNvSpPr txBox="1">
            <a:spLocks noChangeArrowheads="1"/>
          </p:cNvSpPr>
          <p:nvPr/>
        </p:nvSpPr>
        <p:spPr bwMode="auto">
          <a:xfrm>
            <a:off x="4005756" y="2000538"/>
            <a:ext cx="7820388"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400"/>
              </a:spcAft>
              <a:buFont typeface="Arial" panose="020B0604020202020204" pitchFamily="34" charset="0"/>
              <a:buChar char="•"/>
            </a:pPr>
            <a:r>
              <a:rPr lang="en-US" altLang="en-US" sz="1200" dirty="0">
                <a:solidFill>
                  <a:srgbClr val="000000"/>
                </a:solidFill>
                <a:latin typeface="+mj-lt"/>
              </a:rPr>
              <a:t>Substitute for lack of Physical Security at WFH - </a:t>
            </a:r>
            <a:r>
              <a:rPr lang="en-US" altLang="en-US" sz="1200" b="1" dirty="0">
                <a:solidFill>
                  <a:srgbClr val="000000"/>
                </a:solidFill>
                <a:latin typeface="+mj-lt"/>
              </a:rPr>
              <a:t>AI based remote employee monitoring </a:t>
            </a:r>
            <a:r>
              <a:rPr lang="en-US" altLang="en-US" sz="1200" dirty="0">
                <a:solidFill>
                  <a:srgbClr val="000000"/>
                </a:solidFill>
                <a:latin typeface="+mj-lt"/>
              </a:rPr>
              <a:t>for potential Security Policy violations (post approvals from Client &amp; end User)</a:t>
            </a:r>
          </a:p>
        </p:txBody>
      </p:sp>
      <p:sp>
        <p:nvSpPr>
          <p:cNvPr id="75" name="Rounded Rectangle 74"/>
          <p:cNvSpPr/>
          <p:nvPr/>
        </p:nvSpPr>
        <p:spPr bwMode="auto">
          <a:xfrm>
            <a:off x="1111250" y="1908175"/>
            <a:ext cx="2667000" cy="554038"/>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bg1"/>
                </a:solidFill>
                <a:latin typeface="+mj-lt"/>
              </a:rPr>
              <a:t>Physical to Logical Security with Intelligent Technology </a:t>
            </a:r>
          </a:p>
        </p:txBody>
      </p:sp>
      <p:sp>
        <p:nvSpPr>
          <p:cNvPr id="77" name="Rounded Rectangle 56">
            <a:extLst>
              <a:ext uri="{FF2B5EF4-FFF2-40B4-BE49-F238E27FC236}">
                <a16:creationId xmlns:a16="http://schemas.microsoft.com/office/drawing/2014/main" id="{0D8B9435-9B33-4596-803B-1CA26C4F5D08}"/>
              </a:ext>
            </a:extLst>
          </p:cNvPr>
          <p:cNvSpPr/>
          <p:nvPr/>
        </p:nvSpPr>
        <p:spPr>
          <a:xfrm>
            <a:off x="5026025" y="5911850"/>
            <a:ext cx="3200400" cy="3667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0000">
                  <a:lumMod val="75000"/>
                  <a:lumOff val="25000"/>
                </a:srgbClr>
              </a:solidFill>
              <a:latin typeface="+mj-lt"/>
            </a:endParaRPr>
          </a:p>
        </p:txBody>
      </p:sp>
      <p:sp>
        <p:nvSpPr>
          <p:cNvPr id="78" name="Rounded Rectangle 56">
            <a:extLst>
              <a:ext uri="{FF2B5EF4-FFF2-40B4-BE49-F238E27FC236}">
                <a16:creationId xmlns:a16="http://schemas.microsoft.com/office/drawing/2014/main" id="{0D8B9435-9B33-4596-803B-1CA26C4F5D08}"/>
              </a:ext>
            </a:extLst>
          </p:cNvPr>
          <p:cNvSpPr/>
          <p:nvPr/>
        </p:nvSpPr>
        <p:spPr>
          <a:xfrm>
            <a:off x="8615363" y="5911850"/>
            <a:ext cx="3200400"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0000">
                  <a:lumMod val="75000"/>
                  <a:lumOff val="25000"/>
                </a:srgbClr>
              </a:solidFill>
              <a:latin typeface="+mj-lt"/>
            </a:endParaRPr>
          </a:p>
        </p:txBody>
      </p:sp>
      <p:sp>
        <p:nvSpPr>
          <p:cNvPr id="79" name="Rectangle 30"/>
          <p:cNvSpPr>
            <a:spLocks noChangeArrowheads="1"/>
          </p:cNvSpPr>
          <p:nvPr/>
        </p:nvSpPr>
        <p:spPr bwMode="auto">
          <a:xfrm>
            <a:off x="2395538" y="5797550"/>
            <a:ext cx="1328737"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b="1" dirty="0">
                <a:solidFill>
                  <a:srgbClr val="404040"/>
                </a:solidFill>
                <a:latin typeface="+mj-lt"/>
                <a:cs typeface="Arial" panose="020B0604020202020204" pitchFamily="34" charset="0"/>
              </a:rPr>
              <a:t>Policy &amp; Process</a:t>
            </a:r>
          </a:p>
        </p:txBody>
      </p:sp>
      <p:sp>
        <p:nvSpPr>
          <p:cNvPr id="80" name="Rectangle 31"/>
          <p:cNvSpPr>
            <a:spLocks noChangeArrowheads="1"/>
          </p:cNvSpPr>
          <p:nvPr/>
        </p:nvSpPr>
        <p:spPr bwMode="auto">
          <a:xfrm>
            <a:off x="5962650" y="5789613"/>
            <a:ext cx="1328738"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b="1" dirty="0">
                <a:solidFill>
                  <a:srgbClr val="404040"/>
                </a:solidFill>
                <a:latin typeface="+mj-lt"/>
                <a:cs typeface="Arial" panose="020B0604020202020204" pitchFamily="34" charset="0"/>
              </a:rPr>
              <a:t>Regulations</a:t>
            </a:r>
          </a:p>
        </p:txBody>
      </p:sp>
      <p:sp>
        <p:nvSpPr>
          <p:cNvPr id="81" name="Rectangle 32"/>
          <p:cNvSpPr>
            <a:spLocks noChangeArrowheads="1"/>
          </p:cNvSpPr>
          <p:nvPr/>
        </p:nvSpPr>
        <p:spPr bwMode="auto">
          <a:xfrm>
            <a:off x="9593263" y="5781675"/>
            <a:ext cx="132715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b="1" dirty="0">
                <a:solidFill>
                  <a:srgbClr val="404040"/>
                </a:solidFill>
                <a:latin typeface="+mj-lt"/>
                <a:cs typeface="Arial" panose="020B0604020202020204" pitchFamily="34" charset="0"/>
              </a:rPr>
              <a:t>Certifications </a:t>
            </a:r>
          </a:p>
        </p:txBody>
      </p:sp>
      <p:sp>
        <p:nvSpPr>
          <p:cNvPr id="83" name="Rectangle 82"/>
          <p:cNvSpPr/>
          <p:nvPr/>
        </p:nvSpPr>
        <p:spPr bwMode="auto">
          <a:xfrm>
            <a:off x="991917" y="1301650"/>
            <a:ext cx="10919095" cy="5715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84" name="Rounded Rectangle 83"/>
          <p:cNvSpPr/>
          <p:nvPr/>
        </p:nvSpPr>
        <p:spPr bwMode="auto">
          <a:xfrm>
            <a:off x="1111250" y="1293613"/>
            <a:ext cx="2667000" cy="552450"/>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bg1"/>
                </a:solidFill>
                <a:latin typeface="+mj-lt"/>
              </a:rPr>
              <a:t>Policy &amp; Governance</a:t>
            </a:r>
          </a:p>
        </p:txBody>
      </p:sp>
      <p:sp>
        <p:nvSpPr>
          <p:cNvPr id="86" name="Rectangle 85"/>
          <p:cNvSpPr/>
          <p:nvPr/>
        </p:nvSpPr>
        <p:spPr bwMode="auto">
          <a:xfrm>
            <a:off x="3917950" y="1354138"/>
            <a:ext cx="6937375" cy="500062"/>
          </a:xfrm>
          <a:prstGeom prst="rect">
            <a:avLst/>
          </a:prstGeom>
        </p:spPr>
        <p:txBody>
          <a:bodyPr>
            <a:spAutoFit/>
          </a:bodyPr>
          <a:lstStyle/>
          <a:p>
            <a:pPr marL="171450" indent="-171450" eaLnBrk="1" fontAlgn="auto" hangingPunct="1">
              <a:spcBef>
                <a:spcPts val="300"/>
              </a:spcBef>
              <a:spcAft>
                <a:spcPts val="0"/>
              </a:spcAft>
              <a:buFont typeface="Arial" pitchFamily="34" charset="0"/>
              <a:buChar char="•"/>
              <a:defRPr/>
            </a:pPr>
            <a:r>
              <a:rPr lang="en-US" sz="1200" spc="-30" dirty="0">
                <a:solidFill>
                  <a:srgbClr val="000000"/>
                </a:solidFill>
                <a:latin typeface="+mj-lt"/>
              </a:rPr>
              <a:t>Work from home Risk Assessment, Risk identification &amp; Risk remediation</a:t>
            </a:r>
          </a:p>
          <a:p>
            <a:pPr marL="171450" indent="-171450">
              <a:spcBef>
                <a:spcPts val="300"/>
              </a:spcBef>
              <a:buFont typeface="Arial" pitchFamily="34" charset="0"/>
              <a:buChar char="•"/>
              <a:defRPr/>
            </a:pPr>
            <a:r>
              <a:rPr lang="en-US" sz="1200" spc="-30" dirty="0">
                <a:solidFill>
                  <a:srgbClr val="000000"/>
                </a:solidFill>
                <a:latin typeface="+mj-lt"/>
              </a:rPr>
              <a:t>User undertaking for security &amp; privacy policy compliance </a:t>
            </a:r>
          </a:p>
        </p:txBody>
      </p:sp>
      <p:sp>
        <p:nvSpPr>
          <p:cNvPr id="88" name="Rectangle 87"/>
          <p:cNvSpPr/>
          <p:nvPr/>
        </p:nvSpPr>
        <p:spPr bwMode="auto">
          <a:xfrm>
            <a:off x="982292" y="2475113"/>
            <a:ext cx="10919096" cy="63341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89" name="Rounded Rectangle 88"/>
          <p:cNvSpPr/>
          <p:nvPr/>
        </p:nvSpPr>
        <p:spPr bwMode="auto">
          <a:xfrm>
            <a:off x="1111250" y="2511425"/>
            <a:ext cx="2667000" cy="557213"/>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bg1"/>
                </a:solidFill>
                <a:latin typeface="+mj-lt"/>
              </a:rPr>
              <a:t>Strengthen End point Controls</a:t>
            </a:r>
          </a:p>
        </p:txBody>
      </p:sp>
      <p:sp>
        <p:nvSpPr>
          <p:cNvPr id="91" name="Rectangle 90"/>
          <p:cNvSpPr/>
          <p:nvPr/>
        </p:nvSpPr>
        <p:spPr bwMode="auto">
          <a:xfrm>
            <a:off x="3917950" y="2405063"/>
            <a:ext cx="7993063" cy="722312"/>
          </a:xfrm>
          <a:prstGeom prst="rect">
            <a:avLst/>
          </a:prstGeom>
        </p:spPr>
        <p:txBody>
          <a:bodyPr>
            <a:spAutoFit/>
          </a:bodyPr>
          <a:lstStyle/>
          <a:p>
            <a:pPr marL="171450" indent="-171450" eaLnBrk="1" fontAlgn="auto" hangingPunct="1">
              <a:spcBef>
                <a:spcPts val="300"/>
              </a:spcBef>
              <a:spcAft>
                <a:spcPts val="0"/>
              </a:spcAft>
              <a:buFont typeface="Arial" pitchFamily="34" charset="0"/>
              <a:buChar char="•"/>
              <a:defRPr/>
            </a:pPr>
            <a:r>
              <a:rPr lang="en-US" sz="1200" b="1" spc="-30" dirty="0">
                <a:solidFill>
                  <a:srgbClr val="000000"/>
                </a:solidFill>
                <a:latin typeface="+mj-lt"/>
              </a:rPr>
              <a:t>CIS aligned </a:t>
            </a:r>
            <a:r>
              <a:rPr lang="en-US" sz="1200" spc="-30" dirty="0">
                <a:solidFill>
                  <a:srgbClr val="000000"/>
                </a:solidFill>
                <a:latin typeface="+mj-lt"/>
              </a:rPr>
              <a:t>End point controls; </a:t>
            </a:r>
            <a:r>
              <a:rPr lang="en-US" sz="1200" b="1" spc="-30" dirty="0">
                <a:solidFill>
                  <a:srgbClr val="000000"/>
                </a:solidFill>
                <a:latin typeface="+mj-lt"/>
              </a:rPr>
              <a:t>DLP</a:t>
            </a:r>
            <a:r>
              <a:rPr lang="en-US" sz="1200" spc="-30" dirty="0">
                <a:solidFill>
                  <a:srgbClr val="000000"/>
                </a:solidFill>
                <a:latin typeface="+mj-lt"/>
              </a:rPr>
              <a:t> controls, </a:t>
            </a:r>
            <a:r>
              <a:rPr lang="en-US" sz="1200" b="1" spc="-30" dirty="0">
                <a:solidFill>
                  <a:srgbClr val="000000"/>
                </a:solidFill>
                <a:latin typeface="+mj-lt"/>
              </a:rPr>
              <a:t>Encrypted</a:t>
            </a:r>
            <a:r>
              <a:rPr lang="en-US" sz="1200" spc="-30" dirty="0">
                <a:solidFill>
                  <a:srgbClr val="000000"/>
                </a:solidFill>
                <a:latin typeface="+mj-lt"/>
              </a:rPr>
              <a:t> with boot layer &amp; disk layer encryption</a:t>
            </a:r>
          </a:p>
          <a:p>
            <a:pPr marL="171450" indent="-171450" eaLnBrk="1" fontAlgn="auto" hangingPunct="1">
              <a:spcBef>
                <a:spcPts val="300"/>
              </a:spcBef>
              <a:spcAft>
                <a:spcPts val="0"/>
              </a:spcAft>
              <a:buFont typeface="Arial" pitchFamily="34" charset="0"/>
              <a:buChar char="•"/>
              <a:defRPr/>
            </a:pPr>
            <a:r>
              <a:rPr lang="en-US" sz="1200" b="1" spc="-30" dirty="0">
                <a:solidFill>
                  <a:srgbClr val="000000"/>
                </a:solidFill>
                <a:latin typeface="+mj-lt"/>
              </a:rPr>
              <a:t>URL filtering</a:t>
            </a:r>
            <a:r>
              <a:rPr lang="en-US" sz="1200" spc="-30" dirty="0">
                <a:solidFill>
                  <a:srgbClr val="000000"/>
                </a:solidFill>
                <a:latin typeface="+mj-lt"/>
              </a:rPr>
              <a:t>, </a:t>
            </a:r>
            <a:r>
              <a:rPr lang="en-US" sz="1200" b="1" spc="-30" dirty="0">
                <a:solidFill>
                  <a:srgbClr val="000000"/>
                </a:solidFill>
                <a:latin typeface="+mj-lt"/>
              </a:rPr>
              <a:t>Malware</a:t>
            </a:r>
            <a:r>
              <a:rPr lang="en-US" sz="1200" spc="-30" dirty="0">
                <a:solidFill>
                  <a:srgbClr val="000000"/>
                </a:solidFill>
                <a:latin typeface="+mj-lt"/>
              </a:rPr>
              <a:t> protection, </a:t>
            </a:r>
            <a:r>
              <a:rPr lang="en-US" sz="1200" b="1" spc="-30" dirty="0">
                <a:solidFill>
                  <a:srgbClr val="000000"/>
                </a:solidFill>
                <a:latin typeface="+mj-lt"/>
              </a:rPr>
              <a:t>Cloud Access Security Broker</a:t>
            </a:r>
            <a:r>
              <a:rPr lang="en-US" sz="1200" spc="-30" dirty="0">
                <a:solidFill>
                  <a:srgbClr val="000000"/>
                </a:solidFill>
                <a:latin typeface="+mj-lt"/>
              </a:rPr>
              <a:t>, </a:t>
            </a:r>
            <a:r>
              <a:rPr lang="en-US" sz="1200" b="1" spc="-30" dirty="0">
                <a:solidFill>
                  <a:srgbClr val="000000"/>
                </a:solidFill>
                <a:latin typeface="+mj-lt"/>
              </a:rPr>
              <a:t>Identity Assurance </a:t>
            </a:r>
            <a:r>
              <a:rPr lang="en-US" sz="1200" spc="-30" dirty="0">
                <a:solidFill>
                  <a:srgbClr val="000000"/>
                </a:solidFill>
                <a:latin typeface="+mj-lt"/>
              </a:rPr>
              <a:t>and </a:t>
            </a:r>
            <a:r>
              <a:rPr lang="en-US" sz="1200" b="1" spc="-30" dirty="0">
                <a:solidFill>
                  <a:srgbClr val="000000"/>
                </a:solidFill>
                <a:latin typeface="+mj-lt"/>
              </a:rPr>
              <a:t>Insider Threat Mgmt</a:t>
            </a:r>
            <a:r>
              <a:rPr lang="en-US" sz="1200" spc="-30" dirty="0">
                <a:solidFill>
                  <a:srgbClr val="000000"/>
                </a:solidFill>
                <a:latin typeface="+mj-lt"/>
              </a:rPr>
              <a:t>.</a:t>
            </a:r>
          </a:p>
          <a:p>
            <a:pPr marL="171450" indent="-171450" eaLnBrk="1" fontAlgn="auto" hangingPunct="1">
              <a:spcBef>
                <a:spcPts val="300"/>
              </a:spcBef>
              <a:spcAft>
                <a:spcPts val="0"/>
              </a:spcAft>
              <a:buFont typeface="Arial" pitchFamily="34" charset="0"/>
              <a:buChar char="•"/>
              <a:defRPr/>
            </a:pPr>
            <a:r>
              <a:rPr lang="en-US" sz="1200" dirty="0">
                <a:solidFill>
                  <a:srgbClr val="000000"/>
                </a:solidFill>
                <a:latin typeface="+mj-lt"/>
              </a:rPr>
              <a:t>AI driven, </a:t>
            </a:r>
            <a:r>
              <a:rPr lang="en-US" sz="1200" b="1" dirty="0">
                <a:solidFill>
                  <a:srgbClr val="000000"/>
                </a:solidFill>
                <a:latin typeface="+mj-lt"/>
              </a:rPr>
              <a:t>Signature-less NextGen Detection </a:t>
            </a:r>
            <a:r>
              <a:rPr lang="en-US" sz="1200" dirty="0">
                <a:solidFill>
                  <a:srgbClr val="000000"/>
                </a:solidFill>
                <a:latin typeface="+mj-lt"/>
              </a:rPr>
              <a:t>and </a:t>
            </a:r>
            <a:r>
              <a:rPr lang="en-US" sz="1200" b="1" dirty="0">
                <a:solidFill>
                  <a:srgbClr val="000000"/>
                </a:solidFill>
                <a:latin typeface="+mj-lt"/>
              </a:rPr>
              <a:t>response</a:t>
            </a:r>
            <a:r>
              <a:rPr lang="en-US" sz="1200" dirty="0">
                <a:solidFill>
                  <a:srgbClr val="000000"/>
                </a:solidFill>
                <a:latin typeface="+mj-lt"/>
              </a:rPr>
              <a:t> capabilities (Anti-APT EDR)</a:t>
            </a:r>
          </a:p>
        </p:txBody>
      </p:sp>
      <p:sp>
        <p:nvSpPr>
          <p:cNvPr id="93" name="Rectangle 92"/>
          <p:cNvSpPr/>
          <p:nvPr/>
        </p:nvSpPr>
        <p:spPr bwMode="auto">
          <a:xfrm>
            <a:off x="991915" y="5037138"/>
            <a:ext cx="10919098" cy="69691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94" name="Rounded Rectangle 93"/>
          <p:cNvSpPr/>
          <p:nvPr/>
        </p:nvSpPr>
        <p:spPr bwMode="auto">
          <a:xfrm>
            <a:off x="1111250" y="5081588"/>
            <a:ext cx="2667000" cy="557212"/>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bg1"/>
                </a:solidFill>
                <a:latin typeface="+mj-lt"/>
              </a:rPr>
              <a:t>Enhanced monitoring with Integrated Threat Hunting</a:t>
            </a:r>
          </a:p>
        </p:txBody>
      </p:sp>
      <p:sp>
        <p:nvSpPr>
          <p:cNvPr id="95" name="TextBox 44"/>
          <p:cNvSpPr txBox="1">
            <a:spLocks noChangeArrowheads="1"/>
          </p:cNvSpPr>
          <p:nvPr/>
        </p:nvSpPr>
        <p:spPr bwMode="auto">
          <a:xfrm>
            <a:off x="4005906" y="5078598"/>
            <a:ext cx="8030519" cy="62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300"/>
              </a:spcAft>
              <a:buFont typeface="Arial" panose="020B0604020202020204" pitchFamily="34" charset="0"/>
              <a:buChar char="•"/>
            </a:pPr>
            <a:r>
              <a:rPr lang="en-US" altLang="en-US" sz="1200" b="1" dirty="0">
                <a:solidFill>
                  <a:srgbClr val="000000"/>
                </a:solidFill>
                <a:latin typeface="+mj-lt"/>
              </a:rPr>
              <a:t>Enhanced Cyber Defense monitoring </a:t>
            </a:r>
            <a:r>
              <a:rPr lang="en-US" altLang="en-US" sz="1200" dirty="0">
                <a:solidFill>
                  <a:srgbClr val="000000"/>
                </a:solidFill>
                <a:latin typeface="+mj-lt"/>
              </a:rPr>
              <a:t>with customized rules </a:t>
            </a:r>
          </a:p>
          <a:p>
            <a:pPr eaLnBrk="1" hangingPunct="1">
              <a:spcAft>
                <a:spcPts val="300"/>
              </a:spcAft>
              <a:buFont typeface="Arial" panose="020B0604020202020204" pitchFamily="34" charset="0"/>
              <a:buChar char="•"/>
            </a:pPr>
            <a:r>
              <a:rPr lang="en-US" altLang="en-US" sz="1200" dirty="0">
                <a:solidFill>
                  <a:srgbClr val="000000"/>
                </a:solidFill>
                <a:latin typeface="+mj-lt"/>
              </a:rPr>
              <a:t>Subscription to </a:t>
            </a:r>
            <a:r>
              <a:rPr lang="en-US" altLang="en-US" sz="1200" b="1" dirty="0">
                <a:solidFill>
                  <a:srgbClr val="000000"/>
                </a:solidFill>
                <a:latin typeface="+mj-lt"/>
              </a:rPr>
              <a:t>Threat Intelligence feeds </a:t>
            </a:r>
          </a:p>
          <a:p>
            <a:pPr eaLnBrk="1" hangingPunct="1">
              <a:spcAft>
                <a:spcPts val="300"/>
              </a:spcAft>
              <a:buFont typeface="Arial" panose="020B0604020202020204" pitchFamily="34" charset="0"/>
              <a:buChar char="•"/>
            </a:pPr>
            <a:r>
              <a:rPr lang="en-US" altLang="en-US" sz="1200" dirty="0">
                <a:solidFill>
                  <a:srgbClr val="000000"/>
                </a:solidFill>
                <a:latin typeface="+mj-lt"/>
              </a:rPr>
              <a:t>Automation and Orchestration of Correlation Engine for near real time visibility using Big data lake</a:t>
            </a:r>
          </a:p>
        </p:txBody>
      </p:sp>
      <p:sp>
        <p:nvSpPr>
          <p:cNvPr id="98" name="Rectangle 97"/>
          <p:cNvSpPr/>
          <p:nvPr/>
        </p:nvSpPr>
        <p:spPr bwMode="auto">
          <a:xfrm>
            <a:off x="991917" y="3114475"/>
            <a:ext cx="10918324" cy="63341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mj-lt"/>
            </a:endParaRPr>
          </a:p>
        </p:txBody>
      </p:sp>
      <p:sp>
        <p:nvSpPr>
          <p:cNvPr id="99" name="Rounded Rectangle 98"/>
          <p:cNvSpPr/>
          <p:nvPr/>
        </p:nvSpPr>
        <p:spPr bwMode="auto">
          <a:xfrm>
            <a:off x="1111250" y="3155950"/>
            <a:ext cx="2667000" cy="557213"/>
          </a:xfrm>
          <a:prstGeom prst="roundRect">
            <a:avLst/>
          </a:prstGeom>
          <a:solidFill>
            <a:schemeClr val="tx2">
              <a:lumMod val="65000"/>
              <a:lumOff val="3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bg1"/>
                </a:solidFill>
                <a:latin typeface="+mj-lt"/>
              </a:rPr>
              <a:t>Network Controls</a:t>
            </a:r>
          </a:p>
        </p:txBody>
      </p:sp>
      <p:sp>
        <p:nvSpPr>
          <p:cNvPr id="100" name="Rectangle 42"/>
          <p:cNvSpPr>
            <a:spLocks noChangeArrowheads="1"/>
          </p:cNvSpPr>
          <p:nvPr/>
        </p:nvSpPr>
        <p:spPr bwMode="auto">
          <a:xfrm>
            <a:off x="4004984" y="3130550"/>
            <a:ext cx="7905257" cy="6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300"/>
              </a:spcAft>
              <a:buFont typeface="Arial" panose="020B0604020202020204" pitchFamily="34" charset="0"/>
              <a:buChar char="•"/>
            </a:pPr>
            <a:r>
              <a:rPr lang="en-US" altLang="en-US" sz="1200" b="1" dirty="0">
                <a:solidFill>
                  <a:srgbClr val="000000"/>
                </a:solidFill>
                <a:latin typeface="+mj-lt"/>
              </a:rPr>
              <a:t>Secure VPN </a:t>
            </a:r>
            <a:r>
              <a:rPr lang="en-US" altLang="en-US" sz="1200" dirty="0">
                <a:solidFill>
                  <a:srgbClr val="000000"/>
                </a:solidFill>
                <a:latin typeface="+mj-lt"/>
              </a:rPr>
              <a:t>to connect to EXL datacentre, </a:t>
            </a:r>
            <a:r>
              <a:rPr lang="en-US" altLang="en-US" sz="1200" b="1" dirty="0">
                <a:solidFill>
                  <a:srgbClr val="000000"/>
                </a:solidFill>
                <a:latin typeface="+mj-lt"/>
              </a:rPr>
              <a:t>Dual Factor Authentication</a:t>
            </a:r>
            <a:r>
              <a:rPr lang="en-US" altLang="en-US" sz="1200" dirty="0">
                <a:solidFill>
                  <a:srgbClr val="000000"/>
                </a:solidFill>
                <a:latin typeface="+mj-lt"/>
              </a:rPr>
              <a:t> via host based Digital Certificates and AD </a:t>
            </a:r>
          </a:p>
          <a:p>
            <a:pPr eaLnBrk="1" hangingPunct="1">
              <a:spcAft>
                <a:spcPts val="300"/>
              </a:spcAft>
              <a:buFont typeface="Arial" panose="020B0604020202020204" pitchFamily="34" charset="0"/>
              <a:buChar char="•"/>
            </a:pPr>
            <a:r>
              <a:rPr lang="en-US" altLang="en-US" sz="1200" b="1" dirty="0">
                <a:solidFill>
                  <a:srgbClr val="000000"/>
                </a:solidFill>
                <a:latin typeface="+mj-lt"/>
              </a:rPr>
              <a:t>Enabled Full-tunneling mode </a:t>
            </a:r>
            <a:r>
              <a:rPr lang="en-US" altLang="en-US" sz="1200" dirty="0">
                <a:solidFill>
                  <a:srgbClr val="000000"/>
                </a:solidFill>
                <a:latin typeface="+mj-lt"/>
              </a:rPr>
              <a:t>on user endpoints to mandatorily route all traffic via EXL Network </a:t>
            </a:r>
          </a:p>
          <a:p>
            <a:pPr eaLnBrk="1" hangingPunct="1">
              <a:spcAft>
                <a:spcPts val="300"/>
              </a:spcAft>
              <a:buFont typeface="Arial" panose="020B0604020202020204" pitchFamily="34" charset="0"/>
              <a:buChar char="•"/>
            </a:pPr>
            <a:r>
              <a:rPr lang="en-US" altLang="en-US" sz="1200" b="1" dirty="0">
                <a:solidFill>
                  <a:srgbClr val="000000"/>
                </a:solidFill>
                <a:latin typeface="+mj-lt"/>
              </a:rPr>
              <a:t>Restricted Internet access governed</a:t>
            </a:r>
            <a:r>
              <a:rPr lang="en-US" altLang="en-US" sz="1200" dirty="0">
                <a:solidFill>
                  <a:srgbClr val="000000"/>
                </a:solidFill>
                <a:latin typeface="+mj-lt"/>
              </a:rPr>
              <a:t> by </a:t>
            </a:r>
            <a:r>
              <a:rPr lang="en-US" altLang="en-US" sz="1200" b="1" dirty="0">
                <a:solidFill>
                  <a:srgbClr val="000000"/>
                </a:solidFill>
                <a:latin typeface="+mj-lt"/>
              </a:rPr>
              <a:t>corporate internet policy</a:t>
            </a:r>
          </a:p>
        </p:txBody>
      </p:sp>
      <p:pic>
        <p:nvPicPr>
          <p:cNvPr id="101" name="Picture 3" descr="4268658e-c87e-4732-aec9-416c4a1d1fd9"/>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421" y="3194034"/>
            <a:ext cx="544248" cy="5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551143" y="1354138"/>
            <a:ext cx="316089" cy="383822"/>
          </a:xfrm>
          <a:prstGeom prst="rect">
            <a:avLst/>
          </a:prstGeom>
        </p:spPr>
      </p:pic>
      <p:pic>
        <p:nvPicPr>
          <p:cNvPr id="3" name="Picture 2"/>
          <p:cNvPicPr>
            <a:picLocks noChangeAspect="1"/>
          </p:cNvPicPr>
          <p:nvPr/>
        </p:nvPicPr>
        <p:blipFill>
          <a:blip r:embed="rId4"/>
          <a:stretch>
            <a:fillRect/>
          </a:stretch>
        </p:blipFill>
        <p:spPr>
          <a:xfrm>
            <a:off x="459808" y="1888925"/>
            <a:ext cx="481290" cy="481290"/>
          </a:xfrm>
          <a:prstGeom prst="rect">
            <a:avLst/>
          </a:prstGeom>
        </p:spPr>
      </p:pic>
      <p:pic>
        <p:nvPicPr>
          <p:cNvPr id="8" name="Picture 7"/>
          <p:cNvPicPr>
            <a:picLocks noChangeAspect="1"/>
          </p:cNvPicPr>
          <p:nvPr/>
        </p:nvPicPr>
        <p:blipFill>
          <a:blip r:embed="rId5"/>
          <a:stretch>
            <a:fillRect/>
          </a:stretch>
        </p:blipFill>
        <p:spPr>
          <a:xfrm>
            <a:off x="480241" y="2611013"/>
            <a:ext cx="473252" cy="358524"/>
          </a:xfrm>
          <a:prstGeom prst="rect">
            <a:avLst/>
          </a:prstGeom>
        </p:spPr>
      </p:pic>
      <p:pic>
        <p:nvPicPr>
          <p:cNvPr id="9" name="Picture 8"/>
          <p:cNvPicPr>
            <a:picLocks noChangeAspect="1"/>
          </p:cNvPicPr>
          <p:nvPr/>
        </p:nvPicPr>
        <p:blipFill>
          <a:blip r:embed="rId6"/>
          <a:stretch>
            <a:fillRect/>
          </a:stretch>
        </p:blipFill>
        <p:spPr>
          <a:xfrm>
            <a:off x="551143" y="3894583"/>
            <a:ext cx="372533" cy="372533"/>
          </a:xfrm>
          <a:prstGeom prst="rect">
            <a:avLst/>
          </a:prstGeom>
        </p:spPr>
      </p:pic>
      <p:pic>
        <p:nvPicPr>
          <p:cNvPr id="10" name="Picture 9"/>
          <p:cNvPicPr>
            <a:picLocks noChangeAspect="1"/>
          </p:cNvPicPr>
          <p:nvPr/>
        </p:nvPicPr>
        <p:blipFill>
          <a:blip r:embed="rId7"/>
          <a:stretch>
            <a:fillRect/>
          </a:stretch>
        </p:blipFill>
        <p:spPr>
          <a:xfrm>
            <a:off x="480241" y="4478640"/>
            <a:ext cx="449475" cy="430550"/>
          </a:xfrm>
          <a:prstGeom prst="rect">
            <a:avLst/>
          </a:prstGeom>
        </p:spPr>
      </p:pic>
      <p:pic>
        <p:nvPicPr>
          <p:cNvPr id="11" name="Picture 10"/>
          <p:cNvPicPr>
            <a:picLocks noChangeAspect="1"/>
          </p:cNvPicPr>
          <p:nvPr/>
        </p:nvPicPr>
        <p:blipFill>
          <a:blip r:embed="rId8"/>
          <a:stretch>
            <a:fillRect/>
          </a:stretch>
        </p:blipFill>
        <p:spPr>
          <a:xfrm>
            <a:off x="472121" y="5173357"/>
            <a:ext cx="395111" cy="349956"/>
          </a:xfrm>
          <a:prstGeom prst="rect">
            <a:avLst/>
          </a:prstGeom>
        </p:spPr>
      </p:pic>
      <p:sp>
        <p:nvSpPr>
          <p:cNvPr id="45"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11628119" cy="471724"/>
          </a:xfrm>
        </p:spPr>
        <p:txBody>
          <a:bodyPr vert="horz" lIns="0" tIns="0" rIns="0" bIns="0" rtlCol="0" anchor="t" anchorCtr="0">
            <a:noAutofit/>
          </a:bodyPr>
          <a:lstStyle/>
          <a:p>
            <a:pPr>
              <a:lnSpc>
                <a:spcPct val="100000"/>
              </a:lnSpc>
              <a:spcBef>
                <a:spcPts val="0"/>
              </a:spcBef>
              <a:defRPr/>
            </a:pPr>
            <a:r>
              <a:rPr lang="en-US" sz="2400" dirty="0">
                <a:solidFill>
                  <a:schemeClr val="tx2"/>
                </a:solidFill>
              </a:rPr>
              <a:t>Enhanced security controls for WFA environment</a:t>
            </a:r>
            <a:br>
              <a:rPr lang="en-US" sz="2400" dirty="0">
                <a:solidFill>
                  <a:schemeClr val="tx2"/>
                </a:solidFill>
              </a:rPr>
            </a:br>
            <a:endParaRPr lang="en-US" sz="2400" dirty="0">
              <a:solidFill>
                <a:srgbClr val="000000"/>
              </a:solidFill>
            </a:endParaRPr>
          </a:p>
        </p:txBody>
      </p:sp>
    </p:spTree>
    <p:extLst>
      <p:ext uri="{BB962C8B-B14F-4D97-AF65-F5344CB8AC3E}">
        <p14:creationId xmlns:p14="http://schemas.microsoft.com/office/powerpoint/2010/main" val="2392639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8</a:t>
            </a:r>
            <a:r>
              <a:rPr lang="en-US" sz="2800" b="1" dirty="0" smtClean="0">
                <a:latin typeface="+mj-lt"/>
              </a:rPr>
              <a:t>. </a:t>
            </a:r>
            <a:r>
              <a:rPr lang="en-US" sz="2800" b="1" dirty="0">
                <a:solidFill>
                  <a:schemeClr val="tx2"/>
                </a:solidFill>
                <a:latin typeface="+mj-lt"/>
              </a:rPr>
              <a:t>Operational Delivery</a:t>
            </a:r>
          </a:p>
        </p:txBody>
      </p:sp>
      <p:sp>
        <p:nvSpPr>
          <p:cNvPr id="3" name="Rectangle 2"/>
          <p:cNvSpPr/>
          <p:nvPr/>
        </p:nvSpPr>
        <p:spPr>
          <a:xfrm>
            <a:off x="1190919" y="3772284"/>
            <a:ext cx="10385195" cy="369332"/>
          </a:xfrm>
          <a:prstGeom prst="rect">
            <a:avLst/>
          </a:prstGeom>
        </p:spPr>
        <p:txBody>
          <a:bodyPr wrap="square">
            <a:spAutoFit/>
          </a:bodyPr>
          <a:lstStyle/>
          <a:p>
            <a:r>
              <a:rPr lang="en-US" i="1" dirty="0"/>
              <a:t>Provide flexibility, scalability and stabilisation leading to no impact on service levels and customer experience</a:t>
            </a:r>
          </a:p>
        </p:txBody>
      </p:sp>
    </p:spTree>
    <p:extLst>
      <p:ext uri="{BB962C8B-B14F-4D97-AF65-F5344CB8AC3E}">
        <p14:creationId xmlns:p14="http://schemas.microsoft.com/office/powerpoint/2010/main" val="767523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513624" y="577067"/>
            <a:ext cx="11475177" cy="62013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p>
        </p:txBody>
      </p:sp>
      <p:sp>
        <p:nvSpPr>
          <p:cNvPr id="15" name="Rectangle 14"/>
          <p:cNvSpPr/>
          <p:nvPr/>
        </p:nvSpPr>
        <p:spPr>
          <a:xfrm>
            <a:off x="2582719" y="1989667"/>
            <a:ext cx="1585931" cy="4572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algn="ctr" defTabSz="457189">
              <a:lnSpc>
                <a:spcPct val="110000"/>
              </a:lnSpc>
              <a:defRPr/>
            </a:pPr>
            <a:r>
              <a:rPr lang="en-US" sz="1200" b="1" kern="0" dirty="0">
                <a:solidFill>
                  <a:srgbClr val="FFFFFF"/>
                </a:solidFill>
                <a:latin typeface="Calibri Light" panose="020F0302020204030204"/>
              </a:rPr>
              <a:t>Aditya Chaturvedi</a:t>
            </a:r>
          </a:p>
          <a:p>
            <a:pPr algn="ctr" defTabSz="457189">
              <a:lnSpc>
                <a:spcPct val="110000"/>
              </a:lnSpc>
              <a:defRPr/>
            </a:pPr>
            <a:r>
              <a:rPr lang="en-US" sz="1000" i="1" kern="0" dirty="0">
                <a:solidFill>
                  <a:srgbClr val="FFFFFF"/>
                </a:solidFill>
                <a:latin typeface="Calibri Light" panose="020F0302020204030204"/>
              </a:rPr>
              <a:t>Engagement Leader</a:t>
            </a:r>
            <a:endParaRPr lang="en-GB" sz="1000" i="1" kern="0" dirty="0">
              <a:solidFill>
                <a:srgbClr val="FFFFFF"/>
              </a:solidFill>
              <a:latin typeface="Calibri Light" panose="020F0302020204030204"/>
            </a:endParaRPr>
          </a:p>
        </p:txBody>
      </p:sp>
      <p:sp>
        <p:nvSpPr>
          <p:cNvPr id="16" name="Rectangle 15"/>
          <p:cNvSpPr/>
          <p:nvPr/>
        </p:nvSpPr>
        <p:spPr>
          <a:xfrm>
            <a:off x="4656695" y="1987974"/>
            <a:ext cx="2651760" cy="458893"/>
          </a:xfrm>
          <a:prstGeom prst="rect">
            <a:avLst/>
          </a:prstGeom>
          <a:solidFill>
            <a:schemeClr val="accent5"/>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algn="ctr" defTabSz="457189">
              <a:lnSpc>
                <a:spcPct val="110000"/>
              </a:lnSpc>
              <a:defRPr/>
            </a:pPr>
            <a:r>
              <a:rPr lang="en-US" sz="1200" b="1" kern="0" dirty="0">
                <a:solidFill>
                  <a:srgbClr val="FB4D0A"/>
                </a:solidFill>
                <a:latin typeface="Calibri Light" panose="020F0302020204030204"/>
              </a:rPr>
              <a:t>Prashant Chibber</a:t>
            </a:r>
          </a:p>
          <a:p>
            <a:pPr algn="ctr" defTabSz="457189">
              <a:lnSpc>
                <a:spcPct val="110000"/>
              </a:lnSpc>
              <a:defRPr/>
            </a:pPr>
            <a:r>
              <a:rPr lang="en-US" sz="1000" i="1" kern="0" dirty="0">
                <a:solidFill>
                  <a:srgbClr val="FB4D0A"/>
                </a:solidFill>
                <a:latin typeface="Calibri Light" panose="020F0302020204030204"/>
              </a:rPr>
              <a:t>Service Delivery Head </a:t>
            </a:r>
            <a:endParaRPr lang="en-GB" sz="1000" i="1" kern="0" dirty="0">
              <a:solidFill>
                <a:srgbClr val="FB4D0A"/>
              </a:solidFill>
              <a:latin typeface="Calibri Light" panose="020F0302020204030204"/>
            </a:endParaRPr>
          </a:p>
        </p:txBody>
      </p:sp>
      <p:sp>
        <p:nvSpPr>
          <p:cNvPr id="17" name="Rectangle 16"/>
          <p:cNvSpPr/>
          <p:nvPr/>
        </p:nvSpPr>
        <p:spPr>
          <a:xfrm>
            <a:off x="4656695" y="2991018"/>
            <a:ext cx="2682240" cy="624172"/>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algn="ctr" defTabSz="609585">
              <a:lnSpc>
                <a:spcPct val="110000"/>
              </a:lnSpc>
              <a:defRPr/>
            </a:pPr>
            <a:r>
              <a:rPr lang="en-US" sz="1200" b="1" kern="0" dirty="0">
                <a:solidFill>
                  <a:srgbClr val="FFFFFF"/>
                </a:solidFill>
                <a:latin typeface="Calibri Light" panose="020F0302020204030204"/>
              </a:rPr>
              <a:t>Neeti Dwivedi</a:t>
            </a:r>
          </a:p>
          <a:p>
            <a:pPr algn="ctr" defTabSz="609585">
              <a:lnSpc>
                <a:spcPct val="110000"/>
              </a:lnSpc>
              <a:defRPr/>
            </a:pPr>
            <a:r>
              <a:rPr lang="en-US" sz="1000" i="1" kern="0" dirty="0">
                <a:solidFill>
                  <a:srgbClr val="FFFFFF"/>
                </a:solidFill>
                <a:latin typeface="Calibri Light" panose="020F0302020204030204"/>
              </a:rPr>
              <a:t>Head of Operations</a:t>
            </a:r>
            <a:endParaRPr lang="en-GB" sz="1000" i="1" kern="0" dirty="0">
              <a:solidFill>
                <a:srgbClr val="FFFFFF"/>
              </a:solidFill>
              <a:latin typeface="Calibri Light" panose="020F0302020204030204"/>
            </a:endParaRPr>
          </a:p>
        </p:txBody>
      </p:sp>
      <p:sp>
        <p:nvSpPr>
          <p:cNvPr id="23" name="Rectangle 22"/>
          <p:cNvSpPr/>
          <p:nvPr/>
        </p:nvSpPr>
        <p:spPr>
          <a:xfrm>
            <a:off x="4663412" y="3991792"/>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algn="ctr" defTabSz="457189">
              <a:lnSpc>
                <a:spcPct val="110000"/>
              </a:lnSpc>
              <a:defRPr/>
            </a:pPr>
            <a:r>
              <a:rPr lang="en-US" sz="1100" b="1" kern="0" dirty="0">
                <a:solidFill>
                  <a:srgbClr val="FFFFFF"/>
                </a:solidFill>
                <a:latin typeface="Calibri Light" panose="020F0302020204030204"/>
              </a:rPr>
              <a:t>TBD</a:t>
            </a:r>
          </a:p>
          <a:p>
            <a:pPr algn="ctr" defTabSz="457189">
              <a:lnSpc>
                <a:spcPct val="110000"/>
              </a:lnSpc>
              <a:defRPr/>
            </a:pPr>
            <a:r>
              <a:rPr lang="en-US" sz="1000" i="1" kern="0" dirty="0">
                <a:solidFill>
                  <a:srgbClr val="FFFFFF"/>
                </a:solidFill>
                <a:latin typeface="Calibri Light" panose="020F0302020204030204"/>
              </a:rPr>
              <a:t>Ops Manager</a:t>
            </a:r>
          </a:p>
        </p:txBody>
      </p:sp>
      <p:sp>
        <p:nvSpPr>
          <p:cNvPr id="26" name="Rectangle 25"/>
          <p:cNvSpPr/>
          <p:nvPr/>
        </p:nvSpPr>
        <p:spPr>
          <a:xfrm>
            <a:off x="1101285" y="3962101"/>
            <a:ext cx="121920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defTabSz="609585">
              <a:lnSpc>
                <a:spcPct val="110000"/>
              </a:lnSpc>
              <a:defRPr/>
            </a:pPr>
            <a:r>
              <a:rPr lang="en-US" sz="1000" b="1" kern="0" dirty="0">
                <a:solidFill>
                  <a:srgbClr val="FB4D0A"/>
                </a:solidFill>
                <a:latin typeface="Calibri Light" panose="020F0302020204030204"/>
              </a:rPr>
              <a:t>Akanksha Sehgal </a:t>
            </a:r>
          </a:p>
          <a:p>
            <a:pPr algn="ctr">
              <a:lnSpc>
                <a:spcPct val="110000"/>
              </a:lnSpc>
              <a:defRPr/>
            </a:pPr>
            <a:r>
              <a:rPr lang="en-US" sz="1000" i="1" kern="0" dirty="0">
                <a:solidFill>
                  <a:srgbClr val="FB4D0A"/>
                </a:solidFill>
                <a:latin typeface="Calibri Light" panose="020F0302020204030204"/>
              </a:rPr>
              <a:t>Transition Manager </a:t>
            </a:r>
          </a:p>
        </p:txBody>
      </p:sp>
      <p:sp>
        <p:nvSpPr>
          <p:cNvPr id="27" name="Rectangle 26"/>
          <p:cNvSpPr/>
          <p:nvPr/>
        </p:nvSpPr>
        <p:spPr>
          <a:xfrm>
            <a:off x="8444864" y="3962101"/>
            <a:ext cx="121920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a:lnSpc>
                <a:spcPct val="110000"/>
              </a:lnSpc>
            </a:pPr>
            <a:r>
              <a:rPr lang="en-US" sz="1000" b="1" kern="0" dirty="0">
                <a:solidFill>
                  <a:srgbClr val="FB4D0A"/>
                </a:solidFill>
                <a:latin typeface="Calibri Light" panose="020F0302020204030204"/>
              </a:rPr>
              <a:t>Preeti Gurnani</a:t>
            </a:r>
          </a:p>
          <a:p>
            <a:pPr algn="ctr">
              <a:lnSpc>
                <a:spcPct val="110000"/>
              </a:lnSpc>
            </a:pPr>
            <a:r>
              <a:rPr lang="en-US" sz="1000" i="1" kern="0" dirty="0">
                <a:solidFill>
                  <a:srgbClr val="FB4D0A"/>
                </a:solidFill>
                <a:latin typeface="Calibri Light" panose="020F0302020204030204"/>
              </a:rPr>
              <a:t>Quality Lead </a:t>
            </a:r>
          </a:p>
        </p:txBody>
      </p:sp>
      <p:sp>
        <p:nvSpPr>
          <p:cNvPr id="32" name="Rectangle 31"/>
          <p:cNvSpPr/>
          <p:nvPr/>
        </p:nvSpPr>
        <p:spPr>
          <a:xfrm>
            <a:off x="650241" y="6578600"/>
            <a:ext cx="1051841" cy="164592"/>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noAutofit/>
          </a:bodyPr>
          <a:lstStyle/>
          <a:p>
            <a:pPr algn="ctr" defTabSz="457189">
              <a:lnSpc>
                <a:spcPct val="110000"/>
              </a:lnSpc>
              <a:defRPr/>
            </a:pPr>
            <a:r>
              <a:rPr lang="en-US" sz="800" i="1" kern="0" dirty="0">
                <a:solidFill>
                  <a:srgbClr val="FFFFFF"/>
                </a:solidFill>
                <a:latin typeface="Calibri Light" panose="020F0302020204030204"/>
              </a:rPr>
              <a:t>Dedicated Resources</a:t>
            </a:r>
            <a:endParaRPr lang="en-GB" sz="800" i="1" kern="0" dirty="0">
              <a:solidFill>
                <a:srgbClr val="FFFFFF"/>
              </a:solidFill>
              <a:latin typeface="Calibri Light" panose="020F0302020204030204"/>
            </a:endParaRPr>
          </a:p>
        </p:txBody>
      </p:sp>
      <p:sp>
        <p:nvSpPr>
          <p:cNvPr id="33" name="Rectangle 32"/>
          <p:cNvSpPr/>
          <p:nvPr/>
        </p:nvSpPr>
        <p:spPr>
          <a:xfrm>
            <a:off x="1792960" y="6578600"/>
            <a:ext cx="1051841" cy="164592"/>
          </a:xfrm>
          <a:prstGeom prst="rect">
            <a:avLst/>
          </a:prstGeom>
          <a:solidFill>
            <a:schemeClr val="accent5"/>
          </a:solidFill>
          <a:ln w="3175">
            <a:solidFill>
              <a:schemeClr val="bg1">
                <a:lumMod val="75000"/>
              </a:schemeClr>
            </a:solidFill>
            <a:prstDash val="solid"/>
          </a:ln>
        </p:spPr>
        <p:txBody>
          <a:bodyPr lIns="0" tIns="0" rIns="0" bIns="0" anchor="ctr" anchorCtr="1">
            <a:noAutofit/>
          </a:bodyPr>
          <a:lstStyle/>
          <a:p>
            <a:pPr algn="ctr" defTabSz="457189">
              <a:lnSpc>
                <a:spcPct val="110000"/>
              </a:lnSpc>
              <a:defRPr/>
            </a:pPr>
            <a:r>
              <a:rPr lang="en-US" sz="800" i="1" kern="0" dirty="0">
                <a:solidFill>
                  <a:srgbClr val="FB4D0A"/>
                </a:solidFill>
                <a:latin typeface="Calibri Light" panose="020F0302020204030204"/>
              </a:rPr>
              <a:t>Shared Resources</a:t>
            </a:r>
            <a:endParaRPr lang="en-GB" sz="800" i="1" kern="0" dirty="0">
              <a:solidFill>
                <a:srgbClr val="FB4D0A"/>
              </a:solidFill>
              <a:latin typeface="Calibri Light" panose="020F0302020204030204"/>
            </a:endParaRPr>
          </a:p>
        </p:txBody>
      </p:sp>
      <p:sp>
        <p:nvSpPr>
          <p:cNvPr id="35" name="Rectangle 34"/>
          <p:cNvSpPr/>
          <p:nvPr/>
        </p:nvSpPr>
        <p:spPr bwMode="auto">
          <a:xfrm>
            <a:off x="639811"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Preeti Chopra</a:t>
            </a:r>
            <a:endParaRPr lang="en-US" sz="1000" kern="0" dirty="0">
              <a:solidFill>
                <a:srgbClr val="FB4D0A"/>
              </a:solidFill>
              <a:latin typeface="Calibri Light" panose="020F0302020204030204"/>
            </a:endParaRPr>
          </a:p>
          <a:p>
            <a:pPr algn="ctr" defTabSz="457189">
              <a:lnSpc>
                <a:spcPct val="110000"/>
              </a:lnSpc>
              <a:defRPr/>
            </a:pPr>
            <a:r>
              <a:rPr lang="en-US" sz="1000" i="1" kern="0" dirty="0">
                <a:solidFill>
                  <a:srgbClr val="FB4D0A"/>
                </a:solidFill>
                <a:latin typeface="Calibri Light" panose="020F0302020204030204"/>
              </a:rPr>
              <a:t>HR Leader </a:t>
            </a:r>
          </a:p>
        </p:txBody>
      </p:sp>
      <p:sp>
        <p:nvSpPr>
          <p:cNvPr id="36" name="Rectangle 35"/>
          <p:cNvSpPr/>
          <p:nvPr/>
        </p:nvSpPr>
        <p:spPr bwMode="auto">
          <a:xfrm>
            <a:off x="4891535"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914377">
              <a:lnSpc>
                <a:spcPct val="110000"/>
              </a:lnSpc>
              <a:defRPr/>
            </a:pPr>
            <a:r>
              <a:rPr lang="en-US" sz="1000" b="1" kern="0" dirty="0">
                <a:solidFill>
                  <a:srgbClr val="FB4D0A"/>
                </a:solidFill>
                <a:latin typeface="Calibri Light" panose="020F0302020204030204"/>
              </a:rPr>
              <a:t>Kaushal Agarwal</a:t>
            </a:r>
          </a:p>
          <a:p>
            <a:pPr algn="ctr" defTabSz="457189">
              <a:lnSpc>
                <a:spcPct val="110000"/>
              </a:lnSpc>
              <a:defRPr/>
            </a:pPr>
            <a:r>
              <a:rPr lang="en-US" sz="1000" i="1" kern="0" dirty="0">
                <a:solidFill>
                  <a:srgbClr val="FB4D0A"/>
                </a:solidFill>
                <a:latin typeface="Calibri Light" panose="020F0302020204030204"/>
              </a:rPr>
              <a:t>Digital Leader</a:t>
            </a:r>
          </a:p>
        </p:txBody>
      </p:sp>
      <p:sp>
        <p:nvSpPr>
          <p:cNvPr id="37" name="Rectangle 36"/>
          <p:cNvSpPr/>
          <p:nvPr/>
        </p:nvSpPr>
        <p:spPr bwMode="auto">
          <a:xfrm>
            <a:off x="3474293"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Aakash Gupta</a:t>
            </a:r>
            <a:endParaRPr lang="en-US" sz="1000" kern="0" dirty="0">
              <a:solidFill>
                <a:srgbClr val="FB4D0A"/>
              </a:solidFill>
              <a:latin typeface="Calibri Light" panose="020F0302020204030204"/>
            </a:endParaRPr>
          </a:p>
          <a:p>
            <a:pPr algn="ctr" defTabSz="457189">
              <a:lnSpc>
                <a:spcPct val="110000"/>
              </a:lnSpc>
              <a:defRPr/>
            </a:pPr>
            <a:r>
              <a:rPr lang="en-US" sz="1000" i="1" kern="0" dirty="0">
                <a:solidFill>
                  <a:srgbClr val="FB4D0A"/>
                </a:solidFill>
                <a:latin typeface="Calibri Light" panose="020F0302020204030204"/>
              </a:rPr>
              <a:t>Analytics Leader</a:t>
            </a:r>
          </a:p>
        </p:txBody>
      </p:sp>
      <p:sp>
        <p:nvSpPr>
          <p:cNvPr id="38" name="Rectangle 37"/>
          <p:cNvSpPr/>
          <p:nvPr/>
        </p:nvSpPr>
        <p:spPr bwMode="auto">
          <a:xfrm>
            <a:off x="2057052"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Mompia Saha</a:t>
            </a:r>
            <a:endParaRPr lang="en-US" sz="1000" kern="0" dirty="0">
              <a:solidFill>
                <a:srgbClr val="FB4D0A"/>
              </a:solidFill>
              <a:latin typeface="Calibri Light" panose="020F0302020204030204"/>
            </a:endParaRPr>
          </a:p>
          <a:p>
            <a:pPr algn="ctr" defTabSz="457189">
              <a:lnSpc>
                <a:spcPct val="110000"/>
              </a:lnSpc>
              <a:defRPr/>
            </a:pPr>
            <a:r>
              <a:rPr lang="en-US" sz="1000" i="1" kern="0" dirty="0">
                <a:solidFill>
                  <a:srgbClr val="FB4D0A"/>
                </a:solidFill>
                <a:latin typeface="Calibri Light" panose="020F0302020204030204"/>
              </a:rPr>
              <a:t>BCP SME</a:t>
            </a:r>
          </a:p>
        </p:txBody>
      </p:sp>
      <p:sp>
        <p:nvSpPr>
          <p:cNvPr id="39" name="Rectangle 38"/>
          <p:cNvSpPr/>
          <p:nvPr/>
        </p:nvSpPr>
        <p:spPr bwMode="auto">
          <a:xfrm>
            <a:off x="6308776"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Rajneesh Yadav </a:t>
            </a:r>
            <a:r>
              <a:rPr lang="en-US" sz="1000" i="1" kern="0" dirty="0">
                <a:solidFill>
                  <a:srgbClr val="FB4D0A"/>
                </a:solidFill>
                <a:latin typeface="Calibri Light" panose="020F0302020204030204"/>
              </a:rPr>
              <a:t>Information &amp; Cyber Security Leader</a:t>
            </a:r>
          </a:p>
        </p:txBody>
      </p:sp>
      <p:sp>
        <p:nvSpPr>
          <p:cNvPr id="40" name="Rectangle 39"/>
          <p:cNvSpPr/>
          <p:nvPr/>
        </p:nvSpPr>
        <p:spPr bwMode="auto">
          <a:xfrm>
            <a:off x="7726017"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Mukul Varma</a:t>
            </a:r>
          </a:p>
          <a:p>
            <a:pPr algn="ctr" defTabSz="457189">
              <a:lnSpc>
                <a:spcPct val="110000"/>
              </a:lnSpc>
              <a:defRPr/>
            </a:pPr>
            <a:r>
              <a:rPr lang="en-US" sz="1000" i="1" kern="0" dirty="0">
                <a:solidFill>
                  <a:srgbClr val="FB4D0A"/>
                </a:solidFill>
                <a:latin typeface="Calibri Light" panose="020F0302020204030204"/>
              </a:rPr>
              <a:t>WFM Leader</a:t>
            </a:r>
          </a:p>
        </p:txBody>
      </p:sp>
      <p:sp>
        <p:nvSpPr>
          <p:cNvPr id="41" name="Rectangle 40"/>
          <p:cNvSpPr/>
          <p:nvPr/>
        </p:nvSpPr>
        <p:spPr bwMode="auto">
          <a:xfrm>
            <a:off x="9143259"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Ajay Gutta</a:t>
            </a:r>
          </a:p>
          <a:p>
            <a:pPr algn="ctr" defTabSz="457189">
              <a:lnSpc>
                <a:spcPct val="110000"/>
              </a:lnSpc>
              <a:defRPr/>
            </a:pPr>
            <a:r>
              <a:rPr lang="en-US" sz="1000" i="1" kern="0" dirty="0">
                <a:solidFill>
                  <a:srgbClr val="FB4D0A"/>
                </a:solidFill>
                <a:latin typeface="Calibri Light" panose="020F0302020204030204"/>
              </a:rPr>
              <a:t>Technology Lead</a:t>
            </a:r>
          </a:p>
        </p:txBody>
      </p:sp>
      <p:sp>
        <p:nvSpPr>
          <p:cNvPr id="44" name="Rectangle 43"/>
          <p:cNvSpPr/>
          <p:nvPr/>
        </p:nvSpPr>
        <p:spPr>
          <a:xfrm>
            <a:off x="9907904" y="3962101"/>
            <a:ext cx="121920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a:lnSpc>
                <a:spcPct val="110000"/>
              </a:lnSpc>
            </a:pPr>
            <a:r>
              <a:rPr lang="en-US" sz="1000" b="1" kern="0" dirty="0">
                <a:solidFill>
                  <a:srgbClr val="FB4D0A"/>
                </a:solidFill>
                <a:latin typeface="Calibri Light" panose="020F0302020204030204"/>
              </a:rPr>
              <a:t>Richa Rautela  </a:t>
            </a:r>
          </a:p>
          <a:p>
            <a:pPr algn="ctr">
              <a:lnSpc>
                <a:spcPct val="110000"/>
              </a:lnSpc>
            </a:pPr>
            <a:r>
              <a:rPr lang="en-US" sz="1000" i="1" kern="0" dirty="0">
                <a:solidFill>
                  <a:srgbClr val="FB4D0A"/>
                </a:solidFill>
                <a:latin typeface="Calibri Light" panose="020F0302020204030204"/>
              </a:rPr>
              <a:t>Transformation Lead </a:t>
            </a:r>
          </a:p>
        </p:txBody>
      </p:sp>
      <p:sp>
        <p:nvSpPr>
          <p:cNvPr id="45" name="Rectangle 44"/>
          <p:cNvSpPr/>
          <p:nvPr/>
        </p:nvSpPr>
        <p:spPr>
          <a:xfrm>
            <a:off x="2574893" y="3952733"/>
            <a:ext cx="121920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a:lnSpc>
                <a:spcPct val="110000"/>
              </a:lnSpc>
            </a:pPr>
            <a:r>
              <a:rPr lang="en-US" sz="1000" b="1" kern="0" dirty="0">
                <a:solidFill>
                  <a:srgbClr val="FB4D0A"/>
                </a:solidFill>
                <a:latin typeface="Calibri Light" panose="020F0302020204030204"/>
              </a:rPr>
              <a:t>Pragyan Chhotray  </a:t>
            </a:r>
          </a:p>
          <a:p>
            <a:pPr algn="ctr">
              <a:lnSpc>
                <a:spcPct val="110000"/>
              </a:lnSpc>
            </a:pPr>
            <a:r>
              <a:rPr lang="en-US" sz="1000" i="1" kern="0" dirty="0">
                <a:solidFill>
                  <a:srgbClr val="FB4D0A"/>
                </a:solidFill>
                <a:latin typeface="Calibri Light" panose="020F0302020204030204"/>
              </a:rPr>
              <a:t>Training Lead </a:t>
            </a:r>
          </a:p>
        </p:txBody>
      </p:sp>
      <p:sp>
        <p:nvSpPr>
          <p:cNvPr id="55" name="Text Placeholder 6"/>
          <p:cNvSpPr txBox="1">
            <a:spLocks/>
          </p:cNvSpPr>
          <p:nvPr/>
        </p:nvSpPr>
        <p:spPr>
          <a:xfrm>
            <a:off x="-23939" y="49483"/>
            <a:ext cx="9879140" cy="585920"/>
          </a:xfrm>
          <a:prstGeom prst="rect">
            <a:avLst/>
          </a:prstGeom>
        </p:spPr>
        <p:txBody>
          <a:bodyPr>
            <a:noAutofit/>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defTabSz="914377">
              <a:spcBef>
                <a:spcPts val="100"/>
              </a:spcBef>
              <a:buClr>
                <a:srgbClr val="FB4D0A"/>
              </a:buClr>
              <a:buNone/>
              <a:defRPr/>
            </a:pPr>
            <a:r>
              <a:rPr lang="en-US" sz="2400" dirty="0">
                <a:latin typeface="Calibri Light"/>
                <a:ea typeface="+mj-ea"/>
                <a:cs typeface="Calibri Light"/>
              </a:rPr>
              <a:t>We are ready..</a:t>
            </a:r>
          </a:p>
        </p:txBody>
      </p:sp>
      <p:sp>
        <p:nvSpPr>
          <p:cNvPr id="59" name="Rectangle 58"/>
          <p:cNvSpPr/>
          <p:nvPr/>
        </p:nvSpPr>
        <p:spPr bwMode="auto">
          <a:xfrm>
            <a:off x="4656695" y="635000"/>
            <a:ext cx="2651760" cy="457200"/>
          </a:xfrm>
          <a:prstGeom prst="rect">
            <a:avLst/>
          </a:prstGeom>
          <a:solidFill>
            <a:schemeClr val="accent2"/>
          </a:solidFill>
          <a:ln w="3175">
            <a:noFill/>
          </a:ln>
        </p:spPr>
        <p:txBody>
          <a:bodyPr lIns="45720" rIns="45720" anchor="ctr" anchorCtr="0">
            <a:noAutofit/>
          </a:bodyPr>
          <a:lstStyle/>
          <a:p>
            <a:pPr algn="ctr" defTabSz="457189">
              <a:lnSpc>
                <a:spcPct val="110000"/>
              </a:lnSpc>
              <a:defRPr/>
            </a:pPr>
            <a:r>
              <a:rPr lang="en-US" sz="1600" b="1" kern="0" dirty="0">
                <a:solidFill>
                  <a:srgbClr val="FFFFFF"/>
                </a:solidFill>
                <a:latin typeface="Calibri Light" panose="020F0302020204030204"/>
              </a:rPr>
              <a:t>Narasimha Kini</a:t>
            </a:r>
          </a:p>
          <a:p>
            <a:pPr algn="ctr" defTabSz="457189">
              <a:lnSpc>
                <a:spcPct val="110000"/>
              </a:lnSpc>
              <a:defRPr/>
            </a:pPr>
            <a:r>
              <a:rPr lang="en-US" sz="1200" i="1" kern="0" dirty="0">
                <a:solidFill>
                  <a:srgbClr val="FFFFFF"/>
                </a:solidFill>
                <a:latin typeface="Calibri Light" panose="020F0302020204030204"/>
              </a:rPr>
              <a:t>Business Head</a:t>
            </a:r>
          </a:p>
        </p:txBody>
      </p:sp>
      <p:sp>
        <p:nvSpPr>
          <p:cNvPr id="60" name="Rectangle 59"/>
          <p:cNvSpPr/>
          <p:nvPr/>
        </p:nvSpPr>
        <p:spPr>
          <a:xfrm>
            <a:off x="4656695" y="1143000"/>
            <a:ext cx="2651760" cy="457200"/>
          </a:xfrm>
          <a:prstGeom prst="rect">
            <a:avLst/>
          </a:prstGeom>
          <a:solidFill>
            <a:schemeClr val="accent5"/>
          </a:solidFill>
          <a:ln w="3175">
            <a:solidFill>
              <a:schemeClr val="bg1">
                <a:lumMod val="75000"/>
              </a:schemeClr>
            </a:solidFill>
            <a:prstDash val="solid"/>
          </a:ln>
        </p:spPr>
        <p:txBody>
          <a:bodyPr lIns="45720" rIns="45720" anchor="ctr" anchorCtr="0">
            <a:noAutofit/>
          </a:bodyPr>
          <a:lstStyle/>
          <a:p>
            <a:pPr algn="ctr">
              <a:lnSpc>
                <a:spcPct val="110000"/>
              </a:lnSpc>
            </a:pPr>
            <a:r>
              <a:rPr lang="en-US" sz="1000" b="1" kern="0" dirty="0">
                <a:solidFill>
                  <a:srgbClr val="FB4D0A"/>
                </a:solidFill>
                <a:latin typeface="Calibri Light" panose="020F0302020204030204"/>
              </a:rPr>
              <a:t>Bhavna Newle Chopra</a:t>
            </a:r>
          </a:p>
          <a:p>
            <a:pPr algn="ctr">
              <a:lnSpc>
                <a:spcPct val="110000"/>
              </a:lnSpc>
            </a:pPr>
            <a:r>
              <a:rPr lang="en-US" sz="1000" b="1" kern="0" dirty="0">
                <a:solidFill>
                  <a:srgbClr val="FB4D0A"/>
                </a:solidFill>
                <a:latin typeface="Calibri Light" panose="020F0302020204030204"/>
              </a:rPr>
              <a:t>Senior Vice President – Operations </a:t>
            </a:r>
            <a:endParaRPr lang="en-GB" sz="1000" b="1" kern="0" dirty="0">
              <a:solidFill>
                <a:srgbClr val="FB4D0A"/>
              </a:solidFill>
              <a:latin typeface="Calibri Light" panose="020F03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736" y="644144"/>
            <a:ext cx="365760" cy="219456"/>
          </a:xfrm>
          <a:prstGeom prst="rect">
            <a:avLst/>
          </a:prstGeom>
        </p:spPr>
      </p:pic>
      <p:sp>
        <p:nvSpPr>
          <p:cNvPr id="63" name="Rectangle 62"/>
          <p:cNvSpPr/>
          <p:nvPr/>
        </p:nvSpPr>
        <p:spPr>
          <a:xfrm>
            <a:off x="4656695" y="4749800"/>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defTabSz="457189">
              <a:lnSpc>
                <a:spcPct val="110000"/>
              </a:lnSpc>
              <a:defRPr/>
            </a:pPr>
            <a:r>
              <a:rPr lang="en-US" sz="1067" b="1" kern="0" dirty="0">
                <a:solidFill>
                  <a:srgbClr val="FFFFFF"/>
                </a:solidFill>
                <a:latin typeface="Calibri Light" panose="020F0302020204030204"/>
              </a:rPr>
              <a:t>Ops AM </a:t>
            </a:r>
          </a:p>
          <a:p>
            <a:pPr algn="ctr" defTabSz="457189">
              <a:lnSpc>
                <a:spcPct val="110000"/>
              </a:lnSpc>
              <a:defRPr/>
            </a:pPr>
            <a:r>
              <a:rPr lang="en-US" sz="1067" b="1" kern="0" dirty="0">
                <a:solidFill>
                  <a:srgbClr val="FFFFFF"/>
                </a:solidFill>
                <a:latin typeface="Calibri Light" panose="020F0302020204030204"/>
              </a:rPr>
              <a:t>Count x 4</a:t>
            </a:r>
            <a:endParaRPr lang="en-GB" sz="1067" i="1" kern="0" dirty="0">
              <a:solidFill>
                <a:srgbClr val="FFFFFF"/>
              </a:solidFill>
              <a:latin typeface="Calibri Light" panose="020F0302020204030204"/>
            </a:endParaRPr>
          </a:p>
        </p:txBody>
      </p:sp>
      <p:sp>
        <p:nvSpPr>
          <p:cNvPr id="61" name="Rectangle 60"/>
          <p:cNvSpPr/>
          <p:nvPr/>
        </p:nvSpPr>
        <p:spPr>
          <a:xfrm>
            <a:off x="1147245" y="2976867"/>
            <a:ext cx="268224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defTabSz="609585">
              <a:lnSpc>
                <a:spcPct val="110000"/>
              </a:lnSpc>
              <a:defRPr/>
            </a:pPr>
            <a:r>
              <a:rPr lang="en-US" sz="1000" b="1" kern="0" dirty="0">
                <a:solidFill>
                  <a:srgbClr val="FB4D0A"/>
                </a:solidFill>
                <a:latin typeface="Calibri Light" panose="020F0302020204030204"/>
              </a:rPr>
              <a:t>Shubham Bhardwaj </a:t>
            </a:r>
          </a:p>
          <a:p>
            <a:pPr algn="ctr">
              <a:lnSpc>
                <a:spcPct val="110000"/>
              </a:lnSpc>
              <a:defRPr/>
            </a:pPr>
            <a:r>
              <a:rPr lang="en-US" sz="1000" i="1" kern="0" dirty="0">
                <a:solidFill>
                  <a:srgbClr val="FB4D0A"/>
                </a:solidFill>
                <a:latin typeface="Calibri Light" panose="020F0302020204030204"/>
              </a:rPr>
              <a:t>Transition Lead </a:t>
            </a:r>
          </a:p>
        </p:txBody>
      </p:sp>
      <p:sp>
        <p:nvSpPr>
          <p:cNvPr id="64" name="Rectangle 63"/>
          <p:cNvSpPr/>
          <p:nvPr/>
        </p:nvSpPr>
        <p:spPr>
          <a:xfrm>
            <a:off x="8411739" y="2976867"/>
            <a:ext cx="2682240" cy="609600"/>
          </a:xfrm>
          <a:prstGeom prst="rect">
            <a:avLst/>
          </a:prstGeom>
          <a:solidFill>
            <a:schemeClr val="bg1">
              <a:lumMod val="85000"/>
            </a:schemeClr>
          </a:solidFill>
          <a:ln w="3175">
            <a:solidFill>
              <a:schemeClr val="bg1">
                <a:lumMod val="50000"/>
              </a:schemeClr>
            </a:solidFill>
            <a:prstDash val="solid"/>
          </a:ln>
        </p:spPr>
        <p:txBody>
          <a:bodyPr lIns="45720" rIns="45720" anchor="ctr" anchorCtr="0">
            <a:noAutofit/>
          </a:bodyPr>
          <a:lstStyle/>
          <a:p>
            <a:pPr algn="ctr" defTabSz="609585">
              <a:lnSpc>
                <a:spcPct val="110000"/>
              </a:lnSpc>
              <a:defRPr/>
            </a:pPr>
            <a:r>
              <a:rPr lang="en-US" sz="1000" b="1" kern="0" dirty="0">
                <a:solidFill>
                  <a:srgbClr val="FB4D0A"/>
                </a:solidFill>
                <a:latin typeface="Calibri Light" panose="020F0302020204030204"/>
              </a:rPr>
              <a:t>Piyush Aggarwal</a:t>
            </a:r>
          </a:p>
          <a:p>
            <a:pPr algn="ctr" defTabSz="609585">
              <a:lnSpc>
                <a:spcPct val="110000"/>
              </a:lnSpc>
              <a:defRPr/>
            </a:pPr>
            <a:r>
              <a:rPr lang="en-US" sz="1000" i="1" kern="0" dirty="0">
                <a:solidFill>
                  <a:srgbClr val="FB4D0A"/>
                </a:solidFill>
                <a:latin typeface="Calibri Light" panose="020F0302020204030204"/>
              </a:rPr>
              <a:t>Transformation Lead</a:t>
            </a: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4240" y="2004344"/>
            <a:ext cx="365760" cy="219456"/>
          </a:xfrm>
          <a:prstGeom prst="rect">
            <a:avLst/>
          </a:prstGeom>
        </p:spPr>
      </p:pic>
      <p:sp>
        <p:nvSpPr>
          <p:cNvPr id="79" name="Rectangle 78"/>
          <p:cNvSpPr/>
          <p:nvPr/>
        </p:nvSpPr>
        <p:spPr bwMode="auto">
          <a:xfrm>
            <a:off x="10560496" y="5832455"/>
            <a:ext cx="1219200" cy="609600"/>
          </a:xfrm>
          <a:prstGeom prst="rect">
            <a:avLst/>
          </a:prstGeom>
          <a:solidFill>
            <a:schemeClr val="bg1">
              <a:lumMod val="95000"/>
            </a:schemeClr>
          </a:solidFill>
          <a:ln w="3175">
            <a:solidFill>
              <a:schemeClr val="bg1">
                <a:lumMod val="50000"/>
              </a:schemeClr>
            </a:solidFill>
            <a:prstDash val="solid"/>
          </a:ln>
        </p:spPr>
        <p:txBody>
          <a:bodyPr lIns="45720" rIns="45720" anchor="ctr" anchorCtr="0">
            <a:noAutofit/>
          </a:bodyPr>
          <a:lstStyle/>
          <a:p>
            <a:pPr algn="ctr" defTabSz="457189">
              <a:lnSpc>
                <a:spcPct val="110000"/>
              </a:lnSpc>
              <a:defRPr/>
            </a:pPr>
            <a:r>
              <a:rPr lang="en-US" sz="1000" b="1" kern="0" dirty="0">
                <a:solidFill>
                  <a:srgbClr val="FB4D0A"/>
                </a:solidFill>
                <a:latin typeface="Calibri Light" panose="020F0302020204030204"/>
              </a:rPr>
              <a:t>Ashu Kalra </a:t>
            </a:r>
          </a:p>
          <a:p>
            <a:pPr algn="ctr" defTabSz="457189">
              <a:lnSpc>
                <a:spcPct val="110000"/>
              </a:lnSpc>
              <a:defRPr/>
            </a:pPr>
            <a:r>
              <a:rPr lang="en-US" sz="1000" i="1" kern="0" dirty="0">
                <a:solidFill>
                  <a:srgbClr val="FB4D0A"/>
                </a:solidFill>
                <a:latin typeface="Calibri Light" panose="020F0302020204030204"/>
              </a:rPr>
              <a:t>Facilities &amp; Logistics Lead </a:t>
            </a:r>
          </a:p>
        </p:txBody>
      </p:sp>
      <p:sp>
        <p:nvSpPr>
          <p:cNvPr id="100" name="Rectangle 99"/>
          <p:cNvSpPr/>
          <p:nvPr/>
        </p:nvSpPr>
        <p:spPr>
          <a:xfrm>
            <a:off x="2845" y="1803400"/>
            <a:ext cx="513623" cy="9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bg1"/>
                </a:solidFill>
                <a:latin typeface="Calibri Light" panose="020F0302020204030204" pitchFamily="34" charset="0"/>
                <a:cs typeface="Calibri Light" panose="020F0302020204030204" pitchFamily="34" charset="0"/>
              </a:rPr>
              <a:t>Steering group</a:t>
            </a:r>
            <a:endParaRPr lang="en-US" sz="1400" dirty="0"/>
          </a:p>
        </p:txBody>
      </p:sp>
      <p:sp>
        <p:nvSpPr>
          <p:cNvPr id="101" name="Rectangle 100"/>
          <p:cNvSpPr/>
          <p:nvPr/>
        </p:nvSpPr>
        <p:spPr>
          <a:xfrm>
            <a:off x="1" y="2787576"/>
            <a:ext cx="513623" cy="2876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bg1"/>
                </a:solidFill>
                <a:latin typeface="Calibri Light" panose="020F0302020204030204" pitchFamily="34" charset="0"/>
                <a:cs typeface="Calibri Light" panose="020F0302020204030204" pitchFamily="34" charset="0"/>
              </a:rPr>
              <a:t>Execution team</a:t>
            </a:r>
            <a:endParaRPr lang="en-US" sz="1400" dirty="0"/>
          </a:p>
        </p:txBody>
      </p:sp>
      <p:sp>
        <p:nvSpPr>
          <p:cNvPr id="102" name="Rectangle 101"/>
          <p:cNvSpPr/>
          <p:nvPr/>
        </p:nvSpPr>
        <p:spPr>
          <a:xfrm>
            <a:off x="3657" y="5664200"/>
            <a:ext cx="513623" cy="1114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bg1"/>
                </a:solidFill>
                <a:latin typeface="Calibri Light" panose="020F0302020204030204" pitchFamily="34" charset="0"/>
                <a:cs typeface="Calibri Light" panose="020F0302020204030204" pitchFamily="34" charset="0"/>
              </a:rPr>
              <a:t>Enabling team </a:t>
            </a:r>
            <a:endParaRPr lang="en-US" sz="1400" dirty="0"/>
          </a:p>
        </p:txBody>
      </p:sp>
      <p:sp>
        <p:nvSpPr>
          <p:cNvPr id="103" name="Rectangle 102"/>
          <p:cNvSpPr/>
          <p:nvPr/>
        </p:nvSpPr>
        <p:spPr>
          <a:xfrm>
            <a:off x="1" y="584200"/>
            <a:ext cx="5136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bg1"/>
                </a:solidFill>
                <a:latin typeface="Calibri Light" panose="020F0302020204030204" pitchFamily="34" charset="0"/>
                <a:cs typeface="Calibri Light" panose="020F0302020204030204" pitchFamily="34" charset="0"/>
              </a:rPr>
              <a:t>Executive Sponsor</a:t>
            </a:r>
            <a:endParaRPr lang="en-US" sz="1400" dirty="0"/>
          </a:p>
        </p:txBody>
      </p:sp>
      <p:sp>
        <p:nvSpPr>
          <p:cNvPr id="109" name="Rectangle 108"/>
          <p:cNvSpPr/>
          <p:nvPr/>
        </p:nvSpPr>
        <p:spPr>
          <a:xfrm>
            <a:off x="0" y="1701800"/>
            <a:ext cx="11988800"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0" name="Rectangle 109"/>
          <p:cNvSpPr/>
          <p:nvPr/>
        </p:nvSpPr>
        <p:spPr>
          <a:xfrm>
            <a:off x="-8467" y="2699173"/>
            <a:ext cx="11988800"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1" name="Rectangle 110"/>
          <p:cNvSpPr/>
          <p:nvPr/>
        </p:nvSpPr>
        <p:spPr>
          <a:xfrm>
            <a:off x="0" y="5603240"/>
            <a:ext cx="11988800"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2" name="Rectangle 111"/>
          <p:cNvSpPr/>
          <p:nvPr/>
        </p:nvSpPr>
        <p:spPr>
          <a:xfrm>
            <a:off x="4083894" y="2836334"/>
            <a:ext cx="3952193" cy="2697277"/>
          </a:xfrm>
          <a:prstGeom prst="rect">
            <a:avLst/>
          </a:prstGeom>
          <a:noFill/>
          <a:ln w="19050">
            <a:solidFill>
              <a:schemeClr val="tx2">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3" name="Rectangle 112"/>
          <p:cNvSpPr/>
          <p:nvPr/>
        </p:nvSpPr>
        <p:spPr>
          <a:xfrm>
            <a:off x="6085367" y="3991792"/>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algn="ctr" defTabSz="457189">
              <a:lnSpc>
                <a:spcPct val="110000"/>
              </a:lnSpc>
              <a:defRPr/>
            </a:pPr>
            <a:r>
              <a:rPr lang="en-US" sz="1100" b="1" kern="0" dirty="0">
                <a:solidFill>
                  <a:srgbClr val="FFFFFF"/>
                </a:solidFill>
                <a:latin typeface="Calibri Light" panose="020F0302020204030204"/>
              </a:rPr>
              <a:t>TBD</a:t>
            </a:r>
          </a:p>
          <a:p>
            <a:pPr algn="ctr" defTabSz="457189">
              <a:lnSpc>
                <a:spcPct val="110000"/>
              </a:lnSpc>
              <a:defRPr/>
            </a:pPr>
            <a:r>
              <a:rPr lang="en-US" sz="1000" i="1" kern="0" dirty="0">
                <a:solidFill>
                  <a:srgbClr val="FFFFFF"/>
                </a:solidFill>
                <a:latin typeface="Calibri Light" panose="020F0302020204030204"/>
              </a:rPr>
              <a:t>Ops Manager</a:t>
            </a:r>
          </a:p>
        </p:txBody>
      </p:sp>
      <p:sp>
        <p:nvSpPr>
          <p:cNvPr id="114" name="Rectangle 113"/>
          <p:cNvSpPr/>
          <p:nvPr/>
        </p:nvSpPr>
        <p:spPr>
          <a:xfrm>
            <a:off x="6078649" y="4749800"/>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defTabSz="457189">
              <a:lnSpc>
                <a:spcPct val="110000"/>
              </a:lnSpc>
              <a:defRPr/>
            </a:pPr>
            <a:r>
              <a:rPr lang="en-US" sz="1067" b="1" kern="0" dirty="0">
                <a:solidFill>
                  <a:srgbClr val="FFFFFF"/>
                </a:solidFill>
                <a:latin typeface="Calibri Light" panose="020F0302020204030204"/>
              </a:rPr>
              <a:t>Ops AM </a:t>
            </a:r>
          </a:p>
          <a:p>
            <a:pPr algn="ctr" defTabSz="457189">
              <a:lnSpc>
                <a:spcPct val="110000"/>
              </a:lnSpc>
              <a:defRPr/>
            </a:pPr>
            <a:r>
              <a:rPr lang="en-US" sz="1067" b="1" kern="0" dirty="0">
                <a:solidFill>
                  <a:srgbClr val="FFFFFF"/>
                </a:solidFill>
                <a:latin typeface="Calibri Light" panose="020F0302020204030204"/>
              </a:rPr>
              <a:t>Count x 2</a:t>
            </a:r>
            <a:endParaRPr lang="en-GB" sz="1067" i="1" kern="0" dirty="0">
              <a:solidFill>
                <a:srgbClr val="FFFFFF"/>
              </a:solidFill>
              <a:latin typeface="Calibri Light" panose="020F0302020204030204"/>
            </a:endParaRPr>
          </a:p>
        </p:txBody>
      </p:sp>
      <p:cxnSp>
        <p:nvCxnSpPr>
          <p:cNvPr id="116" name="Elbow Connector 115"/>
          <p:cNvCxnSpPr>
            <a:stCxn id="17" idx="2"/>
            <a:endCxn id="23" idx="0"/>
          </p:cNvCxnSpPr>
          <p:nvPr/>
        </p:nvCxnSpPr>
        <p:spPr>
          <a:xfrm rot="5400000">
            <a:off x="5447112" y="3441089"/>
            <a:ext cx="376603" cy="724803"/>
          </a:xfrm>
          <a:prstGeom prst="bentConnector3">
            <a:avLst>
              <a:gd name="adj1" fmla="val 477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7" idx="2"/>
            <a:endCxn id="113" idx="0"/>
          </p:cNvCxnSpPr>
          <p:nvPr/>
        </p:nvCxnSpPr>
        <p:spPr>
          <a:xfrm rot="16200000" flipH="1">
            <a:off x="6158089" y="3454915"/>
            <a:ext cx="376603" cy="697152"/>
          </a:xfrm>
          <a:prstGeom prst="bentConnector3">
            <a:avLst>
              <a:gd name="adj1" fmla="val 477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3" idx="2"/>
            <a:endCxn id="63" idx="0"/>
          </p:cNvCxnSpPr>
          <p:nvPr/>
        </p:nvCxnSpPr>
        <p:spPr>
          <a:xfrm rot="5400000">
            <a:off x="5195449" y="4672238"/>
            <a:ext cx="148408" cy="67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13" idx="2"/>
            <a:endCxn id="114" idx="0"/>
          </p:cNvCxnSpPr>
          <p:nvPr/>
        </p:nvCxnSpPr>
        <p:spPr>
          <a:xfrm rot="5400000">
            <a:off x="6617404" y="4672238"/>
            <a:ext cx="148408" cy="67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7" idx="2"/>
            <a:endCxn id="45" idx="0"/>
          </p:cNvCxnSpPr>
          <p:nvPr/>
        </p:nvCxnSpPr>
        <p:spPr>
          <a:xfrm rot="5400000">
            <a:off x="4422383" y="2377302"/>
            <a:ext cx="337544" cy="2813321"/>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7" idx="2"/>
            <a:endCxn id="26" idx="0"/>
          </p:cNvCxnSpPr>
          <p:nvPr/>
        </p:nvCxnSpPr>
        <p:spPr>
          <a:xfrm rot="5400000">
            <a:off x="3680895" y="1645182"/>
            <a:ext cx="346912" cy="428692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17" idx="2"/>
            <a:endCxn id="27" idx="0"/>
          </p:cNvCxnSpPr>
          <p:nvPr/>
        </p:nvCxnSpPr>
        <p:spPr>
          <a:xfrm rot="16200000" flipH="1">
            <a:off x="7352683" y="2260321"/>
            <a:ext cx="346912" cy="305664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7" idx="2"/>
            <a:endCxn id="44" idx="0"/>
          </p:cNvCxnSpPr>
          <p:nvPr/>
        </p:nvCxnSpPr>
        <p:spPr>
          <a:xfrm rot="16200000" flipH="1">
            <a:off x="8084203" y="1528801"/>
            <a:ext cx="346912" cy="451968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8478731" y="4749800"/>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defTabSz="457189">
              <a:lnSpc>
                <a:spcPct val="110000"/>
              </a:lnSpc>
              <a:defRPr/>
            </a:pPr>
            <a:r>
              <a:rPr lang="en-US" sz="1067" b="1" kern="0" dirty="0">
                <a:solidFill>
                  <a:srgbClr val="FFFFFF"/>
                </a:solidFill>
                <a:latin typeface="Calibri Light" panose="020F0302020204030204"/>
              </a:rPr>
              <a:t>QCA </a:t>
            </a:r>
          </a:p>
          <a:p>
            <a:pPr algn="ctr" defTabSz="457189">
              <a:lnSpc>
                <a:spcPct val="110000"/>
              </a:lnSpc>
              <a:defRPr/>
            </a:pPr>
            <a:r>
              <a:rPr lang="en-US" sz="1067" b="1" kern="0" dirty="0">
                <a:solidFill>
                  <a:srgbClr val="FFFFFF"/>
                </a:solidFill>
                <a:latin typeface="Calibri Light" panose="020F0302020204030204"/>
              </a:rPr>
              <a:t>Count x 6</a:t>
            </a:r>
            <a:endParaRPr lang="en-GB" sz="1067" i="1" kern="0" dirty="0">
              <a:solidFill>
                <a:srgbClr val="FFFFFF"/>
              </a:solidFill>
              <a:latin typeface="Calibri Light" panose="020F0302020204030204"/>
            </a:endParaRPr>
          </a:p>
        </p:txBody>
      </p:sp>
      <p:sp>
        <p:nvSpPr>
          <p:cNvPr id="149" name="Rectangle 148"/>
          <p:cNvSpPr/>
          <p:nvPr/>
        </p:nvSpPr>
        <p:spPr>
          <a:xfrm>
            <a:off x="2574893" y="4688841"/>
            <a:ext cx="1219200" cy="609600"/>
          </a:xfrm>
          <a:prstGeom prst="rect">
            <a:avLst/>
          </a:prstGeom>
          <a:solidFill>
            <a:schemeClr val="tx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defTabSz="457189">
              <a:lnSpc>
                <a:spcPct val="110000"/>
              </a:lnSpc>
              <a:defRPr/>
            </a:pPr>
            <a:r>
              <a:rPr lang="en-US" sz="1067" b="1" kern="0" dirty="0">
                <a:solidFill>
                  <a:srgbClr val="FFFFFF"/>
                </a:solidFill>
                <a:latin typeface="Calibri Light" panose="020F0302020204030204"/>
              </a:rPr>
              <a:t>Trainer </a:t>
            </a:r>
          </a:p>
          <a:p>
            <a:pPr algn="ctr" defTabSz="457189">
              <a:lnSpc>
                <a:spcPct val="110000"/>
              </a:lnSpc>
              <a:defRPr/>
            </a:pPr>
            <a:r>
              <a:rPr lang="en-US" sz="1067" b="1" kern="0" dirty="0">
                <a:solidFill>
                  <a:srgbClr val="FFFFFF"/>
                </a:solidFill>
                <a:latin typeface="Calibri Light" panose="020F0302020204030204"/>
              </a:rPr>
              <a:t>Count x 6</a:t>
            </a:r>
            <a:endParaRPr lang="en-GB" sz="1067" i="1" kern="0" dirty="0">
              <a:solidFill>
                <a:srgbClr val="FFFFFF"/>
              </a:solidFill>
              <a:latin typeface="Calibri Light" panose="020F0302020204030204"/>
            </a:endParaRPr>
          </a:p>
        </p:txBody>
      </p:sp>
    </p:spTree>
    <p:extLst>
      <p:ext uri="{BB962C8B-B14F-4D97-AF65-F5344CB8AC3E}">
        <p14:creationId xmlns:p14="http://schemas.microsoft.com/office/powerpoint/2010/main" val="195469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93F77784-AB18-B249-B4E0-ED27135B09F1}"/>
              </a:ext>
            </a:extLst>
          </p:cNvPr>
          <p:cNvCxnSpPr>
            <a:cxnSpLocks/>
          </p:cNvCxnSpPr>
          <p:nvPr/>
        </p:nvCxnSpPr>
        <p:spPr>
          <a:xfrm>
            <a:off x="10336002" y="3378891"/>
            <a:ext cx="138428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CF27FD2C-275C-4B48-940F-75EB8BA8FED9}"/>
              </a:ext>
            </a:extLst>
          </p:cNvPr>
          <p:cNvCxnSpPr>
            <a:cxnSpLocks/>
          </p:cNvCxnSpPr>
          <p:nvPr/>
        </p:nvCxnSpPr>
        <p:spPr>
          <a:xfrm>
            <a:off x="10336002" y="4302344"/>
            <a:ext cx="138428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Rectangle 93"/>
          <p:cNvSpPr/>
          <p:nvPr/>
        </p:nvSpPr>
        <p:spPr>
          <a:xfrm>
            <a:off x="10203161" y="4379955"/>
            <a:ext cx="1582686" cy="702756"/>
          </a:xfrm>
          <a:prstGeom prst="rect">
            <a:avLst/>
          </a:prstGeom>
        </p:spPr>
        <p:txBody>
          <a:bodyPr wrap="square">
            <a:spAutoFit/>
          </a:bodyPr>
          <a:lstStyle/>
          <a:p>
            <a:pPr algn="ctr" defTabSz="914400">
              <a:spcBef>
                <a:spcPts val="100"/>
              </a:spcBef>
              <a:spcAft>
                <a:spcPts val="100"/>
              </a:spcAft>
              <a:defRPr/>
            </a:pPr>
            <a:r>
              <a:rPr lang="en-GB" b="1"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20-30%</a:t>
            </a:r>
          </a:p>
          <a:p>
            <a:pPr algn="ctr" defTabSz="914400">
              <a:spcBef>
                <a:spcPts val="100"/>
              </a:spcBef>
              <a:spcAft>
                <a:spcPts val="100"/>
              </a:spcAft>
              <a:defRPr/>
            </a:pPr>
            <a:r>
              <a:rPr lang="en-GB" sz="1000" dirty="0">
                <a:solidFill>
                  <a:schemeClr val="tx2"/>
                </a:solidFill>
                <a:latin typeface="Calibri" panose="020F0502020204030204" pitchFamily="34" charset="0"/>
                <a:ea typeface="Calibri" panose="020F0502020204030204" pitchFamily="34" charset="0"/>
                <a:cs typeface="Calibri" panose="020F0502020204030204" pitchFamily="34" charset="0"/>
              </a:rPr>
              <a:t>Reduction in cost of operations</a:t>
            </a:r>
          </a:p>
        </p:txBody>
      </p:sp>
      <p:sp>
        <p:nvSpPr>
          <p:cNvPr id="95" name="Rectangle 94"/>
          <p:cNvSpPr/>
          <p:nvPr/>
        </p:nvSpPr>
        <p:spPr>
          <a:xfrm>
            <a:off x="10186530" y="3541125"/>
            <a:ext cx="1615948" cy="548868"/>
          </a:xfrm>
          <a:prstGeom prst="rect">
            <a:avLst/>
          </a:prstGeom>
        </p:spPr>
        <p:txBody>
          <a:bodyPr wrap="square">
            <a:spAutoFit/>
          </a:bodyPr>
          <a:lstStyle/>
          <a:p>
            <a:pPr algn="ctr" defTabSz="914400">
              <a:spcBef>
                <a:spcPts val="100"/>
              </a:spcBef>
              <a:spcAft>
                <a:spcPts val="100"/>
              </a:spcAft>
              <a:defRPr/>
            </a:pPr>
            <a:r>
              <a:rPr lang="en-GB" b="1"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3-5%</a:t>
            </a:r>
          </a:p>
          <a:p>
            <a:pPr algn="ctr" defTabSz="914400">
              <a:spcBef>
                <a:spcPts val="100"/>
              </a:spcBef>
              <a:spcAft>
                <a:spcPts val="100"/>
              </a:spcAft>
              <a:defRPr/>
            </a:pPr>
            <a:r>
              <a:rPr lang="en-GB" sz="1000" dirty="0">
                <a:solidFill>
                  <a:schemeClr val="tx2"/>
                </a:solidFill>
                <a:latin typeface="Calibri" panose="020F0502020204030204" pitchFamily="34" charset="0"/>
                <a:ea typeface="Calibri" panose="020F0502020204030204" pitchFamily="34" charset="0"/>
                <a:cs typeface="Calibri" panose="020F0502020204030204" pitchFamily="34" charset="0"/>
              </a:rPr>
              <a:t>Improvement in NPS</a:t>
            </a:r>
          </a:p>
        </p:txBody>
      </p:sp>
      <p:sp>
        <p:nvSpPr>
          <p:cNvPr id="96" name="Rectangle 95"/>
          <p:cNvSpPr/>
          <p:nvPr/>
        </p:nvSpPr>
        <p:spPr>
          <a:xfrm>
            <a:off x="10185375" y="2463992"/>
            <a:ext cx="1618259" cy="856645"/>
          </a:xfrm>
          <a:prstGeom prst="rect">
            <a:avLst/>
          </a:prstGeom>
        </p:spPr>
        <p:txBody>
          <a:bodyPr wrap="square">
            <a:spAutoFit/>
          </a:bodyPr>
          <a:lstStyle/>
          <a:p>
            <a:pPr marL="0" marR="0" lvl="0" indent="0" algn="ctr" defTabSz="914400" rtl="0" eaLnBrk="1" fontAlgn="auto" latinLnBrk="0" hangingPunct="1">
              <a:spcBef>
                <a:spcPts val="100"/>
              </a:spcBef>
              <a:spcAft>
                <a:spcPts val="100"/>
              </a:spcAft>
              <a:buClrTx/>
              <a:buSzTx/>
              <a:buFontTx/>
              <a:buNone/>
              <a:tabLst/>
              <a:defRPr/>
            </a:pPr>
            <a:r>
              <a:rPr kumimoji="0" lang="en-GB" b="1" u="none" strike="noStrike" kern="1200" cap="none" spc="0" normalizeH="0" baseline="0" noProof="0" dirty="0">
                <a:ln>
                  <a:noFill/>
                </a:ln>
                <a:solidFill>
                  <a:schemeClr val="accent1"/>
                </a:solidFill>
                <a:effectLst/>
                <a:uLnTx/>
                <a:uFillTx/>
                <a:latin typeface="Calibri Light" panose="020F0302020204030204" pitchFamily="34" charset="0"/>
                <a:ea typeface="Calibri" panose="020F0502020204030204" pitchFamily="34" charset="0"/>
                <a:cs typeface="Times New Roman" panose="02020603050405020304" pitchFamily="18" charset="0"/>
              </a:rPr>
              <a:t>10-15%</a:t>
            </a:r>
            <a:endParaRPr kumimoji="0" lang="en-GB" sz="2000" b="1" u="none" strike="noStrike" kern="1200" cap="none" spc="0" normalizeH="0" baseline="0" noProof="0" dirty="0">
              <a:ln>
                <a:noFill/>
              </a:ln>
              <a:solidFill>
                <a:schemeClr val="accent1"/>
              </a:solidFill>
              <a:effectLst/>
              <a:uLnTx/>
              <a:uFillTx/>
              <a:latin typeface="Calibri Light" panose="020F03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spcBef>
                <a:spcPts val="100"/>
              </a:spcBef>
              <a:spcAft>
                <a:spcPts val="100"/>
              </a:spcAft>
              <a:buClrTx/>
              <a:buSzTx/>
              <a:buFontTx/>
              <a:buNone/>
              <a:tabLst/>
              <a:defRPr/>
            </a:pPr>
            <a:r>
              <a:rPr kumimoji="0" lang="en-GB" sz="10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Reduction in Failure demand (repeat cases, complaints)</a:t>
            </a:r>
            <a:endParaRPr kumimoji="0" lang="en-GB" sz="1000"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8" name="Rectangle 97"/>
          <p:cNvSpPr/>
          <p:nvPr/>
        </p:nvSpPr>
        <p:spPr>
          <a:xfrm>
            <a:off x="10203161" y="5315604"/>
            <a:ext cx="1582686" cy="702756"/>
          </a:xfrm>
          <a:prstGeom prst="rect">
            <a:avLst/>
          </a:prstGeom>
        </p:spPr>
        <p:txBody>
          <a:bodyPr wrap="square">
            <a:spAutoFit/>
          </a:bodyPr>
          <a:lstStyle/>
          <a:p>
            <a:pPr algn="ctr" defTabSz="914400">
              <a:spcBef>
                <a:spcPts val="100"/>
              </a:spcBef>
              <a:spcAft>
                <a:spcPts val="100"/>
              </a:spcAft>
              <a:defRPr/>
            </a:pPr>
            <a:r>
              <a:rPr lang="en-GB" b="1" dirty="0">
                <a:solidFill>
                  <a:schemeClr val="accent1"/>
                </a:solidFill>
                <a:latin typeface="Calibri Light" panose="020F0302020204030204" pitchFamily="34" charset="0"/>
                <a:ea typeface="Calibri" panose="020F0502020204030204" pitchFamily="34" charset="0"/>
                <a:cs typeface="Times New Roman" panose="02020603050405020304" pitchFamily="18" charset="0"/>
              </a:rPr>
              <a:t>10-12%</a:t>
            </a:r>
          </a:p>
          <a:p>
            <a:pPr algn="ctr" defTabSz="914400">
              <a:spcBef>
                <a:spcPts val="100"/>
              </a:spcBef>
              <a:spcAft>
                <a:spcPts val="100"/>
              </a:spcAft>
              <a:defRPr/>
            </a:pPr>
            <a:r>
              <a:rPr lang="en-GB" sz="1000" dirty="0">
                <a:solidFill>
                  <a:schemeClr val="tx2"/>
                </a:solidFill>
                <a:latin typeface="Calibri" panose="020F0502020204030204" pitchFamily="34" charset="0"/>
                <a:ea typeface="Calibri" panose="020F0502020204030204" pitchFamily="34" charset="0"/>
                <a:cs typeface="Calibri" panose="020F0502020204030204" pitchFamily="34" charset="0"/>
              </a:rPr>
              <a:t>Improvement in Service Levels</a:t>
            </a:r>
          </a:p>
        </p:txBody>
      </p:sp>
      <p:cxnSp>
        <p:nvCxnSpPr>
          <p:cNvPr id="99" name="Straight Connector 98">
            <a:extLst>
              <a:ext uri="{FF2B5EF4-FFF2-40B4-BE49-F238E27FC236}">
                <a16:creationId xmlns:a16="http://schemas.microsoft.com/office/drawing/2014/main" id="{CF27FD2C-275C-4B48-940F-75EB8BA8FED9}"/>
              </a:ext>
            </a:extLst>
          </p:cNvPr>
          <p:cNvCxnSpPr>
            <a:cxnSpLocks/>
          </p:cNvCxnSpPr>
          <p:nvPr/>
        </p:nvCxnSpPr>
        <p:spPr>
          <a:xfrm>
            <a:off x="10336002" y="5160263"/>
            <a:ext cx="138428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p:cNvSpPr/>
          <p:nvPr/>
        </p:nvSpPr>
        <p:spPr>
          <a:xfrm>
            <a:off x="10184163" y="1817661"/>
            <a:ext cx="1620683" cy="646331"/>
          </a:xfrm>
          <a:prstGeom prst="rect">
            <a:avLst/>
          </a:prstGeom>
        </p:spPr>
        <p:txBody>
          <a:bodyPr wrap="square">
            <a:spAutoFit/>
          </a:bodyPr>
          <a:lstStyle/>
          <a:p>
            <a:pPr lvl="0" algn="ctr" defTabSz="914400">
              <a:defRPr/>
            </a:pPr>
            <a:r>
              <a:rPr lang="en-US" sz="1200" b="1" dirty="0">
                <a:solidFill>
                  <a:schemeClr val="tx2">
                    <a:lumMod val="75000"/>
                    <a:lumOff val="25000"/>
                  </a:schemeClr>
                </a:solidFill>
                <a:latin typeface="Calibri Light" panose="020F0302020204030204" pitchFamily="34" charset="0"/>
                <a:cs typeface="Calibri Light" panose="020F0302020204030204" pitchFamily="34" charset="0"/>
              </a:rPr>
              <a:t>Delivering ‘the best possible customer experience at low cost’ </a:t>
            </a:r>
          </a:p>
        </p:txBody>
      </p:sp>
      <p:grpSp>
        <p:nvGrpSpPr>
          <p:cNvPr id="3" name="Group 2"/>
          <p:cNvGrpSpPr/>
          <p:nvPr/>
        </p:nvGrpSpPr>
        <p:grpSpPr>
          <a:xfrm>
            <a:off x="472996" y="1238184"/>
            <a:ext cx="9711167" cy="5124227"/>
            <a:chOff x="303297" y="1238184"/>
            <a:chExt cx="9784080" cy="5162701"/>
          </a:xfrm>
        </p:grpSpPr>
        <p:sp>
          <p:nvSpPr>
            <p:cNvPr id="275" name="Pentagon 274"/>
            <p:cNvSpPr/>
            <p:nvPr/>
          </p:nvSpPr>
          <p:spPr>
            <a:xfrm>
              <a:off x="425525" y="1819022"/>
              <a:ext cx="4754880" cy="2194560"/>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Pentagon 9"/>
            <p:cNvSpPr/>
            <p:nvPr/>
          </p:nvSpPr>
          <p:spPr>
            <a:xfrm rot="10800000">
              <a:off x="5227453" y="1835617"/>
              <a:ext cx="4754880" cy="2194560"/>
            </a:xfrm>
            <a:prstGeom prst="homePlate">
              <a:avLst>
                <a:gd name="adj" fmla="val 494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0" name="Rectangle 239"/>
            <p:cNvSpPr/>
            <p:nvPr/>
          </p:nvSpPr>
          <p:spPr>
            <a:xfrm>
              <a:off x="312343" y="4234733"/>
              <a:ext cx="9772125" cy="2166151"/>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Calibri" panose="020F0502020204030204"/>
              </a:endParaRPr>
            </a:p>
          </p:txBody>
        </p:sp>
        <p:sp>
          <p:nvSpPr>
            <p:cNvPr id="83" name="Rectangle 82"/>
            <p:cNvSpPr/>
            <p:nvPr/>
          </p:nvSpPr>
          <p:spPr>
            <a:xfrm>
              <a:off x="312351" y="1368270"/>
              <a:ext cx="9772125" cy="2807392"/>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5" name="Rounded Rectangle 16">
              <a:extLst>
                <a:ext uri="{FF2B5EF4-FFF2-40B4-BE49-F238E27FC236}">
                  <a16:creationId xmlns:a16="http://schemas.microsoft.com/office/drawing/2014/main" id="{23C5650D-9CB8-4091-AA99-E3C2CAB91167}"/>
                </a:ext>
              </a:extLst>
            </p:cNvPr>
            <p:cNvSpPr/>
            <p:nvPr/>
          </p:nvSpPr>
          <p:spPr bwMode="auto">
            <a:xfrm>
              <a:off x="303297" y="1238184"/>
              <a:ext cx="9784080" cy="210312"/>
            </a:xfrm>
            <a:prstGeom prst="rect">
              <a:avLst/>
            </a:prstGeom>
            <a:solidFill>
              <a:schemeClr val="accent1"/>
            </a:solidFill>
            <a:ln>
              <a:solidFill>
                <a:schemeClr val="accent1"/>
              </a:solidFill>
              <a:prstDash val="solid"/>
            </a:ln>
            <a:effectLst/>
          </p:spPr>
          <p:txBody>
            <a:bodyPr vert="horz"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Operations structure  </a:t>
              </a:r>
            </a:p>
          </p:txBody>
        </p:sp>
        <p:sp>
          <p:nvSpPr>
            <p:cNvPr id="49" name="Rectangle 48"/>
            <p:cNvSpPr/>
            <p:nvPr/>
          </p:nvSpPr>
          <p:spPr>
            <a:xfrm>
              <a:off x="6955332" y="1847676"/>
              <a:ext cx="397866"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Trebuchet MS" pitchFamily="34" charset="0"/>
                  <a:ea typeface="+mn-ea"/>
                  <a:cs typeface="+mn-cs"/>
                </a:rPr>
                <a:t>MIA</a:t>
              </a:r>
              <a:endParaRPr kumimoji="0" lang="en-US" sz="1400" b="1" i="0" u="none" strike="noStrike" kern="0" cap="none" spc="0" normalizeH="0" baseline="0" noProof="0" dirty="0">
                <a:ln>
                  <a:noFill/>
                </a:ln>
                <a:solidFill>
                  <a:srgbClr val="FFFFFF"/>
                </a:solidFill>
                <a:effectLst/>
                <a:uLnTx/>
                <a:uFillTx/>
                <a:latin typeface="Trebuchet MS" pitchFamily="34" charset="0"/>
                <a:ea typeface="+mn-ea"/>
                <a:cs typeface="+mn-cs"/>
              </a:endParaRPr>
            </a:p>
          </p:txBody>
        </p:sp>
        <p:sp>
          <p:nvSpPr>
            <p:cNvPr id="60" name="TextBox 59"/>
            <p:cNvSpPr txBox="1"/>
            <p:nvPr/>
          </p:nvSpPr>
          <p:spPr>
            <a:xfrm>
              <a:off x="6698336" y="2062784"/>
              <a:ext cx="1227137" cy="21544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Workforce Automation</a:t>
              </a:r>
            </a:p>
          </p:txBody>
        </p:sp>
        <p:grpSp>
          <p:nvGrpSpPr>
            <p:cNvPr id="4" name="Group 3"/>
            <p:cNvGrpSpPr/>
            <p:nvPr/>
          </p:nvGrpSpPr>
          <p:grpSpPr>
            <a:xfrm>
              <a:off x="6428922" y="2003712"/>
              <a:ext cx="321358" cy="321358"/>
              <a:chOff x="1808759" y="1971703"/>
              <a:chExt cx="321358" cy="321358"/>
            </a:xfrm>
          </p:grpSpPr>
          <p:sp>
            <p:nvSpPr>
              <p:cNvPr id="251" name="Decision 250">
                <a:extLst>
                  <a:ext uri="{FF2B5EF4-FFF2-40B4-BE49-F238E27FC236}">
                    <a16:creationId xmlns:a16="http://schemas.microsoft.com/office/drawing/2014/main" id="{C733DAEF-60C3-6448-A095-86B25F7A6A5E}"/>
                  </a:ext>
                </a:extLst>
              </p:cNvPr>
              <p:cNvSpPr/>
              <p:nvPr/>
            </p:nvSpPr>
            <p:spPr>
              <a:xfrm>
                <a:off x="1808759" y="1971703"/>
                <a:ext cx="321358" cy="321358"/>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62" name="Picture 9" descr="\\fs01\Utilities\Business\Leadership\Bid Management\14. Icons for PPTs\icons\Execution-OPS_orange.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886976" y="2051047"/>
                <a:ext cx="164924" cy="160343"/>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p:cNvSpPr txBox="1"/>
            <p:nvPr/>
          </p:nvSpPr>
          <p:spPr>
            <a:xfrm>
              <a:off x="6698943" y="2389179"/>
              <a:ext cx="1440135" cy="21544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Integrated front &amp; back-office </a:t>
              </a:r>
            </a:p>
          </p:txBody>
        </p:sp>
        <p:sp>
          <p:nvSpPr>
            <p:cNvPr id="67" name="TextBox 66"/>
            <p:cNvSpPr txBox="1"/>
            <p:nvPr/>
          </p:nvSpPr>
          <p:spPr>
            <a:xfrm>
              <a:off x="6700828" y="2711581"/>
              <a:ext cx="1456474" cy="33855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Analytics-driven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solidFill>
                    <a:schemeClr val="tx2"/>
                  </a:solidFill>
                  <a:latin typeface="Calibri" panose="020F0502020204030204"/>
                </a:rPr>
                <a:t>Text mining </a:t>
              </a:r>
              <a:endParaRPr kumimoji="0" lang="en-US" sz="800" b="0" i="0" u="none" strike="noStrike" kern="1200" cap="none" spc="0" normalizeH="0" baseline="0" noProof="0" dirty="0">
                <a:ln>
                  <a:noFill/>
                </a:ln>
                <a:solidFill>
                  <a:schemeClr val="tx2"/>
                </a:solidFill>
                <a:effectLst/>
                <a:uLnTx/>
                <a:uFillTx/>
                <a:latin typeface="Calibri" panose="020F0502020204030204"/>
              </a:endParaRPr>
            </a:p>
          </p:txBody>
        </p:sp>
        <p:grpSp>
          <p:nvGrpSpPr>
            <p:cNvPr id="8" name="Group 7"/>
            <p:cNvGrpSpPr/>
            <p:nvPr/>
          </p:nvGrpSpPr>
          <p:grpSpPr>
            <a:xfrm>
              <a:off x="6434587" y="3064355"/>
              <a:ext cx="321358" cy="321358"/>
              <a:chOff x="5983778" y="2116390"/>
              <a:chExt cx="321358" cy="321358"/>
            </a:xfrm>
          </p:grpSpPr>
          <p:sp>
            <p:nvSpPr>
              <p:cNvPr id="259" name="Decision 258">
                <a:extLst>
                  <a:ext uri="{FF2B5EF4-FFF2-40B4-BE49-F238E27FC236}">
                    <a16:creationId xmlns:a16="http://schemas.microsoft.com/office/drawing/2014/main" id="{22E1F28C-B04C-7242-A521-BA714DE9ED0E}"/>
                  </a:ext>
                </a:extLst>
              </p:cNvPr>
              <p:cNvSpPr/>
              <p:nvPr/>
            </p:nvSpPr>
            <p:spPr>
              <a:xfrm>
                <a:off x="5983778" y="2116390"/>
                <a:ext cx="321358" cy="321358"/>
              </a:xfrm>
              <a:prstGeom prst="flowChartDecision">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68" name="Picture 33" descr="\\fs01\Utilities\Business\Leadership\Bid Management\14. Icons for PPTs\icons\Knowledge transfer_orange.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074156" y="2205245"/>
                <a:ext cx="164924" cy="12458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extBox 68"/>
            <p:cNvSpPr txBox="1"/>
            <p:nvPr/>
          </p:nvSpPr>
          <p:spPr>
            <a:xfrm>
              <a:off x="6615015" y="3133595"/>
              <a:ext cx="1325491" cy="21544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On-demand knowledge</a:t>
              </a:r>
            </a:p>
          </p:txBody>
        </p:sp>
        <p:grpSp>
          <p:nvGrpSpPr>
            <p:cNvPr id="9" name="Group 8"/>
            <p:cNvGrpSpPr/>
            <p:nvPr/>
          </p:nvGrpSpPr>
          <p:grpSpPr>
            <a:xfrm>
              <a:off x="6434587" y="3429886"/>
              <a:ext cx="321358" cy="321358"/>
              <a:chOff x="7143505" y="2116390"/>
              <a:chExt cx="321358" cy="321358"/>
            </a:xfrm>
          </p:grpSpPr>
          <p:sp>
            <p:nvSpPr>
              <p:cNvPr id="260" name="Decision 259">
                <a:extLst>
                  <a:ext uri="{FF2B5EF4-FFF2-40B4-BE49-F238E27FC236}">
                    <a16:creationId xmlns:a16="http://schemas.microsoft.com/office/drawing/2014/main" id="{2E56FE1D-690B-6F4C-98D2-9F933BB2E048}"/>
                  </a:ext>
                </a:extLst>
              </p:cNvPr>
              <p:cNvSpPr/>
              <p:nvPr/>
            </p:nvSpPr>
            <p:spPr>
              <a:xfrm>
                <a:off x="7143505" y="2116390"/>
                <a:ext cx="321358" cy="321358"/>
              </a:xfrm>
              <a:prstGeom prst="flowChartDecision">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70" name="Picture 35"/>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222282" y="2189695"/>
                <a:ext cx="164924" cy="16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 name="TextBox 70"/>
            <p:cNvSpPr txBox="1"/>
            <p:nvPr/>
          </p:nvSpPr>
          <p:spPr>
            <a:xfrm>
              <a:off x="6661746" y="3520986"/>
              <a:ext cx="1249423" cy="21544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Robotics / Automation </a:t>
              </a:r>
            </a:p>
          </p:txBody>
        </p:sp>
        <p:grpSp>
          <p:nvGrpSpPr>
            <p:cNvPr id="5" name="Group 4"/>
            <p:cNvGrpSpPr/>
            <p:nvPr/>
          </p:nvGrpSpPr>
          <p:grpSpPr>
            <a:xfrm>
              <a:off x="6434587" y="2337581"/>
              <a:ext cx="321358" cy="321358"/>
              <a:chOff x="3448734" y="2116390"/>
              <a:chExt cx="321358" cy="321358"/>
            </a:xfrm>
          </p:grpSpPr>
          <p:sp>
            <p:nvSpPr>
              <p:cNvPr id="257" name="Decision 256">
                <a:extLst>
                  <a:ext uri="{FF2B5EF4-FFF2-40B4-BE49-F238E27FC236}">
                    <a16:creationId xmlns:a16="http://schemas.microsoft.com/office/drawing/2014/main" id="{1C2B043B-33D1-0F4D-853D-AB49A3813860}"/>
                  </a:ext>
                </a:extLst>
              </p:cNvPr>
              <p:cNvSpPr/>
              <p:nvPr/>
            </p:nvSpPr>
            <p:spPr>
              <a:xfrm>
                <a:off x="3448734" y="2116390"/>
                <a:ext cx="321358" cy="321358"/>
              </a:xfrm>
              <a:prstGeom prst="flowChartDecision">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72" name="Picture 31" descr="\\fs01\Utilities\Business\Leadership\Bid Management\14. Icons for PPTs\icons\Outsourcing_orange.png"/>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3559355" y="2171334"/>
                <a:ext cx="131405" cy="153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434587" y="2728892"/>
              <a:ext cx="321358" cy="321358"/>
              <a:chOff x="4772012" y="2116390"/>
              <a:chExt cx="321358" cy="321358"/>
            </a:xfrm>
          </p:grpSpPr>
          <p:sp>
            <p:nvSpPr>
              <p:cNvPr id="258" name="Decision 257">
                <a:extLst>
                  <a:ext uri="{FF2B5EF4-FFF2-40B4-BE49-F238E27FC236}">
                    <a16:creationId xmlns:a16="http://schemas.microsoft.com/office/drawing/2014/main" id="{D7E6C1CD-1A53-8549-8669-19BF7CE034C1}"/>
                  </a:ext>
                </a:extLst>
              </p:cNvPr>
              <p:cNvSpPr/>
              <p:nvPr/>
            </p:nvSpPr>
            <p:spPr>
              <a:xfrm>
                <a:off x="4772012" y="2116390"/>
                <a:ext cx="321358" cy="321358"/>
              </a:xfrm>
              <a:prstGeom prst="flowChartDecision">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73" name="Picture 32" descr="\\fs01\Utilities\Business\Leadership\Bid Management\14. Icons for PPTs\icons\Tablet Analytics_orange.png"/>
              <p:cNvPicPr>
                <a:picLocks noChangeAspect="1" noChangeArrowheads="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4842680" y="2204982"/>
                <a:ext cx="164924" cy="125114"/>
              </a:xfrm>
              <a:prstGeom prst="rect">
                <a:avLst/>
              </a:prstGeom>
              <a:noFill/>
              <a:extLst>
                <a:ext uri="{909E8E84-426E-40DD-AFC4-6F175D3DCCD1}">
                  <a14:hiddenFill xmlns:a14="http://schemas.microsoft.com/office/drawing/2010/main">
                    <a:solidFill>
                      <a:srgbClr val="FFFFFF"/>
                    </a:solidFill>
                  </a14:hiddenFill>
                </a:ext>
              </a:extLst>
            </p:spPr>
          </p:pic>
        </p:grpSp>
        <p:sp>
          <p:nvSpPr>
            <p:cNvPr id="954" name="TextBox 953"/>
            <p:cNvSpPr txBox="1"/>
            <p:nvPr/>
          </p:nvSpPr>
          <p:spPr>
            <a:xfrm>
              <a:off x="6965607" y="1567511"/>
              <a:ext cx="2437472" cy="261610"/>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Intelligent digital operations</a:t>
              </a:r>
            </a:p>
          </p:txBody>
        </p:sp>
        <p:sp>
          <p:nvSpPr>
            <p:cNvPr id="130" name="Rectangle 129"/>
            <p:cNvSpPr/>
            <p:nvPr/>
          </p:nvSpPr>
          <p:spPr>
            <a:xfrm>
              <a:off x="8136422" y="2041929"/>
              <a:ext cx="1746871" cy="1745528"/>
            </a:xfrm>
            <a:prstGeom prst="rect">
              <a:avLst/>
            </a:pr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rPr>
                <a:t>Proactive fallout visibility and prioritisation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rPr>
                <a:t>Real-time remediation's to support faster customer resolutions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rPr>
                <a:t>Proactive indications to avoid customer comebacks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rPr>
                <a:t>Bulk data processing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FFFFFF"/>
                  </a:solidFill>
                  <a:latin typeface="Calibri" panose="020F0502020204030204"/>
                </a:rPr>
                <a:t>Digital interventions to increase efficiencies and reduce cost to serve </a:t>
              </a:r>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1" name="TextBox 270"/>
            <p:cNvSpPr txBox="1"/>
            <p:nvPr/>
          </p:nvSpPr>
          <p:spPr>
            <a:xfrm>
              <a:off x="1027167" y="3655283"/>
              <a:ext cx="1306719" cy="215444"/>
            </a:xfrm>
            <a:prstGeom prst="rect">
              <a:avLst/>
            </a:prstGeom>
            <a:noFill/>
          </p:spPr>
          <p:txBody>
            <a:bodyPr wrap="square" rtlCol="0">
              <a:spAutoFit/>
            </a:bodyPr>
            <a:lstStyle>
              <a:defPPr>
                <a:defRPr lang="en-US"/>
              </a:defPPr>
              <a:lvl1pPr algn="ctr">
                <a:defRPr sz="900">
                  <a:solidFill>
                    <a:schemeClr val="tx2">
                      <a:lumMod val="65000"/>
                      <a:lumOff val="3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Social media </a:t>
              </a:r>
            </a:p>
          </p:txBody>
        </p:sp>
        <p:sp>
          <p:nvSpPr>
            <p:cNvPr id="276" name="Rectangle 275"/>
            <p:cNvSpPr/>
            <p:nvPr/>
          </p:nvSpPr>
          <p:spPr>
            <a:xfrm>
              <a:off x="1982945" y="2003713"/>
              <a:ext cx="1833389" cy="1747532"/>
            </a:xfrm>
            <a:prstGeom prst="rect">
              <a:avLst/>
            </a:pr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defRPr/>
              </a:pPr>
              <a:r>
                <a:rPr lang="en-US" sz="900" dirty="0">
                  <a:solidFill>
                    <a:srgbClr val="FFFFFF"/>
                  </a:solidFill>
                </a:rPr>
                <a:t>Workflow consolidation </a:t>
              </a:r>
            </a:p>
            <a:p>
              <a:pPr marL="171450" lvl="0" indent="-171450">
                <a:buFont typeface="Arial" panose="020B0604020202020204" pitchFamily="34" charset="0"/>
                <a:buChar char="•"/>
                <a:defRPr/>
              </a:pPr>
              <a:r>
                <a:rPr lang="en-US" sz="900" dirty="0">
                  <a:solidFill>
                    <a:srgbClr val="FFFFFF"/>
                  </a:solidFill>
                </a:rPr>
                <a:t>Algorithm </a:t>
              </a:r>
              <a:br>
                <a:rPr lang="en-US" sz="900" dirty="0">
                  <a:solidFill>
                    <a:srgbClr val="FFFFFF"/>
                  </a:solidFill>
                </a:rPr>
              </a:br>
              <a:r>
                <a:rPr lang="en-US" sz="900" dirty="0">
                  <a:solidFill>
                    <a:srgbClr val="FFFFFF"/>
                  </a:solidFill>
                </a:rPr>
                <a:t>Based prioritizing </a:t>
              </a:r>
              <a:br>
                <a:rPr lang="en-US" sz="900" dirty="0">
                  <a:solidFill>
                    <a:srgbClr val="FFFFFF"/>
                  </a:solidFill>
                </a:rPr>
              </a:br>
              <a:r>
                <a:rPr lang="en-US" sz="900" dirty="0">
                  <a:solidFill>
                    <a:srgbClr val="FFFFFF"/>
                  </a:solidFill>
                </a:rPr>
                <a:t>and Sorting Tool</a:t>
              </a:r>
            </a:p>
            <a:p>
              <a:pPr marL="171450" lvl="0" indent="-171450">
                <a:buFont typeface="Arial" panose="020B0604020202020204" pitchFamily="34" charset="0"/>
                <a:buChar char="•"/>
                <a:defRPr/>
              </a:pPr>
              <a:r>
                <a:rPr lang="en-US" sz="900" dirty="0">
                  <a:solidFill>
                    <a:srgbClr val="FFFFFF"/>
                  </a:solidFill>
                </a:rPr>
                <a:t>Smart work allocation tools  </a:t>
              </a:r>
            </a:p>
            <a:p>
              <a:pPr marL="171450" lvl="0" indent="-171450">
                <a:buFont typeface="Arial" panose="020B0604020202020204" pitchFamily="34" charset="0"/>
                <a:buChar char="•"/>
                <a:defRPr/>
              </a:pPr>
              <a:r>
                <a:rPr lang="en-US" sz="900" dirty="0">
                  <a:solidFill>
                    <a:srgbClr val="FFFFFF"/>
                  </a:solidFill>
                </a:rPr>
                <a:t>Real-time workflow and resource movements </a:t>
              </a:r>
            </a:p>
          </p:txBody>
        </p:sp>
        <p:sp>
          <p:nvSpPr>
            <p:cNvPr id="277" name="TextBox 276"/>
            <p:cNvSpPr txBox="1"/>
            <p:nvPr/>
          </p:nvSpPr>
          <p:spPr>
            <a:xfrm>
              <a:off x="746506" y="1566484"/>
              <a:ext cx="2437472" cy="261610"/>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Workflow inputs </a:t>
              </a:r>
            </a:p>
          </p:txBody>
        </p:sp>
        <p:sp>
          <p:nvSpPr>
            <p:cNvPr id="281" name="Rectangle 280"/>
            <p:cNvSpPr/>
            <p:nvPr/>
          </p:nvSpPr>
          <p:spPr>
            <a:xfrm>
              <a:off x="308245" y="4458906"/>
              <a:ext cx="9772015" cy="48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5" name="Rounded Rectangle 284"/>
            <p:cNvSpPr/>
            <p:nvPr/>
          </p:nvSpPr>
          <p:spPr>
            <a:xfrm>
              <a:off x="425525" y="4298316"/>
              <a:ext cx="2103120" cy="365760"/>
            </a:xfrm>
            <a:prstGeom prst="roundRect">
              <a:avLst>
                <a:gd name="adj" fmla="val 0"/>
              </a:avLst>
            </a:prstGeom>
            <a:solidFill>
              <a:schemeClr val="accent1"/>
            </a:solidFill>
            <a:ln w="12700" cap="flat" cmpd="sng" algn="ctr">
              <a:noFill/>
              <a:prstDash val="solid"/>
              <a:miter lim="800000"/>
            </a:ln>
            <a:effectLst/>
          </p:spPr>
          <p:txBody>
            <a:bodyPr rtlCol="0" anchor="ctr"/>
            <a:lstStyle/>
            <a:p>
              <a:pPr lvl="0" algn="ctr" defTabSz="914400">
                <a:defRPr/>
              </a:pPr>
              <a:r>
                <a:rPr lang="en-US" sz="1100" kern="0" dirty="0">
                  <a:solidFill>
                    <a:srgbClr val="FFFFFF"/>
                  </a:solidFill>
                </a:rPr>
                <a:t>Planning </a:t>
              </a:r>
              <a:endParaRPr kumimoji="0" lang="en-US" sz="1100" b="0" i="0" u="none" strike="noStrike" kern="0" cap="none" spc="0" normalizeH="0" baseline="0" noProof="0" dirty="0">
                <a:ln>
                  <a:noFill/>
                </a:ln>
                <a:solidFill>
                  <a:srgbClr val="FFFFFF"/>
                </a:solidFill>
                <a:effectLst/>
                <a:uLnTx/>
                <a:uFillTx/>
              </a:endParaRPr>
            </a:p>
          </p:txBody>
        </p:sp>
        <p:sp>
          <p:nvSpPr>
            <p:cNvPr id="286" name="Rounded Rectangle 285"/>
            <p:cNvSpPr/>
            <p:nvPr/>
          </p:nvSpPr>
          <p:spPr>
            <a:xfrm>
              <a:off x="5434645" y="4289219"/>
              <a:ext cx="2103120" cy="365760"/>
            </a:xfrm>
            <a:prstGeom prst="roundRect">
              <a:avLst>
                <a:gd name="adj" fmla="val 0"/>
              </a:avLst>
            </a:prstGeom>
            <a:solidFill>
              <a:schemeClr val="accent1"/>
            </a:solidFill>
            <a:ln w="12700" cap="flat" cmpd="sng" algn="ctr">
              <a:noFill/>
              <a:prstDash val="solid"/>
              <a:miter lim="800000"/>
            </a:ln>
            <a:effectLst/>
          </p:spPr>
          <p:txBody>
            <a:bodyPr rtlCol="0" anchor="ctr"/>
            <a:lstStyle/>
            <a:p>
              <a:pPr lvl="0" algn="ctr" defTabSz="914400">
                <a:defRPr/>
              </a:pPr>
              <a:r>
                <a:rPr lang="en-US" sz="1100" kern="0" dirty="0">
                  <a:solidFill>
                    <a:srgbClr val="FFFFFF"/>
                  </a:solidFill>
                </a:rPr>
                <a:t>Review and Develop</a:t>
              </a:r>
            </a:p>
          </p:txBody>
        </p:sp>
        <p:sp>
          <p:nvSpPr>
            <p:cNvPr id="287" name="Rounded Rectangle 286"/>
            <p:cNvSpPr/>
            <p:nvPr/>
          </p:nvSpPr>
          <p:spPr>
            <a:xfrm>
              <a:off x="2902820" y="4298316"/>
              <a:ext cx="2103120" cy="365760"/>
            </a:xfrm>
            <a:prstGeom prst="roundRect">
              <a:avLst>
                <a:gd name="adj" fmla="val 0"/>
              </a:avLst>
            </a:prstGeom>
            <a:solidFill>
              <a:schemeClr val="accent1"/>
            </a:solidFill>
            <a:ln w="12700" cap="flat" cmpd="sng" algn="ctr">
              <a:noFill/>
              <a:prstDash val="solid"/>
              <a:miter lim="800000"/>
            </a:ln>
            <a:effectLst/>
          </p:spPr>
          <p:txBody>
            <a:bodyPr rtlCol="0" anchor="ctr"/>
            <a:lstStyle/>
            <a:p>
              <a:pPr algn="ctr" defTabSz="914400">
                <a:defRPr/>
              </a:pPr>
              <a:r>
                <a:rPr lang="en-US" sz="1100" kern="0" dirty="0">
                  <a:solidFill>
                    <a:srgbClr val="FFFFFF"/>
                  </a:solidFill>
                </a:rPr>
                <a:t>Monitoring</a:t>
              </a:r>
            </a:p>
          </p:txBody>
        </p:sp>
        <p:sp>
          <p:nvSpPr>
            <p:cNvPr id="288" name="Rectangle 287"/>
            <p:cNvSpPr/>
            <p:nvPr/>
          </p:nvSpPr>
          <p:spPr>
            <a:xfrm>
              <a:off x="472996" y="4658870"/>
              <a:ext cx="2055650" cy="1742015"/>
            </a:xfrm>
            <a:prstGeom prst="rect">
              <a:avLst/>
            </a:prstGeom>
          </p:spPr>
          <p:txBody>
            <a:bodyPr wrap="square" lIns="91440">
              <a:spAutoFit/>
            </a:bodyPr>
            <a:lstStyle/>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Robust forecasting, staffing and scheduling</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AI - repetitive, simpler contacts for </a:t>
              </a:r>
              <a:r>
                <a:rPr lang="en-US" sz="900" b="1" dirty="0">
                  <a:solidFill>
                    <a:schemeClr val="tx2"/>
                  </a:solidFill>
                  <a:latin typeface="Calibri Light" panose="020F0302020204030204"/>
                </a:rPr>
                <a:t>faster resolutions</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Digital deployment - Smart allocation tools  utilisation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Augment agents </a:t>
              </a:r>
              <a:r>
                <a:rPr lang="en-US" sz="900" dirty="0">
                  <a:solidFill>
                    <a:schemeClr val="tx2"/>
                  </a:solidFill>
                  <a:latin typeface="Calibri Light" panose="020F0302020204030204"/>
                </a:rPr>
                <a:t>with AI-assist </a:t>
              </a:r>
              <a:br>
                <a:rPr lang="en-US" sz="900" dirty="0">
                  <a:solidFill>
                    <a:schemeClr val="tx2"/>
                  </a:solidFill>
                  <a:latin typeface="Calibri Light" panose="020F0302020204030204"/>
                </a:rPr>
              </a:br>
              <a:r>
                <a:rPr lang="en-US" sz="900" dirty="0">
                  <a:solidFill>
                    <a:schemeClr val="tx2"/>
                  </a:solidFill>
                  <a:latin typeface="Calibri Light" panose="020F0302020204030204"/>
                </a:rPr>
                <a:t>to serve customers better </a:t>
              </a:r>
              <a:br>
                <a:rPr lang="en-US" sz="900" dirty="0">
                  <a:solidFill>
                    <a:schemeClr val="tx2"/>
                  </a:solidFill>
                  <a:latin typeface="Calibri Light" panose="020F0302020204030204"/>
                </a:rPr>
              </a:br>
              <a:r>
                <a:rPr lang="en-US" sz="900" dirty="0">
                  <a:solidFill>
                    <a:schemeClr val="tx2"/>
                  </a:solidFill>
                  <a:latin typeface="Calibri Light" panose="020F0302020204030204"/>
                </a:rPr>
                <a:t>and faster</a:t>
              </a:r>
            </a:p>
          </p:txBody>
        </p:sp>
        <p:sp>
          <p:nvSpPr>
            <p:cNvPr id="289" name="Rounded Rectangle 288"/>
            <p:cNvSpPr/>
            <p:nvPr/>
          </p:nvSpPr>
          <p:spPr>
            <a:xfrm>
              <a:off x="7863718" y="4283776"/>
              <a:ext cx="2103120" cy="365760"/>
            </a:xfrm>
            <a:prstGeom prst="roundRect">
              <a:avLst>
                <a:gd name="adj" fmla="val 0"/>
              </a:avLst>
            </a:prstGeom>
            <a:solidFill>
              <a:schemeClr val="accent1"/>
            </a:solidFill>
            <a:ln w="12700" cap="flat" cmpd="sng" algn="ctr">
              <a:noFill/>
              <a:prstDash val="solid"/>
              <a:miter lim="800000"/>
            </a:ln>
            <a:effectLst/>
          </p:spPr>
          <p:txBody>
            <a:bodyPr rtlCol="0" anchor="ctr"/>
            <a:lstStyle/>
            <a:p>
              <a:pPr algn="ctr" defTabSz="914400">
                <a:defRPr/>
              </a:pPr>
              <a:r>
                <a:rPr lang="en-US" sz="1100" kern="0" dirty="0">
                  <a:solidFill>
                    <a:srgbClr val="FFFFFF"/>
                  </a:solidFill>
                </a:rPr>
                <a:t>Reward  </a:t>
              </a:r>
            </a:p>
            <a:p>
              <a:pPr lvl="0" algn="ctr" defTabSz="914400">
                <a:defRPr/>
              </a:pPr>
              <a:r>
                <a:rPr lang="en-US" sz="900" kern="0" dirty="0">
                  <a:solidFill>
                    <a:srgbClr val="FFFFFF"/>
                  </a:solidFill>
                  <a:latin typeface="+mj-lt"/>
                </a:rPr>
                <a:t>Customer centric work culture </a:t>
              </a:r>
              <a:endParaRPr kumimoji="0" lang="en-US" sz="900" b="0" i="0" u="none" strike="noStrike" kern="0" cap="none" spc="0" normalizeH="0" baseline="0" noProof="0" dirty="0">
                <a:ln>
                  <a:noFill/>
                </a:ln>
                <a:solidFill>
                  <a:srgbClr val="FFFFFF"/>
                </a:solidFill>
                <a:effectLst/>
                <a:uLnTx/>
                <a:uFillTx/>
                <a:latin typeface="+mj-lt"/>
              </a:endParaRPr>
            </a:p>
          </p:txBody>
        </p:sp>
        <p:sp>
          <p:nvSpPr>
            <p:cNvPr id="290" name="Rectangle 289"/>
            <p:cNvSpPr/>
            <p:nvPr/>
          </p:nvSpPr>
          <p:spPr>
            <a:xfrm>
              <a:off x="5434645" y="4689644"/>
              <a:ext cx="2103120" cy="1420201"/>
            </a:xfrm>
            <a:prstGeom prst="rect">
              <a:avLst/>
            </a:prstGeom>
          </p:spPr>
          <p:txBody>
            <a:bodyPr wrap="square" lIns="91440">
              <a:spAutoFit/>
            </a:bodyPr>
            <a:lstStyle/>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Periodic reviews and governance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Learnings and improvisation</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Fix operational gaps </a:t>
              </a:r>
              <a:r>
                <a:rPr lang="en-US" sz="900" dirty="0">
                  <a:solidFill>
                    <a:schemeClr val="tx2"/>
                  </a:solidFill>
                  <a:latin typeface="Calibri Light" panose="020F0302020204030204"/>
                </a:rPr>
                <a:t>to address customer pain points</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Limit contacts </a:t>
              </a:r>
              <a:r>
                <a:rPr lang="en-US" sz="900" dirty="0">
                  <a:solidFill>
                    <a:schemeClr val="tx2"/>
                  </a:solidFill>
                  <a:latin typeface="Calibri Light" panose="020F0302020204030204"/>
                </a:rPr>
                <a:t>that don’t add </a:t>
              </a:r>
              <a:br>
                <a:rPr lang="en-US" sz="900" dirty="0">
                  <a:solidFill>
                    <a:schemeClr val="tx2"/>
                  </a:solidFill>
                  <a:latin typeface="Calibri Light" panose="020F0302020204030204"/>
                </a:rPr>
              </a:br>
              <a:r>
                <a:rPr lang="en-US" sz="900" dirty="0">
                  <a:solidFill>
                    <a:schemeClr val="tx2"/>
                  </a:solidFill>
                  <a:latin typeface="Calibri Light" panose="020F0302020204030204"/>
                </a:rPr>
                <a:t>value by </a:t>
              </a:r>
              <a:r>
                <a:rPr lang="en-US" sz="900" b="1" dirty="0">
                  <a:solidFill>
                    <a:schemeClr val="tx2"/>
                  </a:solidFill>
                  <a:latin typeface="Calibri Light" panose="020F0302020204030204"/>
                </a:rPr>
                <a:t>addressing root causes </a:t>
              </a:r>
              <a:r>
                <a:rPr lang="en-US" sz="900" dirty="0">
                  <a:solidFill>
                    <a:schemeClr val="tx2"/>
                  </a:solidFill>
                  <a:latin typeface="Calibri Light" panose="020F0302020204030204"/>
                </a:rPr>
                <a:t>systematically  </a:t>
              </a:r>
            </a:p>
          </p:txBody>
        </p:sp>
        <p:sp>
          <p:nvSpPr>
            <p:cNvPr id="291" name="Rectangle 290"/>
            <p:cNvSpPr/>
            <p:nvPr/>
          </p:nvSpPr>
          <p:spPr>
            <a:xfrm>
              <a:off x="2905543" y="4749186"/>
              <a:ext cx="2100397" cy="1409617"/>
            </a:xfrm>
            <a:prstGeom prst="rect">
              <a:avLst/>
            </a:prstGeom>
          </p:spPr>
          <p:txBody>
            <a:bodyPr wrap="square" lIns="91440">
              <a:spAutoFit/>
            </a:bodyPr>
            <a:lstStyle/>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Digital - real-time dashboards and metric level performance visibility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Auto performance  / SLA indications for resource alignment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SPOCs alignment for periodic data insights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Fix problems </a:t>
              </a:r>
              <a:r>
                <a:rPr lang="en-US" sz="900" b="1" dirty="0">
                  <a:solidFill>
                    <a:schemeClr val="tx2"/>
                  </a:solidFill>
                  <a:latin typeface="Calibri Light" panose="020F0302020204030204"/>
                </a:rPr>
                <a:t>before they occur</a:t>
              </a:r>
              <a:endParaRPr lang="en-US" sz="900" dirty="0">
                <a:solidFill>
                  <a:schemeClr val="tx2"/>
                </a:solidFill>
                <a:latin typeface="Calibri Light" panose="020F0302020204030204"/>
              </a:endParaRPr>
            </a:p>
          </p:txBody>
        </p:sp>
        <p:sp>
          <p:nvSpPr>
            <p:cNvPr id="292" name="Rectangle 291"/>
            <p:cNvSpPr/>
            <p:nvPr/>
          </p:nvSpPr>
          <p:spPr>
            <a:xfrm>
              <a:off x="7857457" y="4658870"/>
              <a:ext cx="2103120" cy="1294713"/>
            </a:xfrm>
            <a:prstGeom prst="rect">
              <a:avLst/>
            </a:prstGeom>
          </p:spPr>
          <p:txBody>
            <a:bodyPr wrap="square" lIns="91440">
              <a:spAutoFit/>
            </a:bodyPr>
            <a:lstStyle/>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Cross trainings and utilisaiton </a:t>
              </a:r>
              <a:r>
                <a:rPr lang="en-US" sz="900" dirty="0">
                  <a:solidFill>
                    <a:schemeClr val="tx2"/>
                  </a:solidFill>
                  <a:latin typeface="Calibri Light" panose="020F0302020204030204"/>
                </a:rPr>
                <a:t>– Optimum resource utilisation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Outcome based </a:t>
              </a:r>
              <a:r>
                <a:rPr lang="en-US" sz="900" dirty="0">
                  <a:solidFill>
                    <a:schemeClr val="tx2"/>
                  </a:solidFill>
                  <a:latin typeface="Calibri Light" panose="020F0302020204030204"/>
                </a:rPr>
                <a:t>incentive model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Data insights </a:t>
              </a:r>
              <a:r>
                <a:rPr lang="en-US" sz="900" dirty="0">
                  <a:solidFill>
                    <a:schemeClr val="tx2"/>
                  </a:solidFill>
                  <a:latin typeface="Calibri Light" panose="020F0302020204030204"/>
                </a:rPr>
                <a:t>and Reward criteria's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dirty="0">
                  <a:solidFill>
                    <a:schemeClr val="tx2"/>
                  </a:solidFill>
                  <a:latin typeface="Calibri Light" panose="020F0302020204030204"/>
                </a:rPr>
                <a:t>Performance </a:t>
              </a:r>
              <a:r>
                <a:rPr lang="en-US" sz="900" b="1" dirty="0">
                  <a:solidFill>
                    <a:schemeClr val="tx2"/>
                  </a:solidFill>
                  <a:latin typeface="Calibri Light" panose="020F0302020204030204"/>
                </a:rPr>
                <a:t>Benchmarking </a:t>
              </a:r>
            </a:p>
            <a:p>
              <a:pPr marL="179388" lvl="0" indent="-179388" defTabSz="914400">
                <a:lnSpc>
                  <a:spcPct val="120000"/>
                </a:lnSpc>
                <a:spcBef>
                  <a:spcPts val="200"/>
                </a:spcBef>
                <a:spcAft>
                  <a:spcPts val="200"/>
                </a:spcAft>
                <a:buClr>
                  <a:schemeClr val="tx1"/>
                </a:buClr>
                <a:buFont typeface="Arial" panose="020B0604020202020204" pitchFamily="34" charset="0"/>
                <a:buChar char="•"/>
                <a:defRPr/>
              </a:pPr>
              <a:r>
                <a:rPr lang="en-US" sz="900" b="1" dirty="0">
                  <a:solidFill>
                    <a:schemeClr val="tx2"/>
                  </a:solidFill>
                  <a:latin typeface="Calibri Light" panose="020F0302020204030204"/>
                </a:rPr>
                <a:t>Spot RnR </a:t>
              </a:r>
              <a:endParaRPr lang="en-GB" sz="900" b="1" dirty="0">
                <a:solidFill>
                  <a:schemeClr val="tx2"/>
                </a:solidFill>
                <a:latin typeface="Calibri Light" panose="020F0302020204030204"/>
              </a:endParaRPr>
            </a:p>
          </p:txBody>
        </p:sp>
        <p:grpSp>
          <p:nvGrpSpPr>
            <p:cNvPr id="203" name="Group 202">
              <a:extLst>
                <a:ext uri="{FF2B5EF4-FFF2-40B4-BE49-F238E27FC236}">
                  <a16:creationId xmlns:a16="http://schemas.microsoft.com/office/drawing/2014/main" id="{804AF927-DFCA-DB42-A090-034CBDDF1429}"/>
                </a:ext>
              </a:extLst>
            </p:cNvPr>
            <p:cNvGrpSpPr/>
            <p:nvPr/>
          </p:nvGrpSpPr>
          <p:grpSpPr>
            <a:xfrm>
              <a:off x="766405" y="2566283"/>
              <a:ext cx="321358" cy="321358"/>
              <a:chOff x="7447816" y="1854961"/>
              <a:chExt cx="321358" cy="321358"/>
            </a:xfrm>
          </p:grpSpPr>
          <p:sp>
            <p:nvSpPr>
              <p:cNvPr id="204" name="Decision 253">
                <a:extLst>
                  <a:ext uri="{FF2B5EF4-FFF2-40B4-BE49-F238E27FC236}">
                    <a16:creationId xmlns:a16="http://schemas.microsoft.com/office/drawing/2014/main" id="{CBC04351-DB05-BA42-9F48-761B6C8D22F9}"/>
                  </a:ext>
                </a:extLst>
              </p:cNvPr>
              <p:cNvSpPr/>
              <p:nvPr/>
            </p:nvSpPr>
            <p:spPr>
              <a:xfrm>
                <a:off x="7447816" y="1854961"/>
                <a:ext cx="321358" cy="321358"/>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05" name="Picture 11" descr="\\fs01\Utilities\Business\Leadership\Bid Management\14. Icons for PPTs\icons\Email messaging_orange.png"/>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7532347" y="1968115"/>
                <a:ext cx="149931" cy="102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 name="Group 206">
              <a:extLst>
                <a:ext uri="{FF2B5EF4-FFF2-40B4-BE49-F238E27FC236}">
                  <a16:creationId xmlns:a16="http://schemas.microsoft.com/office/drawing/2014/main" id="{9D285A85-7F64-AA40-B011-49FF8D4F60B7}"/>
                </a:ext>
              </a:extLst>
            </p:cNvPr>
            <p:cNvGrpSpPr/>
            <p:nvPr/>
          </p:nvGrpSpPr>
          <p:grpSpPr>
            <a:xfrm>
              <a:off x="768876" y="2243174"/>
              <a:ext cx="321358" cy="321358"/>
              <a:chOff x="6964596" y="1854961"/>
              <a:chExt cx="321358" cy="321358"/>
            </a:xfrm>
          </p:grpSpPr>
          <p:sp>
            <p:nvSpPr>
              <p:cNvPr id="208" name="Decision 252">
                <a:extLst>
                  <a:ext uri="{FF2B5EF4-FFF2-40B4-BE49-F238E27FC236}">
                    <a16:creationId xmlns:a16="http://schemas.microsoft.com/office/drawing/2014/main" id="{766C9578-9818-6B4E-A2B8-C45FBC9EF656}"/>
                  </a:ext>
                </a:extLst>
              </p:cNvPr>
              <p:cNvSpPr/>
              <p:nvPr/>
            </p:nvSpPr>
            <p:spPr>
              <a:xfrm>
                <a:off x="6964596" y="1854961"/>
                <a:ext cx="321358" cy="321358"/>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09" name="Picture 12" descr="\\fs01\Utilities\Business\Leadership\Bid Management\14. Icons for PPTs\icons\Globe 2_orange.png"/>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50043" y="1944496"/>
                <a:ext cx="149931" cy="149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0" name="Group 209">
              <a:extLst>
                <a:ext uri="{FF2B5EF4-FFF2-40B4-BE49-F238E27FC236}">
                  <a16:creationId xmlns:a16="http://schemas.microsoft.com/office/drawing/2014/main" id="{9CD102D3-F203-614F-9055-E97A358B20A3}"/>
                </a:ext>
              </a:extLst>
            </p:cNvPr>
            <p:cNvGrpSpPr/>
            <p:nvPr/>
          </p:nvGrpSpPr>
          <p:grpSpPr>
            <a:xfrm>
              <a:off x="769725" y="1916727"/>
              <a:ext cx="321358" cy="321358"/>
              <a:chOff x="6511113" y="1854961"/>
              <a:chExt cx="321358" cy="321358"/>
            </a:xfrm>
          </p:grpSpPr>
          <p:sp>
            <p:nvSpPr>
              <p:cNvPr id="216" name="Decision 251">
                <a:extLst>
                  <a:ext uri="{FF2B5EF4-FFF2-40B4-BE49-F238E27FC236}">
                    <a16:creationId xmlns:a16="http://schemas.microsoft.com/office/drawing/2014/main" id="{C513F491-0DD7-064A-A8F4-FA64244590B4}"/>
                  </a:ext>
                </a:extLst>
              </p:cNvPr>
              <p:cNvSpPr/>
              <p:nvPr/>
            </p:nvSpPr>
            <p:spPr>
              <a:xfrm>
                <a:off x="6511113" y="1854961"/>
                <a:ext cx="321358" cy="321358"/>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17" name="Picture 13" descr="\\fs01\Utilities\Business\Leadership\Bid Management\14. Icons for PPTs\icons\Calling campaign_orange.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6596667" y="1944920"/>
                <a:ext cx="149931" cy="149083"/>
              </a:xfrm>
              <a:prstGeom prst="rect">
                <a:avLst/>
              </a:prstGeom>
              <a:noFill/>
              <a:extLst>
                <a:ext uri="{909E8E84-426E-40DD-AFC4-6F175D3DCCD1}">
                  <a14:hiddenFill xmlns:a14="http://schemas.microsoft.com/office/drawing/2010/main">
                    <a:solidFill>
                      <a:srgbClr val="FFFFFF"/>
                    </a:solidFill>
                  </a14:hiddenFill>
                </a:ext>
              </a:extLst>
            </p:spPr>
          </p:pic>
        </p:grpSp>
        <p:sp>
          <p:nvSpPr>
            <p:cNvPr id="218" name="TextBox 217"/>
            <p:cNvSpPr txBox="1"/>
            <p:nvPr/>
          </p:nvSpPr>
          <p:spPr>
            <a:xfrm>
              <a:off x="1038945" y="1971806"/>
              <a:ext cx="744591"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Telephony </a:t>
              </a:r>
            </a:p>
          </p:txBody>
        </p:sp>
        <p:sp>
          <p:nvSpPr>
            <p:cNvPr id="261" name="TextBox 260"/>
            <p:cNvSpPr txBox="1"/>
            <p:nvPr/>
          </p:nvSpPr>
          <p:spPr>
            <a:xfrm>
              <a:off x="1053461" y="2298253"/>
              <a:ext cx="610395"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Chat</a:t>
              </a:r>
              <a:r>
                <a:rPr kumimoji="0" lang="en-US" sz="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p:txBody>
        </p:sp>
        <p:sp>
          <p:nvSpPr>
            <p:cNvPr id="262" name="TextBox 261"/>
            <p:cNvSpPr txBox="1"/>
            <p:nvPr/>
          </p:nvSpPr>
          <p:spPr>
            <a:xfrm>
              <a:off x="1053461" y="2621362"/>
              <a:ext cx="610395"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Email</a:t>
              </a:r>
            </a:p>
          </p:txBody>
        </p:sp>
        <p:grpSp>
          <p:nvGrpSpPr>
            <p:cNvPr id="263" name="Group 262">
              <a:extLst>
                <a:ext uri="{FF2B5EF4-FFF2-40B4-BE49-F238E27FC236}">
                  <a16:creationId xmlns:a16="http://schemas.microsoft.com/office/drawing/2014/main" id="{356E99E7-26CA-884E-9659-CD862FC63FAE}"/>
                </a:ext>
              </a:extLst>
            </p:cNvPr>
            <p:cNvGrpSpPr/>
            <p:nvPr/>
          </p:nvGrpSpPr>
          <p:grpSpPr>
            <a:xfrm>
              <a:off x="746506" y="3256252"/>
              <a:ext cx="321358" cy="321358"/>
              <a:chOff x="8510899" y="1854961"/>
              <a:chExt cx="321358" cy="321358"/>
            </a:xfrm>
          </p:grpSpPr>
          <p:sp>
            <p:nvSpPr>
              <p:cNvPr id="264" name="Decision 255">
                <a:extLst>
                  <a:ext uri="{FF2B5EF4-FFF2-40B4-BE49-F238E27FC236}">
                    <a16:creationId xmlns:a16="http://schemas.microsoft.com/office/drawing/2014/main" id="{F14BAA54-9FC5-6B49-B958-B5994347E73C}"/>
                  </a:ext>
                </a:extLst>
              </p:cNvPr>
              <p:cNvSpPr/>
              <p:nvPr/>
            </p:nvSpPr>
            <p:spPr>
              <a:xfrm>
                <a:off x="8510899" y="1854961"/>
                <a:ext cx="321358" cy="321358"/>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65" name="Picture 7" descr="\\fs01\Utilities\Business\Leadership\Bid Management\14. Icons for PPTs\icons\Tablet_orange.png"/>
              <p:cNvPicPr>
                <a:picLocks noChangeAspect="1" noChangeArrowheads="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8595654" y="1947009"/>
                <a:ext cx="149931" cy="144905"/>
              </a:xfrm>
              <a:prstGeom prst="rect">
                <a:avLst/>
              </a:prstGeom>
              <a:noFill/>
              <a:extLst>
                <a:ext uri="{909E8E84-426E-40DD-AFC4-6F175D3DCCD1}">
                  <a14:hiddenFill xmlns:a14="http://schemas.microsoft.com/office/drawing/2010/main">
                    <a:solidFill>
                      <a:srgbClr val="FFFFFF"/>
                    </a:solidFill>
                  </a14:hiddenFill>
                </a:ext>
              </a:extLst>
            </p:spPr>
          </p:pic>
        </p:grpSp>
        <p:sp>
          <p:nvSpPr>
            <p:cNvPr id="266" name="TextBox 265"/>
            <p:cNvSpPr txBox="1"/>
            <p:nvPr/>
          </p:nvSpPr>
          <p:spPr>
            <a:xfrm>
              <a:off x="1035633" y="3311331"/>
              <a:ext cx="814821"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SMS / Text </a:t>
              </a:r>
            </a:p>
          </p:txBody>
        </p:sp>
        <p:sp>
          <p:nvSpPr>
            <p:cNvPr id="267" name="TextBox 266"/>
            <p:cNvSpPr txBox="1"/>
            <p:nvPr/>
          </p:nvSpPr>
          <p:spPr>
            <a:xfrm>
              <a:off x="1054022" y="2980433"/>
              <a:ext cx="91986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Exceptions</a:t>
              </a:r>
              <a:r>
                <a:rPr kumimoji="0" lang="en-US" sz="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p:txBody>
        </p:sp>
        <p:grpSp>
          <p:nvGrpSpPr>
            <p:cNvPr id="268" name="Group 267">
              <a:extLst>
                <a:ext uri="{FF2B5EF4-FFF2-40B4-BE49-F238E27FC236}">
                  <a16:creationId xmlns:a16="http://schemas.microsoft.com/office/drawing/2014/main" id="{81E5AC30-BE44-524D-A0AD-2DEEFB15E067}"/>
                </a:ext>
              </a:extLst>
            </p:cNvPr>
            <p:cNvGrpSpPr/>
            <p:nvPr/>
          </p:nvGrpSpPr>
          <p:grpSpPr>
            <a:xfrm>
              <a:off x="760645" y="2913456"/>
              <a:ext cx="321358" cy="321358"/>
              <a:chOff x="7953338" y="1854961"/>
              <a:chExt cx="321358" cy="321358"/>
            </a:xfrm>
          </p:grpSpPr>
          <p:sp>
            <p:nvSpPr>
              <p:cNvPr id="269" name="Decision 254">
                <a:extLst>
                  <a:ext uri="{FF2B5EF4-FFF2-40B4-BE49-F238E27FC236}">
                    <a16:creationId xmlns:a16="http://schemas.microsoft.com/office/drawing/2014/main" id="{D7DBB181-32DC-3444-B249-7052C4DEB25B}"/>
                  </a:ext>
                </a:extLst>
              </p:cNvPr>
              <p:cNvSpPr/>
              <p:nvPr/>
            </p:nvSpPr>
            <p:spPr>
              <a:xfrm>
                <a:off x="7953338" y="1854961"/>
                <a:ext cx="321358" cy="321358"/>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70" name="Picture 21" descr="\\fs01\Utilities\Business\Leadership\Bid Management\14. Icons for PPTs\icons\Circles_orange.png"/>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8045833" y="1944093"/>
                <a:ext cx="149931" cy="150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2" name="Group 271"/>
            <p:cNvGrpSpPr/>
            <p:nvPr/>
          </p:nvGrpSpPr>
          <p:grpSpPr>
            <a:xfrm>
              <a:off x="753049" y="3594632"/>
              <a:ext cx="321358" cy="321358"/>
              <a:chOff x="3448734" y="2116390"/>
              <a:chExt cx="321358" cy="321358"/>
            </a:xfrm>
          </p:grpSpPr>
          <p:sp>
            <p:nvSpPr>
              <p:cNvPr id="273" name="Decision 256">
                <a:extLst>
                  <a:ext uri="{FF2B5EF4-FFF2-40B4-BE49-F238E27FC236}">
                    <a16:creationId xmlns:a16="http://schemas.microsoft.com/office/drawing/2014/main" id="{1C2B043B-33D1-0F4D-853D-AB49A3813860}"/>
                  </a:ext>
                </a:extLst>
              </p:cNvPr>
              <p:cNvSpPr/>
              <p:nvPr/>
            </p:nvSpPr>
            <p:spPr>
              <a:xfrm>
                <a:off x="3448734" y="2116390"/>
                <a:ext cx="321358" cy="321358"/>
              </a:xfrm>
              <a:prstGeom prst="flowChartDecisi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AFFFC"/>
                  </a:solidFill>
                  <a:effectLst/>
                  <a:uLnTx/>
                  <a:uFillTx/>
                  <a:latin typeface="Calibri" panose="020F0502020204030204"/>
                  <a:ea typeface="+mn-ea"/>
                  <a:cs typeface="+mn-cs"/>
                </a:endParaRPr>
              </a:p>
            </p:txBody>
          </p:sp>
          <p:pic>
            <p:nvPicPr>
              <p:cNvPr id="274" name="Picture 31" descr="\\fs01\Utilities\Business\Leadership\Bid Management\14. Icons for PPTs\icons\Outsourcing_orange.png"/>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3559355" y="2171334"/>
                <a:ext cx="131405" cy="153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463926" y="2200015"/>
              <a:ext cx="1371600" cy="1371600"/>
              <a:chOff x="4463926" y="2200015"/>
              <a:chExt cx="1371600" cy="1371600"/>
            </a:xfrm>
          </p:grpSpPr>
          <p:sp>
            <p:nvSpPr>
              <p:cNvPr id="126" name="Oval 125"/>
              <p:cNvSpPr/>
              <p:nvPr/>
            </p:nvSpPr>
            <p:spPr>
              <a:xfrm>
                <a:off x="4479144" y="2200015"/>
                <a:ext cx="1303379" cy="1371600"/>
              </a:xfrm>
              <a:prstGeom prst="ellipse">
                <a:avLst/>
              </a:prstGeom>
              <a:solidFill>
                <a:schemeClr val="tx1"/>
              </a:soli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661" tIns="22661" rIns="22661" bIns="2266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249"/>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Rectangle 1"/>
              <p:cNvSpPr/>
              <p:nvPr/>
            </p:nvSpPr>
            <p:spPr>
              <a:xfrm>
                <a:off x="4463926" y="2898544"/>
                <a:ext cx="137160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ea typeface="+mn-ea"/>
                    <a:cs typeface="+mn-cs"/>
                  </a:rPr>
                  <a:t>Data-led </a:t>
                </a:r>
                <a:br>
                  <a:rPr kumimoji="0" lang="en-US" sz="900" b="1" i="0" u="none" strike="noStrike" kern="0" cap="none" spc="0" normalizeH="0" baseline="0" noProof="0" dirty="0">
                    <a:ln>
                      <a:noFill/>
                    </a:ln>
                    <a:solidFill>
                      <a:srgbClr val="FFFFFF"/>
                    </a:solidFill>
                    <a:effectLst/>
                    <a:uLnTx/>
                    <a:uFillTx/>
                    <a:ea typeface="+mn-ea"/>
                    <a:cs typeface="+mn-cs"/>
                  </a:rPr>
                </a:br>
                <a:r>
                  <a:rPr kumimoji="0" lang="en-US" sz="900" b="1" i="0" u="none" strike="noStrike" kern="0" cap="none" spc="0" normalizeH="0" baseline="0" noProof="0" dirty="0">
                    <a:ln>
                      <a:noFill/>
                    </a:ln>
                    <a:solidFill>
                      <a:srgbClr val="FFFFFF"/>
                    </a:solidFill>
                    <a:effectLst/>
                    <a:uLnTx/>
                    <a:uFillTx/>
                    <a:ea typeface="+mn-ea"/>
                    <a:cs typeface="+mn-cs"/>
                  </a:rPr>
                  <a:t>smart operations</a:t>
                </a:r>
                <a:r>
                  <a:rPr kumimoji="0" lang="en-US" sz="1200" b="1" i="0" u="none" strike="noStrike" kern="0" cap="none" spc="0" normalizeH="0" baseline="0" noProof="0" dirty="0">
                    <a:ln>
                      <a:noFill/>
                    </a:ln>
                    <a:solidFill>
                      <a:srgbClr val="FFFFFF"/>
                    </a:solidFill>
                    <a:effectLst/>
                    <a:uLnTx/>
                    <a:uFillTx/>
                    <a:ea typeface="+mn-ea"/>
                    <a:cs typeface="+mn-cs"/>
                  </a:rPr>
                  <a:t> </a:t>
                </a:r>
              </a:p>
            </p:txBody>
          </p:sp>
          <p:sp>
            <p:nvSpPr>
              <p:cNvPr id="20" name="Rectangle 19"/>
              <p:cNvSpPr/>
              <p:nvPr/>
            </p:nvSpPr>
            <p:spPr>
              <a:xfrm>
                <a:off x="4764365" y="2243542"/>
                <a:ext cx="759391" cy="27907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Trebuchet MS" pitchFamily="34" charset="0"/>
                    <a:ea typeface="+mn-ea"/>
                    <a:cs typeface="+mn-cs"/>
                  </a:rPr>
                  <a:t>EXL MIA</a:t>
                </a:r>
                <a:endParaRPr kumimoji="0" lang="en-US" sz="1100" b="0" i="0" u="none" strike="noStrike" kern="1200" cap="none" spc="0" normalizeH="0" baseline="0" noProof="0" dirty="0">
                  <a:ln>
                    <a:noFill/>
                  </a:ln>
                  <a:solidFill>
                    <a:srgbClr val="FB4D0A"/>
                  </a:solidFill>
                  <a:effectLst/>
                  <a:uLnTx/>
                  <a:uFillTx/>
                  <a:latin typeface="Calibri" panose="020F0502020204030204"/>
                  <a:ea typeface="+mn-ea"/>
                  <a:cs typeface="+mn-cs"/>
                </a:endParaRPr>
              </a:p>
            </p:txBody>
          </p:sp>
          <p:pic>
            <p:nvPicPr>
              <p:cNvPr id="13" name="Picture 12"/>
              <p:cNvPicPr>
                <a:picLocks noChangeAspect="1"/>
              </p:cNvPicPr>
              <p:nvPr/>
            </p:nvPicPr>
            <p:blipFill>
              <a:blip r:embed="rId13"/>
              <a:stretch>
                <a:fillRect/>
              </a:stretch>
            </p:blipFill>
            <p:spPr>
              <a:xfrm>
                <a:off x="4999092" y="2551042"/>
                <a:ext cx="329213" cy="347502"/>
              </a:xfrm>
              <a:prstGeom prst="rect">
                <a:avLst/>
              </a:prstGeom>
            </p:spPr>
          </p:pic>
        </p:grpSp>
      </p:grpSp>
      <p:sp>
        <p:nvSpPr>
          <p:cNvPr id="81"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EXL Operating Model for Ekaterra Operations</a:t>
            </a:r>
            <a:endParaRPr lang="en-US" dirty="0">
              <a:solidFill>
                <a:srgbClr val="000000"/>
              </a:solidFill>
            </a:endParaRPr>
          </a:p>
        </p:txBody>
      </p:sp>
      <p:sp>
        <p:nvSpPr>
          <p:cNvPr id="85" name="TextBox 84"/>
          <p:cNvSpPr txBox="1"/>
          <p:nvPr/>
        </p:nvSpPr>
        <p:spPr>
          <a:xfrm>
            <a:off x="336885" y="715719"/>
            <a:ext cx="11502190" cy="277791"/>
          </a:xfrm>
          <a:prstGeom prst="rect">
            <a:avLst/>
          </a:prstGeom>
          <a:solidFill>
            <a:schemeClr val="bg1">
              <a:lumMod val="95000"/>
            </a:schemeClr>
          </a:solidFill>
        </p:spPr>
        <p:txBody>
          <a:bodyPr wrap="square" lIns="0" tIns="0" rIns="0" bIns="0" rtlCol="0" anchor="ctr">
            <a:noAutofit/>
          </a:bodyPr>
          <a:lstStyle/>
          <a:p>
            <a:pPr marL="109538"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Our Operating</a:t>
            </a:r>
            <a:r>
              <a:rPr kumimoji="0" lang="en-US" sz="1400" b="0" i="0" u="none" strike="noStrike" kern="1200" cap="none" spc="0" normalizeH="0" noProof="0" dirty="0">
                <a:ln>
                  <a:noFill/>
                </a:ln>
                <a:solidFill>
                  <a:srgbClr val="000000"/>
                </a:solidFill>
                <a:effectLst/>
                <a:uLnTx/>
                <a:uFillTx/>
                <a:latin typeface="+mj-lt"/>
                <a:ea typeface="+mn-ea"/>
                <a:cs typeface="+mn-cs"/>
              </a:rPr>
              <a:t> Model is </a:t>
            </a:r>
            <a:r>
              <a:rPr kumimoji="0" lang="en-US" sz="1400" b="0" i="0" u="none" strike="noStrike" kern="1200" cap="none" spc="0" normalizeH="0" baseline="0" noProof="0" dirty="0">
                <a:ln>
                  <a:noFill/>
                </a:ln>
                <a:solidFill>
                  <a:srgbClr val="000000"/>
                </a:solidFill>
                <a:effectLst/>
                <a:uLnTx/>
                <a:uFillTx/>
                <a:latin typeface="+mj-lt"/>
                <a:ea typeface="+mn-ea"/>
                <a:cs typeface="+mn-cs"/>
              </a:rPr>
              <a:t>designed keep </a:t>
            </a:r>
            <a:r>
              <a:rPr kumimoji="0" lang="en-US" sz="1400" b="1" i="0" u="none" strike="noStrike" kern="1200" cap="none" spc="0" normalizeH="0" baseline="0" noProof="0" dirty="0">
                <a:ln>
                  <a:noFill/>
                </a:ln>
                <a:solidFill>
                  <a:srgbClr val="000000"/>
                </a:solidFill>
                <a:effectLst/>
                <a:uLnTx/>
                <a:uFillTx/>
                <a:latin typeface="+mj-lt"/>
                <a:ea typeface="+mn-ea"/>
                <a:cs typeface="+mn-cs"/>
              </a:rPr>
              <a:t>your end customer at the heart </a:t>
            </a:r>
            <a:r>
              <a:rPr kumimoji="0" lang="en-US" sz="1400" b="0" i="0" u="none" strike="noStrike" kern="1200" cap="none" spc="0" normalizeH="0" baseline="0" noProof="0" dirty="0">
                <a:ln>
                  <a:noFill/>
                </a:ln>
                <a:solidFill>
                  <a:srgbClr val="000000"/>
                </a:solidFill>
                <a:effectLst/>
                <a:uLnTx/>
                <a:uFillTx/>
                <a:latin typeface="+mj-lt"/>
                <a:ea typeface="+mn-ea"/>
                <a:cs typeface="+mn-cs"/>
              </a:rPr>
              <a:t>and ensure that we drive </a:t>
            </a:r>
            <a:r>
              <a:rPr kumimoji="0" lang="en-US" sz="1400" b="1" i="0" u="none" strike="noStrike" kern="1200" cap="none" spc="0" normalizeH="0" baseline="0" noProof="0" dirty="0">
                <a:ln>
                  <a:noFill/>
                </a:ln>
                <a:solidFill>
                  <a:srgbClr val="000000"/>
                </a:solidFill>
                <a:effectLst/>
                <a:uLnTx/>
                <a:uFillTx/>
                <a:latin typeface="+mj-lt"/>
                <a:ea typeface="+mn-ea"/>
                <a:cs typeface="+mn-cs"/>
              </a:rPr>
              <a:t>better customer experience </a:t>
            </a:r>
            <a:r>
              <a:rPr kumimoji="0" lang="en-US" sz="1400" b="0" i="0" u="none" strike="noStrike" kern="1200" cap="none" spc="0" normalizeH="0" baseline="0" noProof="0" dirty="0">
                <a:ln>
                  <a:noFill/>
                </a:ln>
                <a:solidFill>
                  <a:srgbClr val="000000"/>
                </a:solidFill>
                <a:effectLst/>
                <a:uLnTx/>
                <a:uFillTx/>
                <a:latin typeface="+mj-lt"/>
                <a:ea typeface="+mn-ea"/>
                <a:cs typeface="+mn-cs"/>
              </a:rPr>
              <a:t>while </a:t>
            </a:r>
            <a:r>
              <a:rPr kumimoji="0" lang="en-US" sz="1400" b="1" i="0" u="none" strike="noStrike" kern="1200" cap="none" spc="0" normalizeH="0" baseline="0" noProof="0" dirty="0">
                <a:ln>
                  <a:noFill/>
                </a:ln>
                <a:solidFill>
                  <a:srgbClr val="000000"/>
                </a:solidFill>
                <a:effectLst/>
                <a:uLnTx/>
                <a:uFillTx/>
                <a:latin typeface="+mj-lt"/>
                <a:ea typeface="+mn-ea"/>
                <a:cs typeface="+mn-cs"/>
              </a:rPr>
              <a:t>reducing cost of operations</a:t>
            </a:r>
            <a:r>
              <a:rPr kumimoji="0" lang="en-US" sz="1400" b="0" i="0" u="none" strike="noStrike" kern="1200" cap="none" spc="0" normalizeH="0" baseline="0" noProof="0" dirty="0">
                <a:ln>
                  <a:noFill/>
                </a:ln>
                <a:solidFill>
                  <a:srgbClr val="000000"/>
                </a:solidFill>
                <a:effectLst/>
                <a:uLnTx/>
                <a:uFillTx/>
                <a:latin typeface="+mj-lt"/>
                <a:ea typeface="+mn-ea"/>
                <a:cs typeface="+mn-cs"/>
              </a:rPr>
              <a:t>. </a:t>
            </a:r>
          </a:p>
        </p:txBody>
      </p:sp>
    </p:spTree>
    <p:extLst>
      <p:ext uri="{BB962C8B-B14F-4D97-AF65-F5344CB8AC3E}">
        <p14:creationId xmlns:p14="http://schemas.microsoft.com/office/powerpoint/2010/main" val="2213155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040;p51"/>
          <p:cNvSpPr/>
          <p:nvPr/>
        </p:nvSpPr>
        <p:spPr>
          <a:xfrm>
            <a:off x="284672" y="4944259"/>
            <a:ext cx="11611154" cy="1012227"/>
          </a:xfrm>
          <a:prstGeom prst="rect">
            <a:avLst/>
          </a:prstGeom>
          <a:solidFill>
            <a:schemeClr val="tx2"/>
          </a:solidFill>
          <a:ln w="28575">
            <a:noFill/>
          </a:ln>
        </p:spPr>
        <p:txBody>
          <a:bodyPr spcFirstLastPara="1" wrap="square" lIns="121900" tIns="121900" rIns="121900" bIns="121900" anchor="ctr" anchorCtr="0">
            <a:noAutofit/>
          </a:bodyPr>
          <a:lstStyle/>
          <a:p>
            <a:r>
              <a:rPr lang="en-US" sz="1900" dirty="0">
                <a:latin typeface="+mj-lt"/>
              </a:rPr>
              <a:t>   </a:t>
            </a:r>
            <a:endParaRPr sz="1900" dirty="0">
              <a:latin typeface="+mj-lt"/>
            </a:endParaRPr>
          </a:p>
        </p:txBody>
      </p:sp>
      <p:sp>
        <p:nvSpPr>
          <p:cNvPr id="106" name="Google Shape;1040;p51"/>
          <p:cNvSpPr/>
          <p:nvPr/>
        </p:nvSpPr>
        <p:spPr>
          <a:xfrm>
            <a:off x="9988054" y="2421211"/>
            <a:ext cx="1720868" cy="2267148"/>
          </a:xfrm>
          <a:prstGeom prst="rect">
            <a:avLst/>
          </a:prstGeom>
          <a:solidFill>
            <a:schemeClr val="tx1"/>
          </a:solidFill>
          <a:ln w="28575">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dirty="0"/>
              <a:t>   </a:t>
            </a:r>
            <a:endParaRPr sz="1900" dirty="0"/>
          </a:p>
        </p:txBody>
      </p:sp>
      <p:sp>
        <p:nvSpPr>
          <p:cNvPr id="96" name="Google Shape;1057;p51"/>
          <p:cNvSpPr/>
          <p:nvPr/>
        </p:nvSpPr>
        <p:spPr>
          <a:xfrm>
            <a:off x="7200784" y="3986659"/>
            <a:ext cx="2528233" cy="701700"/>
          </a:xfrm>
          <a:prstGeom prst="rect">
            <a:avLst/>
          </a:prstGeom>
          <a:solidFill>
            <a:schemeClr val="bg1">
              <a:lumMod val="85000"/>
              <a:alpha val="23000"/>
            </a:schemeClr>
          </a:solidFill>
          <a:ln>
            <a:noFill/>
          </a:ln>
          <a:effectLst/>
        </p:spPr>
        <p:txBody>
          <a:bodyPr spcFirstLastPara="1" wrap="square" lIns="121900" tIns="121900" rIns="121900" bIns="121900" anchor="ctr" anchorCtr="0">
            <a:noAutofit/>
          </a:bodyPr>
          <a:lstStyle/>
          <a:p>
            <a:pPr defTabSz="914400">
              <a:buClr>
                <a:srgbClr val="000000"/>
              </a:buClr>
              <a:buSzPts val="1900"/>
              <a:buFont typeface="Arial"/>
              <a:buNone/>
            </a:pPr>
            <a:endParaRPr sz="1900" dirty="0">
              <a:solidFill>
                <a:srgbClr val="000000"/>
              </a:solidFill>
              <a:ea typeface="Arial"/>
              <a:cs typeface="Arial"/>
              <a:sym typeface="Arial"/>
            </a:endParaRPr>
          </a:p>
        </p:txBody>
      </p:sp>
      <p:sp>
        <p:nvSpPr>
          <p:cNvPr id="95" name="Google Shape;1057;p51"/>
          <p:cNvSpPr/>
          <p:nvPr/>
        </p:nvSpPr>
        <p:spPr>
          <a:xfrm>
            <a:off x="7200784" y="3156610"/>
            <a:ext cx="2528233" cy="701700"/>
          </a:xfrm>
          <a:prstGeom prst="rect">
            <a:avLst/>
          </a:prstGeom>
          <a:solidFill>
            <a:schemeClr val="bg1">
              <a:lumMod val="85000"/>
              <a:alpha val="23000"/>
            </a:schemeClr>
          </a:solidFill>
          <a:ln>
            <a:noFill/>
          </a:ln>
          <a:effectLst/>
        </p:spPr>
        <p:txBody>
          <a:bodyPr spcFirstLastPara="1" wrap="square" lIns="121900" tIns="121900" rIns="121900" bIns="121900" anchor="ctr" anchorCtr="0">
            <a:noAutofit/>
          </a:bodyPr>
          <a:lstStyle/>
          <a:p>
            <a:pPr defTabSz="914400">
              <a:buClr>
                <a:srgbClr val="000000"/>
              </a:buClr>
              <a:buSzPts val="1900"/>
              <a:buFont typeface="Arial"/>
              <a:buNone/>
            </a:pPr>
            <a:endParaRPr sz="1900" dirty="0">
              <a:solidFill>
                <a:srgbClr val="000000"/>
              </a:solidFill>
              <a:ea typeface="Arial"/>
              <a:cs typeface="Arial"/>
              <a:sym typeface="Arial"/>
            </a:endParaRPr>
          </a:p>
        </p:txBody>
      </p:sp>
      <p:sp>
        <p:nvSpPr>
          <p:cNvPr id="94" name="Google Shape;1057;p51"/>
          <p:cNvSpPr/>
          <p:nvPr/>
        </p:nvSpPr>
        <p:spPr>
          <a:xfrm>
            <a:off x="7200784" y="2316148"/>
            <a:ext cx="2528233" cy="701700"/>
          </a:xfrm>
          <a:prstGeom prst="rect">
            <a:avLst/>
          </a:prstGeom>
          <a:solidFill>
            <a:schemeClr val="bg1">
              <a:lumMod val="85000"/>
              <a:alpha val="23000"/>
            </a:schemeClr>
          </a:solidFill>
          <a:ln>
            <a:noFill/>
          </a:ln>
          <a:effectLst/>
        </p:spPr>
        <p:txBody>
          <a:bodyPr spcFirstLastPara="1" wrap="square" lIns="121900" tIns="121900" rIns="121900" bIns="121900" anchor="ctr" anchorCtr="0">
            <a:noAutofit/>
          </a:bodyPr>
          <a:lstStyle/>
          <a:p>
            <a:pPr defTabSz="914400">
              <a:buClr>
                <a:srgbClr val="000000"/>
              </a:buClr>
              <a:buSzPts val="1900"/>
              <a:buFont typeface="Arial"/>
              <a:buNone/>
            </a:pPr>
            <a:endParaRPr sz="1900" dirty="0">
              <a:solidFill>
                <a:srgbClr val="000000"/>
              </a:solidFill>
              <a:ea typeface="Arial"/>
              <a:cs typeface="Arial"/>
              <a:sym typeface="Arial"/>
            </a:endParaRPr>
          </a:p>
        </p:txBody>
      </p:sp>
      <p:pic>
        <p:nvPicPr>
          <p:cNvPr id="3" name="Picture 2"/>
          <p:cNvPicPr>
            <a:picLocks noChangeAspect="1"/>
          </p:cNvPicPr>
          <p:nvPr/>
        </p:nvPicPr>
        <p:blipFill rotWithShape="1">
          <a:blip r:embed="rId3"/>
          <a:srcRect l="25319" t="35382" r="33539"/>
          <a:stretch/>
        </p:blipFill>
        <p:spPr>
          <a:xfrm>
            <a:off x="1678767" y="2217735"/>
            <a:ext cx="3387342" cy="2414842"/>
          </a:xfrm>
          <a:prstGeom prst="rect">
            <a:avLst/>
          </a:prstGeom>
        </p:spPr>
      </p:pic>
      <p:sp>
        <p:nvSpPr>
          <p:cNvPr id="17" name="Rounded Rectangle 16"/>
          <p:cNvSpPr/>
          <p:nvPr/>
        </p:nvSpPr>
        <p:spPr>
          <a:xfrm>
            <a:off x="4917554" y="2194088"/>
            <a:ext cx="823971" cy="68584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ed Rectangle 71"/>
          <p:cNvSpPr/>
          <p:nvPr/>
        </p:nvSpPr>
        <p:spPr>
          <a:xfrm>
            <a:off x="4933690" y="3899437"/>
            <a:ext cx="823971" cy="68584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2"/>
          <p:cNvSpPr/>
          <p:nvPr/>
        </p:nvSpPr>
        <p:spPr>
          <a:xfrm>
            <a:off x="5903474" y="2760571"/>
            <a:ext cx="949038" cy="113886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973755" y="3234947"/>
            <a:ext cx="1764945" cy="229406"/>
          </a:xfrm>
          <a:prstGeom prst="triangle">
            <a:avLst/>
          </a:prstGeom>
          <a:solidFill>
            <a:schemeClr val="accent1">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4672" y="898709"/>
            <a:ext cx="11611154" cy="3992177"/>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entagon 60"/>
          <p:cNvSpPr/>
          <p:nvPr/>
        </p:nvSpPr>
        <p:spPr>
          <a:xfrm>
            <a:off x="1272095" y="2530081"/>
            <a:ext cx="513565" cy="195372"/>
          </a:xfrm>
          <a:prstGeom prst="homePlate">
            <a:avLst>
              <a:gd name="adj" fmla="val 26652"/>
            </a:avLst>
          </a:prstGeom>
          <a:solidFill>
            <a:schemeClr val="bg1"/>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202124"/>
                </a:solidFill>
                <a:latin typeface="arial" panose="020B0604020202020204" pitchFamily="34" charset="0"/>
              </a:rPr>
              <a:t>L1</a:t>
            </a:r>
          </a:p>
        </p:txBody>
      </p:sp>
      <p:sp>
        <p:nvSpPr>
          <p:cNvPr id="62" name="Pentagon 61"/>
          <p:cNvSpPr/>
          <p:nvPr/>
        </p:nvSpPr>
        <p:spPr>
          <a:xfrm>
            <a:off x="1272094" y="3272339"/>
            <a:ext cx="513565" cy="195372"/>
          </a:xfrm>
          <a:prstGeom prst="homePlate">
            <a:avLst>
              <a:gd name="adj" fmla="val 26652"/>
            </a:avLst>
          </a:prstGeom>
          <a:solidFill>
            <a:schemeClr val="bg1"/>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202124"/>
                </a:solidFill>
                <a:latin typeface="arial" panose="020B0604020202020204" pitchFamily="34" charset="0"/>
              </a:rPr>
              <a:t>L1</a:t>
            </a:r>
          </a:p>
        </p:txBody>
      </p:sp>
      <p:sp>
        <p:nvSpPr>
          <p:cNvPr id="63" name="Pentagon 62"/>
          <p:cNvSpPr/>
          <p:nvPr/>
        </p:nvSpPr>
        <p:spPr>
          <a:xfrm>
            <a:off x="1260594" y="4019956"/>
            <a:ext cx="513565" cy="195372"/>
          </a:xfrm>
          <a:prstGeom prst="homePlate">
            <a:avLst>
              <a:gd name="adj" fmla="val 26652"/>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latin typeface="arial" panose="020B0604020202020204" pitchFamily="34" charset="0"/>
              </a:rPr>
              <a:t>L2</a:t>
            </a:r>
          </a:p>
        </p:txBody>
      </p:sp>
      <p:sp>
        <p:nvSpPr>
          <p:cNvPr id="64" name="Rectangle 63"/>
          <p:cNvSpPr/>
          <p:nvPr/>
        </p:nvSpPr>
        <p:spPr>
          <a:xfrm>
            <a:off x="2441204" y="2139964"/>
            <a:ext cx="2186817" cy="400110"/>
          </a:xfrm>
          <a:prstGeom prst="rect">
            <a:avLst/>
          </a:prstGeom>
        </p:spPr>
        <p:txBody>
          <a:bodyPr wrap="none">
            <a:spAutoFit/>
          </a:bodyPr>
          <a:lstStyle/>
          <a:p>
            <a:pPr algn="ctr"/>
            <a:r>
              <a:rPr lang="en-US" sz="1000" b="1" dirty="0">
                <a:solidFill>
                  <a:schemeClr val="accent1"/>
                </a:solidFill>
                <a:latin typeface="Arial" panose="020B0604020202020204" pitchFamily="34" charset="0"/>
                <a:cs typeface="Arial" panose="020B0604020202020204" pitchFamily="34" charset="0"/>
              </a:rPr>
              <a:t>Cognitive technology </a:t>
            </a:r>
          </a:p>
          <a:p>
            <a:pPr algn="ctr"/>
            <a:r>
              <a:rPr lang="en-US" sz="1000" b="1" dirty="0">
                <a:solidFill>
                  <a:schemeClr val="accent1"/>
                </a:solidFill>
                <a:latin typeface="Arial" panose="020B0604020202020204" pitchFamily="34" charset="0"/>
                <a:cs typeface="Arial" panose="020B0604020202020204" pitchFamily="34" charset="0"/>
              </a:rPr>
              <a:t>refining of customer escalations </a:t>
            </a:r>
            <a:endParaRPr lang="en-US" sz="1000" dirty="0">
              <a:solidFill>
                <a:schemeClr val="accent1"/>
              </a:solidFill>
              <a:latin typeface="Arial" panose="020B0604020202020204" pitchFamily="34" charset="0"/>
              <a:cs typeface="Arial" panose="020B0604020202020204" pitchFamily="34" charset="0"/>
            </a:endParaRPr>
          </a:p>
        </p:txBody>
      </p:sp>
      <p:sp>
        <p:nvSpPr>
          <p:cNvPr id="65" name="TextBox 64"/>
          <p:cNvSpPr txBox="1"/>
          <p:nvPr/>
        </p:nvSpPr>
        <p:spPr>
          <a:xfrm>
            <a:off x="4861143" y="2558367"/>
            <a:ext cx="913770" cy="307777"/>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r>
              <a:rPr lang="en-US" sz="700" i="0" dirty="0">
                <a:solidFill>
                  <a:schemeClr val="tx1"/>
                </a:solidFill>
                <a:latin typeface="+mn-lt"/>
              </a:rPr>
              <a:t>L2 Complexity manager </a:t>
            </a:r>
          </a:p>
        </p:txBody>
      </p:sp>
      <p:sp>
        <p:nvSpPr>
          <p:cNvPr id="68" name="TextBox 67"/>
          <p:cNvSpPr txBox="1"/>
          <p:nvPr/>
        </p:nvSpPr>
        <p:spPr>
          <a:xfrm>
            <a:off x="4900302" y="4265703"/>
            <a:ext cx="913770" cy="307777"/>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r>
              <a:rPr lang="en-US" sz="700" i="0" dirty="0">
                <a:solidFill>
                  <a:schemeClr val="tx1"/>
                </a:solidFill>
                <a:latin typeface="+mn-lt"/>
              </a:rPr>
              <a:t>L1 complexity manager </a:t>
            </a:r>
          </a:p>
        </p:txBody>
      </p:sp>
      <p:sp>
        <p:nvSpPr>
          <p:cNvPr id="16" name="Rectangle 15"/>
          <p:cNvSpPr/>
          <p:nvPr/>
        </p:nvSpPr>
        <p:spPr>
          <a:xfrm>
            <a:off x="457200" y="1033810"/>
            <a:ext cx="11277600" cy="483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27">
            <a:extLst>
              <a:ext uri="{FF2B5EF4-FFF2-40B4-BE49-F238E27FC236}">
                <a16:creationId xmlns:a16="http://schemas.microsoft.com/office/drawing/2014/main" id="{7CEAEC35-8159-4631-ABFA-4E6E8EAF8072}"/>
              </a:ext>
            </a:extLst>
          </p:cNvPr>
          <p:cNvSpPr/>
          <p:nvPr/>
        </p:nvSpPr>
        <p:spPr>
          <a:xfrm>
            <a:off x="388191" y="1045028"/>
            <a:ext cx="2139355" cy="425758"/>
          </a:xfrm>
          <a:prstGeom prst="roundRect">
            <a:avLst>
              <a:gd name="adj" fmla="val 0"/>
            </a:avLst>
          </a:prstGeom>
          <a:noFill/>
          <a:ln>
            <a:noFill/>
          </a:ln>
        </p:spPr>
        <p:txBody>
          <a:bodyPr wrap="square">
            <a:spAutoFit/>
          </a:bodyPr>
          <a:lstStyle/>
          <a:p>
            <a:pPr marL="0" marR="0" lvl="0" indent="0" algn="ctr" defTabSz="457200" rtl="0" eaLnBrk="1" fontAlgn="auto" latinLnBrk="0" hangingPunct="1">
              <a:lnSpc>
                <a:spcPts val="1300"/>
              </a:lnSpc>
              <a:spcBef>
                <a:spcPts val="600"/>
              </a:spcBef>
              <a:spcAft>
                <a:spcPts val="600"/>
              </a:spcAft>
              <a:buClrTx/>
              <a:buSzTx/>
              <a:buFontTx/>
              <a:buNone/>
              <a:tabLst/>
              <a:defRPr/>
            </a:pPr>
            <a:r>
              <a:rPr kumimoji="0" lang="en-US" sz="1200" b="1"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Workflow / Complaints / Escalations </a:t>
            </a:r>
          </a:p>
        </p:txBody>
      </p:sp>
      <p:sp>
        <p:nvSpPr>
          <p:cNvPr id="44" name="Rounded Rectangle 27">
            <a:extLst>
              <a:ext uri="{FF2B5EF4-FFF2-40B4-BE49-F238E27FC236}">
                <a16:creationId xmlns:a16="http://schemas.microsoft.com/office/drawing/2014/main" id="{7CEAEC35-8159-4631-ABFA-4E6E8EAF8072}"/>
              </a:ext>
            </a:extLst>
          </p:cNvPr>
          <p:cNvSpPr/>
          <p:nvPr/>
        </p:nvSpPr>
        <p:spPr>
          <a:xfrm>
            <a:off x="2859268" y="1137609"/>
            <a:ext cx="1315922" cy="259045"/>
          </a:xfrm>
          <a:prstGeom prst="roundRect">
            <a:avLst>
              <a:gd name="adj" fmla="val 0"/>
            </a:avLst>
          </a:prstGeom>
          <a:noFill/>
          <a:ln>
            <a:noFill/>
          </a:ln>
        </p:spPr>
        <p:txBody>
          <a:bodyPr wrap="square">
            <a:spAutoFit/>
          </a:bodyPr>
          <a:lstStyle/>
          <a:p>
            <a:pPr algn="ctr">
              <a:lnSpc>
                <a:spcPts val="1300"/>
              </a:lnSpc>
              <a:spcBef>
                <a:spcPts val="600"/>
              </a:spcBef>
              <a:spcAft>
                <a:spcPts val="600"/>
              </a:spcAft>
              <a:defRPr/>
            </a:pPr>
            <a:r>
              <a:rPr lang="en-US" sz="1200" b="1" dirty="0">
                <a:solidFill>
                  <a:srgbClr val="FFFFFF"/>
                </a:solidFill>
                <a:latin typeface="Calibri Light" panose="020F0302020204030204" pitchFamily="34" charset="0"/>
                <a:cs typeface="Calibri Light" panose="020F0302020204030204" pitchFamily="34" charset="0"/>
              </a:rPr>
              <a:t>Digital solutions </a:t>
            </a:r>
          </a:p>
        </p:txBody>
      </p:sp>
      <p:sp>
        <p:nvSpPr>
          <p:cNvPr id="45" name="Rounded Rectangle 27">
            <a:extLst>
              <a:ext uri="{FF2B5EF4-FFF2-40B4-BE49-F238E27FC236}">
                <a16:creationId xmlns:a16="http://schemas.microsoft.com/office/drawing/2014/main" id="{7CEAEC35-8159-4631-ABFA-4E6E8EAF8072}"/>
              </a:ext>
            </a:extLst>
          </p:cNvPr>
          <p:cNvSpPr/>
          <p:nvPr/>
        </p:nvSpPr>
        <p:spPr>
          <a:xfrm>
            <a:off x="4631667" y="1147244"/>
            <a:ext cx="2324797" cy="259045"/>
          </a:xfrm>
          <a:prstGeom prst="roundRect">
            <a:avLst>
              <a:gd name="adj" fmla="val 0"/>
            </a:avLst>
          </a:prstGeom>
          <a:noFill/>
          <a:ln>
            <a:noFill/>
          </a:ln>
        </p:spPr>
        <p:txBody>
          <a:bodyPr wrap="square">
            <a:spAutoFit/>
          </a:bodyPr>
          <a:lstStyle/>
          <a:p>
            <a:pPr marR="0" lvl="0" indent="0" algn="ctr" fontAlgn="auto">
              <a:lnSpc>
                <a:spcPts val="1300"/>
              </a:lnSpc>
              <a:spcBef>
                <a:spcPts val="600"/>
              </a:spcBef>
              <a:spcAft>
                <a:spcPts val="600"/>
              </a:spcAft>
              <a:buClrTx/>
              <a:buSzTx/>
              <a:buFontTx/>
              <a:buNone/>
              <a:tabLst/>
              <a:defRPr/>
            </a:pPr>
            <a:r>
              <a:rPr lang="en-US" sz="1200" b="1" dirty="0">
                <a:solidFill>
                  <a:srgbClr val="FFFFFF"/>
                </a:solidFill>
                <a:latin typeface="Calibri Light" panose="020F0302020204030204" pitchFamily="34" charset="0"/>
                <a:cs typeface="Calibri Light" panose="020F0302020204030204" pitchFamily="34" charset="0"/>
              </a:rPr>
              <a:t>Complaints / escalations handling</a:t>
            </a:r>
          </a:p>
        </p:txBody>
      </p:sp>
      <p:sp>
        <p:nvSpPr>
          <p:cNvPr id="47" name="Rounded Rectangle 27">
            <a:extLst>
              <a:ext uri="{FF2B5EF4-FFF2-40B4-BE49-F238E27FC236}">
                <a16:creationId xmlns:a16="http://schemas.microsoft.com/office/drawing/2014/main" id="{7CEAEC35-8159-4631-ABFA-4E6E8EAF8072}"/>
              </a:ext>
            </a:extLst>
          </p:cNvPr>
          <p:cNvSpPr/>
          <p:nvPr/>
        </p:nvSpPr>
        <p:spPr>
          <a:xfrm>
            <a:off x="7293807" y="1162572"/>
            <a:ext cx="2109407" cy="259045"/>
          </a:xfrm>
          <a:prstGeom prst="roundRect">
            <a:avLst>
              <a:gd name="adj" fmla="val 0"/>
            </a:avLst>
          </a:prstGeom>
          <a:noFill/>
          <a:ln>
            <a:noFill/>
          </a:ln>
        </p:spPr>
        <p:txBody>
          <a:bodyPr wrap="square">
            <a:spAutoFit/>
          </a:bodyPr>
          <a:lstStyle/>
          <a:p>
            <a:pPr algn="ctr">
              <a:lnSpc>
                <a:spcPts val="1300"/>
              </a:lnSpc>
              <a:spcBef>
                <a:spcPts val="600"/>
              </a:spcBef>
              <a:spcAft>
                <a:spcPts val="600"/>
              </a:spcAft>
              <a:defRPr/>
            </a:pPr>
            <a:r>
              <a:rPr lang="en-US" sz="1200" b="1" dirty="0">
                <a:solidFill>
                  <a:srgbClr val="FFFFFF"/>
                </a:solidFill>
                <a:latin typeface="Calibri Light" panose="020F0302020204030204" pitchFamily="34" charset="0"/>
                <a:cs typeface="Calibri Light" panose="020F0302020204030204" pitchFamily="34" charset="0"/>
              </a:rPr>
              <a:t>Governance   </a:t>
            </a:r>
          </a:p>
        </p:txBody>
      </p:sp>
      <p:sp>
        <p:nvSpPr>
          <p:cNvPr id="48" name="Rounded Rectangle 27">
            <a:extLst>
              <a:ext uri="{FF2B5EF4-FFF2-40B4-BE49-F238E27FC236}">
                <a16:creationId xmlns:a16="http://schemas.microsoft.com/office/drawing/2014/main" id="{7CEAEC35-8159-4631-ABFA-4E6E8EAF8072}"/>
              </a:ext>
            </a:extLst>
          </p:cNvPr>
          <p:cNvSpPr/>
          <p:nvPr/>
        </p:nvSpPr>
        <p:spPr>
          <a:xfrm>
            <a:off x="9886563" y="1031888"/>
            <a:ext cx="1750819" cy="425758"/>
          </a:xfrm>
          <a:prstGeom prst="roundRect">
            <a:avLst>
              <a:gd name="adj" fmla="val 0"/>
            </a:avLst>
          </a:prstGeom>
          <a:noFill/>
          <a:ln>
            <a:noFill/>
          </a:ln>
        </p:spPr>
        <p:txBody>
          <a:bodyPr wrap="square">
            <a:spAutoFit/>
          </a:bodyPr>
          <a:lstStyle/>
          <a:p>
            <a:pPr marR="0" lvl="0" indent="0" algn="ctr" fontAlgn="auto">
              <a:lnSpc>
                <a:spcPts val="1300"/>
              </a:lnSpc>
              <a:spcBef>
                <a:spcPts val="600"/>
              </a:spcBef>
              <a:spcAft>
                <a:spcPts val="600"/>
              </a:spcAft>
              <a:buClrTx/>
              <a:buSzTx/>
              <a:buFontTx/>
              <a:buNone/>
              <a:tabLst/>
              <a:defRPr/>
            </a:pPr>
            <a:r>
              <a:rPr lang="en-US" sz="1200" b="1" dirty="0">
                <a:solidFill>
                  <a:srgbClr val="FFFFFF"/>
                </a:solidFill>
                <a:latin typeface="Calibri Light" panose="020F0302020204030204" pitchFamily="34" charset="0"/>
                <a:cs typeface="Calibri Light" panose="020F0302020204030204" pitchFamily="34" charset="0"/>
              </a:rPr>
              <a:t>Superior                customer experience </a:t>
            </a:r>
          </a:p>
        </p:txBody>
      </p:sp>
      <p:grpSp>
        <p:nvGrpSpPr>
          <p:cNvPr id="20" name="Group 19"/>
          <p:cNvGrpSpPr/>
          <p:nvPr/>
        </p:nvGrpSpPr>
        <p:grpSpPr>
          <a:xfrm>
            <a:off x="7021905" y="1423901"/>
            <a:ext cx="77638" cy="627372"/>
            <a:chOff x="7151298" y="1344772"/>
            <a:chExt cx="77638" cy="627372"/>
          </a:xfrm>
        </p:grpSpPr>
        <p:cxnSp>
          <p:nvCxnSpPr>
            <p:cNvPr id="77" name="Straight Connector 76"/>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p:cNvGrpSpPr/>
          <p:nvPr/>
        </p:nvGrpSpPr>
        <p:grpSpPr>
          <a:xfrm>
            <a:off x="4517327" y="1434394"/>
            <a:ext cx="77638" cy="627372"/>
            <a:chOff x="7151298" y="1344772"/>
            <a:chExt cx="77638" cy="627372"/>
          </a:xfrm>
        </p:grpSpPr>
        <p:cxnSp>
          <p:nvCxnSpPr>
            <p:cNvPr id="79" name="Straight Connector 78"/>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p:cNvGrpSpPr/>
          <p:nvPr/>
        </p:nvGrpSpPr>
        <p:grpSpPr>
          <a:xfrm>
            <a:off x="2418243" y="1431524"/>
            <a:ext cx="77638" cy="627372"/>
            <a:chOff x="7151298" y="1344772"/>
            <a:chExt cx="77638" cy="627372"/>
          </a:xfrm>
        </p:grpSpPr>
        <p:cxnSp>
          <p:nvCxnSpPr>
            <p:cNvPr id="82" name="Straight Connector 81"/>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9770850" y="1429653"/>
            <a:ext cx="77638" cy="627372"/>
            <a:chOff x="7151298" y="1344772"/>
            <a:chExt cx="77638" cy="627372"/>
          </a:xfrm>
        </p:grpSpPr>
        <p:cxnSp>
          <p:nvCxnSpPr>
            <p:cNvPr id="85" name="Straight Connector 84"/>
            <p:cNvCxnSpPr/>
            <p:nvPr/>
          </p:nvCxnSpPr>
          <p:spPr>
            <a:xfrm>
              <a:off x="7183276" y="1344772"/>
              <a:ext cx="0" cy="62737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151298" y="1354349"/>
              <a:ext cx="77638" cy="9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p:cNvSpPr txBox="1"/>
          <p:nvPr/>
        </p:nvSpPr>
        <p:spPr>
          <a:xfrm>
            <a:off x="5833800" y="3459459"/>
            <a:ext cx="1102194" cy="415498"/>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r>
              <a:rPr lang="en-US" sz="700" i="0" dirty="0">
                <a:solidFill>
                  <a:schemeClr val="tx1"/>
                </a:solidFill>
                <a:latin typeface="+mn-lt"/>
              </a:rPr>
              <a:t>SMEs</a:t>
            </a:r>
          </a:p>
          <a:p>
            <a:r>
              <a:rPr lang="en-US" sz="700" i="0" dirty="0">
                <a:solidFill>
                  <a:schemeClr val="tx1"/>
                </a:solidFill>
                <a:latin typeface="+mn-lt"/>
              </a:rPr>
              <a:t>Quality</a:t>
            </a:r>
          </a:p>
          <a:p>
            <a:r>
              <a:rPr lang="en-US" sz="700" i="0" dirty="0">
                <a:solidFill>
                  <a:schemeClr val="tx1"/>
                </a:solidFill>
                <a:latin typeface="+mn-lt"/>
              </a:rPr>
              <a:t>Team Lead </a:t>
            </a:r>
          </a:p>
        </p:txBody>
      </p:sp>
      <p:sp>
        <p:nvSpPr>
          <p:cNvPr id="70" name="TextBox 69"/>
          <p:cNvSpPr txBox="1"/>
          <p:nvPr/>
        </p:nvSpPr>
        <p:spPr>
          <a:xfrm>
            <a:off x="5813675" y="2861364"/>
            <a:ext cx="1102194" cy="307777"/>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r>
              <a:rPr lang="en-US" sz="700" i="0" dirty="0">
                <a:solidFill>
                  <a:schemeClr val="tx1"/>
                </a:solidFill>
                <a:latin typeface="+mn-lt"/>
              </a:rPr>
              <a:t>2</a:t>
            </a:r>
            <a:r>
              <a:rPr lang="en-US" sz="700" i="0" baseline="30000" dirty="0">
                <a:solidFill>
                  <a:schemeClr val="tx1"/>
                </a:solidFill>
                <a:latin typeface="+mn-lt"/>
              </a:rPr>
              <a:t>nd</a:t>
            </a:r>
            <a:r>
              <a:rPr lang="en-US" sz="700" i="0" dirty="0">
                <a:solidFill>
                  <a:schemeClr val="tx1"/>
                </a:solidFill>
                <a:latin typeface="+mn-lt"/>
              </a:rPr>
              <a:t> Level of escalation management </a:t>
            </a:r>
          </a:p>
        </p:txBody>
      </p:sp>
      <p:sp>
        <p:nvSpPr>
          <p:cNvPr id="90" name="Rounded Rectangle 33">
            <a:extLst>
              <a:ext uri="{FF2B5EF4-FFF2-40B4-BE49-F238E27FC236}">
                <a16:creationId xmlns:a16="http://schemas.microsoft.com/office/drawing/2014/main" id="{3699AEE1-26D3-404E-A446-F1C88B5EC623}"/>
              </a:ext>
            </a:extLst>
          </p:cNvPr>
          <p:cNvSpPr/>
          <p:nvPr/>
        </p:nvSpPr>
        <p:spPr>
          <a:xfrm>
            <a:off x="7728241" y="2475803"/>
            <a:ext cx="1240596" cy="370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r>
              <a:rPr lang="en-US" sz="1050" b="1" dirty="0">
                <a:solidFill>
                  <a:schemeClr val="tx1"/>
                </a:solidFill>
              </a:rPr>
              <a:t>Reporting &amp; Visualisation</a:t>
            </a:r>
          </a:p>
        </p:txBody>
      </p:sp>
      <p:sp>
        <p:nvSpPr>
          <p:cNvPr id="91" name="Rounded Rectangle 34">
            <a:extLst>
              <a:ext uri="{FF2B5EF4-FFF2-40B4-BE49-F238E27FC236}">
                <a16:creationId xmlns:a16="http://schemas.microsoft.com/office/drawing/2014/main" id="{6F18E699-5547-4C2A-BBF7-88054C86D289}"/>
              </a:ext>
            </a:extLst>
          </p:cNvPr>
          <p:cNvSpPr/>
          <p:nvPr/>
        </p:nvSpPr>
        <p:spPr>
          <a:xfrm>
            <a:off x="7703055" y="3284158"/>
            <a:ext cx="1240596" cy="370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50" b="1" dirty="0">
                <a:solidFill>
                  <a:schemeClr val="tx1"/>
                </a:solidFill>
              </a:rPr>
              <a:t>Strategic </a:t>
            </a:r>
          </a:p>
          <a:p>
            <a:r>
              <a:rPr lang="en-US" sz="1050" b="1" dirty="0">
                <a:solidFill>
                  <a:schemeClr val="tx1"/>
                </a:solidFill>
              </a:rPr>
              <a:t>Analytics</a:t>
            </a:r>
          </a:p>
        </p:txBody>
      </p:sp>
      <p:sp>
        <p:nvSpPr>
          <p:cNvPr id="92" name="Rounded Rectangle 30">
            <a:extLst>
              <a:ext uri="{FF2B5EF4-FFF2-40B4-BE49-F238E27FC236}">
                <a16:creationId xmlns:a16="http://schemas.microsoft.com/office/drawing/2014/main" id="{C6A4EF33-0390-4D1D-A2F0-DDE9768FD7A0}"/>
              </a:ext>
            </a:extLst>
          </p:cNvPr>
          <p:cNvSpPr/>
          <p:nvPr/>
        </p:nvSpPr>
        <p:spPr>
          <a:xfrm>
            <a:off x="7803782" y="4220079"/>
            <a:ext cx="1240596" cy="3706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1050" b="1" dirty="0">
                <a:solidFill>
                  <a:schemeClr val="tx1"/>
                </a:solidFill>
              </a:rPr>
              <a:t>Innovate</a:t>
            </a:r>
          </a:p>
        </p:txBody>
      </p:sp>
      <p:sp>
        <p:nvSpPr>
          <p:cNvPr id="97" name="TextBox 96"/>
          <p:cNvSpPr txBox="1"/>
          <p:nvPr/>
        </p:nvSpPr>
        <p:spPr>
          <a:xfrm>
            <a:off x="8533450" y="2358945"/>
            <a:ext cx="1243500" cy="630942"/>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pPr marL="112713" indent="-112713" algn="l">
              <a:buFont typeface="Arial" panose="020B0604020202020204" pitchFamily="34" charset="0"/>
              <a:buChar char="•"/>
              <a:tabLst>
                <a:tab pos="112713" algn="l"/>
              </a:tabLst>
            </a:pPr>
            <a:r>
              <a:rPr lang="en-US" sz="700" i="0" dirty="0">
                <a:solidFill>
                  <a:schemeClr val="tx2"/>
                </a:solidFill>
                <a:latin typeface="+mn-lt"/>
              </a:rPr>
              <a:t>Real-time performance view through digital dashboards </a:t>
            </a:r>
          </a:p>
          <a:p>
            <a:pPr marL="112713" indent="-112713" algn="l">
              <a:buFont typeface="Arial" panose="020B0604020202020204" pitchFamily="34" charset="0"/>
              <a:buChar char="•"/>
              <a:tabLst>
                <a:tab pos="112713" algn="l"/>
              </a:tabLst>
            </a:pPr>
            <a:r>
              <a:rPr lang="en-US" sz="700" i="0" dirty="0">
                <a:solidFill>
                  <a:schemeClr val="tx2"/>
                </a:solidFill>
                <a:latin typeface="+mn-lt"/>
              </a:rPr>
              <a:t>Remediation status and effectiveness measures  </a:t>
            </a:r>
          </a:p>
        </p:txBody>
      </p:sp>
      <p:sp>
        <p:nvSpPr>
          <p:cNvPr id="98" name="TextBox 97"/>
          <p:cNvSpPr txBox="1"/>
          <p:nvPr/>
        </p:nvSpPr>
        <p:spPr>
          <a:xfrm>
            <a:off x="8515483" y="3201936"/>
            <a:ext cx="1243500" cy="630942"/>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pPr marL="112713" indent="-112713" algn="l">
              <a:buFont typeface="Arial" panose="020B0604020202020204" pitchFamily="34" charset="0"/>
              <a:buChar char="•"/>
              <a:tabLst>
                <a:tab pos="112713" algn="l"/>
              </a:tabLst>
            </a:pPr>
            <a:r>
              <a:rPr lang="en-US" sz="700" i="0" dirty="0">
                <a:solidFill>
                  <a:schemeClr val="tx2"/>
                </a:solidFill>
                <a:latin typeface="+mn-lt"/>
              </a:rPr>
              <a:t>Continuous governance of reporting landscape</a:t>
            </a:r>
          </a:p>
          <a:p>
            <a:pPr marL="112713" indent="-112713" algn="l">
              <a:buFont typeface="Arial" panose="020B0604020202020204" pitchFamily="34" charset="0"/>
              <a:buChar char="•"/>
              <a:tabLst>
                <a:tab pos="112713" algn="l"/>
              </a:tabLst>
            </a:pPr>
            <a:r>
              <a:rPr lang="en-US" sz="700" i="0" dirty="0">
                <a:solidFill>
                  <a:schemeClr val="tx2"/>
                </a:solidFill>
                <a:latin typeface="+mn-lt"/>
              </a:rPr>
              <a:t>Automate &amp; Embed Intelligence</a:t>
            </a:r>
          </a:p>
          <a:p>
            <a:pPr marL="112713" indent="-112713" algn="l">
              <a:buFont typeface="Arial" panose="020B0604020202020204" pitchFamily="34" charset="0"/>
              <a:buChar char="•"/>
              <a:tabLst>
                <a:tab pos="112713" algn="l"/>
              </a:tabLst>
            </a:pPr>
            <a:r>
              <a:rPr lang="en-US" sz="700" i="0" dirty="0">
                <a:solidFill>
                  <a:schemeClr val="tx2"/>
                </a:solidFill>
                <a:latin typeface="+mn-lt"/>
              </a:rPr>
              <a:t>Digital interventions</a:t>
            </a:r>
          </a:p>
        </p:txBody>
      </p:sp>
      <p:sp>
        <p:nvSpPr>
          <p:cNvPr id="99" name="TextBox 98"/>
          <p:cNvSpPr txBox="1"/>
          <p:nvPr/>
        </p:nvSpPr>
        <p:spPr>
          <a:xfrm>
            <a:off x="8542073" y="4025263"/>
            <a:ext cx="1243500" cy="630942"/>
          </a:xfrm>
          <a:prstGeom prst="rect">
            <a:avLst/>
          </a:prstGeom>
          <a:noFill/>
        </p:spPr>
        <p:txBody>
          <a:bodyPr wrap="square" rtlCol="0">
            <a:spAutoFit/>
          </a:bodyPr>
          <a:lstStyle>
            <a:defPPr>
              <a:defRPr lang="en-US"/>
            </a:defPPr>
            <a:lvl1pPr algn="ctr">
              <a:defRPr sz="1200" i="1">
                <a:solidFill>
                  <a:srgbClr val="0D5DB2"/>
                </a:solidFill>
                <a:latin typeface="Century Gothic" pitchFamily="34" charset="0"/>
              </a:defRPr>
            </a:lvl1pPr>
          </a:lstStyle>
          <a:p>
            <a:pPr marL="112713" indent="-112713" algn="l">
              <a:buFont typeface="Arial" panose="020B0604020202020204" pitchFamily="34" charset="0"/>
              <a:buChar char="•"/>
              <a:tabLst>
                <a:tab pos="112713" algn="l"/>
              </a:tabLst>
            </a:pPr>
            <a:r>
              <a:rPr lang="en-US" sz="700" i="0" dirty="0">
                <a:solidFill>
                  <a:schemeClr val="tx2"/>
                </a:solidFill>
                <a:latin typeface="+mn-lt"/>
              </a:rPr>
              <a:t>Track benefits &amp; outcomes</a:t>
            </a:r>
          </a:p>
          <a:p>
            <a:pPr marL="112713" indent="-112713" algn="l">
              <a:buFont typeface="Arial" panose="020B0604020202020204" pitchFamily="34" charset="0"/>
              <a:buChar char="•"/>
              <a:tabLst>
                <a:tab pos="112713" algn="l"/>
              </a:tabLst>
            </a:pPr>
            <a:r>
              <a:rPr lang="en-US" sz="700" i="0" dirty="0">
                <a:solidFill>
                  <a:schemeClr val="tx2"/>
                </a:solidFill>
                <a:latin typeface="+mn-lt"/>
              </a:rPr>
              <a:t>Continuously optimize</a:t>
            </a:r>
          </a:p>
          <a:p>
            <a:pPr marL="112713" indent="-112713" algn="l">
              <a:buFont typeface="Arial" panose="020B0604020202020204" pitchFamily="34" charset="0"/>
              <a:buChar char="•"/>
              <a:tabLst>
                <a:tab pos="112713" algn="l"/>
              </a:tabLst>
            </a:pPr>
            <a:r>
              <a:rPr lang="en-US" sz="700" i="0" dirty="0">
                <a:solidFill>
                  <a:schemeClr val="tx2"/>
                </a:solidFill>
                <a:latin typeface="+mn-lt"/>
              </a:rPr>
              <a:t>Extend adoption to wider teams</a:t>
            </a:r>
          </a:p>
        </p:txBody>
      </p:sp>
      <p:sp>
        <p:nvSpPr>
          <p:cNvPr id="100" name="Rectangle 99"/>
          <p:cNvSpPr/>
          <p:nvPr/>
        </p:nvSpPr>
        <p:spPr>
          <a:xfrm>
            <a:off x="7335818" y="1627025"/>
            <a:ext cx="2153098" cy="553998"/>
          </a:xfrm>
          <a:prstGeom prst="rect">
            <a:avLst/>
          </a:prstGeom>
        </p:spPr>
        <p:txBody>
          <a:bodyPr wrap="square">
            <a:spAutoFit/>
          </a:bodyPr>
          <a:lstStyle/>
          <a:p>
            <a:pPr algn="ctr"/>
            <a:r>
              <a:rPr lang="en-US" sz="1000" b="1" dirty="0">
                <a:solidFill>
                  <a:schemeClr val="accent1"/>
                </a:solidFill>
                <a:latin typeface="Arial" panose="020B0604020202020204" pitchFamily="34" charset="0"/>
                <a:cs typeface="Arial" panose="020B0604020202020204" pitchFamily="34" charset="0"/>
              </a:rPr>
              <a:t>Real time visualization and management of entire services operation</a:t>
            </a:r>
          </a:p>
        </p:txBody>
      </p:sp>
      <p:sp>
        <p:nvSpPr>
          <p:cNvPr id="102" name="TextBox 101"/>
          <p:cNvSpPr txBox="1"/>
          <p:nvPr/>
        </p:nvSpPr>
        <p:spPr>
          <a:xfrm>
            <a:off x="10144134" y="2696480"/>
            <a:ext cx="139501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bg1">
                    <a:lumMod val="95000"/>
                  </a:schemeClr>
                </a:solidFill>
              </a:rPr>
              <a:t>First Call Resolution</a:t>
            </a:r>
            <a:endParaRPr kumimoji="0" lang="en-US" sz="1400" b="0" i="0" u="none" strike="noStrike" kern="0" cap="none" spc="0" normalizeH="0" baseline="0" noProof="0" dirty="0">
              <a:ln>
                <a:noFill/>
              </a:ln>
              <a:solidFill>
                <a:schemeClr val="bg1">
                  <a:lumMod val="95000"/>
                </a:schemeClr>
              </a:solidFill>
              <a:effectLst/>
              <a:uLnTx/>
              <a:uFillTx/>
            </a:endParaRPr>
          </a:p>
        </p:txBody>
      </p:sp>
      <p:sp>
        <p:nvSpPr>
          <p:cNvPr id="103" name="TextBox 102"/>
          <p:cNvSpPr txBox="1"/>
          <p:nvPr/>
        </p:nvSpPr>
        <p:spPr>
          <a:xfrm>
            <a:off x="10149040" y="3331378"/>
            <a:ext cx="139501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bg1">
                    <a:lumMod val="95000"/>
                  </a:schemeClr>
                </a:solidFill>
              </a:rPr>
              <a:t>Completed Transaction</a:t>
            </a:r>
            <a:endParaRPr kumimoji="0" lang="en-US" sz="1400" b="0" i="0" u="none" strike="noStrike" kern="0" cap="none" spc="0" normalizeH="0" baseline="0" noProof="0" dirty="0">
              <a:ln>
                <a:noFill/>
              </a:ln>
              <a:solidFill>
                <a:schemeClr val="bg1">
                  <a:lumMod val="95000"/>
                </a:schemeClr>
              </a:solidFill>
              <a:effectLst/>
              <a:uLnTx/>
              <a:uFillTx/>
            </a:endParaRPr>
          </a:p>
        </p:txBody>
      </p:sp>
      <p:sp>
        <p:nvSpPr>
          <p:cNvPr id="104" name="TextBox 103"/>
          <p:cNvSpPr txBox="1"/>
          <p:nvPr/>
        </p:nvSpPr>
        <p:spPr>
          <a:xfrm>
            <a:off x="10149040" y="3998382"/>
            <a:ext cx="139501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bg1">
                    <a:lumMod val="95000"/>
                  </a:schemeClr>
                </a:solidFill>
              </a:rPr>
              <a:t>Satisfied Customer</a:t>
            </a:r>
            <a:endParaRPr kumimoji="0" lang="en-US" sz="1400" b="0" i="0" u="none" strike="noStrike" kern="0" cap="none" spc="0" normalizeH="0" baseline="0" noProof="0" dirty="0">
              <a:ln>
                <a:noFill/>
              </a:ln>
              <a:solidFill>
                <a:schemeClr val="bg1">
                  <a:lumMod val="95000"/>
                </a:schemeClr>
              </a:solidFill>
              <a:effectLst/>
              <a:uLnTx/>
              <a:uFillTx/>
            </a:endParaRPr>
          </a:p>
        </p:txBody>
      </p:sp>
      <p:sp>
        <p:nvSpPr>
          <p:cNvPr id="23" name="Rectangle 22"/>
          <p:cNvSpPr/>
          <p:nvPr/>
        </p:nvSpPr>
        <p:spPr>
          <a:xfrm>
            <a:off x="448572" y="5121328"/>
            <a:ext cx="11260350" cy="701731"/>
          </a:xfrm>
          <a:prstGeom prst="rect">
            <a:avLst/>
          </a:prstGeom>
        </p:spPr>
        <p:txBody>
          <a:bodyPr wrap="square">
            <a:spAutoFit/>
          </a:bodyPr>
          <a:lstStyle/>
          <a:p>
            <a:pPr marL="12700" marR="5080" lvl="0">
              <a:lnSpc>
                <a:spcPct val="110000"/>
              </a:lnSpc>
              <a:spcBef>
                <a:spcPts val="200"/>
              </a:spcBef>
              <a:spcAft>
                <a:spcPts val="200"/>
              </a:spcAft>
              <a:defRPr/>
            </a:pPr>
            <a:r>
              <a:rPr lang="en-US" b="1" spc="-5" dirty="0">
                <a:solidFill>
                  <a:schemeClr val="bg1">
                    <a:lumMod val="95000"/>
                  </a:schemeClr>
                </a:solidFill>
                <a:latin typeface="+mj-lt"/>
                <a:cs typeface="Segoe UI" panose="020B0502040204020203" pitchFamily="34" charset="0"/>
              </a:rPr>
              <a:t>Insights into </a:t>
            </a:r>
            <a:r>
              <a:rPr lang="en-US" b="1" spc="-5" dirty="0">
                <a:solidFill>
                  <a:schemeClr val="accent1"/>
                </a:solidFill>
                <a:latin typeface="+mj-lt"/>
                <a:cs typeface="Segoe UI" panose="020B0502040204020203" pitchFamily="34" charset="0"/>
              </a:rPr>
              <a:t>customer experience </a:t>
            </a:r>
            <a:r>
              <a:rPr lang="en-US" b="1" spc="-5" dirty="0">
                <a:solidFill>
                  <a:schemeClr val="bg1">
                    <a:lumMod val="95000"/>
                  </a:schemeClr>
                </a:solidFill>
                <a:latin typeface="+mj-lt"/>
                <a:cs typeface="Segoe UI" panose="020B0502040204020203" pitchFamily="34" charset="0"/>
              </a:rPr>
              <a:t>by measuring NPS, pain points, lead times, reschedules, first time fixes, multiple contacts, feedback, ratings  etc.</a:t>
            </a:r>
          </a:p>
        </p:txBody>
      </p:sp>
      <p:pic>
        <p:nvPicPr>
          <p:cNvPr id="25" name="Picture 24"/>
          <p:cNvPicPr>
            <a:picLocks noChangeAspect="1"/>
          </p:cNvPicPr>
          <p:nvPr/>
        </p:nvPicPr>
        <p:blipFill>
          <a:blip r:embed="rId4"/>
          <a:stretch>
            <a:fillRect/>
          </a:stretch>
        </p:blipFill>
        <p:spPr>
          <a:xfrm>
            <a:off x="770236" y="2311281"/>
            <a:ext cx="506012" cy="2274005"/>
          </a:xfrm>
          <a:prstGeom prst="rect">
            <a:avLst/>
          </a:prstGeom>
        </p:spPr>
      </p:pic>
      <p:pic>
        <p:nvPicPr>
          <p:cNvPr id="26" name="Picture 25"/>
          <p:cNvPicPr>
            <a:picLocks noChangeAspect="1"/>
          </p:cNvPicPr>
          <p:nvPr/>
        </p:nvPicPr>
        <p:blipFill>
          <a:blip r:embed="rId5"/>
          <a:stretch>
            <a:fillRect/>
          </a:stretch>
        </p:blipFill>
        <p:spPr>
          <a:xfrm>
            <a:off x="5146886" y="2244838"/>
            <a:ext cx="280440" cy="310923"/>
          </a:xfrm>
          <a:prstGeom prst="rect">
            <a:avLst/>
          </a:prstGeom>
        </p:spPr>
      </p:pic>
      <p:pic>
        <p:nvPicPr>
          <p:cNvPr id="27" name="Picture 26"/>
          <p:cNvPicPr>
            <a:picLocks noChangeAspect="1"/>
          </p:cNvPicPr>
          <p:nvPr/>
        </p:nvPicPr>
        <p:blipFill>
          <a:blip r:embed="rId6"/>
          <a:stretch>
            <a:fillRect/>
          </a:stretch>
        </p:blipFill>
        <p:spPr>
          <a:xfrm>
            <a:off x="6075926" y="3188664"/>
            <a:ext cx="585267" cy="304826"/>
          </a:xfrm>
          <a:prstGeom prst="rect">
            <a:avLst/>
          </a:prstGeom>
        </p:spPr>
      </p:pic>
      <p:pic>
        <p:nvPicPr>
          <p:cNvPr id="28" name="Picture 27"/>
          <p:cNvPicPr>
            <a:picLocks noChangeAspect="1"/>
          </p:cNvPicPr>
          <p:nvPr/>
        </p:nvPicPr>
        <p:blipFill>
          <a:blip r:embed="rId7"/>
          <a:stretch>
            <a:fillRect/>
          </a:stretch>
        </p:blipFill>
        <p:spPr>
          <a:xfrm>
            <a:off x="5196591" y="3962387"/>
            <a:ext cx="286537" cy="304826"/>
          </a:xfrm>
          <a:prstGeom prst="rect">
            <a:avLst/>
          </a:prstGeom>
        </p:spPr>
      </p:pic>
      <p:pic>
        <p:nvPicPr>
          <p:cNvPr id="29" name="Picture 28"/>
          <p:cNvPicPr>
            <a:picLocks noChangeAspect="1"/>
          </p:cNvPicPr>
          <p:nvPr/>
        </p:nvPicPr>
        <p:blipFill>
          <a:blip r:embed="rId8"/>
          <a:stretch>
            <a:fillRect/>
          </a:stretch>
        </p:blipFill>
        <p:spPr>
          <a:xfrm>
            <a:off x="7288160" y="2467177"/>
            <a:ext cx="371888" cy="365792"/>
          </a:xfrm>
          <a:prstGeom prst="rect">
            <a:avLst/>
          </a:prstGeom>
        </p:spPr>
      </p:pic>
      <p:pic>
        <p:nvPicPr>
          <p:cNvPr id="30" name="Picture 29"/>
          <p:cNvPicPr>
            <a:picLocks noChangeAspect="1"/>
          </p:cNvPicPr>
          <p:nvPr/>
        </p:nvPicPr>
        <p:blipFill>
          <a:blip r:embed="rId9"/>
          <a:stretch>
            <a:fillRect/>
          </a:stretch>
        </p:blipFill>
        <p:spPr>
          <a:xfrm>
            <a:off x="7379608" y="3341077"/>
            <a:ext cx="280440" cy="365792"/>
          </a:xfrm>
          <a:prstGeom prst="rect">
            <a:avLst/>
          </a:prstGeom>
        </p:spPr>
      </p:pic>
      <p:pic>
        <p:nvPicPr>
          <p:cNvPr id="31" name="Picture 30"/>
          <p:cNvPicPr>
            <a:picLocks noChangeAspect="1"/>
          </p:cNvPicPr>
          <p:nvPr/>
        </p:nvPicPr>
        <p:blipFill>
          <a:blip r:embed="rId10"/>
          <a:stretch>
            <a:fillRect/>
          </a:stretch>
        </p:blipFill>
        <p:spPr>
          <a:xfrm>
            <a:off x="7343860" y="4166358"/>
            <a:ext cx="353599" cy="365792"/>
          </a:xfrm>
          <a:prstGeom prst="rect">
            <a:avLst/>
          </a:prstGeom>
        </p:spPr>
      </p:pic>
      <p:cxnSp>
        <p:nvCxnSpPr>
          <p:cNvPr id="34" name="Straight Arrow Connector 33"/>
          <p:cNvCxnSpPr/>
          <p:nvPr/>
        </p:nvCxnSpPr>
        <p:spPr>
          <a:xfrm flipV="1">
            <a:off x="534836" y="1441741"/>
            <a:ext cx="10972800"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pic>
        <p:nvPicPr>
          <p:cNvPr id="36" name="Picture 35"/>
          <p:cNvPicPr>
            <a:picLocks noChangeAspect="1"/>
          </p:cNvPicPr>
          <p:nvPr/>
        </p:nvPicPr>
        <p:blipFill>
          <a:blip r:embed="rId11"/>
          <a:stretch>
            <a:fillRect/>
          </a:stretch>
        </p:blipFill>
        <p:spPr>
          <a:xfrm>
            <a:off x="10418286" y="1821408"/>
            <a:ext cx="841321" cy="688908"/>
          </a:xfrm>
          <a:prstGeom prst="rect">
            <a:avLst/>
          </a:prstGeom>
        </p:spPr>
      </p:pic>
      <p:sp>
        <p:nvSpPr>
          <p:cNvPr id="60"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EXL Operating Model for Ekaterra Complaints and Escalations</a:t>
            </a:r>
            <a:endParaRPr lang="en-US" dirty="0">
              <a:solidFill>
                <a:srgbClr val="000000"/>
              </a:solidFill>
            </a:endParaRPr>
          </a:p>
        </p:txBody>
      </p:sp>
    </p:spTree>
    <p:extLst>
      <p:ext uri="{BB962C8B-B14F-4D97-AF65-F5344CB8AC3E}">
        <p14:creationId xmlns:p14="http://schemas.microsoft.com/office/powerpoint/2010/main" val="27519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Rounded Rectangle 342"/>
          <p:cNvSpPr/>
          <p:nvPr/>
        </p:nvSpPr>
        <p:spPr>
          <a:xfrm>
            <a:off x="3788091" y="1609707"/>
            <a:ext cx="4738255" cy="4748647"/>
          </a:xfrm>
          <a:prstGeom prst="roundRect">
            <a:avLst>
              <a:gd name="adj" fmla="val 0"/>
            </a:avLst>
          </a:prstGeom>
          <a:gradFill flip="none" rotWithShape="1">
            <a:gsLst>
              <a:gs pos="0">
                <a:srgbClr val="FFFFFF"/>
              </a:gs>
              <a:gs pos="81000">
                <a:srgbClr val="FFFFFF">
                  <a:lumMod val="95000"/>
                </a:srgbClr>
              </a:gs>
              <a:gs pos="100000">
                <a:schemeClr val="bg1">
                  <a:lumMod val="95000"/>
                </a:schemeClr>
              </a:gs>
            </a:gsLst>
            <a:path path="circle">
              <a:fillToRect l="50000" t="130000" r="50000" b="-30000"/>
            </a:path>
            <a:tileRect/>
          </a:gradFill>
          <a:ln w="12700" cap="flat" cmpd="sng" algn="ctr">
            <a:solidFill>
              <a:schemeClr val="bg1">
                <a:lumMod val="75000"/>
              </a:schemeClr>
            </a:solidFill>
            <a:prstDash val="dash"/>
            <a:miter lim="800000"/>
          </a:ln>
          <a:effectLst/>
        </p:spPr>
        <p:txBody>
          <a:bodyPr rtlCol="0" anchor="ctr"/>
          <a:lstStyle/>
          <a:p>
            <a:pPr algn="ctr" defTabSz="914377"/>
            <a:endParaRPr lang="en-US" sz="1100" b="1" kern="0" dirty="0">
              <a:solidFill>
                <a:srgbClr val="0093FF"/>
              </a:solidFill>
              <a:latin typeface="+mj-lt"/>
            </a:endParaRPr>
          </a:p>
        </p:txBody>
      </p:sp>
      <p:sp>
        <p:nvSpPr>
          <p:cNvPr id="344" name="Rounded Rectangle 343"/>
          <p:cNvSpPr/>
          <p:nvPr/>
        </p:nvSpPr>
        <p:spPr>
          <a:xfrm>
            <a:off x="376429" y="1253013"/>
            <a:ext cx="3287903" cy="4038115"/>
          </a:xfrm>
          <a:prstGeom prst="roundRect">
            <a:avLst>
              <a:gd name="adj" fmla="val 0"/>
            </a:avLst>
          </a:prstGeom>
          <a:noFill/>
          <a:ln w="12700" cap="flat" cmpd="sng" algn="ctr">
            <a:solidFill>
              <a:schemeClr val="bg1">
                <a:lumMod val="75000"/>
              </a:schemeClr>
            </a:solidFill>
            <a:prstDash val="dash"/>
            <a:miter lim="800000"/>
          </a:ln>
          <a:effectLst/>
        </p:spPr>
        <p:txBody>
          <a:bodyPr rtlCol="0" anchor="ctr"/>
          <a:lstStyle/>
          <a:p>
            <a:pPr algn="ctr" defTabSz="914377"/>
            <a:endParaRPr lang="en-US" sz="1100" b="1" kern="0" dirty="0">
              <a:solidFill>
                <a:srgbClr val="0093FF"/>
              </a:solidFill>
              <a:latin typeface="+mj-lt"/>
            </a:endParaRPr>
          </a:p>
        </p:txBody>
      </p:sp>
      <p:sp>
        <p:nvSpPr>
          <p:cNvPr id="345" name="Rounded Rectangle 344"/>
          <p:cNvSpPr/>
          <p:nvPr/>
        </p:nvSpPr>
        <p:spPr>
          <a:xfrm>
            <a:off x="8635324" y="1253014"/>
            <a:ext cx="3208693" cy="4046351"/>
          </a:xfrm>
          <a:prstGeom prst="roundRect">
            <a:avLst>
              <a:gd name="adj" fmla="val 0"/>
            </a:avLst>
          </a:prstGeom>
          <a:noFill/>
          <a:ln w="12700" cap="flat" cmpd="sng" algn="ctr">
            <a:solidFill>
              <a:schemeClr val="bg1">
                <a:lumMod val="75000"/>
              </a:schemeClr>
            </a:solidFill>
            <a:prstDash val="dash"/>
            <a:miter lim="800000"/>
          </a:ln>
          <a:effectLst/>
        </p:spPr>
        <p:txBody>
          <a:bodyPr rtlCol="0" anchor="ctr"/>
          <a:lstStyle/>
          <a:p>
            <a:pPr algn="ctr" defTabSz="914377"/>
            <a:endParaRPr lang="en-US" sz="1100" b="1" kern="0" dirty="0">
              <a:solidFill>
                <a:srgbClr val="0093FF"/>
              </a:solidFill>
              <a:latin typeface="+mj-lt"/>
            </a:endParaRPr>
          </a:p>
        </p:txBody>
      </p:sp>
      <p:grpSp>
        <p:nvGrpSpPr>
          <p:cNvPr id="347" name="Group 346"/>
          <p:cNvGrpSpPr/>
          <p:nvPr/>
        </p:nvGrpSpPr>
        <p:grpSpPr>
          <a:xfrm>
            <a:off x="4491345" y="2742321"/>
            <a:ext cx="3553691" cy="3514087"/>
            <a:chOff x="415653" y="941722"/>
            <a:chExt cx="4093553" cy="4694952"/>
          </a:xfrm>
        </p:grpSpPr>
        <p:pic>
          <p:nvPicPr>
            <p:cNvPr id="348" name="Picture 347"/>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15653" y="941722"/>
              <a:ext cx="4093553" cy="4694952"/>
            </a:xfrm>
            <a:prstGeom prst="rect">
              <a:avLst/>
            </a:prstGeom>
          </p:spPr>
        </p:pic>
        <p:sp>
          <p:nvSpPr>
            <p:cNvPr id="349" name="Oval 348"/>
            <p:cNvSpPr/>
            <p:nvPr/>
          </p:nvSpPr>
          <p:spPr>
            <a:xfrm>
              <a:off x="1699425" y="2169944"/>
              <a:ext cx="142043" cy="1440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GB" dirty="0">
                <a:solidFill>
                  <a:srgbClr val="FFFFFF"/>
                </a:solidFill>
                <a:latin typeface="+mj-lt"/>
                <a:cs typeface="Calibri Light" panose="020F0302020204030204" pitchFamily="34" charset="0"/>
              </a:endParaRPr>
            </a:p>
          </p:txBody>
        </p:sp>
        <p:sp>
          <p:nvSpPr>
            <p:cNvPr id="350" name="Oval 349"/>
            <p:cNvSpPr/>
            <p:nvPr/>
          </p:nvSpPr>
          <p:spPr>
            <a:xfrm>
              <a:off x="1108529" y="3941038"/>
              <a:ext cx="142043" cy="1440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GB" dirty="0">
                <a:solidFill>
                  <a:srgbClr val="FFFFFF"/>
                </a:solidFill>
                <a:latin typeface="+mj-lt"/>
                <a:cs typeface="Calibri Light" panose="020F0302020204030204" pitchFamily="34" charset="0"/>
              </a:endParaRPr>
            </a:p>
          </p:txBody>
        </p:sp>
        <p:sp>
          <p:nvSpPr>
            <p:cNvPr id="351" name="Rounded Rectangle 350"/>
            <p:cNvSpPr/>
            <p:nvPr/>
          </p:nvSpPr>
          <p:spPr>
            <a:xfrm>
              <a:off x="1029161" y="2342535"/>
              <a:ext cx="1482570" cy="5040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dirty="0">
                  <a:solidFill>
                    <a:srgbClr val="FFFFFF"/>
                  </a:solidFill>
                  <a:latin typeface="+mj-lt"/>
                  <a:cs typeface="Calibri Light" panose="020F0302020204030204" pitchFamily="34" charset="0"/>
                </a:rPr>
                <a:t>NOIDA</a:t>
              </a:r>
            </a:p>
            <a:p>
              <a:pPr algn="ctr" defTabSz="457189"/>
              <a:r>
                <a:rPr lang="en-US" sz="800" dirty="0">
                  <a:solidFill>
                    <a:srgbClr val="FFFFFF"/>
                  </a:solidFill>
                  <a:latin typeface="+mj-lt"/>
                  <a:cs typeface="Calibri Light" panose="020F0302020204030204" pitchFamily="34" charset="0"/>
                </a:rPr>
                <a:t>(Secondary Site) </a:t>
              </a:r>
              <a:endParaRPr lang="en-GB" sz="800" dirty="0">
                <a:solidFill>
                  <a:srgbClr val="FFFFFF"/>
                </a:solidFill>
                <a:latin typeface="+mj-lt"/>
                <a:cs typeface="Calibri Light" panose="020F0302020204030204" pitchFamily="34" charset="0"/>
              </a:endParaRPr>
            </a:p>
          </p:txBody>
        </p:sp>
        <p:sp>
          <p:nvSpPr>
            <p:cNvPr id="352" name="Rounded Rectangle 351"/>
            <p:cNvSpPr/>
            <p:nvPr/>
          </p:nvSpPr>
          <p:spPr>
            <a:xfrm>
              <a:off x="438265" y="4113629"/>
              <a:ext cx="1482570" cy="5040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b="1" dirty="0">
                  <a:solidFill>
                    <a:srgbClr val="FFFFFF"/>
                  </a:solidFill>
                  <a:latin typeface="+mj-lt"/>
                  <a:cs typeface="Calibri Light" panose="020F0302020204030204" pitchFamily="34" charset="0"/>
                </a:rPr>
                <a:t>PUNE</a:t>
              </a:r>
            </a:p>
            <a:p>
              <a:pPr algn="ctr" defTabSz="457189"/>
              <a:r>
                <a:rPr lang="en-US" sz="900" dirty="0">
                  <a:solidFill>
                    <a:srgbClr val="FFFFFF"/>
                  </a:solidFill>
                  <a:latin typeface="+mj-lt"/>
                  <a:cs typeface="Calibri Light" panose="020F0302020204030204" pitchFamily="34" charset="0"/>
                </a:rPr>
                <a:t>(Primary  Site)</a:t>
              </a:r>
              <a:endParaRPr lang="en-GB" sz="900" dirty="0">
                <a:solidFill>
                  <a:srgbClr val="FFFFFF"/>
                </a:solidFill>
                <a:latin typeface="+mj-lt"/>
                <a:cs typeface="Calibri Light" panose="020F0302020204030204" pitchFamily="34" charset="0"/>
              </a:endParaRPr>
            </a:p>
          </p:txBody>
        </p:sp>
      </p:grpSp>
      <p:sp>
        <p:nvSpPr>
          <p:cNvPr id="355" name="Rounded Rectangle 354"/>
          <p:cNvSpPr/>
          <p:nvPr/>
        </p:nvSpPr>
        <p:spPr>
          <a:xfrm>
            <a:off x="3783142" y="761366"/>
            <a:ext cx="4738255" cy="766695"/>
          </a:xfrm>
          <a:prstGeom prst="roundRect">
            <a:avLst>
              <a:gd name="adj" fmla="val 0"/>
            </a:avLst>
          </a:prstGeom>
          <a:gradFill flip="none" rotWithShape="1">
            <a:gsLst>
              <a:gs pos="0">
                <a:srgbClr val="FFFFFF"/>
              </a:gs>
              <a:gs pos="43000">
                <a:srgbClr val="FFFFFF">
                  <a:lumMod val="95000"/>
                </a:srgbClr>
              </a:gs>
              <a:gs pos="100000">
                <a:srgbClr val="FFFFFF">
                  <a:lumMod val="75000"/>
                </a:srgbClr>
              </a:gs>
            </a:gsLst>
            <a:path path="circle">
              <a:fillToRect l="50000" t="130000" r="50000" b="-30000"/>
            </a:path>
            <a:tileRect/>
          </a:gradFill>
          <a:ln w="12700" cap="flat" cmpd="sng" algn="ctr">
            <a:solidFill>
              <a:schemeClr val="bg1">
                <a:lumMod val="75000"/>
              </a:schemeClr>
            </a:solidFill>
            <a:prstDash val="solid"/>
            <a:miter lim="800000"/>
          </a:ln>
          <a:effectLst/>
        </p:spPr>
        <p:txBody>
          <a:bodyPr rtlCol="0" anchor="ctr"/>
          <a:lstStyle/>
          <a:p>
            <a:pPr algn="ctr" defTabSz="914377"/>
            <a:r>
              <a:rPr lang="en-US" sz="1600" b="1" kern="0" dirty="0">
                <a:solidFill>
                  <a:srgbClr val="000000">
                    <a:lumMod val="75000"/>
                    <a:lumOff val="25000"/>
                  </a:srgbClr>
                </a:solidFill>
                <a:latin typeface="+mj-lt"/>
              </a:rPr>
              <a:t>Work from Anywhere (WFA) enabled service delivery location  </a:t>
            </a:r>
          </a:p>
        </p:txBody>
      </p:sp>
      <p:sp>
        <p:nvSpPr>
          <p:cNvPr id="356" name="Rectangle 355"/>
          <p:cNvSpPr/>
          <p:nvPr/>
        </p:nvSpPr>
        <p:spPr>
          <a:xfrm>
            <a:off x="369699" y="1611971"/>
            <a:ext cx="3287901" cy="3375283"/>
          </a:xfrm>
          <a:prstGeom prst="rect">
            <a:avLst/>
          </a:prstGeom>
        </p:spPr>
        <p:txBody>
          <a:bodyPr wrap="square">
            <a:spAutoFit/>
          </a:bodyPr>
          <a:lstStyle/>
          <a:p>
            <a:pPr marL="446077" indent="-271456" defTabSz="914377">
              <a:lnSpc>
                <a:spcPts val="2000"/>
              </a:lnSpc>
              <a:spcBef>
                <a:spcPts val="200"/>
              </a:spcBef>
              <a:spcAft>
                <a:spcPts val="200"/>
              </a:spcAft>
              <a:buFont typeface="Arial" panose="020B0604020202020204" pitchFamily="34" charset="0"/>
              <a:buChar char="•"/>
            </a:pPr>
            <a:r>
              <a:rPr lang="en-US" sz="1400" b="1" dirty="0">
                <a:solidFill>
                  <a:srgbClr val="FB4E0B"/>
                </a:solidFill>
                <a:latin typeface="+mj-lt"/>
                <a:ea typeface="Calibri" panose="020F0502020204030204" pitchFamily="34" charset="0"/>
                <a:cs typeface="Times New Roman" panose="02020603050405020304" pitchFamily="18" charset="0"/>
              </a:rPr>
              <a:t>Pune &amp; Noida </a:t>
            </a:r>
            <a:r>
              <a:rPr lang="en-US" sz="1400" dirty="0">
                <a:solidFill>
                  <a:prstClr val="black"/>
                </a:solidFill>
                <a:latin typeface="+mj-lt"/>
                <a:ea typeface="Calibri" panose="020F0502020204030204" pitchFamily="34" charset="0"/>
                <a:cs typeface="Times New Roman" panose="02020603050405020304" pitchFamily="18" charset="0"/>
              </a:rPr>
              <a:t>are </a:t>
            </a:r>
            <a:r>
              <a:rPr lang="en-US" sz="1400" b="1" dirty="0">
                <a:solidFill>
                  <a:srgbClr val="FB4E0B"/>
                </a:solidFill>
                <a:latin typeface="+mj-lt"/>
                <a:ea typeface="Calibri" panose="020F0502020204030204" pitchFamily="34" charset="0"/>
                <a:cs typeface="Times New Roman" panose="02020603050405020304" pitchFamily="18" charset="0"/>
              </a:rPr>
              <a:t>EXL’s Contact Centres of Excellence</a:t>
            </a:r>
            <a:endParaRPr lang="en-GB" sz="1100" i="1" dirty="0">
              <a:solidFill>
                <a:prstClr val="black"/>
              </a:solidFill>
              <a:latin typeface="+mj-lt"/>
              <a:ea typeface="Calibri" panose="020F0502020204030204" pitchFamily="34" charset="0"/>
              <a:cs typeface="Times New Roman" panose="02020603050405020304" pitchFamily="18" charset="0"/>
            </a:endParaRPr>
          </a:p>
          <a:p>
            <a:pPr marL="446077" indent="-271456" defTabSz="914377">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Senior management support </a:t>
            </a:r>
            <a:r>
              <a:rPr lang="en-GB" sz="1400" dirty="0">
                <a:solidFill>
                  <a:prstClr val="black"/>
                </a:solidFill>
                <a:latin typeface="+mj-lt"/>
                <a:ea typeface="Calibri" panose="020F0502020204030204" pitchFamily="34" charset="0"/>
                <a:cs typeface="Times New Roman" panose="02020603050405020304" pitchFamily="18" charset="0"/>
              </a:rPr>
              <a:t>– easy accessibility due to location advantage</a:t>
            </a:r>
          </a:p>
          <a:p>
            <a:pPr marL="446077" indent="-271456" defTabSz="914377">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Ready site </a:t>
            </a:r>
            <a:r>
              <a:rPr lang="en-GB" sz="1400" dirty="0">
                <a:solidFill>
                  <a:prstClr val="black"/>
                </a:solidFill>
                <a:latin typeface="+mj-lt"/>
                <a:ea typeface="Calibri" panose="020F0502020204030204" pitchFamily="34" charset="0"/>
                <a:cs typeface="Times New Roman" panose="02020603050405020304" pitchFamily="18" charset="0"/>
              </a:rPr>
              <a:t>and </a:t>
            </a:r>
            <a:r>
              <a:rPr lang="en-GB" sz="1400" b="1" dirty="0">
                <a:solidFill>
                  <a:srgbClr val="FB4E0B"/>
                </a:solidFill>
                <a:latin typeface="+mj-lt"/>
                <a:ea typeface="Calibri" panose="020F0502020204030204" pitchFamily="34" charset="0"/>
                <a:cs typeface="Times New Roman" panose="02020603050405020304" pitchFamily="18" charset="0"/>
              </a:rPr>
              <a:t>infrastructure</a:t>
            </a:r>
            <a:r>
              <a:rPr lang="en-GB" sz="1400" dirty="0">
                <a:solidFill>
                  <a:prstClr val="black"/>
                </a:solidFill>
                <a:latin typeface="+mj-lt"/>
                <a:ea typeface="Calibri" panose="020F0502020204030204" pitchFamily="34" charset="0"/>
                <a:cs typeface="Times New Roman" panose="02020603050405020304" pitchFamily="18" charset="0"/>
              </a:rPr>
              <a:t> at Pune and Noida </a:t>
            </a:r>
          </a:p>
          <a:p>
            <a:pPr marL="446077" indent="-271456" defTabSz="914377">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High literacy rates </a:t>
            </a:r>
            <a:r>
              <a:rPr lang="en-GB" sz="1400" dirty="0">
                <a:solidFill>
                  <a:prstClr val="black"/>
                </a:solidFill>
                <a:latin typeface="+mj-lt"/>
                <a:ea typeface="Calibri" panose="020F0502020204030204" pitchFamily="34" charset="0"/>
                <a:cs typeface="Times New Roman" panose="02020603050405020304" pitchFamily="18" charset="0"/>
              </a:rPr>
              <a:t>- access to high quality customer service as well as back office skills </a:t>
            </a:r>
          </a:p>
          <a:p>
            <a:pPr marL="446077" indent="-271456" defTabSz="914377">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Mature BPO market</a:t>
            </a:r>
            <a:r>
              <a:rPr lang="en-GB" sz="1400" dirty="0">
                <a:solidFill>
                  <a:prstClr val="black"/>
                </a:solidFill>
                <a:latin typeface="+mj-lt"/>
                <a:ea typeface="Calibri" panose="020F0502020204030204" pitchFamily="34" charset="0"/>
                <a:cs typeface="Times New Roman" panose="02020603050405020304" pitchFamily="18" charset="0"/>
              </a:rPr>
              <a:t>, high number of resources available in the job market</a:t>
            </a:r>
          </a:p>
        </p:txBody>
      </p:sp>
      <p:sp>
        <p:nvSpPr>
          <p:cNvPr id="357" name="Rectangle 356"/>
          <p:cNvSpPr/>
          <p:nvPr/>
        </p:nvSpPr>
        <p:spPr>
          <a:xfrm>
            <a:off x="8635326" y="2123547"/>
            <a:ext cx="2959895" cy="3170099"/>
          </a:xfrm>
          <a:prstGeom prst="rect">
            <a:avLst/>
          </a:prstGeom>
        </p:spPr>
        <p:txBody>
          <a:bodyPr wrap="square">
            <a:spAutoFit/>
          </a:bodyPr>
          <a:lstStyle/>
          <a:p>
            <a:pPr marL="446077" indent="-271456" defTabSz="457189">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Natural BCP (Business Continuity) </a:t>
            </a:r>
            <a:r>
              <a:rPr lang="en-GB" sz="1400" dirty="0">
                <a:solidFill>
                  <a:prstClr val="black"/>
                </a:solidFill>
                <a:latin typeface="+mj-lt"/>
                <a:ea typeface="Calibri" panose="020F0502020204030204" pitchFamily="34" charset="0"/>
                <a:cs typeface="Times New Roman" panose="02020603050405020304" pitchFamily="18" charset="0"/>
              </a:rPr>
              <a:t>between Pune  and Noida </a:t>
            </a:r>
          </a:p>
          <a:p>
            <a:pPr marL="446077" indent="-271456" defTabSz="457189">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Work from home </a:t>
            </a:r>
            <a:r>
              <a:rPr lang="en-GB" sz="1400" dirty="0">
                <a:solidFill>
                  <a:prstClr val="black"/>
                </a:solidFill>
                <a:latin typeface="+mj-lt"/>
                <a:ea typeface="Calibri" panose="020F0502020204030204" pitchFamily="34" charset="0"/>
                <a:cs typeface="Times New Roman" panose="02020603050405020304" pitchFamily="18" charset="0"/>
              </a:rPr>
              <a:t>enabled workforce</a:t>
            </a:r>
          </a:p>
          <a:p>
            <a:pPr marL="446077" indent="-271456" defTabSz="457189">
              <a:lnSpc>
                <a:spcPts val="2000"/>
              </a:lnSpc>
              <a:spcBef>
                <a:spcPts val="200"/>
              </a:spcBef>
              <a:spcAft>
                <a:spcPts val="200"/>
              </a:spcAft>
              <a:buFont typeface="Arial" panose="020B0604020202020204" pitchFamily="34" charset="0"/>
              <a:buChar char="•"/>
            </a:pPr>
            <a:r>
              <a:rPr lang="en-GB" sz="1400" dirty="0">
                <a:solidFill>
                  <a:prstClr val="black"/>
                </a:solidFill>
                <a:latin typeface="+mj-lt"/>
                <a:ea typeface="Calibri" panose="020F0502020204030204" pitchFamily="34" charset="0"/>
                <a:cs typeface="Times New Roman" panose="02020603050405020304" pitchFamily="18" charset="0"/>
              </a:rPr>
              <a:t>Aligned to </a:t>
            </a:r>
            <a:r>
              <a:rPr lang="en-GB" sz="1400" b="1" dirty="0">
                <a:solidFill>
                  <a:srgbClr val="FB4E0B"/>
                </a:solidFill>
                <a:latin typeface="+mj-lt"/>
                <a:ea typeface="Calibri" panose="020F0502020204030204" pitchFamily="34" charset="0"/>
                <a:cs typeface="Times New Roman" panose="02020603050405020304" pitchFamily="18" charset="0"/>
              </a:rPr>
              <a:t>ISO 22301 standard</a:t>
            </a:r>
          </a:p>
          <a:p>
            <a:pPr marL="446077" indent="-271456" defTabSz="457189">
              <a:lnSpc>
                <a:spcPts val="2000"/>
              </a:lnSpc>
              <a:spcBef>
                <a:spcPts val="200"/>
              </a:spcBef>
              <a:spcAft>
                <a:spcPts val="200"/>
              </a:spcAft>
              <a:buFont typeface="Arial" panose="020B0604020202020204" pitchFamily="34" charset="0"/>
              <a:buChar char="•"/>
            </a:pPr>
            <a:r>
              <a:rPr lang="en-US" sz="1400" b="1" dirty="0">
                <a:solidFill>
                  <a:srgbClr val="FB4E0B"/>
                </a:solidFill>
                <a:latin typeface="+mj-lt"/>
                <a:ea typeface="Calibri" panose="020F0502020204030204" pitchFamily="34" charset="0"/>
                <a:cs typeface="Times New Roman" panose="02020603050405020304" pitchFamily="18" charset="0"/>
              </a:rPr>
              <a:t>Customised </a:t>
            </a:r>
            <a:r>
              <a:rPr lang="en-US" sz="1400" dirty="0">
                <a:solidFill>
                  <a:prstClr val="black"/>
                </a:solidFill>
                <a:latin typeface="+mj-lt"/>
                <a:ea typeface="Calibri" panose="020F0502020204030204" pitchFamily="34" charset="0"/>
                <a:cs typeface="Times New Roman" panose="02020603050405020304" pitchFamily="18" charset="0"/>
              </a:rPr>
              <a:t>solution with assured recovery, if required</a:t>
            </a:r>
          </a:p>
          <a:p>
            <a:pPr marL="446077" indent="-271456" defTabSz="457189">
              <a:lnSpc>
                <a:spcPts val="2000"/>
              </a:lnSpc>
              <a:spcBef>
                <a:spcPts val="200"/>
              </a:spcBef>
              <a:spcAft>
                <a:spcPts val="200"/>
              </a:spcAft>
              <a:buFont typeface="Arial" panose="020B0604020202020204" pitchFamily="34" charset="0"/>
              <a:buChar char="•"/>
            </a:pPr>
            <a:r>
              <a:rPr lang="en-GB" sz="1400" b="1" dirty="0">
                <a:solidFill>
                  <a:srgbClr val="FB4E0B"/>
                </a:solidFill>
                <a:latin typeface="+mj-lt"/>
                <a:ea typeface="Calibri" panose="020F0502020204030204" pitchFamily="34" charset="0"/>
                <a:cs typeface="Times New Roman" panose="02020603050405020304" pitchFamily="18" charset="0"/>
              </a:rPr>
              <a:t>Strong</a:t>
            </a:r>
            <a:r>
              <a:rPr lang="en-GB" sz="1400" b="1" dirty="0">
                <a:solidFill>
                  <a:srgbClr val="A5A5A5"/>
                </a:solidFill>
                <a:latin typeface="+mj-lt"/>
                <a:ea typeface="Calibri" panose="020F0502020204030204" pitchFamily="34" charset="0"/>
                <a:cs typeface="Times New Roman" panose="02020603050405020304" pitchFamily="18" charset="0"/>
              </a:rPr>
              <a:t> </a:t>
            </a:r>
            <a:r>
              <a:rPr lang="en-GB" sz="1400" b="1" dirty="0">
                <a:solidFill>
                  <a:srgbClr val="FB4E0B"/>
                </a:solidFill>
                <a:latin typeface="+mj-lt"/>
                <a:ea typeface="Calibri" panose="020F0502020204030204" pitchFamily="34" charset="0"/>
                <a:cs typeface="Times New Roman" panose="02020603050405020304" pitchFamily="18" charset="0"/>
              </a:rPr>
              <a:t>IT</a:t>
            </a:r>
            <a:r>
              <a:rPr lang="en-GB" sz="1400" b="1" dirty="0">
                <a:solidFill>
                  <a:srgbClr val="A5A5A5"/>
                </a:solidFill>
                <a:latin typeface="+mj-lt"/>
                <a:ea typeface="Calibri" panose="020F0502020204030204" pitchFamily="34" charset="0"/>
                <a:cs typeface="Times New Roman" panose="02020603050405020304" pitchFamily="18" charset="0"/>
              </a:rPr>
              <a:t> </a:t>
            </a:r>
            <a:r>
              <a:rPr lang="en-GB" sz="1400" b="1" dirty="0">
                <a:solidFill>
                  <a:srgbClr val="FB4E0B"/>
                </a:solidFill>
                <a:latin typeface="+mj-lt"/>
                <a:ea typeface="Calibri" panose="020F0502020204030204" pitchFamily="34" charset="0"/>
                <a:cs typeface="Times New Roman" panose="02020603050405020304" pitchFamily="18" charset="0"/>
              </a:rPr>
              <a:t>connectivity</a:t>
            </a:r>
            <a:r>
              <a:rPr lang="en-GB" sz="1400" b="1" dirty="0">
                <a:solidFill>
                  <a:srgbClr val="A5A5A5"/>
                </a:solidFill>
                <a:latin typeface="+mj-lt"/>
                <a:ea typeface="Calibri" panose="020F0502020204030204" pitchFamily="34" charset="0"/>
                <a:cs typeface="Times New Roman" panose="02020603050405020304" pitchFamily="18" charset="0"/>
              </a:rPr>
              <a:t> </a:t>
            </a:r>
            <a:r>
              <a:rPr lang="en-GB" sz="1400" dirty="0">
                <a:solidFill>
                  <a:prstClr val="black"/>
                </a:solidFill>
                <a:latin typeface="+mj-lt"/>
                <a:ea typeface="Calibri" panose="020F0502020204030204" pitchFamily="34" charset="0"/>
                <a:cs typeface="Times New Roman" panose="02020603050405020304" pitchFamily="18" charset="0"/>
              </a:rPr>
              <a:t>based on IT infrastructure  </a:t>
            </a:r>
          </a:p>
          <a:p>
            <a:pPr marL="446077" indent="-271456" defTabSz="457189">
              <a:lnSpc>
                <a:spcPts val="2000"/>
              </a:lnSpc>
              <a:spcBef>
                <a:spcPts val="200"/>
              </a:spcBef>
              <a:spcAft>
                <a:spcPts val="200"/>
              </a:spcAft>
              <a:buFont typeface="Arial" panose="020B0604020202020204" pitchFamily="34" charset="0"/>
              <a:buChar char="•"/>
            </a:pPr>
            <a:endParaRPr lang="en-GB" sz="1400" dirty="0">
              <a:solidFill>
                <a:srgbClr val="000000">
                  <a:lumMod val="50000"/>
                  <a:lumOff val="50000"/>
                </a:srgbClr>
              </a:solidFill>
              <a:latin typeface="+mj-lt"/>
              <a:ea typeface="Calibri" panose="020F0502020204030204" pitchFamily="34" charset="0"/>
              <a:cs typeface="Times New Roman" panose="02020603050405020304" pitchFamily="18" charset="0"/>
            </a:endParaRPr>
          </a:p>
        </p:txBody>
      </p:sp>
      <p:sp>
        <p:nvSpPr>
          <p:cNvPr id="358" name="Rounded Rectangle 357"/>
          <p:cNvSpPr/>
          <p:nvPr/>
        </p:nvSpPr>
        <p:spPr>
          <a:xfrm>
            <a:off x="8635324" y="748145"/>
            <a:ext cx="3208693" cy="421083"/>
          </a:xfrm>
          <a:prstGeom prst="roundRect">
            <a:avLst>
              <a:gd name="adj" fmla="val 0"/>
            </a:avLst>
          </a:prstGeom>
          <a:gradFill flip="none" rotWithShape="1">
            <a:gsLst>
              <a:gs pos="0">
                <a:srgbClr val="FFFFFF"/>
              </a:gs>
              <a:gs pos="43000">
                <a:srgbClr val="FFFFFF">
                  <a:lumMod val="95000"/>
                </a:srgbClr>
              </a:gs>
              <a:gs pos="100000">
                <a:srgbClr val="FFFFFF">
                  <a:lumMod val="75000"/>
                </a:srgbClr>
              </a:gs>
            </a:gsLst>
            <a:path path="circle">
              <a:fillToRect l="50000" t="130000" r="50000" b="-30000"/>
            </a:path>
            <a:tileRect/>
          </a:gradFill>
          <a:ln w="12700" cap="flat" cmpd="sng" algn="ctr">
            <a:solidFill>
              <a:schemeClr val="bg1">
                <a:lumMod val="75000"/>
              </a:schemeClr>
            </a:solidFill>
            <a:prstDash val="solid"/>
            <a:miter lim="800000"/>
          </a:ln>
          <a:effectLst/>
        </p:spPr>
        <p:txBody>
          <a:bodyPr rtlCol="0" anchor="ctr"/>
          <a:lstStyle/>
          <a:p>
            <a:pPr algn="ctr" defTabSz="914377"/>
            <a:r>
              <a:rPr lang="en-US" sz="1200" b="1" kern="0" dirty="0">
                <a:solidFill>
                  <a:srgbClr val="000000">
                    <a:lumMod val="75000"/>
                    <a:lumOff val="25000"/>
                  </a:srgbClr>
                </a:solidFill>
                <a:latin typeface="+mj-lt"/>
              </a:rPr>
              <a:t>Business Continuity</a:t>
            </a:r>
          </a:p>
        </p:txBody>
      </p:sp>
      <p:sp>
        <p:nvSpPr>
          <p:cNvPr id="359" name="Rounded Rectangle 358"/>
          <p:cNvSpPr/>
          <p:nvPr/>
        </p:nvSpPr>
        <p:spPr>
          <a:xfrm>
            <a:off x="376428" y="755825"/>
            <a:ext cx="3287901" cy="421083"/>
          </a:xfrm>
          <a:prstGeom prst="roundRect">
            <a:avLst>
              <a:gd name="adj" fmla="val 0"/>
            </a:avLst>
          </a:prstGeom>
          <a:gradFill flip="none" rotWithShape="1">
            <a:gsLst>
              <a:gs pos="0">
                <a:srgbClr val="FFFFFF"/>
              </a:gs>
              <a:gs pos="43000">
                <a:srgbClr val="FFFFFF">
                  <a:lumMod val="95000"/>
                </a:srgbClr>
              </a:gs>
              <a:gs pos="100000">
                <a:srgbClr val="FFFFFF">
                  <a:lumMod val="75000"/>
                </a:srgbClr>
              </a:gs>
            </a:gsLst>
            <a:path path="circle">
              <a:fillToRect l="50000" t="130000" r="50000" b="-30000"/>
            </a:path>
            <a:tileRect/>
          </a:gradFill>
          <a:ln w="12700" cap="flat" cmpd="sng" algn="ctr">
            <a:solidFill>
              <a:schemeClr val="bg1">
                <a:lumMod val="75000"/>
              </a:schemeClr>
            </a:solidFill>
            <a:prstDash val="solid"/>
            <a:miter lim="800000"/>
          </a:ln>
          <a:effectLst/>
        </p:spPr>
        <p:txBody>
          <a:bodyPr rtlCol="0" anchor="ctr"/>
          <a:lstStyle/>
          <a:p>
            <a:pPr algn="ctr" defTabSz="914377"/>
            <a:r>
              <a:rPr lang="en-US" sz="1200" b="1" kern="0" dirty="0">
                <a:solidFill>
                  <a:srgbClr val="000000">
                    <a:lumMod val="75000"/>
                    <a:lumOff val="25000"/>
                  </a:srgbClr>
                </a:solidFill>
                <a:latin typeface="+mj-lt"/>
              </a:rPr>
              <a:t>Location Advantages</a:t>
            </a:r>
          </a:p>
        </p:txBody>
      </p:sp>
      <p:sp>
        <p:nvSpPr>
          <p:cNvPr id="360" name="Rectangle 359"/>
          <p:cNvSpPr/>
          <p:nvPr/>
        </p:nvSpPr>
        <p:spPr>
          <a:xfrm>
            <a:off x="3963395" y="1686266"/>
            <a:ext cx="4377748" cy="954107"/>
          </a:xfrm>
          <a:prstGeom prst="rect">
            <a:avLst/>
          </a:prstGeom>
        </p:spPr>
        <p:txBody>
          <a:bodyPr wrap="square">
            <a:spAutoFit/>
          </a:bodyPr>
          <a:lstStyle/>
          <a:p>
            <a:pPr defTabSz="457189"/>
            <a:r>
              <a:rPr lang="en-US" sz="1100" dirty="0">
                <a:solidFill>
                  <a:srgbClr val="000000"/>
                </a:solidFill>
                <a:latin typeface="+mj-lt"/>
              </a:rPr>
              <a:t>We have identified </a:t>
            </a:r>
            <a:r>
              <a:rPr lang="en-US" sz="1100" b="1" dirty="0">
                <a:solidFill>
                  <a:srgbClr val="FB4D0A"/>
                </a:solidFill>
                <a:latin typeface="+mj-lt"/>
              </a:rPr>
              <a:t>Pune and Noida* </a:t>
            </a:r>
            <a:r>
              <a:rPr lang="en-US" sz="1100" dirty="0">
                <a:solidFill>
                  <a:srgbClr val="000000"/>
                </a:solidFill>
                <a:latin typeface="+mj-lt"/>
              </a:rPr>
              <a:t>as the delivery centres for </a:t>
            </a:r>
            <a:r>
              <a:rPr lang="en-US" sz="1100" b="1" dirty="0">
                <a:solidFill>
                  <a:srgbClr val="FB4E0B"/>
                </a:solidFill>
                <a:latin typeface="+mj-lt"/>
              </a:rPr>
              <a:t>Ekaterra </a:t>
            </a:r>
            <a:r>
              <a:rPr lang="en-US" sz="1100" dirty="0">
                <a:solidFill>
                  <a:srgbClr val="000000"/>
                </a:solidFill>
                <a:latin typeface="+mj-lt"/>
              </a:rPr>
              <a:t>operations.</a:t>
            </a:r>
            <a:r>
              <a:rPr lang="en-GB" altLang="en-US" sz="1100" dirty="0">
                <a:solidFill>
                  <a:srgbClr val="000000"/>
                </a:solidFill>
                <a:latin typeface="+mj-lt"/>
                <a:ea typeface="Calibri" panose="020F0502020204030204" pitchFamily="34" charset="0"/>
                <a:cs typeface="Calibri Light" panose="020F0302020204030204" pitchFamily="34" charset="0"/>
              </a:rPr>
              <a:t> Pune has a rich pool of experienced staff and is a hub for customer service &amp; Noida has a polished analytical and operational capabilities to support natural BCP </a:t>
            </a:r>
          </a:p>
          <a:p>
            <a:pPr defTabSz="457189"/>
            <a:endParaRPr lang="en-US" sz="1100" dirty="0">
              <a:solidFill>
                <a:srgbClr val="FB4D0A"/>
              </a:solidFill>
              <a:latin typeface="+mj-lt"/>
            </a:endParaRPr>
          </a:p>
        </p:txBody>
      </p:sp>
      <p:sp>
        <p:nvSpPr>
          <p:cNvPr id="363" name="Rounded Rectangle 362"/>
          <p:cNvSpPr/>
          <p:nvPr/>
        </p:nvSpPr>
        <p:spPr>
          <a:xfrm>
            <a:off x="8635324" y="5383150"/>
            <a:ext cx="3208693" cy="980263"/>
          </a:xfrm>
          <a:prstGeom prst="roundRect">
            <a:avLst>
              <a:gd name="adj" fmla="val 0"/>
            </a:avLst>
          </a:prstGeom>
          <a:solidFill>
            <a:schemeClr val="bg1">
              <a:lumMod val="95000"/>
            </a:schemeClr>
          </a:solidFill>
          <a:ln w="12700" cap="flat" cmpd="sng" algn="ctr">
            <a:solidFill>
              <a:schemeClr val="bg1">
                <a:lumMod val="75000"/>
              </a:schemeClr>
            </a:solidFill>
            <a:prstDash val="dash"/>
            <a:miter lim="800000"/>
          </a:ln>
          <a:effectLst/>
        </p:spPr>
        <p:txBody>
          <a:bodyPr rtlCol="0" anchor="ctr"/>
          <a:lstStyle/>
          <a:p>
            <a:pPr algn="ctr" defTabSz="914377"/>
            <a:r>
              <a:rPr lang="en-US" sz="1200" dirty="0">
                <a:solidFill>
                  <a:srgbClr val="000000"/>
                </a:solidFill>
                <a:latin typeface="+mj-lt"/>
              </a:rPr>
              <a:t>Language Support, customer impacts and associated SLAs </a:t>
            </a:r>
          </a:p>
        </p:txBody>
      </p:sp>
      <p:sp>
        <p:nvSpPr>
          <p:cNvPr id="22" name="Rounded Rectangle 21"/>
          <p:cNvSpPr/>
          <p:nvPr/>
        </p:nvSpPr>
        <p:spPr>
          <a:xfrm>
            <a:off x="376517" y="5367235"/>
            <a:ext cx="3287811" cy="991119"/>
          </a:xfrm>
          <a:prstGeom prst="roundRect">
            <a:avLst>
              <a:gd name="adj" fmla="val 0"/>
            </a:avLst>
          </a:prstGeom>
          <a:solidFill>
            <a:schemeClr val="bg1">
              <a:lumMod val="95000"/>
            </a:schemeClr>
          </a:solidFill>
          <a:ln w="12700" cap="flat" cmpd="sng" algn="ctr">
            <a:solidFill>
              <a:schemeClr val="bg1">
                <a:lumMod val="75000"/>
              </a:schemeClr>
            </a:solidFill>
            <a:prstDash val="dash"/>
            <a:miter lim="800000"/>
          </a:ln>
          <a:effectLst/>
        </p:spPr>
        <p:txBody>
          <a:bodyPr rtlCol="0" anchor="ctr"/>
          <a:lstStyle/>
          <a:p>
            <a:pPr algn="ctr" defTabSz="914377"/>
            <a:r>
              <a:rPr lang="en-US" sz="1200" dirty="0">
                <a:solidFill>
                  <a:srgbClr val="000000"/>
                </a:solidFill>
                <a:latin typeface="+mj-lt"/>
              </a:rPr>
              <a:t>Location wise FTE split is determined basis the language skilled staff availability and ensuring 100% support for Ekaterra’s customers</a:t>
            </a:r>
          </a:p>
        </p:txBody>
      </p:sp>
      <p:sp>
        <p:nvSpPr>
          <p:cNvPr id="21"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7852611" cy="471724"/>
          </a:xfrm>
        </p:spPr>
        <p:txBody>
          <a:bodyPr vert="horz" lIns="0" tIns="0" rIns="0" bIns="0" rtlCol="0" anchor="t" anchorCtr="0">
            <a:noAutofit/>
          </a:bodyPr>
          <a:lstStyle/>
          <a:p>
            <a:r>
              <a:rPr lang="en-US" sz="2400" dirty="0"/>
              <a:t>Location Strategy</a:t>
            </a:r>
          </a:p>
        </p:txBody>
      </p:sp>
      <p:sp>
        <p:nvSpPr>
          <p:cNvPr id="2" name="TextBox 1"/>
          <p:cNvSpPr txBox="1"/>
          <p:nvPr/>
        </p:nvSpPr>
        <p:spPr>
          <a:xfrm>
            <a:off x="177218" y="6516418"/>
            <a:ext cx="3605924" cy="276999"/>
          </a:xfrm>
          <a:prstGeom prst="rect">
            <a:avLst/>
          </a:prstGeom>
          <a:noFill/>
        </p:spPr>
        <p:txBody>
          <a:bodyPr wrap="none" rtlCol="0">
            <a:spAutoFit/>
          </a:bodyPr>
          <a:lstStyle/>
          <a:p>
            <a:r>
              <a:rPr lang="en-US" sz="1200" i="1" dirty="0"/>
              <a:t>*other locations considered – Romania and Philippines</a:t>
            </a:r>
          </a:p>
        </p:txBody>
      </p:sp>
    </p:spTree>
    <p:extLst>
      <p:ext uri="{BB962C8B-B14F-4D97-AF65-F5344CB8AC3E}">
        <p14:creationId xmlns:p14="http://schemas.microsoft.com/office/powerpoint/2010/main" val="9685407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67409" y="680457"/>
            <a:ext cx="10634414" cy="5609023"/>
            <a:chOff x="190055" y="597585"/>
            <a:chExt cx="11923481" cy="6143248"/>
          </a:xfrm>
        </p:grpSpPr>
        <p:sp>
          <p:nvSpPr>
            <p:cNvPr id="51" name="Rectangle 50"/>
            <p:cNvSpPr/>
            <p:nvPr/>
          </p:nvSpPr>
          <p:spPr>
            <a:xfrm>
              <a:off x="190055" y="4920661"/>
              <a:ext cx="11923481" cy="1820172"/>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515096" y="1091375"/>
              <a:ext cx="2137600" cy="3697238"/>
              <a:chOff x="6767850" y="1067277"/>
              <a:chExt cx="2137600" cy="3697238"/>
            </a:xfrm>
          </p:grpSpPr>
          <p:sp>
            <p:nvSpPr>
              <p:cNvPr id="3" name="Isosceles Triangle 2"/>
              <p:cNvSpPr/>
              <p:nvPr/>
            </p:nvSpPr>
            <p:spPr>
              <a:xfrm>
                <a:off x="6767850" y="1067277"/>
                <a:ext cx="2137600" cy="3697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816408" y="1195591"/>
                <a:ext cx="52944" cy="356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endCxn id="3" idx="0"/>
              </p:cNvCxnSpPr>
              <p:nvPr/>
            </p:nvCxnSpPr>
            <p:spPr>
              <a:xfrm flipV="1">
                <a:off x="7836650" y="1067277"/>
                <a:ext cx="0" cy="12685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Rounded Rectangle 27">
              <a:extLst>
                <a:ext uri="{FF2B5EF4-FFF2-40B4-BE49-F238E27FC236}">
                  <a16:creationId xmlns:a16="http://schemas.microsoft.com/office/drawing/2014/main" id="{7CEAEC35-8159-4631-ABFA-4E6E8EAF8072}"/>
                </a:ext>
              </a:extLst>
            </p:cNvPr>
            <p:cNvSpPr/>
            <p:nvPr/>
          </p:nvSpPr>
          <p:spPr>
            <a:xfrm>
              <a:off x="491752" y="724958"/>
              <a:ext cx="11534766" cy="276999"/>
            </a:xfrm>
            <a:prstGeom prst="roundRect">
              <a:avLst>
                <a:gd name="adj" fmla="val 0"/>
              </a:avLst>
            </a:prstGeom>
            <a:solidFill>
              <a:schemeClr val="tx1"/>
            </a:solidFill>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4" name="Rectangle 33">
              <a:extLst>
                <a:ext uri="{FF2B5EF4-FFF2-40B4-BE49-F238E27FC236}">
                  <a16:creationId xmlns:a16="http://schemas.microsoft.com/office/drawing/2014/main" id="{33D3D37F-C33E-476D-9EFC-BDEFBE8E0617}"/>
                </a:ext>
              </a:extLst>
            </p:cNvPr>
            <p:cNvSpPr/>
            <p:nvPr/>
          </p:nvSpPr>
          <p:spPr>
            <a:xfrm>
              <a:off x="7876984" y="1067246"/>
              <a:ext cx="4099893" cy="37129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33" name="Rectangle 32"/>
            <p:cNvSpPr/>
            <p:nvPr/>
          </p:nvSpPr>
          <p:spPr>
            <a:xfrm>
              <a:off x="2746123" y="1067247"/>
              <a:ext cx="1239260" cy="37082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31"/>
            <p:cNvSpPr/>
            <p:nvPr/>
          </p:nvSpPr>
          <p:spPr>
            <a:xfrm>
              <a:off x="505097" y="1078224"/>
              <a:ext cx="2172831" cy="3708215"/>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3D3D37F-C33E-476D-9EFC-BDEFBE8E0617}"/>
                </a:ext>
              </a:extLst>
            </p:cNvPr>
            <p:cNvSpPr/>
            <p:nvPr/>
          </p:nvSpPr>
          <p:spPr>
            <a:xfrm>
              <a:off x="4069794" y="1067247"/>
              <a:ext cx="3716186" cy="3708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3" name="TextBox 12">
              <a:extLst>
                <a:ext uri="{FF2B5EF4-FFF2-40B4-BE49-F238E27FC236}">
                  <a16:creationId xmlns:a16="http://schemas.microsoft.com/office/drawing/2014/main" id="{586FCA35-7D77-4A49-9764-3CDF048176E0}"/>
                </a:ext>
              </a:extLst>
            </p:cNvPr>
            <p:cNvSpPr txBox="1"/>
            <p:nvPr/>
          </p:nvSpPr>
          <p:spPr>
            <a:xfrm>
              <a:off x="639315" y="2638897"/>
              <a:ext cx="1752598" cy="30338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sz="1200" b="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Operational review </a:t>
              </a:r>
            </a:p>
          </p:txBody>
        </p:sp>
        <p:sp>
          <p:nvSpPr>
            <p:cNvPr id="14" name="TextBox 13">
              <a:extLst>
                <a:ext uri="{FF2B5EF4-FFF2-40B4-BE49-F238E27FC236}">
                  <a16:creationId xmlns:a16="http://schemas.microsoft.com/office/drawing/2014/main" id="{3C4507D5-BF3E-46FF-8FF5-050A5FF25F7D}"/>
                </a:ext>
              </a:extLst>
            </p:cNvPr>
            <p:cNvSpPr txBox="1"/>
            <p:nvPr/>
          </p:nvSpPr>
          <p:spPr>
            <a:xfrm>
              <a:off x="639315" y="1422050"/>
              <a:ext cx="1752598" cy="303381"/>
            </a:xfrm>
            <a:prstGeom prst="rect">
              <a:avLst/>
            </a:prstGeom>
            <a:noFill/>
          </p:spPr>
          <p:txBody>
            <a:bodyPr wrap="square" rtlCol="0">
              <a:spAutoFit/>
            </a:bodyPr>
            <a:lstStyle/>
            <a:p>
              <a:pPr lvl="0" algn="ctr">
                <a:defRPr/>
              </a:pPr>
              <a:r>
                <a:rPr lang="en-US" sz="1200" b="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Director review </a:t>
              </a:r>
              <a:endParaRPr kumimoji="0" lang="en-US" sz="1200" b="1" i="0" u="none" strike="noStrike" kern="1200" cap="none" spc="0" normalizeH="0" baseline="0" noProof="0" dirty="0">
                <a:ln>
                  <a:noFill/>
                </a:ln>
                <a:solidFill>
                  <a:schemeClr val="bg1"/>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2B2A9180-381E-4437-9EA9-5FA07510A3C8}"/>
                </a:ext>
              </a:extLst>
            </p:cNvPr>
            <p:cNvSpPr/>
            <p:nvPr/>
          </p:nvSpPr>
          <p:spPr>
            <a:xfrm>
              <a:off x="4317598" y="4076352"/>
              <a:ext cx="3104290" cy="4770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EXL</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Team Managers, Quality / Transformation Manager, WFM Lead </a:t>
              </a:r>
            </a:p>
          </p:txBody>
        </p:sp>
        <p:sp>
          <p:nvSpPr>
            <p:cNvPr id="17" name="Rectangle 16">
              <a:extLst>
                <a:ext uri="{FF2B5EF4-FFF2-40B4-BE49-F238E27FC236}">
                  <a16:creationId xmlns:a16="http://schemas.microsoft.com/office/drawing/2014/main" id="{A4A6C403-AB75-4FF0-AF82-F8C2DEF553AD}"/>
                </a:ext>
              </a:extLst>
            </p:cNvPr>
            <p:cNvSpPr/>
            <p:nvPr/>
          </p:nvSpPr>
          <p:spPr>
            <a:xfrm>
              <a:off x="4288927" y="2940425"/>
              <a:ext cx="3428858" cy="4770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EXL</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Relationship Led, Service Delivery Lead, Process Managers, Transformation Lead</a:t>
              </a:r>
            </a:p>
          </p:txBody>
        </p:sp>
        <p:sp>
          <p:nvSpPr>
            <p:cNvPr id="18" name="Rectangle 17">
              <a:extLst>
                <a:ext uri="{FF2B5EF4-FFF2-40B4-BE49-F238E27FC236}">
                  <a16:creationId xmlns:a16="http://schemas.microsoft.com/office/drawing/2014/main" id="{A45AF949-4993-48BE-AF08-0D46AD1255A5}"/>
                </a:ext>
              </a:extLst>
            </p:cNvPr>
            <p:cNvSpPr/>
            <p:nvPr/>
          </p:nvSpPr>
          <p:spPr>
            <a:xfrm>
              <a:off x="4288248" y="1521735"/>
              <a:ext cx="3299651" cy="70789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EXL</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Department Head, Relationship Lead, Service Delivery Lead, Transformation Lead</a:t>
              </a:r>
            </a:p>
          </p:txBody>
        </p:sp>
        <p:sp>
          <p:nvSpPr>
            <p:cNvPr id="19" name="Text Box 10">
              <a:extLst>
                <a:ext uri="{FF2B5EF4-FFF2-40B4-BE49-F238E27FC236}">
                  <a16:creationId xmlns:a16="http://schemas.microsoft.com/office/drawing/2014/main" id="{5AD5F075-4C58-4AAC-8EEF-29CB3A297D93}"/>
                </a:ext>
              </a:extLst>
            </p:cNvPr>
            <p:cNvSpPr txBox="1">
              <a:spLocks noChangeArrowheads="1"/>
            </p:cNvSpPr>
            <p:nvPr/>
          </p:nvSpPr>
          <p:spPr bwMode="gray">
            <a:xfrm>
              <a:off x="2728100" y="758806"/>
              <a:ext cx="1188720" cy="184666"/>
            </a:xfrm>
            <a:prstGeom prst="rect">
              <a:avLst/>
            </a:prstGeom>
            <a:noFill/>
            <a:ln w="9525">
              <a:noFill/>
              <a:miter lim="800000"/>
              <a:headEnd/>
              <a:tailEnd/>
            </a:ln>
          </p:spPr>
          <p:txBody>
            <a:bodyPr wrap="square" lIns="0" tIns="0" rIns="0" bIns="0" anchor="b">
              <a:spAutoFit/>
            </a:bodyPr>
            <a:lstStyle/>
            <a:p>
              <a:pPr algn="ctr" eaLnBrk="0" hangingPunct="0">
                <a:defRPr/>
              </a:pPr>
              <a:r>
                <a:rPr lang="en-US" sz="1200" b="1"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Frequency </a:t>
              </a:r>
              <a:endParaRPr lang="en-GB" sz="1200" b="1" dirty="0">
                <a:solidFill>
                  <a:srgbClr val="FFFFFF"/>
                </a:solidFill>
                <a:latin typeface="Calibri Light" panose="020F0302020204030204" pitchFamily="34" charset="0"/>
                <a:ea typeface="Verdana" panose="020B0604030504040204" pitchFamily="34" charset="0"/>
                <a:cs typeface="Calibri Light" panose="020F0302020204030204" pitchFamily="34" charset="0"/>
              </a:endParaRPr>
            </a:p>
          </p:txBody>
        </p:sp>
        <p:sp>
          <p:nvSpPr>
            <p:cNvPr id="20" name="Text Box 10">
              <a:extLst>
                <a:ext uri="{FF2B5EF4-FFF2-40B4-BE49-F238E27FC236}">
                  <a16:creationId xmlns:a16="http://schemas.microsoft.com/office/drawing/2014/main" id="{B3D51328-34CB-4BD9-BFD3-8B7C99F0DF5E}"/>
                </a:ext>
              </a:extLst>
            </p:cNvPr>
            <p:cNvSpPr txBox="1">
              <a:spLocks noChangeArrowheads="1"/>
            </p:cNvSpPr>
            <p:nvPr/>
          </p:nvSpPr>
          <p:spPr bwMode="gray">
            <a:xfrm>
              <a:off x="8747864" y="758806"/>
              <a:ext cx="2145190" cy="184666"/>
            </a:xfrm>
            <a:prstGeom prst="rect">
              <a:avLst/>
            </a:prstGeom>
            <a:noFill/>
            <a:ln w="9525">
              <a:noFill/>
              <a:miter lim="800000"/>
              <a:headEnd/>
              <a:tailEnd/>
            </a:ln>
          </p:spPr>
          <p:txBody>
            <a:bodyPr wrap="square" lIns="0" tIns="0" rIns="0" bIns="0" anchor="b">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rPr>
                <a:t>Expected outcomes</a:t>
              </a:r>
            </a:p>
          </p:txBody>
        </p:sp>
        <p:sp>
          <p:nvSpPr>
            <p:cNvPr id="21" name="Rectangle 20">
              <a:extLst>
                <a:ext uri="{FF2B5EF4-FFF2-40B4-BE49-F238E27FC236}">
                  <a16:creationId xmlns:a16="http://schemas.microsoft.com/office/drawing/2014/main" id="{34818A20-FBFD-43E5-892A-9F2DC6FF8448}"/>
                </a:ext>
              </a:extLst>
            </p:cNvPr>
            <p:cNvSpPr/>
            <p:nvPr/>
          </p:nvSpPr>
          <p:spPr>
            <a:xfrm>
              <a:off x="4285367" y="2403745"/>
              <a:ext cx="33021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Ekaterra </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Process Heads, Transformation Lead, Third Party Management Lead</a:t>
              </a:r>
            </a:p>
          </p:txBody>
        </p:sp>
        <p:sp>
          <p:nvSpPr>
            <p:cNvPr id="22" name="Rectangle 21">
              <a:extLst>
                <a:ext uri="{FF2B5EF4-FFF2-40B4-BE49-F238E27FC236}">
                  <a16:creationId xmlns:a16="http://schemas.microsoft.com/office/drawing/2014/main" id="{3FB1EF63-CF9C-442F-827A-76546767AA3D}"/>
                </a:ext>
              </a:extLst>
            </p:cNvPr>
            <p:cNvSpPr/>
            <p:nvPr/>
          </p:nvSpPr>
          <p:spPr>
            <a:xfrm>
              <a:off x="4310241" y="3690082"/>
              <a:ext cx="191680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Ekaterra </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Process SMEs</a:t>
              </a:r>
            </a:p>
          </p:txBody>
        </p:sp>
        <p:sp>
          <p:nvSpPr>
            <p:cNvPr id="23" name="Rectangle 22">
              <a:extLst>
                <a:ext uri="{FF2B5EF4-FFF2-40B4-BE49-F238E27FC236}">
                  <a16:creationId xmlns:a16="http://schemas.microsoft.com/office/drawing/2014/main" id="{B6674B25-E6B7-4EA0-81F4-182BF60F6B7F}"/>
                </a:ext>
              </a:extLst>
            </p:cNvPr>
            <p:cNvSpPr/>
            <p:nvPr/>
          </p:nvSpPr>
          <p:spPr>
            <a:xfrm>
              <a:off x="4267930" y="1259416"/>
              <a:ext cx="344713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Ekaterra </a:t>
              </a:r>
              <a:r>
                <a:rPr kumimoji="0" lang="en-US" sz="1200" b="0" i="0" u="none" strike="noStrike" kern="1200" cap="none" spc="0" normalizeH="0" baseline="0" noProof="0" dirty="0">
                  <a:ln>
                    <a:noFill/>
                  </a:ln>
                  <a:solidFill>
                    <a:srgbClr val="000000"/>
                  </a:solidFill>
                  <a:effectLst/>
                  <a:uLnTx/>
                  <a:uFillTx/>
                  <a:latin typeface="Calibri Light" panose="020F0302020204030204" pitchFamily="34" charset="0"/>
                  <a:ea typeface="Verdana" panose="020B0604030504040204" pitchFamily="34" charset="0"/>
                  <a:cs typeface="Calibri Light" panose="020F0302020204030204" pitchFamily="34" charset="0"/>
                </a:rPr>
                <a:t>: Director / Department Heads, Procurement Head</a:t>
              </a:r>
            </a:p>
          </p:txBody>
        </p:sp>
        <p:sp>
          <p:nvSpPr>
            <p:cNvPr id="24" name="Rectangle 23">
              <a:extLst>
                <a:ext uri="{FF2B5EF4-FFF2-40B4-BE49-F238E27FC236}">
                  <a16:creationId xmlns:a16="http://schemas.microsoft.com/office/drawing/2014/main" id="{8311B040-27CE-4C2B-B4D7-7A577B7280D5}"/>
                </a:ext>
              </a:extLst>
            </p:cNvPr>
            <p:cNvSpPr/>
            <p:nvPr/>
          </p:nvSpPr>
          <p:spPr>
            <a:xfrm>
              <a:off x="7918262" y="1078224"/>
              <a:ext cx="3295956" cy="1033815"/>
            </a:xfrm>
            <a:prstGeom prst="rect">
              <a:avLst/>
            </a:prstGeom>
          </p:spPr>
          <p:txBody>
            <a:bodyPr wrap="square">
              <a:spAutoFit/>
            </a:bodyPr>
            <a:lstStyle/>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A Review of contractual relationship</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Business KPI and objectives</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Transformational Review</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Engagement Innovation review</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Commercial review</a:t>
              </a:r>
            </a:p>
          </p:txBody>
        </p:sp>
        <p:sp>
          <p:nvSpPr>
            <p:cNvPr id="25" name="Rectangle 24">
              <a:extLst>
                <a:ext uri="{FF2B5EF4-FFF2-40B4-BE49-F238E27FC236}">
                  <a16:creationId xmlns:a16="http://schemas.microsoft.com/office/drawing/2014/main" id="{4520D400-EF1A-4DD1-9C90-EC2767B7C200}"/>
                </a:ext>
              </a:extLst>
            </p:cNvPr>
            <p:cNvSpPr/>
            <p:nvPr/>
          </p:nvSpPr>
          <p:spPr>
            <a:xfrm>
              <a:off x="7918262" y="2293789"/>
              <a:ext cx="3986191" cy="1033815"/>
            </a:xfrm>
            <a:prstGeom prst="rect">
              <a:avLst/>
            </a:prstGeom>
          </p:spPr>
          <p:txBody>
            <a:bodyPr wrap="square">
              <a:spAutoFit/>
            </a:bodyPr>
            <a:lstStyle/>
            <a:p>
              <a:pPr marL="171450" lvl="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A Review of the SLA’s/KPI of the past month, </a:t>
              </a:r>
            </a:p>
            <a:p>
              <a:pPr marL="171450" lvl="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Transformational Targets planning and review </a:t>
              </a:r>
            </a:p>
            <a:p>
              <a:pPr marL="171450" lvl="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Recommendations to improve the achievement of KPI,</a:t>
              </a:r>
            </a:p>
            <a:p>
              <a:pPr marL="171450" lvl="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IT, Recruitment, Training, HR updates </a:t>
              </a:r>
            </a:p>
            <a:p>
              <a:pPr marL="171450" lvl="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Forecasting review</a:t>
              </a:r>
            </a:p>
          </p:txBody>
        </p:sp>
        <p:sp>
          <p:nvSpPr>
            <p:cNvPr id="26" name="Rectangle 25">
              <a:extLst>
                <a:ext uri="{FF2B5EF4-FFF2-40B4-BE49-F238E27FC236}">
                  <a16:creationId xmlns:a16="http://schemas.microsoft.com/office/drawing/2014/main" id="{B3CFA8DB-CEAA-4204-BE9A-5D60D9259665}"/>
                </a:ext>
              </a:extLst>
            </p:cNvPr>
            <p:cNvSpPr/>
            <p:nvPr/>
          </p:nvSpPr>
          <p:spPr>
            <a:xfrm>
              <a:off x="7929324" y="3595624"/>
              <a:ext cx="3100743" cy="1174269"/>
            </a:xfrm>
            <a:prstGeom prst="rect">
              <a:avLst/>
            </a:prstGeom>
          </p:spPr>
          <p:txBody>
            <a:bodyPr wrap="square">
              <a:spAutoFit/>
            </a:bodyPr>
            <a:lstStyle/>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SLAs / KPIs performance tracking</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Quality performance review and action plan</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Volume forecast review</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Risk register review</a:t>
              </a:r>
            </a:p>
            <a:p>
              <a:pPr marL="171450" indent="-171450">
                <a:lnSpc>
                  <a:spcPts val="1000"/>
                </a:lnSpc>
                <a:spcBef>
                  <a:spcPts val="200"/>
                </a:spcBef>
                <a:spcAft>
                  <a:spcPts val="200"/>
                </a:spcAft>
                <a:buClr>
                  <a:srgbClr val="414141"/>
                </a:buClr>
                <a:buFont typeface="Arial" panose="020B0604020202020204" pitchFamily="34" charset="0"/>
                <a:buChar char="•"/>
                <a:defRPr/>
              </a:pPr>
              <a:r>
                <a:rPr lang="en-US" sz="1100" dirty="0">
                  <a:solidFill>
                    <a:srgbClr val="000000"/>
                  </a:solidFill>
                  <a:latin typeface="Calibri Light" panose="020F0302020204030204" pitchFamily="34" charset="0"/>
                  <a:ea typeface="Verdana" panose="020B0604030504040204" pitchFamily="34" charset="0"/>
                  <a:cs typeface="Calibri Light" panose="020F0302020204030204" pitchFamily="34" charset="0"/>
                </a:rPr>
                <a:t>Resolve tactical challenges</a:t>
              </a:r>
            </a:p>
          </p:txBody>
        </p:sp>
        <p:sp>
          <p:nvSpPr>
            <p:cNvPr id="28" name="TextBox 27">
              <a:extLst>
                <a:ext uri="{FF2B5EF4-FFF2-40B4-BE49-F238E27FC236}">
                  <a16:creationId xmlns:a16="http://schemas.microsoft.com/office/drawing/2014/main" id="{E8248701-0E9C-459C-A5A8-C3477C2738F3}"/>
                </a:ext>
              </a:extLst>
            </p:cNvPr>
            <p:cNvSpPr txBox="1"/>
            <p:nvPr/>
          </p:nvSpPr>
          <p:spPr>
            <a:xfrm>
              <a:off x="639315" y="4033600"/>
              <a:ext cx="1752598" cy="3033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a:ea typeface="Verdana" panose="020B0604030504040204" pitchFamily="34" charset="0"/>
                  <a:cs typeface="Arial" panose="020B0604020202020204" pitchFamily="34" charset="0"/>
                </a:rPr>
                <a:t>Weekly</a:t>
              </a:r>
              <a:r>
                <a:rPr kumimoji="0" lang="en-US" sz="1200" b="1" i="0" u="none" strike="noStrike" kern="1200" cap="none" spc="0" normalizeH="0" noProof="0" dirty="0">
                  <a:ln>
                    <a:noFill/>
                  </a:ln>
                  <a:solidFill>
                    <a:srgbClr val="FFFFFF"/>
                  </a:solidFill>
                  <a:effectLst/>
                  <a:uLnTx/>
                  <a:uFillTx/>
                  <a:latin typeface="Calibri Light" panose="020F0302020204030204"/>
                  <a:ea typeface="Verdana" panose="020B0604030504040204" pitchFamily="34" charset="0"/>
                  <a:cs typeface="Arial" panose="020B0604020202020204" pitchFamily="34" charset="0"/>
                </a:rPr>
                <a:t> review </a:t>
              </a:r>
              <a:endParaRPr kumimoji="0" lang="en-US" sz="1200" b="1" i="0" u="none" strike="noStrike" kern="1200" cap="none" spc="0" normalizeH="0" baseline="0" noProof="0" dirty="0">
                <a:ln>
                  <a:noFill/>
                </a:ln>
                <a:solidFill>
                  <a:srgbClr val="FFFFFF"/>
                </a:solidFill>
                <a:effectLst/>
                <a:uLnTx/>
                <a:uFillTx/>
                <a:latin typeface="Calibri Light" panose="020F0302020204030204"/>
                <a:ea typeface="Verdana" panose="020B0604030504040204" pitchFamily="34" charset="0"/>
                <a:cs typeface="Arial" panose="020B0604020202020204" pitchFamily="34" charset="0"/>
              </a:endParaRPr>
            </a:p>
          </p:txBody>
        </p:sp>
        <p:sp>
          <p:nvSpPr>
            <p:cNvPr id="2" name="Rectangle 1"/>
            <p:cNvSpPr/>
            <p:nvPr/>
          </p:nvSpPr>
          <p:spPr>
            <a:xfrm>
              <a:off x="2796195" y="1358677"/>
              <a:ext cx="1031240" cy="6067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rPr>
                <a:t>Quarterly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(Face to Face  -  Virtual meet )</a:t>
              </a:r>
              <a:endParaRPr kumimoji="0" lang="en-US" sz="900" i="0" u="none" strike="noStrike" kern="1200" cap="none" spc="0" normalizeH="0" baseline="0" noProof="0" dirty="0">
                <a:ln>
                  <a:noFill/>
                </a:ln>
                <a:solidFill>
                  <a:srgbClr val="FFFFFF"/>
                </a:solidFill>
                <a:effectLst/>
                <a:uLnTx/>
                <a:uFillTx/>
                <a:latin typeface="Calibri" panose="020F0502020204030204"/>
              </a:endParaRPr>
            </a:p>
          </p:txBody>
        </p:sp>
        <p:sp>
          <p:nvSpPr>
            <p:cNvPr id="30" name="Rectangle 29"/>
            <p:cNvSpPr/>
            <p:nvPr/>
          </p:nvSpPr>
          <p:spPr>
            <a:xfrm>
              <a:off x="2767694" y="2616014"/>
              <a:ext cx="1198913" cy="80901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rPr>
                <a:t>Monthly</a:t>
              </a:r>
            </a:p>
            <a:p>
              <a:pPr lvl="0" algn="ctr">
                <a:defRPr/>
              </a:pPr>
              <a:r>
                <a:rPr lang="en-US" sz="900"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(Face to Face  -  Virtual meet )</a:t>
              </a:r>
              <a:endParaRPr lang="en-US" sz="900" dirty="0">
                <a:solidFill>
                  <a:srgbClr val="FFFFFF"/>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31" name="Rectangle 30"/>
            <p:cNvSpPr/>
            <p:nvPr/>
          </p:nvSpPr>
          <p:spPr>
            <a:xfrm>
              <a:off x="2776915" y="3972398"/>
              <a:ext cx="1176592" cy="80901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a:ea typeface="Verdana" panose="020B0604030504040204" pitchFamily="34" charset="0"/>
                  <a:cs typeface="Arial" panose="020B0604020202020204" pitchFamily="34" charset="0"/>
                </a:rPr>
                <a:t>Weekly</a:t>
              </a:r>
            </a:p>
            <a:p>
              <a:pPr lvl="0" algn="ctr">
                <a:defRPr/>
              </a:pPr>
              <a:r>
                <a:rPr lang="en-US" sz="900"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(Face to Face  -  Virtual meet )</a:t>
              </a:r>
              <a:endParaRPr lang="en-US" sz="900" dirty="0">
                <a:solidFill>
                  <a:srgbClr val="FFFFFF"/>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Light" panose="020F0302020204030204"/>
                <a:ea typeface="Verdana" panose="020B0604030504040204" pitchFamily="34" charset="0"/>
                <a:cs typeface="Arial" panose="020B0604020202020204" pitchFamily="34" charset="0"/>
              </a:endParaRPr>
            </a:p>
          </p:txBody>
        </p:sp>
        <p:sp>
          <p:nvSpPr>
            <p:cNvPr id="35" name="Rectangle 34"/>
            <p:cNvSpPr/>
            <p:nvPr/>
          </p:nvSpPr>
          <p:spPr>
            <a:xfrm>
              <a:off x="488882" y="2172825"/>
              <a:ext cx="11524207" cy="7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Rectangle 35"/>
            <p:cNvSpPr/>
            <p:nvPr/>
          </p:nvSpPr>
          <p:spPr>
            <a:xfrm>
              <a:off x="478323" y="3456899"/>
              <a:ext cx="11524207" cy="78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Text Box 10">
              <a:extLst>
                <a:ext uri="{FF2B5EF4-FFF2-40B4-BE49-F238E27FC236}">
                  <a16:creationId xmlns:a16="http://schemas.microsoft.com/office/drawing/2014/main" id="{5AD5F075-4C58-4AAC-8EEF-29CB3A297D93}"/>
                </a:ext>
              </a:extLst>
            </p:cNvPr>
            <p:cNvSpPr txBox="1">
              <a:spLocks noChangeArrowheads="1"/>
            </p:cNvSpPr>
            <p:nvPr/>
          </p:nvSpPr>
          <p:spPr bwMode="gray">
            <a:xfrm>
              <a:off x="4977842" y="775191"/>
              <a:ext cx="2145190" cy="184666"/>
            </a:xfrm>
            <a:prstGeom prst="rect">
              <a:avLst/>
            </a:prstGeom>
            <a:noFill/>
            <a:ln w="9525">
              <a:noFill/>
              <a:miter lim="800000"/>
              <a:headEnd/>
              <a:tailEnd/>
            </a:ln>
          </p:spPr>
          <p:txBody>
            <a:bodyPr wrap="square" lIns="0" tIns="0" rIns="0" bIns="0" anchor="b">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rPr>
                <a:t>Contributors</a:t>
              </a:r>
              <a:endParaRPr kumimoji="0" lang="en-GB"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39" name="Text Box 10">
              <a:extLst>
                <a:ext uri="{FF2B5EF4-FFF2-40B4-BE49-F238E27FC236}">
                  <a16:creationId xmlns:a16="http://schemas.microsoft.com/office/drawing/2014/main" id="{5AD5F075-4C58-4AAC-8EEF-29CB3A297D93}"/>
                </a:ext>
              </a:extLst>
            </p:cNvPr>
            <p:cNvSpPr txBox="1">
              <a:spLocks noChangeArrowheads="1"/>
            </p:cNvSpPr>
            <p:nvPr/>
          </p:nvSpPr>
          <p:spPr bwMode="gray">
            <a:xfrm>
              <a:off x="857883" y="774871"/>
              <a:ext cx="1188720" cy="184666"/>
            </a:xfrm>
            <a:prstGeom prst="rect">
              <a:avLst/>
            </a:prstGeom>
            <a:noFill/>
            <a:ln w="9525">
              <a:noFill/>
              <a:miter lim="800000"/>
              <a:headEnd/>
              <a:tailEnd/>
            </a:ln>
          </p:spPr>
          <p:txBody>
            <a:bodyPr wrap="square" lIns="0" tIns="0" rIns="0" bIns="0" anchor="b">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rPr>
                <a:t>Forums</a:t>
              </a:r>
              <a:endParaRPr kumimoji="0" lang="en-GB" sz="1200" b="1"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41" name="Rounded Rectangle 27">
              <a:extLst>
                <a:ext uri="{FF2B5EF4-FFF2-40B4-BE49-F238E27FC236}">
                  <a16:creationId xmlns:a16="http://schemas.microsoft.com/office/drawing/2014/main" id="{7CEAEC35-8159-4631-ABFA-4E6E8EAF8072}"/>
                </a:ext>
              </a:extLst>
            </p:cNvPr>
            <p:cNvSpPr/>
            <p:nvPr/>
          </p:nvSpPr>
          <p:spPr>
            <a:xfrm rot="16200000">
              <a:off x="-512764" y="5726492"/>
              <a:ext cx="1713659" cy="276999"/>
            </a:xfrm>
            <a:prstGeom prst="roundRect">
              <a:avLst>
                <a:gd name="adj" fmla="val 0"/>
              </a:avLst>
            </a:prstGeom>
            <a:noFill/>
            <a:ln>
              <a:noFill/>
            </a:ln>
          </p:spPr>
          <p:txBody>
            <a:bodyPr wrap="square">
              <a:spAutoFit/>
            </a:bodyPr>
            <a:lstStyle/>
            <a:p>
              <a:pPr algn="ctr">
                <a:spcBef>
                  <a:spcPts val="600"/>
                </a:spcBef>
                <a:spcAft>
                  <a:spcPts val="600"/>
                </a:spcAft>
              </a:pPr>
              <a:r>
                <a:rPr lang="en-US" sz="1200" b="1" dirty="0">
                  <a:solidFill>
                    <a:schemeClr val="tx2"/>
                  </a:solidFill>
                  <a:latin typeface="Calibri Light" panose="020F0302020204030204" pitchFamily="34" charset="0"/>
                  <a:cs typeface="Calibri Light" panose="020F0302020204030204" pitchFamily="34" charset="0"/>
                </a:rPr>
                <a:t>Escalation   metrics </a:t>
              </a:r>
            </a:p>
          </p:txBody>
        </p:sp>
        <p:sp>
          <p:nvSpPr>
            <p:cNvPr id="40" name="Rounded Rectangle 27">
              <a:extLst>
                <a:ext uri="{FF2B5EF4-FFF2-40B4-BE49-F238E27FC236}">
                  <a16:creationId xmlns:a16="http://schemas.microsoft.com/office/drawing/2014/main" id="{7CEAEC35-8159-4631-ABFA-4E6E8EAF8072}"/>
                </a:ext>
              </a:extLst>
            </p:cNvPr>
            <p:cNvSpPr/>
            <p:nvPr/>
          </p:nvSpPr>
          <p:spPr>
            <a:xfrm rot="16200000">
              <a:off x="-1762796" y="2622806"/>
              <a:ext cx="4200808" cy="276999"/>
            </a:xfrm>
            <a:prstGeom prst="roundRect">
              <a:avLst>
                <a:gd name="adj" fmla="val 0"/>
              </a:avLst>
            </a:prstGeom>
            <a:noFill/>
            <a:ln>
              <a:noFill/>
            </a:ln>
          </p:spPr>
          <p:txBody>
            <a:bodyPr wrap="square">
              <a:spAutoFit/>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kumimoji="0" lang="en-US" sz="1200" b="1" u="none" strike="noStrike" kern="1200" cap="none" spc="0" normalizeH="0" baseline="0" noProof="0" dirty="0">
                  <a:ln>
                    <a:noFill/>
                  </a:ln>
                  <a:solidFill>
                    <a:schemeClr val="tx2"/>
                  </a:solidFill>
                  <a:effectLst/>
                  <a:uLnTx/>
                  <a:uFillTx/>
                  <a:latin typeface="Calibri Light" panose="020F0302020204030204" pitchFamily="34" charset="0"/>
                  <a:ea typeface="+mn-ea"/>
                  <a:cs typeface="Calibri Light" panose="020F0302020204030204" pitchFamily="34" charset="0"/>
                </a:rPr>
                <a:t>G o v e r n a n c e </a:t>
              </a:r>
              <a:r>
                <a:rPr kumimoji="0" lang="en-US" sz="1200" b="1" u="none" strike="noStrike" kern="1200" cap="none" spc="0" normalizeH="0" noProof="0" dirty="0">
                  <a:ln>
                    <a:noFill/>
                  </a:ln>
                  <a:solidFill>
                    <a:schemeClr val="tx2"/>
                  </a:solidFill>
                  <a:effectLst/>
                  <a:uLnTx/>
                  <a:uFillTx/>
                  <a:latin typeface="Calibri Light" panose="020F0302020204030204" pitchFamily="34" charset="0"/>
                  <a:ea typeface="+mn-ea"/>
                  <a:cs typeface="Calibri Light" panose="020F0302020204030204" pitchFamily="34" charset="0"/>
                </a:rPr>
                <a:t> </a:t>
              </a:r>
              <a:endParaRPr kumimoji="0" lang="en-US" sz="1200" b="1" u="none" strike="noStrike" kern="1200" cap="none" spc="0" normalizeH="0" baseline="0" noProof="0" dirty="0">
                <a:ln>
                  <a:noFill/>
                </a:ln>
                <a:solidFill>
                  <a:schemeClr val="tx2"/>
                </a:solidFill>
                <a:effectLst/>
                <a:uLnTx/>
                <a:uFillTx/>
                <a:latin typeface="Calibri Light" panose="020F0302020204030204" pitchFamily="34" charset="0"/>
                <a:ea typeface="+mn-ea"/>
                <a:cs typeface="Calibri Light" panose="020F0302020204030204" pitchFamily="34" charset="0"/>
              </a:endParaRPr>
            </a:p>
          </p:txBody>
        </p:sp>
        <p:sp>
          <p:nvSpPr>
            <p:cNvPr id="4" name="Rectangle 3"/>
            <p:cNvSpPr/>
            <p:nvPr/>
          </p:nvSpPr>
          <p:spPr>
            <a:xfrm>
              <a:off x="190055" y="597585"/>
              <a:ext cx="11923481" cy="4300337"/>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8311960" y="5079672"/>
              <a:ext cx="3657600" cy="1554480"/>
            </a:xfrm>
            <a:prstGeom prst="rect">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r>
                <a:rPr lang="en-US" sz="900" b="1" dirty="0">
                  <a:solidFill>
                    <a:schemeClr val="tx2">
                      <a:lumMod val="75000"/>
                      <a:lumOff val="25000"/>
                    </a:schemeClr>
                  </a:solidFill>
                  <a:latin typeface="Calibri" panose="020F0502020204030204" pitchFamily="34" charset="0"/>
                  <a:cs typeface="Calibri" panose="020F0502020204030204" pitchFamily="34" charset="0"/>
                </a:rPr>
                <a:t>2nd level of escalations for any Tech, Training, Operations, Digital or transformation for relevant remediation's  </a:t>
              </a:r>
            </a:p>
            <a:p>
              <a:pPr algn="ctr"/>
              <a:endParaRPr lang="en-US" sz="700" b="1" dirty="0">
                <a:solidFill>
                  <a:schemeClr val="tx2">
                    <a:lumMod val="75000"/>
                    <a:lumOff val="25000"/>
                  </a:schemeClr>
                </a:solidFill>
                <a:latin typeface="Calibri Light" panose="020F0302020204030204" pitchFamily="34" charset="0"/>
                <a:cs typeface="Calibri Light" panose="020F0302020204030204" pitchFamily="34" charset="0"/>
              </a:endParaRPr>
            </a:p>
          </p:txBody>
        </p:sp>
        <p:sp>
          <p:nvSpPr>
            <p:cNvPr id="66" name="Rectangle 65"/>
            <p:cNvSpPr/>
            <p:nvPr/>
          </p:nvSpPr>
          <p:spPr>
            <a:xfrm>
              <a:off x="525455" y="5095429"/>
              <a:ext cx="3657600" cy="1554480"/>
            </a:xfrm>
            <a:prstGeom prst="rect">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r>
                <a:rPr lang="en-US" sz="900" b="1" dirty="0">
                  <a:solidFill>
                    <a:schemeClr val="tx2">
                      <a:lumMod val="75000"/>
                      <a:lumOff val="25000"/>
                    </a:schemeClr>
                  </a:solidFill>
                  <a:latin typeface="Calibri" panose="020F0502020204030204" pitchFamily="34" charset="0"/>
                  <a:cs typeface="Calibri" panose="020F0502020204030204" pitchFamily="34" charset="0"/>
                </a:rPr>
                <a:t>EXL will invest in an onsite relationship lead who will be the key link between the two organisations and the first escalation point</a:t>
              </a:r>
            </a:p>
            <a:p>
              <a:pPr algn="ctr"/>
              <a:endParaRPr lang="en-US" sz="400" b="1"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68" name="Rectangle 67"/>
            <p:cNvSpPr/>
            <p:nvPr/>
          </p:nvSpPr>
          <p:spPr>
            <a:xfrm>
              <a:off x="4411626" y="5079672"/>
              <a:ext cx="3657600" cy="1554480"/>
            </a:xfrm>
            <a:prstGeom prst="rect">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Light" panose="020F0302020204030204" pitchFamily="34" charset="0"/>
                <a:cs typeface="Calibri Light" panose="020F0302020204030204" pitchFamily="34" charset="0"/>
              </a:endParaRPr>
            </a:p>
            <a:p>
              <a:pPr algn="ctr"/>
              <a:endParaRPr lang="en-US" sz="900" b="1" dirty="0">
                <a:solidFill>
                  <a:schemeClr val="tx2">
                    <a:lumMod val="75000"/>
                    <a:lumOff val="25000"/>
                  </a:schemeClr>
                </a:solidFill>
                <a:latin typeface="Calibri" panose="020F0502020204030204" pitchFamily="34" charset="0"/>
                <a:cs typeface="Calibri" panose="020F0502020204030204" pitchFamily="34" charset="0"/>
              </a:endParaRPr>
            </a:p>
            <a:p>
              <a:pPr algn="ctr"/>
              <a:r>
                <a:rPr lang="en-US" sz="900" b="1" dirty="0">
                  <a:solidFill>
                    <a:schemeClr val="tx2">
                      <a:lumMod val="75000"/>
                      <a:lumOff val="25000"/>
                    </a:schemeClr>
                  </a:solidFill>
                  <a:latin typeface="Calibri" panose="020F0502020204030204" pitchFamily="34" charset="0"/>
                  <a:cs typeface="Calibri" panose="020F0502020204030204" pitchFamily="34" charset="0"/>
                </a:rPr>
                <a:t>Direct point of contact for any process escalations, SLA and performance will be governed by the Operations and Quality Leads for faster resolutions</a:t>
              </a:r>
            </a:p>
            <a:p>
              <a:pPr algn="ctr"/>
              <a:endParaRPr lang="en-US" sz="900" b="1" dirty="0">
                <a:solidFill>
                  <a:schemeClr val="tx2">
                    <a:lumMod val="75000"/>
                    <a:lumOff val="25000"/>
                  </a:schemeClr>
                </a:solidFill>
                <a:latin typeface="Calibri" panose="020F0502020204030204" pitchFamily="34" charset="0"/>
                <a:cs typeface="Calibri" panose="020F0502020204030204" pitchFamily="34" charset="0"/>
              </a:endParaRPr>
            </a:p>
            <a:p>
              <a:pPr algn="ctr"/>
              <a:r>
                <a:rPr lang="en-US" sz="900" b="1" dirty="0">
                  <a:solidFill>
                    <a:schemeClr val="tx2">
                      <a:lumMod val="75000"/>
                      <a:lumOff val="25000"/>
                    </a:schemeClr>
                  </a:solidFill>
                  <a:latin typeface="Calibri Light" panose="020F0302020204030204" pitchFamily="34" charset="0"/>
                  <a:cs typeface="Calibri Light" panose="020F0302020204030204" pitchFamily="34" charset="0"/>
                </a:rPr>
                <a:t>    </a:t>
              </a:r>
            </a:p>
          </p:txBody>
        </p:sp>
        <p:sp>
          <p:nvSpPr>
            <p:cNvPr id="7" name="Rounded Rectangle 6"/>
            <p:cNvSpPr/>
            <p:nvPr/>
          </p:nvSpPr>
          <p:spPr>
            <a:xfrm>
              <a:off x="1590734" y="5589072"/>
              <a:ext cx="1493816" cy="33235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First point of contact </a:t>
              </a:r>
            </a:p>
          </p:txBody>
        </p:sp>
        <p:sp>
          <p:nvSpPr>
            <p:cNvPr id="71" name="Rounded Rectangle 70"/>
            <p:cNvSpPr/>
            <p:nvPr/>
          </p:nvSpPr>
          <p:spPr>
            <a:xfrm>
              <a:off x="9348499" y="5546827"/>
              <a:ext cx="1493816" cy="3746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head </a:t>
              </a:r>
            </a:p>
          </p:txBody>
        </p:sp>
        <p:sp>
          <p:nvSpPr>
            <p:cNvPr id="8" name="Right Arrow 7"/>
            <p:cNvSpPr/>
            <p:nvPr/>
          </p:nvSpPr>
          <p:spPr>
            <a:xfrm>
              <a:off x="4242065" y="5712171"/>
              <a:ext cx="137160" cy="3259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ight Arrow 73"/>
            <p:cNvSpPr/>
            <p:nvPr/>
          </p:nvSpPr>
          <p:spPr>
            <a:xfrm>
              <a:off x="8131764" y="5735072"/>
              <a:ext cx="137160" cy="3259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2672835" y="943472"/>
              <a:ext cx="6825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3993133" y="941965"/>
              <a:ext cx="6825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7803137" y="931405"/>
              <a:ext cx="6825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p:cNvSpPr/>
            <p:nvPr/>
          </p:nvSpPr>
          <p:spPr>
            <a:xfrm>
              <a:off x="5355990" y="5576408"/>
              <a:ext cx="1493816" cy="3450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900" dirty="0"/>
                <a:t>Operations / quality lead </a:t>
              </a:r>
            </a:p>
          </p:txBody>
        </p:sp>
        <p:pic>
          <p:nvPicPr>
            <p:cNvPr id="9" name="Picture 8"/>
            <p:cNvPicPr>
              <a:picLocks noChangeAspect="1"/>
            </p:cNvPicPr>
            <p:nvPr/>
          </p:nvPicPr>
          <p:blipFill>
            <a:blip r:embed="rId3"/>
            <a:stretch>
              <a:fillRect/>
            </a:stretch>
          </p:blipFill>
          <p:spPr>
            <a:xfrm>
              <a:off x="9866156" y="5149161"/>
              <a:ext cx="371368" cy="371368"/>
            </a:xfrm>
            <a:prstGeom prst="rect">
              <a:avLst/>
            </a:prstGeom>
          </p:spPr>
        </p:pic>
        <p:pic>
          <p:nvPicPr>
            <p:cNvPr id="27" name="Picture 26"/>
            <p:cNvPicPr>
              <a:picLocks noChangeAspect="1"/>
            </p:cNvPicPr>
            <p:nvPr/>
          </p:nvPicPr>
          <p:blipFill>
            <a:blip r:embed="rId4"/>
            <a:stretch>
              <a:fillRect/>
            </a:stretch>
          </p:blipFill>
          <p:spPr>
            <a:xfrm>
              <a:off x="6050437" y="5122234"/>
              <a:ext cx="282222" cy="417689"/>
            </a:xfrm>
            <a:prstGeom prst="rect">
              <a:avLst/>
            </a:prstGeom>
          </p:spPr>
        </p:pic>
        <p:pic>
          <p:nvPicPr>
            <p:cNvPr id="29" name="Picture 28"/>
            <p:cNvPicPr>
              <a:picLocks noChangeAspect="1"/>
            </p:cNvPicPr>
            <p:nvPr/>
          </p:nvPicPr>
          <p:blipFill>
            <a:blip r:embed="rId5"/>
            <a:stretch>
              <a:fillRect/>
            </a:stretch>
          </p:blipFill>
          <p:spPr>
            <a:xfrm>
              <a:off x="5683099" y="5117940"/>
              <a:ext cx="304800" cy="417689"/>
            </a:xfrm>
            <a:prstGeom prst="rect">
              <a:avLst/>
            </a:prstGeom>
          </p:spPr>
        </p:pic>
        <p:pic>
          <p:nvPicPr>
            <p:cNvPr id="57" name="Picture 56"/>
            <p:cNvPicPr>
              <a:picLocks noChangeAspect="1"/>
            </p:cNvPicPr>
            <p:nvPr/>
          </p:nvPicPr>
          <p:blipFill>
            <a:blip r:embed="rId3"/>
            <a:stretch>
              <a:fillRect/>
            </a:stretch>
          </p:blipFill>
          <p:spPr>
            <a:xfrm>
              <a:off x="2169035" y="5168555"/>
              <a:ext cx="371368" cy="371368"/>
            </a:xfrm>
            <a:prstGeom prst="rect">
              <a:avLst/>
            </a:prstGeom>
          </p:spPr>
        </p:pic>
      </p:grpSp>
      <p:sp>
        <p:nvSpPr>
          <p:cNvPr id="58"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Governance and Escalation Metrics</a:t>
            </a:r>
            <a:endParaRPr lang="en-US" dirty="0">
              <a:solidFill>
                <a:srgbClr val="000000"/>
              </a:solidFill>
            </a:endParaRPr>
          </a:p>
        </p:txBody>
      </p:sp>
    </p:spTree>
    <p:extLst>
      <p:ext uri="{BB962C8B-B14F-4D97-AF65-F5344CB8AC3E}">
        <p14:creationId xmlns:p14="http://schemas.microsoft.com/office/powerpoint/2010/main" val="569655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a:latin typeface="+mj-lt"/>
              </a:rPr>
              <a:t>9</a:t>
            </a:r>
            <a:r>
              <a:rPr lang="en-US" sz="2800" b="1" dirty="0" smtClean="0">
                <a:latin typeface="+mj-lt"/>
              </a:rPr>
              <a:t>. </a:t>
            </a:r>
            <a:r>
              <a:rPr lang="en-US" sz="2800" b="1" dirty="0">
                <a:solidFill>
                  <a:schemeClr val="tx2"/>
                </a:solidFill>
                <a:latin typeface="+mj-lt"/>
              </a:rPr>
              <a:t>Quality Management</a:t>
            </a:r>
          </a:p>
        </p:txBody>
      </p:sp>
      <p:sp>
        <p:nvSpPr>
          <p:cNvPr id="4" name="Rectangle 3"/>
          <p:cNvSpPr/>
          <p:nvPr/>
        </p:nvSpPr>
        <p:spPr>
          <a:xfrm>
            <a:off x="1153212" y="3834600"/>
            <a:ext cx="10602013" cy="646331"/>
          </a:xfrm>
          <a:prstGeom prst="rect">
            <a:avLst/>
          </a:prstGeom>
        </p:spPr>
        <p:txBody>
          <a:bodyPr wrap="square">
            <a:spAutoFit/>
          </a:bodyPr>
          <a:lstStyle/>
          <a:p>
            <a:r>
              <a:rPr lang="en-US" i="1" dirty="0"/>
              <a:t>Rigorous controls and data driven approach delivering sustained performance, best-in-class customer experience through continuous improvement and innovation</a:t>
            </a:r>
          </a:p>
        </p:txBody>
      </p:sp>
    </p:spTree>
    <p:extLst>
      <p:ext uri="{BB962C8B-B14F-4D97-AF65-F5344CB8AC3E}">
        <p14:creationId xmlns:p14="http://schemas.microsoft.com/office/powerpoint/2010/main" val="3123355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374607" y="1269294"/>
            <a:ext cx="822960" cy="548640"/>
            <a:chOff x="3681585" y="4969149"/>
            <a:chExt cx="2286523" cy="1373888"/>
          </a:xfrm>
          <a:noFill/>
        </p:grpSpPr>
        <p:sp>
          <p:nvSpPr>
            <p:cNvPr id="18" name="Freeform 83"/>
            <p:cNvSpPr>
              <a:spLocks noEditPoints="1"/>
            </p:cNvSpPr>
            <p:nvPr/>
          </p:nvSpPr>
          <p:spPr bwMode="auto">
            <a:xfrm rot="16200000">
              <a:off x="5173079" y="4963699"/>
              <a:ext cx="772655" cy="817403"/>
            </a:xfrm>
            <a:custGeom>
              <a:avLst/>
              <a:gdLst>
                <a:gd name="T0" fmla="*/ 1533 w 3639"/>
                <a:gd name="T1" fmla="*/ 1034 h 3640"/>
                <a:gd name="T2" fmla="*/ 1226 w 3639"/>
                <a:gd name="T3" fmla="*/ 1231 h 3640"/>
                <a:gd name="T4" fmla="*/ 1031 w 3639"/>
                <a:gd name="T5" fmla="*/ 1540 h 3640"/>
                <a:gd name="T6" fmla="*/ 990 w 3639"/>
                <a:gd name="T7" fmla="*/ 1921 h 3640"/>
                <a:gd name="T8" fmla="*/ 1115 w 3639"/>
                <a:gd name="T9" fmla="*/ 2270 h 3640"/>
                <a:gd name="T10" fmla="*/ 1374 w 3639"/>
                <a:gd name="T11" fmla="*/ 2527 h 3640"/>
                <a:gd name="T12" fmla="*/ 1725 w 3639"/>
                <a:gd name="T13" fmla="*/ 2651 h 3640"/>
                <a:gd name="T14" fmla="*/ 2103 w 3639"/>
                <a:gd name="T15" fmla="*/ 2606 h 3640"/>
                <a:gd name="T16" fmla="*/ 2413 w 3639"/>
                <a:gd name="T17" fmla="*/ 2409 h 3640"/>
                <a:gd name="T18" fmla="*/ 2608 w 3639"/>
                <a:gd name="T19" fmla="*/ 2100 h 3640"/>
                <a:gd name="T20" fmla="*/ 2649 w 3639"/>
                <a:gd name="T21" fmla="*/ 1719 h 3640"/>
                <a:gd name="T22" fmla="*/ 2523 w 3639"/>
                <a:gd name="T23" fmla="*/ 1370 h 3640"/>
                <a:gd name="T24" fmla="*/ 2265 w 3639"/>
                <a:gd name="T25" fmla="*/ 1113 h 3640"/>
                <a:gd name="T26" fmla="*/ 1914 w 3639"/>
                <a:gd name="T27" fmla="*/ 989 h 3640"/>
                <a:gd name="T28" fmla="*/ 2019 w 3639"/>
                <a:gd name="T29" fmla="*/ 19 h 3640"/>
                <a:gd name="T30" fmla="*/ 2096 w 3639"/>
                <a:gd name="T31" fmla="*/ 154 h 3640"/>
                <a:gd name="T32" fmla="*/ 2424 w 3639"/>
                <a:gd name="T33" fmla="*/ 497 h 3640"/>
                <a:gd name="T34" fmla="*/ 2818 w 3639"/>
                <a:gd name="T35" fmla="*/ 416 h 3640"/>
                <a:gd name="T36" fmla="*/ 2949 w 3639"/>
                <a:gd name="T37" fmla="*/ 400 h 3640"/>
                <a:gd name="T38" fmla="*/ 3215 w 3639"/>
                <a:gd name="T39" fmla="*/ 649 h 3640"/>
                <a:gd name="T40" fmla="*/ 3230 w 3639"/>
                <a:gd name="T41" fmla="*/ 780 h 3640"/>
                <a:gd name="T42" fmla="*/ 3084 w 3639"/>
                <a:gd name="T43" fmla="*/ 1105 h 3640"/>
                <a:gd name="T44" fmla="*/ 3244 w 3639"/>
                <a:gd name="T45" fmla="*/ 1531 h 3640"/>
                <a:gd name="T46" fmla="*/ 3592 w 3639"/>
                <a:gd name="T47" fmla="*/ 1574 h 3640"/>
                <a:gd name="T48" fmla="*/ 3639 w 3639"/>
                <a:gd name="T49" fmla="*/ 1944 h 3640"/>
                <a:gd name="T50" fmla="*/ 3562 w 3639"/>
                <a:gd name="T51" fmla="*/ 2077 h 3640"/>
                <a:gd name="T52" fmla="*/ 3219 w 3639"/>
                <a:gd name="T53" fmla="*/ 2212 h 3640"/>
                <a:gd name="T54" fmla="*/ 3032 w 3639"/>
                <a:gd name="T55" fmla="*/ 2623 h 3640"/>
                <a:gd name="T56" fmla="*/ 3245 w 3639"/>
                <a:gd name="T57" fmla="*/ 2884 h 3640"/>
                <a:gd name="T58" fmla="*/ 3200 w 3639"/>
                <a:gd name="T59" fmla="*/ 3010 h 3640"/>
                <a:gd name="T60" fmla="*/ 2925 w 3639"/>
                <a:gd name="T61" fmla="*/ 3238 h 3640"/>
                <a:gd name="T62" fmla="*/ 2799 w 3639"/>
                <a:gd name="T63" fmla="*/ 3195 h 3640"/>
                <a:gd name="T64" fmla="*/ 2330 w 3639"/>
                <a:gd name="T65" fmla="*/ 3182 h 3640"/>
                <a:gd name="T66" fmla="*/ 2105 w 3639"/>
                <a:gd name="T67" fmla="*/ 3526 h 3640"/>
                <a:gd name="T68" fmla="*/ 1998 w 3639"/>
                <a:gd name="T69" fmla="*/ 3634 h 3640"/>
                <a:gd name="T70" fmla="*/ 1620 w 3639"/>
                <a:gd name="T71" fmla="*/ 3621 h 3640"/>
                <a:gd name="T72" fmla="*/ 1543 w 3639"/>
                <a:gd name="T73" fmla="*/ 3488 h 3640"/>
                <a:gd name="T74" fmla="*/ 1215 w 3639"/>
                <a:gd name="T75" fmla="*/ 3143 h 3640"/>
                <a:gd name="T76" fmla="*/ 821 w 3639"/>
                <a:gd name="T77" fmla="*/ 3223 h 3640"/>
                <a:gd name="T78" fmla="*/ 690 w 3639"/>
                <a:gd name="T79" fmla="*/ 3240 h 3640"/>
                <a:gd name="T80" fmla="*/ 423 w 3639"/>
                <a:gd name="T81" fmla="*/ 2993 h 3640"/>
                <a:gd name="T82" fmla="*/ 408 w 3639"/>
                <a:gd name="T83" fmla="*/ 2861 h 3640"/>
                <a:gd name="T84" fmla="*/ 555 w 3639"/>
                <a:gd name="T85" fmla="*/ 2537 h 3640"/>
                <a:gd name="T86" fmla="*/ 395 w 3639"/>
                <a:gd name="T87" fmla="*/ 2111 h 3640"/>
                <a:gd name="T88" fmla="*/ 46 w 3639"/>
                <a:gd name="T89" fmla="*/ 2066 h 3640"/>
                <a:gd name="T90" fmla="*/ 0 w 3639"/>
                <a:gd name="T91" fmla="*/ 1698 h 3640"/>
                <a:gd name="T92" fmla="*/ 75 w 3639"/>
                <a:gd name="T93" fmla="*/ 1565 h 3640"/>
                <a:gd name="T94" fmla="*/ 418 w 3639"/>
                <a:gd name="T95" fmla="*/ 1430 h 3640"/>
                <a:gd name="T96" fmla="*/ 607 w 3639"/>
                <a:gd name="T97" fmla="*/ 1019 h 3640"/>
                <a:gd name="T98" fmla="*/ 393 w 3639"/>
                <a:gd name="T99" fmla="*/ 756 h 3640"/>
                <a:gd name="T100" fmla="*/ 436 w 3639"/>
                <a:gd name="T101" fmla="*/ 630 h 3640"/>
                <a:gd name="T102" fmla="*/ 712 w 3639"/>
                <a:gd name="T103" fmla="*/ 401 h 3640"/>
                <a:gd name="T104" fmla="*/ 838 w 3639"/>
                <a:gd name="T105" fmla="*/ 445 h 3640"/>
                <a:gd name="T106" fmla="*/ 1308 w 3639"/>
                <a:gd name="T107" fmla="*/ 458 h 3640"/>
                <a:gd name="T108" fmla="*/ 1533 w 3639"/>
                <a:gd name="T109" fmla="*/ 114 h 3640"/>
                <a:gd name="T110" fmla="*/ 1640 w 3639"/>
                <a:gd name="T111" fmla="*/ 6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9" h="3640">
                  <a:moveTo>
                    <a:pt x="1817" y="983"/>
                  </a:moveTo>
                  <a:lnTo>
                    <a:pt x="1719" y="991"/>
                  </a:lnTo>
                  <a:lnTo>
                    <a:pt x="1623" y="1007"/>
                  </a:lnTo>
                  <a:lnTo>
                    <a:pt x="1533" y="1034"/>
                  </a:lnTo>
                  <a:lnTo>
                    <a:pt x="1449" y="1069"/>
                  </a:lnTo>
                  <a:lnTo>
                    <a:pt x="1368" y="1116"/>
                  </a:lnTo>
                  <a:lnTo>
                    <a:pt x="1293" y="1169"/>
                  </a:lnTo>
                  <a:lnTo>
                    <a:pt x="1226" y="1231"/>
                  </a:lnTo>
                  <a:lnTo>
                    <a:pt x="1164" y="1300"/>
                  </a:lnTo>
                  <a:lnTo>
                    <a:pt x="1112" y="1375"/>
                  </a:lnTo>
                  <a:lnTo>
                    <a:pt x="1067" y="1456"/>
                  </a:lnTo>
                  <a:lnTo>
                    <a:pt x="1031" y="1540"/>
                  </a:lnTo>
                  <a:lnTo>
                    <a:pt x="1005" y="1632"/>
                  </a:lnTo>
                  <a:lnTo>
                    <a:pt x="988" y="1726"/>
                  </a:lnTo>
                  <a:lnTo>
                    <a:pt x="982" y="1824"/>
                  </a:lnTo>
                  <a:lnTo>
                    <a:pt x="990" y="1921"/>
                  </a:lnTo>
                  <a:lnTo>
                    <a:pt x="1007" y="2015"/>
                  </a:lnTo>
                  <a:lnTo>
                    <a:pt x="1033" y="2105"/>
                  </a:lnTo>
                  <a:lnTo>
                    <a:pt x="1068" y="2191"/>
                  </a:lnTo>
                  <a:lnTo>
                    <a:pt x="1115" y="2270"/>
                  </a:lnTo>
                  <a:lnTo>
                    <a:pt x="1168" y="2345"/>
                  </a:lnTo>
                  <a:lnTo>
                    <a:pt x="1230" y="2413"/>
                  </a:lnTo>
                  <a:lnTo>
                    <a:pt x="1299" y="2475"/>
                  </a:lnTo>
                  <a:lnTo>
                    <a:pt x="1374" y="2527"/>
                  </a:lnTo>
                  <a:lnTo>
                    <a:pt x="1455" y="2572"/>
                  </a:lnTo>
                  <a:lnTo>
                    <a:pt x="1539" y="2608"/>
                  </a:lnTo>
                  <a:lnTo>
                    <a:pt x="1631" y="2634"/>
                  </a:lnTo>
                  <a:lnTo>
                    <a:pt x="1725" y="2651"/>
                  </a:lnTo>
                  <a:lnTo>
                    <a:pt x="1822" y="2657"/>
                  </a:lnTo>
                  <a:lnTo>
                    <a:pt x="1920" y="2651"/>
                  </a:lnTo>
                  <a:lnTo>
                    <a:pt x="2013" y="2634"/>
                  </a:lnTo>
                  <a:lnTo>
                    <a:pt x="2103" y="2606"/>
                  </a:lnTo>
                  <a:lnTo>
                    <a:pt x="2190" y="2570"/>
                  </a:lnTo>
                  <a:lnTo>
                    <a:pt x="2270" y="2525"/>
                  </a:lnTo>
                  <a:lnTo>
                    <a:pt x="2343" y="2471"/>
                  </a:lnTo>
                  <a:lnTo>
                    <a:pt x="2413" y="2409"/>
                  </a:lnTo>
                  <a:lnTo>
                    <a:pt x="2473" y="2342"/>
                  </a:lnTo>
                  <a:lnTo>
                    <a:pt x="2525" y="2267"/>
                  </a:lnTo>
                  <a:lnTo>
                    <a:pt x="2570" y="2186"/>
                  </a:lnTo>
                  <a:lnTo>
                    <a:pt x="2608" y="2100"/>
                  </a:lnTo>
                  <a:lnTo>
                    <a:pt x="2634" y="2009"/>
                  </a:lnTo>
                  <a:lnTo>
                    <a:pt x="2649" y="1914"/>
                  </a:lnTo>
                  <a:lnTo>
                    <a:pt x="2655" y="1816"/>
                  </a:lnTo>
                  <a:lnTo>
                    <a:pt x="2649" y="1719"/>
                  </a:lnTo>
                  <a:lnTo>
                    <a:pt x="2632" y="1625"/>
                  </a:lnTo>
                  <a:lnTo>
                    <a:pt x="2606" y="1535"/>
                  </a:lnTo>
                  <a:lnTo>
                    <a:pt x="2568" y="1450"/>
                  </a:lnTo>
                  <a:lnTo>
                    <a:pt x="2523" y="1370"/>
                  </a:lnTo>
                  <a:lnTo>
                    <a:pt x="2469" y="1295"/>
                  </a:lnTo>
                  <a:lnTo>
                    <a:pt x="2407" y="1227"/>
                  </a:lnTo>
                  <a:lnTo>
                    <a:pt x="2340" y="1165"/>
                  </a:lnTo>
                  <a:lnTo>
                    <a:pt x="2265" y="1113"/>
                  </a:lnTo>
                  <a:lnTo>
                    <a:pt x="2184" y="1068"/>
                  </a:lnTo>
                  <a:lnTo>
                    <a:pt x="2098" y="1032"/>
                  </a:lnTo>
                  <a:lnTo>
                    <a:pt x="2008" y="1006"/>
                  </a:lnTo>
                  <a:lnTo>
                    <a:pt x="1914" y="989"/>
                  </a:lnTo>
                  <a:lnTo>
                    <a:pt x="1817" y="983"/>
                  </a:lnTo>
                  <a:close/>
                  <a:moveTo>
                    <a:pt x="1940" y="0"/>
                  </a:moveTo>
                  <a:lnTo>
                    <a:pt x="1982" y="4"/>
                  </a:lnTo>
                  <a:lnTo>
                    <a:pt x="2019" y="19"/>
                  </a:lnTo>
                  <a:lnTo>
                    <a:pt x="2051" y="43"/>
                  </a:lnTo>
                  <a:lnTo>
                    <a:pt x="2075" y="75"/>
                  </a:lnTo>
                  <a:lnTo>
                    <a:pt x="2090" y="112"/>
                  </a:lnTo>
                  <a:lnTo>
                    <a:pt x="2096" y="154"/>
                  </a:lnTo>
                  <a:lnTo>
                    <a:pt x="2098" y="392"/>
                  </a:lnTo>
                  <a:lnTo>
                    <a:pt x="2210" y="418"/>
                  </a:lnTo>
                  <a:lnTo>
                    <a:pt x="2319" y="454"/>
                  </a:lnTo>
                  <a:lnTo>
                    <a:pt x="2424" y="497"/>
                  </a:lnTo>
                  <a:lnTo>
                    <a:pt x="2523" y="548"/>
                  </a:lnTo>
                  <a:lnTo>
                    <a:pt x="2621" y="608"/>
                  </a:lnTo>
                  <a:lnTo>
                    <a:pt x="2790" y="439"/>
                  </a:lnTo>
                  <a:lnTo>
                    <a:pt x="2818" y="416"/>
                  </a:lnTo>
                  <a:lnTo>
                    <a:pt x="2848" y="401"/>
                  </a:lnTo>
                  <a:lnTo>
                    <a:pt x="2882" y="394"/>
                  </a:lnTo>
                  <a:lnTo>
                    <a:pt x="2915" y="392"/>
                  </a:lnTo>
                  <a:lnTo>
                    <a:pt x="2949" y="400"/>
                  </a:lnTo>
                  <a:lnTo>
                    <a:pt x="2979" y="415"/>
                  </a:lnTo>
                  <a:lnTo>
                    <a:pt x="3007" y="437"/>
                  </a:lnTo>
                  <a:lnTo>
                    <a:pt x="3193" y="621"/>
                  </a:lnTo>
                  <a:lnTo>
                    <a:pt x="3215" y="649"/>
                  </a:lnTo>
                  <a:lnTo>
                    <a:pt x="3230" y="681"/>
                  </a:lnTo>
                  <a:lnTo>
                    <a:pt x="3238" y="713"/>
                  </a:lnTo>
                  <a:lnTo>
                    <a:pt x="3238" y="749"/>
                  </a:lnTo>
                  <a:lnTo>
                    <a:pt x="3230" y="780"/>
                  </a:lnTo>
                  <a:lnTo>
                    <a:pt x="3215" y="812"/>
                  </a:lnTo>
                  <a:lnTo>
                    <a:pt x="3193" y="840"/>
                  </a:lnTo>
                  <a:lnTo>
                    <a:pt x="3024" y="1009"/>
                  </a:lnTo>
                  <a:lnTo>
                    <a:pt x="3084" y="1105"/>
                  </a:lnTo>
                  <a:lnTo>
                    <a:pt x="3137" y="1205"/>
                  </a:lnTo>
                  <a:lnTo>
                    <a:pt x="3180" y="1310"/>
                  </a:lnTo>
                  <a:lnTo>
                    <a:pt x="3215" y="1418"/>
                  </a:lnTo>
                  <a:lnTo>
                    <a:pt x="3244" y="1531"/>
                  </a:lnTo>
                  <a:lnTo>
                    <a:pt x="3482" y="1531"/>
                  </a:lnTo>
                  <a:lnTo>
                    <a:pt x="3523" y="1535"/>
                  </a:lnTo>
                  <a:lnTo>
                    <a:pt x="3560" y="1550"/>
                  </a:lnTo>
                  <a:lnTo>
                    <a:pt x="3592" y="1574"/>
                  </a:lnTo>
                  <a:lnTo>
                    <a:pt x="3617" y="1606"/>
                  </a:lnTo>
                  <a:lnTo>
                    <a:pt x="3632" y="1642"/>
                  </a:lnTo>
                  <a:lnTo>
                    <a:pt x="3637" y="1683"/>
                  </a:lnTo>
                  <a:lnTo>
                    <a:pt x="3639" y="1944"/>
                  </a:lnTo>
                  <a:lnTo>
                    <a:pt x="3634" y="1985"/>
                  </a:lnTo>
                  <a:lnTo>
                    <a:pt x="3619" y="2021"/>
                  </a:lnTo>
                  <a:lnTo>
                    <a:pt x="3594" y="2053"/>
                  </a:lnTo>
                  <a:lnTo>
                    <a:pt x="3562" y="2077"/>
                  </a:lnTo>
                  <a:lnTo>
                    <a:pt x="3527" y="2092"/>
                  </a:lnTo>
                  <a:lnTo>
                    <a:pt x="3485" y="2098"/>
                  </a:lnTo>
                  <a:lnTo>
                    <a:pt x="3245" y="2100"/>
                  </a:lnTo>
                  <a:lnTo>
                    <a:pt x="3219" y="2212"/>
                  </a:lnTo>
                  <a:lnTo>
                    <a:pt x="3184" y="2321"/>
                  </a:lnTo>
                  <a:lnTo>
                    <a:pt x="3140" y="2426"/>
                  </a:lnTo>
                  <a:lnTo>
                    <a:pt x="3090" y="2527"/>
                  </a:lnTo>
                  <a:lnTo>
                    <a:pt x="3032" y="2623"/>
                  </a:lnTo>
                  <a:lnTo>
                    <a:pt x="3200" y="2790"/>
                  </a:lnTo>
                  <a:lnTo>
                    <a:pt x="3223" y="2818"/>
                  </a:lnTo>
                  <a:lnTo>
                    <a:pt x="3238" y="2850"/>
                  </a:lnTo>
                  <a:lnTo>
                    <a:pt x="3245" y="2884"/>
                  </a:lnTo>
                  <a:lnTo>
                    <a:pt x="3245" y="2918"/>
                  </a:lnTo>
                  <a:lnTo>
                    <a:pt x="3238" y="2951"/>
                  </a:lnTo>
                  <a:lnTo>
                    <a:pt x="3223" y="2981"/>
                  </a:lnTo>
                  <a:lnTo>
                    <a:pt x="3200" y="3010"/>
                  </a:lnTo>
                  <a:lnTo>
                    <a:pt x="3019" y="3193"/>
                  </a:lnTo>
                  <a:lnTo>
                    <a:pt x="2990" y="3216"/>
                  </a:lnTo>
                  <a:lnTo>
                    <a:pt x="2959" y="3231"/>
                  </a:lnTo>
                  <a:lnTo>
                    <a:pt x="2925" y="3238"/>
                  </a:lnTo>
                  <a:lnTo>
                    <a:pt x="2891" y="3240"/>
                  </a:lnTo>
                  <a:lnTo>
                    <a:pt x="2859" y="3233"/>
                  </a:lnTo>
                  <a:lnTo>
                    <a:pt x="2827" y="3218"/>
                  </a:lnTo>
                  <a:lnTo>
                    <a:pt x="2799" y="3195"/>
                  </a:lnTo>
                  <a:lnTo>
                    <a:pt x="2630" y="3026"/>
                  </a:lnTo>
                  <a:lnTo>
                    <a:pt x="2535" y="3086"/>
                  </a:lnTo>
                  <a:lnTo>
                    <a:pt x="2435" y="3137"/>
                  </a:lnTo>
                  <a:lnTo>
                    <a:pt x="2330" y="3182"/>
                  </a:lnTo>
                  <a:lnTo>
                    <a:pt x="2222" y="3218"/>
                  </a:lnTo>
                  <a:lnTo>
                    <a:pt x="2109" y="3246"/>
                  </a:lnTo>
                  <a:lnTo>
                    <a:pt x="2109" y="3484"/>
                  </a:lnTo>
                  <a:lnTo>
                    <a:pt x="2105" y="3526"/>
                  </a:lnTo>
                  <a:lnTo>
                    <a:pt x="2090" y="3563"/>
                  </a:lnTo>
                  <a:lnTo>
                    <a:pt x="2066" y="3593"/>
                  </a:lnTo>
                  <a:lnTo>
                    <a:pt x="2034" y="3618"/>
                  </a:lnTo>
                  <a:lnTo>
                    <a:pt x="1998" y="3634"/>
                  </a:lnTo>
                  <a:lnTo>
                    <a:pt x="1957" y="3640"/>
                  </a:lnTo>
                  <a:lnTo>
                    <a:pt x="1697" y="3640"/>
                  </a:lnTo>
                  <a:lnTo>
                    <a:pt x="1655" y="3636"/>
                  </a:lnTo>
                  <a:lnTo>
                    <a:pt x="1620" y="3621"/>
                  </a:lnTo>
                  <a:lnTo>
                    <a:pt x="1588" y="3597"/>
                  </a:lnTo>
                  <a:lnTo>
                    <a:pt x="1563" y="3565"/>
                  </a:lnTo>
                  <a:lnTo>
                    <a:pt x="1548" y="3529"/>
                  </a:lnTo>
                  <a:lnTo>
                    <a:pt x="1543" y="3488"/>
                  </a:lnTo>
                  <a:lnTo>
                    <a:pt x="1541" y="3248"/>
                  </a:lnTo>
                  <a:lnTo>
                    <a:pt x="1428" y="3222"/>
                  </a:lnTo>
                  <a:lnTo>
                    <a:pt x="1320" y="3186"/>
                  </a:lnTo>
                  <a:lnTo>
                    <a:pt x="1215" y="3143"/>
                  </a:lnTo>
                  <a:lnTo>
                    <a:pt x="1113" y="3092"/>
                  </a:lnTo>
                  <a:lnTo>
                    <a:pt x="1018" y="3032"/>
                  </a:lnTo>
                  <a:lnTo>
                    <a:pt x="849" y="3201"/>
                  </a:lnTo>
                  <a:lnTo>
                    <a:pt x="821" y="3223"/>
                  </a:lnTo>
                  <a:lnTo>
                    <a:pt x="789" y="3240"/>
                  </a:lnTo>
                  <a:lnTo>
                    <a:pt x="757" y="3248"/>
                  </a:lnTo>
                  <a:lnTo>
                    <a:pt x="721" y="3248"/>
                  </a:lnTo>
                  <a:lnTo>
                    <a:pt x="690" y="3240"/>
                  </a:lnTo>
                  <a:lnTo>
                    <a:pt x="658" y="3225"/>
                  </a:lnTo>
                  <a:lnTo>
                    <a:pt x="630" y="3203"/>
                  </a:lnTo>
                  <a:lnTo>
                    <a:pt x="446" y="3021"/>
                  </a:lnTo>
                  <a:lnTo>
                    <a:pt x="423" y="2993"/>
                  </a:lnTo>
                  <a:lnTo>
                    <a:pt x="408" y="2961"/>
                  </a:lnTo>
                  <a:lnTo>
                    <a:pt x="401" y="2927"/>
                  </a:lnTo>
                  <a:lnTo>
                    <a:pt x="401" y="2893"/>
                  </a:lnTo>
                  <a:lnTo>
                    <a:pt x="408" y="2861"/>
                  </a:lnTo>
                  <a:lnTo>
                    <a:pt x="421" y="2829"/>
                  </a:lnTo>
                  <a:lnTo>
                    <a:pt x="444" y="2801"/>
                  </a:lnTo>
                  <a:lnTo>
                    <a:pt x="613" y="2632"/>
                  </a:lnTo>
                  <a:lnTo>
                    <a:pt x="555" y="2537"/>
                  </a:lnTo>
                  <a:lnTo>
                    <a:pt x="502" y="2437"/>
                  </a:lnTo>
                  <a:lnTo>
                    <a:pt x="457" y="2332"/>
                  </a:lnTo>
                  <a:lnTo>
                    <a:pt x="421" y="2223"/>
                  </a:lnTo>
                  <a:lnTo>
                    <a:pt x="395" y="2111"/>
                  </a:lnTo>
                  <a:lnTo>
                    <a:pt x="155" y="2111"/>
                  </a:lnTo>
                  <a:lnTo>
                    <a:pt x="114" y="2105"/>
                  </a:lnTo>
                  <a:lnTo>
                    <a:pt x="76" y="2090"/>
                  </a:lnTo>
                  <a:lnTo>
                    <a:pt x="46" y="2066"/>
                  </a:lnTo>
                  <a:lnTo>
                    <a:pt x="22" y="2036"/>
                  </a:lnTo>
                  <a:lnTo>
                    <a:pt x="5" y="1998"/>
                  </a:lnTo>
                  <a:lnTo>
                    <a:pt x="1" y="1957"/>
                  </a:lnTo>
                  <a:lnTo>
                    <a:pt x="0" y="1698"/>
                  </a:lnTo>
                  <a:lnTo>
                    <a:pt x="5" y="1657"/>
                  </a:lnTo>
                  <a:lnTo>
                    <a:pt x="20" y="1621"/>
                  </a:lnTo>
                  <a:lnTo>
                    <a:pt x="43" y="1589"/>
                  </a:lnTo>
                  <a:lnTo>
                    <a:pt x="75" y="1565"/>
                  </a:lnTo>
                  <a:lnTo>
                    <a:pt x="112" y="1548"/>
                  </a:lnTo>
                  <a:lnTo>
                    <a:pt x="153" y="1542"/>
                  </a:lnTo>
                  <a:lnTo>
                    <a:pt x="391" y="1542"/>
                  </a:lnTo>
                  <a:lnTo>
                    <a:pt x="418" y="1430"/>
                  </a:lnTo>
                  <a:lnTo>
                    <a:pt x="453" y="1321"/>
                  </a:lnTo>
                  <a:lnTo>
                    <a:pt x="496" y="1216"/>
                  </a:lnTo>
                  <a:lnTo>
                    <a:pt x="549" y="1114"/>
                  </a:lnTo>
                  <a:lnTo>
                    <a:pt x="607" y="1019"/>
                  </a:lnTo>
                  <a:lnTo>
                    <a:pt x="438" y="850"/>
                  </a:lnTo>
                  <a:lnTo>
                    <a:pt x="416" y="822"/>
                  </a:lnTo>
                  <a:lnTo>
                    <a:pt x="401" y="790"/>
                  </a:lnTo>
                  <a:lnTo>
                    <a:pt x="393" y="756"/>
                  </a:lnTo>
                  <a:lnTo>
                    <a:pt x="393" y="722"/>
                  </a:lnTo>
                  <a:lnTo>
                    <a:pt x="401" y="690"/>
                  </a:lnTo>
                  <a:lnTo>
                    <a:pt x="414" y="658"/>
                  </a:lnTo>
                  <a:lnTo>
                    <a:pt x="436" y="630"/>
                  </a:lnTo>
                  <a:lnTo>
                    <a:pt x="620" y="446"/>
                  </a:lnTo>
                  <a:lnTo>
                    <a:pt x="648" y="424"/>
                  </a:lnTo>
                  <a:lnTo>
                    <a:pt x="678" y="409"/>
                  </a:lnTo>
                  <a:lnTo>
                    <a:pt x="712" y="401"/>
                  </a:lnTo>
                  <a:lnTo>
                    <a:pt x="746" y="401"/>
                  </a:lnTo>
                  <a:lnTo>
                    <a:pt x="780" y="407"/>
                  </a:lnTo>
                  <a:lnTo>
                    <a:pt x="810" y="422"/>
                  </a:lnTo>
                  <a:lnTo>
                    <a:pt x="838" y="445"/>
                  </a:lnTo>
                  <a:lnTo>
                    <a:pt x="1007" y="613"/>
                  </a:lnTo>
                  <a:lnTo>
                    <a:pt x="1102" y="553"/>
                  </a:lnTo>
                  <a:lnTo>
                    <a:pt x="1203" y="503"/>
                  </a:lnTo>
                  <a:lnTo>
                    <a:pt x="1308" y="458"/>
                  </a:lnTo>
                  <a:lnTo>
                    <a:pt x="1417" y="422"/>
                  </a:lnTo>
                  <a:lnTo>
                    <a:pt x="1530" y="394"/>
                  </a:lnTo>
                  <a:lnTo>
                    <a:pt x="1528" y="156"/>
                  </a:lnTo>
                  <a:lnTo>
                    <a:pt x="1533" y="114"/>
                  </a:lnTo>
                  <a:lnTo>
                    <a:pt x="1548" y="77"/>
                  </a:lnTo>
                  <a:lnTo>
                    <a:pt x="1573" y="47"/>
                  </a:lnTo>
                  <a:lnTo>
                    <a:pt x="1603" y="22"/>
                  </a:lnTo>
                  <a:lnTo>
                    <a:pt x="1640" y="6"/>
                  </a:lnTo>
                  <a:lnTo>
                    <a:pt x="1682" y="0"/>
                  </a:lnTo>
                  <a:lnTo>
                    <a:pt x="19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kern="0" dirty="0">
                <a:solidFill>
                  <a:sysClr val="windowText" lastClr="000000"/>
                </a:solidFill>
                <a:latin typeface="+mj-lt"/>
              </a:endParaRPr>
            </a:p>
          </p:txBody>
        </p:sp>
        <p:sp>
          <p:nvSpPr>
            <p:cNvPr id="19" name="Freeform 83"/>
            <p:cNvSpPr>
              <a:spLocks noEditPoints="1"/>
            </p:cNvSpPr>
            <p:nvPr/>
          </p:nvSpPr>
          <p:spPr bwMode="auto">
            <a:xfrm rot="16200000">
              <a:off x="4310204" y="5294264"/>
              <a:ext cx="1019259" cy="1078288"/>
            </a:xfrm>
            <a:custGeom>
              <a:avLst/>
              <a:gdLst>
                <a:gd name="T0" fmla="*/ 1533 w 3639"/>
                <a:gd name="T1" fmla="*/ 1034 h 3640"/>
                <a:gd name="T2" fmla="*/ 1226 w 3639"/>
                <a:gd name="T3" fmla="*/ 1231 h 3640"/>
                <a:gd name="T4" fmla="*/ 1031 w 3639"/>
                <a:gd name="T5" fmla="*/ 1540 h 3640"/>
                <a:gd name="T6" fmla="*/ 990 w 3639"/>
                <a:gd name="T7" fmla="*/ 1921 h 3640"/>
                <a:gd name="T8" fmla="*/ 1115 w 3639"/>
                <a:gd name="T9" fmla="*/ 2270 h 3640"/>
                <a:gd name="T10" fmla="*/ 1374 w 3639"/>
                <a:gd name="T11" fmla="*/ 2527 h 3640"/>
                <a:gd name="T12" fmla="*/ 1725 w 3639"/>
                <a:gd name="T13" fmla="*/ 2651 h 3640"/>
                <a:gd name="T14" fmla="*/ 2103 w 3639"/>
                <a:gd name="T15" fmla="*/ 2606 h 3640"/>
                <a:gd name="T16" fmla="*/ 2413 w 3639"/>
                <a:gd name="T17" fmla="*/ 2409 h 3640"/>
                <a:gd name="T18" fmla="*/ 2608 w 3639"/>
                <a:gd name="T19" fmla="*/ 2100 h 3640"/>
                <a:gd name="T20" fmla="*/ 2649 w 3639"/>
                <a:gd name="T21" fmla="*/ 1719 h 3640"/>
                <a:gd name="T22" fmla="*/ 2523 w 3639"/>
                <a:gd name="T23" fmla="*/ 1370 h 3640"/>
                <a:gd name="T24" fmla="*/ 2265 w 3639"/>
                <a:gd name="T25" fmla="*/ 1113 h 3640"/>
                <a:gd name="T26" fmla="*/ 1914 w 3639"/>
                <a:gd name="T27" fmla="*/ 989 h 3640"/>
                <a:gd name="T28" fmla="*/ 2019 w 3639"/>
                <a:gd name="T29" fmla="*/ 19 h 3640"/>
                <a:gd name="T30" fmla="*/ 2096 w 3639"/>
                <a:gd name="T31" fmla="*/ 154 h 3640"/>
                <a:gd name="T32" fmla="*/ 2424 w 3639"/>
                <a:gd name="T33" fmla="*/ 497 h 3640"/>
                <a:gd name="T34" fmla="*/ 2818 w 3639"/>
                <a:gd name="T35" fmla="*/ 416 h 3640"/>
                <a:gd name="T36" fmla="*/ 2949 w 3639"/>
                <a:gd name="T37" fmla="*/ 400 h 3640"/>
                <a:gd name="T38" fmla="*/ 3215 w 3639"/>
                <a:gd name="T39" fmla="*/ 649 h 3640"/>
                <a:gd name="T40" fmla="*/ 3230 w 3639"/>
                <a:gd name="T41" fmla="*/ 780 h 3640"/>
                <a:gd name="T42" fmla="*/ 3084 w 3639"/>
                <a:gd name="T43" fmla="*/ 1105 h 3640"/>
                <a:gd name="T44" fmla="*/ 3244 w 3639"/>
                <a:gd name="T45" fmla="*/ 1531 h 3640"/>
                <a:gd name="T46" fmla="*/ 3592 w 3639"/>
                <a:gd name="T47" fmla="*/ 1574 h 3640"/>
                <a:gd name="T48" fmla="*/ 3639 w 3639"/>
                <a:gd name="T49" fmla="*/ 1944 h 3640"/>
                <a:gd name="T50" fmla="*/ 3562 w 3639"/>
                <a:gd name="T51" fmla="*/ 2077 h 3640"/>
                <a:gd name="T52" fmla="*/ 3219 w 3639"/>
                <a:gd name="T53" fmla="*/ 2212 h 3640"/>
                <a:gd name="T54" fmla="*/ 3032 w 3639"/>
                <a:gd name="T55" fmla="*/ 2623 h 3640"/>
                <a:gd name="T56" fmla="*/ 3245 w 3639"/>
                <a:gd name="T57" fmla="*/ 2884 h 3640"/>
                <a:gd name="T58" fmla="*/ 3200 w 3639"/>
                <a:gd name="T59" fmla="*/ 3010 h 3640"/>
                <a:gd name="T60" fmla="*/ 2925 w 3639"/>
                <a:gd name="T61" fmla="*/ 3238 h 3640"/>
                <a:gd name="T62" fmla="*/ 2799 w 3639"/>
                <a:gd name="T63" fmla="*/ 3195 h 3640"/>
                <a:gd name="T64" fmla="*/ 2330 w 3639"/>
                <a:gd name="T65" fmla="*/ 3182 h 3640"/>
                <a:gd name="T66" fmla="*/ 2105 w 3639"/>
                <a:gd name="T67" fmla="*/ 3526 h 3640"/>
                <a:gd name="T68" fmla="*/ 1998 w 3639"/>
                <a:gd name="T69" fmla="*/ 3634 h 3640"/>
                <a:gd name="T70" fmla="*/ 1620 w 3639"/>
                <a:gd name="T71" fmla="*/ 3621 h 3640"/>
                <a:gd name="T72" fmla="*/ 1543 w 3639"/>
                <a:gd name="T73" fmla="*/ 3488 h 3640"/>
                <a:gd name="T74" fmla="*/ 1215 w 3639"/>
                <a:gd name="T75" fmla="*/ 3143 h 3640"/>
                <a:gd name="T76" fmla="*/ 821 w 3639"/>
                <a:gd name="T77" fmla="*/ 3223 h 3640"/>
                <a:gd name="T78" fmla="*/ 690 w 3639"/>
                <a:gd name="T79" fmla="*/ 3240 h 3640"/>
                <a:gd name="T80" fmla="*/ 423 w 3639"/>
                <a:gd name="T81" fmla="*/ 2993 h 3640"/>
                <a:gd name="T82" fmla="*/ 408 w 3639"/>
                <a:gd name="T83" fmla="*/ 2861 h 3640"/>
                <a:gd name="T84" fmla="*/ 555 w 3639"/>
                <a:gd name="T85" fmla="*/ 2537 h 3640"/>
                <a:gd name="T86" fmla="*/ 395 w 3639"/>
                <a:gd name="T87" fmla="*/ 2111 h 3640"/>
                <a:gd name="T88" fmla="*/ 46 w 3639"/>
                <a:gd name="T89" fmla="*/ 2066 h 3640"/>
                <a:gd name="T90" fmla="*/ 0 w 3639"/>
                <a:gd name="T91" fmla="*/ 1698 h 3640"/>
                <a:gd name="T92" fmla="*/ 75 w 3639"/>
                <a:gd name="T93" fmla="*/ 1565 h 3640"/>
                <a:gd name="T94" fmla="*/ 418 w 3639"/>
                <a:gd name="T95" fmla="*/ 1430 h 3640"/>
                <a:gd name="T96" fmla="*/ 607 w 3639"/>
                <a:gd name="T97" fmla="*/ 1019 h 3640"/>
                <a:gd name="T98" fmla="*/ 393 w 3639"/>
                <a:gd name="T99" fmla="*/ 756 h 3640"/>
                <a:gd name="T100" fmla="*/ 436 w 3639"/>
                <a:gd name="T101" fmla="*/ 630 h 3640"/>
                <a:gd name="T102" fmla="*/ 712 w 3639"/>
                <a:gd name="T103" fmla="*/ 401 h 3640"/>
                <a:gd name="T104" fmla="*/ 838 w 3639"/>
                <a:gd name="T105" fmla="*/ 445 h 3640"/>
                <a:gd name="T106" fmla="*/ 1308 w 3639"/>
                <a:gd name="T107" fmla="*/ 458 h 3640"/>
                <a:gd name="T108" fmla="*/ 1533 w 3639"/>
                <a:gd name="T109" fmla="*/ 114 h 3640"/>
                <a:gd name="T110" fmla="*/ 1640 w 3639"/>
                <a:gd name="T111" fmla="*/ 6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9" h="3640">
                  <a:moveTo>
                    <a:pt x="1817" y="983"/>
                  </a:moveTo>
                  <a:lnTo>
                    <a:pt x="1719" y="991"/>
                  </a:lnTo>
                  <a:lnTo>
                    <a:pt x="1623" y="1007"/>
                  </a:lnTo>
                  <a:lnTo>
                    <a:pt x="1533" y="1034"/>
                  </a:lnTo>
                  <a:lnTo>
                    <a:pt x="1449" y="1069"/>
                  </a:lnTo>
                  <a:lnTo>
                    <a:pt x="1368" y="1116"/>
                  </a:lnTo>
                  <a:lnTo>
                    <a:pt x="1293" y="1169"/>
                  </a:lnTo>
                  <a:lnTo>
                    <a:pt x="1226" y="1231"/>
                  </a:lnTo>
                  <a:lnTo>
                    <a:pt x="1164" y="1300"/>
                  </a:lnTo>
                  <a:lnTo>
                    <a:pt x="1112" y="1375"/>
                  </a:lnTo>
                  <a:lnTo>
                    <a:pt x="1067" y="1456"/>
                  </a:lnTo>
                  <a:lnTo>
                    <a:pt x="1031" y="1540"/>
                  </a:lnTo>
                  <a:lnTo>
                    <a:pt x="1005" y="1632"/>
                  </a:lnTo>
                  <a:lnTo>
                    <a:pt x="988" y="1726"/>
                  </a:lnTo>
                  <a:lnTo>
                    <a:pt x="982" y="1824"/>
                  </a:lnTo>
                  <a:lnTo>
                    <a:pt x="990" y="1921"/>
                  </a:lnTo>
                  <a:lnTo>
                    <a:pt x="1007" y="2015"/>
                  </a:lnTo>
                  <a:lnTo>
                    <a:pt x="1033" y="2105"/>
                  </a:lnTo>
                  <a:lnTo>
                    <a:pt x="1068" y="2191"/>
                  </a:lnTo>
                  <a:lnTo>
                    <a:pt x="1115" y="2270"/>
                  </a:lnTo>
                  <a:lnTo>
                    <a:pt x="1168" y="2345"/>
                  </a:lnTo>
                  <a:lnTo>
                    <a:pt x="1230" y="2413"/>
                  </a:lnTo>
                  <a:lnTo>
                    <a:pt x="1299" y="2475"/>
                  </a:lnTo>
                  <a:lnTo>
                    <a:pt x="1374" y="2527"/>
                  </a:lnTo>
                  <a:lnTo>
                    <a:pt x="1455" y="2572"/>
                  </a:lnTo>
                  <a:lnTo>
                    <a:pt x="1539" y="2608"/>
                  </a:lnTo>
                  <a:lnTo>
                    <a:pt x="1631" y="2634"/>
                  </a:lnTo>
                  <a:lnTo>
                    <a:pt x="1725" y="2651"/>
                  </a:lnTo>
                  <a:lnTo>
                    <a:pt x="1822" y="2657"/>
                  </a:lnTo>
                  <a:lnTo>
                    <a:pt x="1920" y="2651"/>
                  </a:lnTo>
                  <a:lnTo>
                    <a:pt x="2013" y="2634"/>
                  </a:lnTo>
                  <a:lnTo>
                    <a:pt x="2103" y="2606"/>
                  </a:lnTo>
                  <a:lnTo>
                    <a:pt x="2190" y="2570"/>
                  </a:lnTo>
                  <a:lnTo>
                    <a:pt x="2270" y="2525"/>
                  </a:lnTo>
                  <a:lnTo>
                    <a:pt x="2343" y="2471"/>
                  </a:lnTo>
                  <a:lnTo>
                    <a:pt x="2413" y="2409"/>
                  </a:lnTo>
                  <a:lnTo>
                    <a:pt x="2473" y="2342"/>
                  </a:lnTo>
                  <a:lnTo>
                    <a:pt x="2525" y="2267"/>
                  </a:lnTo>
                  <a:lnTo>
                    <a:pt x="2570" y="2186"/>
                  </a:lnTo>
                  <a:lnTo>
                    <a:pt x="2608" y="2100"/>
                  </a:lnTo>
                  <a:lnTo>
                    <a:pt x="2634" y="2009"/>
                  </a:lnTo>
                  <a:lnTo>
                    <a:pt x="2649" y="1914"/>
                  </a:lnTo>
                  <a:lnTo>
                    <a:pt x="2655" y="1816"/>
                  </a:lnTo>
                  <a:lnTo>
                    <a:pt x="2649" y="1719"/>
                  </a:lnTo>
                  <a:lnTo>
                    <a:pt x="2632" y="1625"/>
                  </a:lnTo>
                  <a:lnTo>
                    <a:pt x="2606" y="1535"/>
                  </a:lnTo>
                  <a:lnTo>
                    <a:pt x="2568" y="1450"/>
                  </a:lnTo>
                  <a:lnTo>
                    <a:pt x="2523" y="1370"/>
                  </a:lnTo>
                  <a:lnTo>
                    <a:pt x="2469" y="1295"/>
                  </a:lnTo>
                  <a:lnTo>
                    <a:pt x="2407" y="1227"/>
                  </a:lnTo>
                  <a:lnTo>
                    <a:pt x="2340" y="1165"/>
                  </a:lnTo>
                  <a:lnTo>
                    <a:pt x="2265" y="1113"/>
                  </a:lnTo>
                  <a:lnTo>
                    <a:pt x="2184" y="1068"/>
                  </a:lnTo>
                  <a:lnTo>
                    <a:pt x="2098" y="1032"/>
                  </a:lnTo>
                  <a:lnTo>
                    <a:pt x="2008" y="1006"/>
                  </a:lnTo>
                  <a:lnTo>
                    <a:pt x="1914" y="989"/>
                  </a:lnTo>
                  <a:lnTo>
                    <a:pt x="1817" y="983"/>
                  </a:lnTo>
                  <a:close/>
                  <a:moveTo>
                    <a:pt x="1940" y="0"/>
                  </a:moveTo>
                  <a:lnTo>
                    <a:pt x="1982" y="4"/>
                  </a:lnTo>
                  <a:lnTo>
                    <a:pt x="2019" y="19"/>
                  </a:lnTo>
                  <a:lnTo>
                    <a:pt x="2051" y="43"/>
                  </a:lnTo>
                  <a:lnTo>
                    <a:pt x="2075" y="75"/>
                  </a:lnTo>
                  <a:lnTo>
                    <a:pt x="2090" y="112"/>
                  </a:lnTo>
                  <a:lnTo>
                    <a:pt x="2096" y="154"/>
                  </a:lnTo>
                  <a:lnTo>
                    <a:pt x="2098" y="392"/>
                  </a:lnTo>
                  <a:lnTo>
                    <a:pt x="2210" y="418"/>
                  </a:lnTo>
                  <a:lnTo>
                    <a:pt x="2319" y="454"/>
                  </a:lnTo>
                  <a:lnTo>
                    <a:pt x="2424" y="497"/>
                  </a:lnTo>
                  <a:lnTo>
                    <a:pt x="2523" y="548"/>
                  </a:lnTo>
                  <a:lnTo>
                    <a:pt x="2621" y="608"/>
                  </a:lnTo>
                  <a:lnTo>
                    <a:pt x="2790" y="439"/>
                  </a:lnTo>
                  <a:lnTo>
                    <a:pt x="2818" y="416"/>
                  </a:lnTo>
                  <a:lnTo>
                    <a:pt x="2848" y="401"/>
                  </a:lnTo>
                  <a:lnTo>
                    <a:pt x="2882" y="394"/>
                  </a:lnTo>
                  <a:lnTo>
                    <a:pt x="2915" y="392"/>
                  </a:lnTo>
                  <a:lnTo>
                    <a:pt x="2949" y="400"/>
                  </a:lnTo>
                  <a:lnTo>
                    <a:pt x="2979" y="415"/>
                  </a:lnTo>
                  <a:lnTo>
                    <a:pt x="3007" y="437"/>
                  </a:lnTo>
                  <a:lnTo>
                    <a:pt x="3193" y="621"/>
                  </a:lnTo>
                  <a:lnTo>
                    <a:pt x="3215" y="649"/>
                  </a:lnTo>
                  <a:lnTo>
                    <a:pt x="3230" y="681"/>
                  </a:lnTo>
                  <a:lnTo>
                    <a:pt x="3238" y="713"/>
                  </a:lnTo>
                  <a:lnTo>
                    <a:pt x="3238" y="749"/>
                  </a:lnTo>
                  <a:lnTo>
                    <a:pt x="3230" y="780"/>
                  </a:lnTo>
                  <a:lnTo>
                    <a:pt x="3215" y="812"/>
                  </a:lnTo>
                  <a:lnTo>
                    <a:pt x="3193" y="840"/>
                  </a:lnTo>
                  <a:lnTo>
                    <a:pt x="3024" y="1009"/>
                  </a:lnTo>
                  <a:lnTo>
                    <a:pt x="3084" y="1105"/>
                  </a:lnTo>
                  <a:lnTo>
                    <a:pt x="3137" y="1205"/>
                  </a:lnTo>
                  <a:lnTo>
                    <a:pt x="3180" y="1310"/>
                  </a:lnTo>
                  <a:lnTo>
                    <a:pt x="3215" y="1418"/>
                  </a:lnTo>
                  <a:lnTo>
                    <a:pt x="3244" y="1531"/>
                  </a:lnTo>
                  <a:lnTo>
                    <a:pt x="3482" y="1531"/>
                  </a:lnTo>
                  <a:lnTo>
                    <a:pt x="3523" y="1535"/>
                  </a:lnTo>
                  <a:lnTo>
                    <a:pt x="3560" y="1550"/>
                  </a:lnTo>
                  <a:lnTo>
                    <a:pt x="3592" y="1574"/>
                  </a:lnTo>
                  <a:lnTo>
                    <a:pt x="3617" y="1606"/>
                  </a:lnTo>
                  <a:lnTo>
                    <a:pt x="3632" y="1642"/>
                  </a:lnTo>
                  <a:lnTo>
                    <a:pt x="3637" y="1683"/>
                  </a:lnTo>
                  <a:lnTo>
                    <a:pt x="3639" y="1944"/>
                  </a:lnTo>
                  <a:lnTo>
                    <a:pt x="3634" y="1985"/>
                  </a:lnTo>
                  <a:lnTo>
                    <a:pt x="3619" y="2021"/>
                  </a:lnTo>
                  <a:lnTo>
                    <a:pt x="3594" y="2053"/>
                  </a:lnTo>
                  <a:lnTo>
                    <a:pt x="3562" y="2077"/>
                  </a:lnTo>
                  <a:lnTo>
                    <a:pt x="3527" y="2092"/>
                  </a:lnTo>
                  <a:lnTo>
                    <a:pt x="3485" y="2098"/>
                  </a:lnTo>
                  <a:lnTo>
                    <a:pt x="3245" y="2100"/>
                  </a:lnTo>
                  <a:lnTo>
                    <a:pt x="3219" y="2212"/>
                  </a:lnTo>
                  <a:lnTo>
                    <a:pt x="3184" y="2321"/>
                  </a:lnTo>
                  <a:lnTo>
                    <a:pt x="3140" y="2426"/>
                  </a:lnTo>
                  <a:lnTo>
                    <a:pt x="3090" y="2527"/>
                  </a:lnTo>
                  <a:lnTo>
                    <a:pt x="3032" y="2623"/>
                  </a:lnTo>
                  <a:lnTo>
                    <a:pt x="3200" y="2790"/>
                  </a:lnTo>
                  <a:lnTo>
                    <a:pt x="3223" y="2818"/>
                  </a:lnTo>
                  <a:lnTo>
                    <a:pt x="3238" y="2850"/>
                  </a:lnTo>
                  <a:lnTo>
                    <a:pt x="3245" y="2884"/>
                  </a:lnTo>
                  <a:lnTo>
                    <a:pt x="3245" y="2918"/>
                  </a:lnTo>
                  <a:lnTo>
                    <a:pt x="3238" y="2951"/>
                  </a:lnTo>
                  <a:lnTo>
                    <a:pt x="3223" y="2981"/>
                  </a:lnTo>
                  <a:lnTo>
                    <a:pt x="3200" y="3010"/>
                  </a:lnTo>
                  <a:lnTo>
                    <a:pt x="3019" y="3193"/>
                  </a:lnTo>
                  <a:lnTo>
                    <a:pt x="2990" y="3216"/>
                  </a:lnTo>
                  <a:lnTo>
                    <a:pt x="2959" y="3231"/>
                  </a:lnTo>
                  <a:lnTo>
                    <a:pt x="2925" y="3238"/>
                  </a:lnTo>
                  <a:lnTo>
                    <a:pt x="2891" y="3240"/>
                  </a:lnTo>
                  <a:lnTo>
                    <a:pt x="2859" y="3233"/>
                  </a:lnTo>
                  <a:lnTo>
                    <a:pt x="2827" y="3218"/>
                  </a:lnTo>
                  <a:lnTo>
                    <a:pt x="2799" y="3195"/>
                  </a:lnTo>
                  <a:lnTo>
                    <a:pt x="2630" y="3026"/>
                  </a:lnTo>
                  <a:lnTo>
                    <a:pt x="2535" y="3086"/>
                  </a:lnTo>
                  <a:lnTo>
                    <a:pt x="2435" y="3137"/>
                  </a:lnTo>
                  <a:lnTo>
                    <a:pt x="2330" y="3182"/>
                  </a:lnTo>
                  <a:lnTo>
                    <a:pt x="2222" y="3218"/>
                  </a:lnTo>
                  <a:lnTo>
                    <a:pt x="2109" y="3246"/>
                  </a:lnTo>
                  <a:lnTo>
                    <a:pt x="2109" y="3484"/>
                  </a:lnTo>
                  <a:lnTo>
                    <a:pt x="2105" y="3526"/>
                  </a:lnTo>
                  <a:lnTo>
                    <a:pt x="2090" y="3563"/>
                  </a:lnTo>
                  <a:lnTo>
                    <a:pt x="2066" y="3593"/>
                  </a:lnTo>
                  <a:lnTo>
                    <a:pt x="2034" y="3618"/>
                  </a:lnTo>
                  <a:lnTo>
                    <a:pt x="1998" y="3634"/>
                  </a:lnTo>
                  <a:lnTo>
                    <a:pt x="1957" y="3640"/>
                  </a:lnTo>
                  <a:lnTo>
                    <a:pt x="1697" y="3640"/>
                  </a:lnTo>
                  <a:lnTo>
                    <a:pt x="1655" y="3636"/>
                  </a:lnTo>
                  <a:lnTo>
                    <a:pt x="1620" y="3621"/>
                  </a:lnTo>
                  <a:lnTo>
                    <a:pt x="1588" y="3597"/>
                  </a:lnTo>
                  <a:lnTo>
                    <a:pt x="1563" y="3565"/>
                  </a:lnTo>
                  <a:lnTo>
                    <a:pt x="1548" y="3529"/>
                  </a:lnTo>
                  <a:lnTo>
                    <a:pt x="1543" y="3488"/>
                  </a:lnTo>
                  <a:lnTo>
                    <a:pt x="1541" y="3248"/>
                  </a:lnTo>
                  <a:lnTo>
                    <a:pt x="1428" y="3222"/>
                  </a:lnTo>
                  <a:lnTo>
                    <a:pt x="1320" y="3186"/>
                  </a:lnTo>
                  <a:lnTo>
                    <a:pt x="1215" y="3143"/>
                  </a:lnTo>
                  <a:lnTo>
                    <a:pt x="1113" y="3092"/>
                  </a:lnTo>
                  <a:lnTo>
                    <a:pt x="1018" y="3032"/>
                  </a:lnTo>
                  <a:lnTo>
                    <a:pt x="849" y="3201"/>
                  </a:lnTo>
                  <a:lnTo>
                    <a:pt x="821" y="3223"/>
                  </a:lnTo>
                  <a:lnTo>
                    <a:pt x="789" y="3240"/>
                  </a:lnTo>
                  <a:lnTo>
                    <a:pt x="757" y="3248"/>
                  </a:lnTo>
                  <a:lnTo>
                    <a:pt x="721" y="3248"/>
                  </a:lnTo>
                  <a:lnTo>
                    <a:pt x="690" y="3240"/>
                  </a:lnTo>
                  <a:lnTo>
                    <a:pt x="658" y="3225"/>
                  </a:lnTo>
                  <a:lnTo>
                    <a:pt x="630" y="3203"/>
                  </a:lnTo>
                  <a:lnTo>
                    <a:pt x="446" y="3021"/>
                  </a:lnTo>
                  <a:lnTo>
                    <a:pt x="423" y="2993"/>
                  </a:lnTo>
                  <a:lnTo>
                    <a:pt x="408" y="2961"/>
                  </a:lnTo>
                  <a:lnTo>
                    <a:pt x="401" y="2927"/>
                  </a:lnTo>
                  <a:lnTo>
                    <a:pt x="401" y="2893"/>
                  </a:lnTo>
                  <a:lnTo>
                    <a:pt x="408" y="2861"/>
                  </a:lnTo>
                  <a:lnTo>
                    <a:pt x="421" y="2829"/>
                  </a:lnTo>
                  <a:lnTo>
                    <a:pt x="444" y="2801"/>
                  </a:lnTo>
                  <a:lnTo>
                    <a:pt x="613" y="2632"/>
                  </a:lnTo>
                  <a:lnTo>
                    <a:pt x="555" y="2537"/>
                  </a:lnTo>
                  <a:lnTo>
                    <a:pt x="502" y="2437"/>
                  </a:lnTo>
                  <a:lnTo>
                    <a:pt x="457" y="2332"/>
                  </a:lnTo>
                  <a:lnTo>
                    <a:pt x="421" y="2223"/>
                  </a:lnTo>
                  <a:lnTo>
                    <a:pt x="395" y="2111"/>
                  </a:lnTo>
                  <a:lnTo>
                    <a:pt x="155" y="2111"/>
                  </a:lnTo>
                  <a:lnTo>
                    <a:pt x="114" y="2105"/>
                  </a:lnTo>
                  <a:lnTo>
                    <a:pt x="76" y="2090"/>
                  </a:lnTo>
                  <a:lnTo>
                    <a:pt x="46" y="2066"/>
                  </a:lnTo>
                  <a:lnTo>
                    <a:pt x="22" y="2036"/>
                  </a:lnTo>
                  <a:lnTo>
                    <a:pt x="5" y="1998"/>
                  </a:lnTo>
                  <a:lnTo>
                    <a:pt x="1" y="1957"/>
                  </a:lnTo>
                  <a:lnTo>
                    <a:pt x="0" y="1698"/>
                  </a:lnTo>
                  <a:lnTo>
                    <a:pt x="5" y="1657"/>
                  </a:lnTo>
                  <a:lnTo>
                    <a:pt x="20" y="1621"/>
                  </a:lnTo>
                  <a:lnTo>
                    <a:pt x="43" y="1589"/>
                  </a:lnTo>
                  <a:lnTo>
                    <a:pt x="75" y="1565"/>
                  </a:lnTo>
                  <a:lnTo>
                    <a:pt x="112" y="1548"/>
                  </a:lnTo>
                  <a:lnTo>
                    <a:pt x="153" y="1542"/>
                  </a:lnTo>
                  <a:lnTo>
                    <a:pt x="391" y="1542"/>
                  </a:lnTo>
                  <a:lnTo>
                    <a:pt x="418" y="1430"/>
                  </a:lnTo>
                  <a:lnTo>
                    <a:pt x="453" y="1321"/>
                  </a:lnTo>
                  <a:lnTo>
                    <a:pt x="496" y="1216"/>
                  </a:lnTo>
                  <a:lnTo>
                    <a:pt x="549" y="1114"/>
                  </a:lnTo>
                  <a:lnTo>
                    <a:pt x="607" y="1019"/>
                  </a:lnTo>
                  <a:lnTo>
                    <a:pt x="438" y="850"/>
                  </a:lnTo>
                  <a:lnTo>
                    <a:pt x="416" y="822"/>
                  </a:lnTo>
                  <a:lnTo>
                    <a:pt x="401" y="790"/>
                  </a:lnTo>
                  <a:lnTo>
                    <a:pt x="393" y="756"/>
                  </a:lnTo>
                  <a:lnTo>
                    <a:pt x="393" y="722"/>
                  </a:lnTo>
                  <a:lnTo>
                    <a:pt x="401" y="690"/>
                  </a:lnTo>
                  <a:lnTo>
                    <a:pt x="414" y="658"/>
                  </a:lnTo>
                  <a:lnTo>
                    <a:pt x="436" y="630"/>
                  </a:lnTo>
                  <a:lnTo>
                    <a:pt x="620" y="446"/>
                  </a:lnTo>
                  <a:lnTo>
                    <a:pt x="648" y="424"/>
                  </a:lnTo>
                  <a:lnTo>
                    <a:pt x="678" y="409"/>
                  </a:lnTo>
                  <a:lnTo>
                    <a:pt x="712" y="401"/>
                  </a:lnTo>
                  <a:lnTo>
                    <a:pt x="746" y="401"/>
                  </a:lnTo>
                  <a:lnTo>
                    <a:pt x="780" y="407"/>
                  </a:lnTo>
                  <a:lnTo>
                    <a:pt x="810" y="422"/>
                  </a:lnTo>
                  <a:lnTo>
                    <a:pt x="838" y="445"/>
                  </a:lnTo>
                  <a:lnTo>
                    <a:pt x="1007" y="613"/>
                  </a:lnTo>
                  <a:lnTo>
                    <a:pt x="1102" y="553"/>
                  </a:lnTo>
                  <a:lnTo>
                    <a:pt x="1203" y="503"/>
                  </a:lnTo>
                  <a:lnTo>
                    <a:pt x="1308" y="458"/>
                  </a:lnTo>
                  <a:lnTo>
                    <a:pt x="1417" y="422"/>
                  </a:lnTo>
                  <a:lnTo>
                    <a:pt x="1530" y="394"/>
                  </a:lnTo>
                  <a:lnTo>
                    <a:pt x="1528" y="156"/>
                  </a:lnTo>
                  <a:lnTo>
                    <a:pt x="1533" y="114"/>
                  </a:lnTo>
                  <a:lnTo>
                    <a:pt x="1548" y="77"/>
                  </a:lnTo>
                  <a:lnTo>
                    <a:pt x="1573" y="47"/>
                  </a:lnTo>
                  <a:lnTo>
                    <a:pt x="1603" y="22"/>
                  </a:lnTo>
                  <a:lnTo>
                    <a:pt x="1640" y="6"/>
                  </a:lnTo>
                  <a:lnTo>
                    <a:pt x="1682" y="0"/>
                  </a:lnTo>
                  <a:lnTo>
                    <a:pt x="19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kern="0" dirty="0">
                <a:solidFill>
                  <a:sysClr val="windowText" lastClr="000000"/>
                </a:solidFill>
                <a:latin typeface="+mj-lt"/>
              </a:endParaRPr>
            </a:p>
          </p:txBody>
        </p:sp>
        <p:sp>
          <p:nvSpPr>
            <p:cNvPr id="20" name="Freeform 83"/>
            <p:cNvSpPr>
              <a:spLocks noEditPoints="1"/>
            </p:cNvSpPr>
            <p:nvPr/>
          </p:nvSpPr>
          <p:spPr bwMode="auto">
            <a:xfrm rot="16200000">
              <a:off x="3703777" y="4946957"/>
              <a:ext cx="766409" cy="810794"/>
            </a:xfrm>
            <a:custGeom>
              <a:avLst/>
              <a:gdLst>
                <a:gd name="T0" fmla="*/ 1533 w 3639"/>
                <a:gd name="T1" fmla="*/ 1034 h 3640"/>
                <a:gd name="T2" fmla="*/ 1226 w 3639"/>
                <a:gd name="T3" fmla="*/ 1231 h 3640"/>
                <a:gd name="T4" fmla="*/ 1031 w 3639"/>
                <a:gd name="T5" fmla="*/ 1540 h 3640"/>
                <a:gd name="T6" fmla="*/ 990 w 3639"/>
                <a:gd name="T7" fmla="*/ 1921 h 3640"/>
                <a:gd name="T8" fmla="*/ 1115 w 3639"/>
                <a:gd name="T9" fmla="*/ 2270 h 3640"/>
                <a:gd name="T10" fmla="*/ 1374 w 3639"/>
                <a:gd name="T11" fmla="*/ 2527 h 3640"/>
                <a:gd name="T12" fmla="*/ 1725 w 3639"/>
                <a:gd name="T13" fmla="*/ 2651 h 3640"/>
                <a:gd name="T14" fmla="*/ 2103 w 3639"/>
                <a:gd name="T15" fmla="*/ 2606 h 3640"/>
                <a:gd name="T16" fmla="*/ 2413 w 3639"/>
                <a:gd name="T17" fmla="*/ 2409 h 3640"/>
                <a:gd name="T18" fmla="*/ 2608 w 3639"/>
                <a:gd name="T19" fmla="*/ 2100 h 3640"/>
                <a:gd name="T20" fmla="*/ 2649 w 3639"/>
                <a:gd name="T21" fmla="*/ 1719 h 3640"/>
                <a:gd name="T22" fmla="*/ 2523 w 3639"/>
                <a:gd name="T23" fmla="*/ 1370 h 3640"/>
                <a:gd name="T24" fmla="*/ 2265 w 3639"/>
                <a:gd name="T25" fmla="*/ 1113 h 3640"/>
                <a:gd name="T26" fmla="*/ 1914 w 3639"/>
                <a:gd name="T27" fmla="*/ 989 h 3640"/>
                <a:gd name="T28" fmla="*/ 2019 w 3639"/>
                <a:gd name="T29" fmla="*/ 19 h 3640"/>
                <a:gd name="T30" fmla="*/ 2096 w 3639"/>
                <a:gd name="T31" fmla="*/ 154 h 3640"/>
                <a:gd name="T32" fmla="*/ 2424 w 3639"/>
                <a:gd name="T33" fmla="*/ 497 h 3640"/>
                <a:gd name="T34" fmla="*/ 2818 w 3639"/>
                <a:gd name="T35" fmla="*/ 416 h 3640"/>
                <a:gd name="T36" fmla="*/ 2949 w 3639"/>
                <a:gd name="T37" fmla="*/ 400 h 3640"/>
                <a:gd name="T38" fmla="*/ 3215 w 3639"/>
                <a:gd name="T39" fmla="*/ 649 h 3640"/>
                <a:gd name="T40" fmla="*/ 3230 w 3639"/>
                <a:gd name="T41" fmla="*/ 780 h 3640"/>
                <a:gd name="T42" fmla="*/ 3084 w 3639"/>
                <a:gd name="T43" fmla="*/ 1105 h 3640"/>
                <a:gd name="T44" fmla="*/ 3244 w 3639"/>
                <a:gd name="T45" fmla="*/ 1531 h 3640"/>
                <a:gd name="T46" fmla="*/ 3592 w 3639"/>
                <a:gd name="T47" fmla="*/ 1574 h 3640"/>
                <a:gd name="T48" fmla="*/ 3639 w 3639"/>
                <a:gd name="T49" fmla="*/ 1944 h 3640"/>
                <a:gd name="T50" fmla="*/ 3562 w 3639"/>
                <a:gd name="T51" fmla="*/ 2077 h 3640"/>
                <a:gd name="T52" fmla="*/ 3219 w 3639"/>
                <a:gd name="T53" fmla="*/ 2212 h 3640"/>
                <a:gd name="T54" fmla="*/ 3032 w 3639"/>
                <a:gd name="T55" fmla="*/ 2623 h 3640"/>
                <a:gd name="T56" fmla="*/ 3245 w 3639"/>
                <a:gd name="T57" fmla="*/ 2884 h 3640"/>
                <a:gd name="T58" fmla="*/ 3200 w 3639"/>
                <a:gd name="T59" fmla="*/ 3010 h 3640"/>
                <a:gd name="T60" fmla="*/ 2925 w 3639"/>
                <a:gd name="T61" fmla="*/ 3238 h 3640"/>
                <a:gd name="T62" fmla="*/ 2799 w 3639"/>
                <a:gd name="T63" fmla="*/ 3195 h 3640"/>
                <a:gd name="T64" fmla="*/ 2330 w 3639"/>
                <a:gd name="T65" fmla="*/ 3182 h 3640"/>
                <a:gd name="T66" fmla="*/ 2105 w 3639"/>
                <a:gd name="T67" fmla="*/ 3526 h 3640"/>
                <a:gd name="T68" fmla="*/ 1998 w 3639"/>
                <a:gd name="T69" fmla="*/ 3634 h 3640"/>
                <a:gd name="T70" fmla="*/ 1620 w 3639"/>
                <a:gd name="T71" fmla="*/ 3621 h 3640"/>
                <a:gd name="T72" fmla="*/ 1543 w 3639"/>
                <a:gd name="T73" fmla="*/ 3488 h 3640"/>
                <a:gd name="T74" fmla="*/ 1215 w 3639"/>
                <a:gd name="T75" fmla="*/ 3143 h 3640"/>
                <a:gd name="T76" fmla="*/ 821 w 3639"/>
                <a:gd name="T77" fmla="*/ 3223 h 3640"/>
                <a:gd name="T78" fmla="*/ 690 w 3639"/>
                <a:gd name="T79" fmla="*/ 3240 h 3640"/>
                <a:gd name="T80" fmla="*/ 423 w 3639"/>
                <a:gd name="T81" fmla="*/ 2993 h 3640"/>
                <a:gd name="T82" fmla="*/ 408 w 3639"/>
                <a:gd name="T83" fmla="*/ 2861 h 3640"/>
                <a:gd name="T84" fmla="*/ 555 w 3639"/>
                <a:gd name="T85" fmla="*/ 2537 h 3640"/>
                <a:gd name="T86" fmla="*/ 395 w 3639"/>
                <a:gd name="T87" fmla="*/ 2111 h 3640"/>
                <a:gd name="T88" fmla="*/ 46 w 3639"/>
                <a:gd name="T89" fmla="*/ 2066 h 3640"/>
                <a:gd name="T90" fmla="*/ 0 w 3639"/>
                <a:gd name="T91" fmla="*/ 1698 h 3640"/>
                <a:gd name="T92" fmla="*/ 75 w 3639"/>
                <a:gd name="T93" fmla="*/ 1565 h 3640"/>
                <a:gd name="T94" fmla="*/ 418 w 3639"/>
                <a:gd name="T95" fmla="*/ 1430 h 3640"/>
                <a:gd name="T96" fmla="*/ 607 w 3639"/>
                <a:gd name="T97" fmla="*/ 1019 h 3640"/>
                <a:gd name="T98" fmla="*/ 393 w 3639"/>
                <a:gd name="T99" fmla="*/ 756 h 3640"/>
                <a:gd name="T100" fmla="*/ 436 w 3639"/>
                <a:gd name="T101" fmla="*/ 630 h 3640"/>
                <a:gd name="T102" fmla="*/ 712 w 3639"/>
                <a:gd name="T103" fmla="*/ 401 h 3640"/>
                <a:gd name="T104" fmla="*/ 838 w 3639"/>
                <a:gd name="T105" fmla="*/ 445 h 3640"/>
                <a:gd name="T106" fmla="*/ 1308 w 3639"/>
                <a:gd name="T107" fmla="*/ 458 h 3640"/>
                <a:gd name="T108" fmla="*/ 1533 w 3639"/>
                <a:gd name="T109" fmla="*/ 114 h 3640"/>
                <a:gd name="T110" fmla="*/ 1640 w 3639"/>
                <a:gd name="T111" fmla="*/ 6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9" h="3640">
                  <a:moveTo>
                    <a:pt x="1817" y="983"/>
                  </a:moveTo>
                  <a:lnTo>
                    <a:pt x="1719" y="991"/>
                  </a:lnTo>
                  <a:lnTo>
                    <a:pt x="1623" y="1007"/>
                  </a:lnTo>
                  <a:lnTo>
                    <a:pt x="1533" y="1034"/>
                  </a:lnTo>
                  <a:lnTo>
                    <a:pt x="1449" y="1069"/>
                  </a:lnTo>
                  <a:lnTo>
                    <a:pt x="1368" y="1116"/>
                  </a:lnTo>
                  <a:lnTo>
                    <a:pt x="1293" y="1169"/>
                  </a:lnTo>
                  <a:lnTo>
                    <a:pt x="1226" y="1231"/>
                  </a:lnTo>
                  <a:lnTo>
                    <a:pt x="1164" y="1300"/>
                  </a:lnTo>
                  <a:lnTo>
                    <a:pt x="1112" y="1375"/>
                  </a:lnTo>
                  <a:lnTo>
                    <a:pt x="1067" y="1456"/>
                  </a:lnTo>
                  <a:lnTo>
                    <a:pt x="1031" y="1540"/>
                  </a:lnTo>
                  <a:lnTo>
                    <a:pt x="1005" y="1632"/>
                  </a:lnTo>
                  <a:lnTo>
                    <a:pt x="988" y="1726"/>
                  </a:lnTo>
                  <a:lnTo>
                    <a:pt x="982" y="1824"/>
                  </a:lnTo>
                  <a:lnTo>
                    <a:pt x="990" y="1921"/>
                  </a:lnTo>
                  <a:lnTo>
                    <a:pt x="1007" y="2015"/>
                  </a:lnTo>
                  <a:lnTo>
                    <a:pt x="1033" y="2105"/>
                  </a:lnTo>
                  <a:lnTo>
                    <a:pt x="1068" y="2191"/>
                  </a:lnTo>
                  <a:lnTo>
                    <a:pt x="1115" y="2270"/>
                  </a:lnTo>
                  <a:lnTo>
                    <a:pt x="1168" y="2345"/>
                  </a:lnTo>
                  <a:lnTo>
                    <a:pt x="1230" y="2413"/>
                  </a:lnTo>
                  <a:lnTo>
                    <a:pt x="1299" y="2475"/>
                  </a:lnTo>
                  <a:lnTo>
                    <a:pt x="1374" y="2527"/>
                  </a:lnTo>
                  <a:lnTo>
                    <a:pt x="1455" y="2572"/>
                  </a:lnTo>
                  <a:lnTo>
                    <a:pt x="1539" y="2608"/>
                  </a:lnTo>
                  <a:lnTo>
                    <a:pt x="1631" y="2634"/>
                  </a:lnTo>
                  <a:lnTo>
                    <a:pt x="1725" y="2651"/>
                  </a:lnTo>
                  <a:lnTo>
                    <a:pt x="1822" y="2657"/>
                  </a:lnTo>
                  <a:lnTo>
                    <a:pt x="1920" y="2651"/>
                  </a:lnTo>
                  <a:lnTo>
                    <a:pt x="2013" y="2634"/>
                  </a:lnTo>
                  <a:lnTo>
                    <a:pt x="2103" y="2606"/>
                  </a:lnTo>
                  <a:lnTo>
                    <a:pt x="2190" y="2570"/>
                  </a:lnTo>
                  <a:lnTo>
                    <a:pt x="2270" y="2525"/>
                  </a:lnTo>
                  <a:lnTo>
                    <a:pt x="2343" y="2471"/>
                  </a:lnTo>
                  <a:lnTo>
                    <a:pt x="2413" y="2409"/>
                  </a:lnTo>
                  <a:lnTo>
                    <a:pt x="2473" y="2342"/>
                  </a:lnTo>
                  <a:lnTo>
                    <a:pt x="2525" y="2267"/>
                  </a:lnTo>
                  <a:lnTo>
                    <a:pt x="2570" y="2186"/>
                  </a:lnTo>
                  <a:lnTo>
                    <a:pt x="2608" y="2100"/>
                  </a:lnTo>
                  <a:lnTo>
                    <a:pt x="2634" y="2009"/>
                  </a:lnTo>
                  <a:lnTo>
                    <a:pt x="2649" y="1914"/>
                  </a:lnTo>
                  <a:lnTo>
                    <a:pt x="2655" y="1816"/>
                  </a:lnTo>
                  <a:lnTo>
                    <a:pt x="2649" y="1719"/>
                  </a:lnTo>
                  <a:lnTo>
                    <a:pt x="2632" y="1625"/>
                  </a:lnTo>
                  <a:lnTo>
                    <a:pt x="2606" y="1535"/>
                  </a:lnTo>
                  <a:lnTo>
                    <a:pt x="2568" y="1450"/>
                  </a:lnTo>
                  <a:lnTo>
                    <a:pt x="2523" y="1370"/>
                  </a:lnTo>
                  <a:lnTo>
                    <a:pt x="2469" y="1295"/>
                  </a:lnTo>
                  <a:lnTo>
                    <a:pt x="2407" y="1227"/>
                  </a:lnTo>
                  <a:lnTo>
                    <a:pt x="2340" y="1165"/>
                  </a:lnTo>
                  <a:lnTo>
                    <a:pt x="2265" y="1113"/>
                  </a:lnTo>
                  <a:lnTo>
                    <a:pt x="2184" y="1068"/>
                  </a:lnTo>
                  <a:lnTo>
                    <a:pt x="2098" y="1032"/>
                  </a:lnTo>
                  <a:lnTo>
                    <a:pt x="2008" y="1006"/>
                  </a:lnTo>
                  <a:lnTo>
                    <a:pt x="1914" y="989"/>
                  </a:lnTo>
                  <a:lnTo>
                    <a:pt x="1817" y="983"/>
                  </a:lnTo>
                  <a:close/>
                  <a:moveTo>
                    <a:pt x="1940" y="0"/>
                  </a:moveTo>
                  <a:lnTo>
                    <a:pt x="1982" y="4"/>
                  </a:lnTo>
                  <a:lnTo>
                    <a:pt x="2019" y="19"/>
                  </a:lnTo>
                  <a:lnTo>
                    <a:pt x="2051" y="43"/>
                  </a:lnTo>
                  <a:lnTo>
                    <a:pt x="2075" y="75"/>
                  </a:lnTo>
                  <a:lnTo>
                    <a:pt x="2090" y="112"/>
                  </a:lnTo>
                  <a:lnTo>
                    <a:pt x="2096" y="154"/>
                  </a:lnTo>
                  <a:lnTo>
                    <a:pt x="2098" y="392"/>
                  </a:lnTo>
                  <a:lnTo>
                    <a:pt x="2210" y="418"/>
                  </a:lnTo>
                  <a:lnTo>
                    <a:pt x="2319" y="454"/>
                  </a:lnTo>
                  <a:lnTo>
                    <a:pt x="2424" y="497"/>
                  </a:lnTo>
                  <a:lnTo>
                    <a:pt x="2523" y="548"/>
                  </a:lnTo>
                  <a:lnTo>
                    <a:pt x="2621" y="608"/>
                  </a:lnTo>
                  <a:lnTo>
                    <a:pt x="2790" y="439"/>
                  </a:lnTo>
                  <a:lnTo>
                    <a:pt x="2818" y="416"/>
                  </a:lnTo>
                  <a:lnTo>
                    <a:pt x="2848" y="401"/>
                  </a:lnTo>
                  <a:lnTo>
                    <a:pt x="2882" y="394"/>
                  </a:lnTo>
                  <a:lnTo>
                    <a:pt x="2915" y="392"/>
                  </a:lnTo>
                  <a:lnTo>
                    <a:pt x="2949" y="400"/>
                  </a:lnTo>
                  <a:lnTo>
                    <a:pt x="2979" y="415"/>
                  </a:lnTo>
                  <a:lnTo>
                    <a:pt x="3007" y="437"/>
                  </a:lnTo>
                  <a:lnTo>
                    <a:pt x="3193" y="621"/>
                  </a:lnTo>
                  <a:lnTo>
                    <a:pt x="3215" y="649"/>
                  </a:lnTo>
                  <a:lnTo>
                    <a:pt x="3230" y="681"/>
                  </a:lnTo>
                  <a:lnTo>
                    <a:pt x="3238" y="713"/>
                  </a:lnTo>
                  <a:lnTo>
                    <a:pt x="3238" y="749"/>
                  </a:lnTo>
                  <a:lnTo>
                    <a:pt x="3230" y="780"/>
                  </a:lnTo>
                  <a:lnTo>
                    <a:pt x="3215" y="812"/>
                  </a:lnTo>
                  <a:lnTo>
                    <a:pt x="3193" y="840"/>
                  </a:lnTo>
                  <a:lnTo>
                    <a:pt x="3024" y="1009"/>
                  </a:lnTo>
                  <a:lnTo>
                    <a:pt x="3084" y="1105"/>
                  </a:lnTo>
                  <a:lnTo>
                    <a:pt x="3137" y="1205"/>
                  </a:lnTo>
                  <a:lnTo>
                    <a:pt x="3180" y="1310"/>
                  </a:lnTo>
                  <a:lnTo>
                    <a:pt x="3215" y="1418"/>
                  </a:lnTo>
                  <a:lnTo>
                    <a:pt x="3244" y="1531"/>
                  </a:lnTo>
                  <a:lnTo>
                    <a:pt x="3482" y="1531"/>
                  </a:lnTo>
                  <a:lnTo>
                    <a:pt x="3523" y="1535"/>
                  </a:lnTo>
                  <a:lnTo>
                    <a:pt x="3560" y="1550"/>
                  </a:lnTo>
                  <a:lnTo>
                    <a:pt x="3592" y="1574"/>
                  </a:lnTo>
                  <a:lnTo>
                    <a:pt x="3617" y="1606"/>
                  </a:lnTo>
                  <a:lnTo>
                    <a:pt x="3632" y="1642"/>
                  </a:lnTo>
                  <a:lnTo>
                    <a:pt x="3637" y="1683"/>
                  </a:lnTo>
                  <a:lnTo>
                    <a:pt x="3639" y="1944"/>
                  </a:lnTo>
                  <a:lnTo>
                    <a:pt x="3634" y="1985"/>
                  </a:lnTo>
                  <a:lnTo>
                    <a:pt x="3619" y="2021"/>
                  </a:lnTo>
                  <a:lnTo>
                    <a:pt x="3594" y="2053"/>
                  </a:lnTo>
                  <a:lnTo>
                    <a:pt x="3562" y="2077"/>
                  </a:lnTo>
                  <a:lnTo>
                    <a:pt x="3527" y="2092"/>
                  </a:lnTo>
                  <a:lnTo>
                    <a:pt x="3485" y="2098"/>
                  </a:lnTo>
                  <a:lnTo>
                    <a:pt x="3245" y="2100"/>
                  </a:lnTo>
                  <a:lnTo>
                    <a:pt x="3219" y="2212"/>
                  </a:lnTo>
                  <a:lnTo>
                    <a:pt x="3184" y="2321"/>
                  </a:lnTo>
                  <a:lnTo>
                    <a:pt x="3140" y="2426"/>
                  </a:lnTo>
                  <a:lnTo>
                    <a:pt x="3090" y="2527"/>
                  </a:lnTo>
                  <a:lnTo>
                    <a:pt x="3032" y="2623"/>
                  </a:lnTo>
                  <a:lnTo>
                    <a:pt x="3200" y="2790"/>
                  </a:lnTo>
                  <a:lnTo>
                    <a:pt x="3223" y="2818"/>
                  </a:lnTo>
                  <a:lnTo>
                    <a:pt x="3238" y="2850"/>
                  </a:lnTo>
                  <a:lnTo>
                    <a:pt x="3245" y="2884"/>
                  </a:lnTo>
                  <a:lnTo>
                    <a:pt x="3245" y="2918"/>
                  </a:lnTo>
                  <a:lnTo>
                    <a:pt x="3238" y="2951"/>
                  </a:lnTo>
                  <a:lnTo>
                    <a:pt x="3223" y="2981"/>
                  </a:lnTo>
                  <a:lnTo>
                    <a:pt x="3200" y="3010"/>
                  </a:lnTo>
                  <a:lnTo>
                    <a:pt x="3019" y="3193"/>
                  </a:lnTo>
                  <a:lnTo>
                    <a:pt x="2990" y="3216"/>
                  </a:lnTo>
                  <a:lnTo>
                    <a:pt x="2959" y="3231"/>
                  </a:lnTo>
                  <a:lnTo>
                    <a:pt x="2925" y="3238"/>
                  </a:lnTo>
                  <a:lnTo>
                    <a:pt x="2891" y="3240"/>
                  </a:lnTo>
                  <a:lnTo>
                    <a:pt x="2859" y="3233"/>
                  </a:lnTo>
                  <a:lnTo>
                    <a:pt x="2827" y="3218"/>
                  </a:lnTo>
                  <a:lnTo>
                    <a:pt x="2799" y="3195"/>
                  </a:lnTo>
                  <a:lnTo>
                    <a:pt x="2630" y="3026"/>
                  </a:lnTo>
                  <a:lnTo>
                    <a:pt x="2535" y="3086"/>
                  </a:lnTo>
                  <a:lnTo>
                    <a:pt x="2435" y="3137"/>
                  </a:lnTo>
                  <a:lnTo>
                    <a:pt x="2330" y="3182"/>
                  </a:lnTo>
                  <a:lnTo>
                    <a:pt x="2222" y="3218"/>
                  </a:lnTo>
                  <a:lnTo>
                    <a:pt x="2109" y="3246"/>
                  </a:lnTo>
                  <a:lnTo>
                    <a:pt x="2109" y="3484"/>
                  </a:lnTo>
                  <a:lnTo>
                    <a:pt x="2105" y="3526"/>
                  </a:lnTo>
                  <a:lnTo>
                    <a:pt x="2090" y="3563"/>
                  </a:lnTo>
                  <a:lnTo>
                    <a:pt x="2066" y="3593"/>
                  </a:lnTo>
                  <a:lnTo>
                    <a:pt x="2034" y="3618"/>
                  </a:lnTo>
                  <a:lnTo>
                    <a:pt x="1998" y="3634"/>
                  </a:lnTo>
                  <a:lnTo>
                    <a:pt x="1957" y="3640"/>
                  </a:lnTo>
                  <a:lnTo>
                    <a:pt x="1697" y="3640"/>
                  </a:lnTo>
                  <a:lnTo>
                    <a:pt x="1655" y="3636"/>
                  </a:lnTo>
                  <a:lnTo>
                    <a:pt x="1620" y="3621"/>
                  </a:lnTo>
                  <a:lnTo>
                    <a:pt x="1588" y="3597"/>
                  </a:lnTo>
                  <a:lnTo>
                    <a:pt x="1563" y="3565"/>
                  </a:lnTo>
                  <a:lnTo>
                    <a:pt x="1548" y="3529"/>
                  </a:lnTo>
                  <a:lnTo>
                    <a:pt x="1543" y="3488"/>
                  </a:lnTo>
                  <a:lnTo>
                    <a:pt x="1541" y="3248"/>
                  </a:lnTo>
                  <a:lnTo>
                    <a:pt x="1428" y="3222"/>
                  </a:lnTo>
                  <a:lnTo>
                    <a:pt x="1320" y="3186"/>
                  </a:lnTo>
                  <a:lnTo>
                    <a:pt x="1215" y="3143"/>
                  </a:lnTo>
                  <a:lnTo>
                    <a:pt x="1113" y="3092"/>
                  </a:lnTo>
                  <a:lnTo>
                    <a:pt x="1018" y="3032"/>
                  </a:lnTo>
                  <a:lnTo>
                    <a:pt x="849" y="3201"/>
                  </a:lnTo>
                  <a:lnTo>
                    <a:pt x="821" y="3223"/>
                  </a:lnTo>
                  <a:lnTo>
                    <a:pt x="789" y="3240"/>
                  </a:lnTo>
                  <a:lnTo>
                    <a:pt x="757" y="3248"/>
                  </a:lnTo>
                  <a:lnTo>
                    <a:pt x="721" y="3248"/>
                  </a:lnTo>
                  <a:lnTo>
                    <a:pt x="690" y="3240"/>
                  </a:lnTo>
                  <a:lnTo>
                    <a:pt x="658" y="3225"/>
                  </a:lnTo>
                  <a:lnTo>
                    <a:pt x="630" y="3203"/>
                  </a:lnTo>
                  <a:lnTo>
                    <a:pt x="446" y="3021"/>
                  </a:lnTo>
                  <a:lnTo>
                    <a:pt x="423" y="2993"/>
                  </a:lnTo>
                  <a:lnTo>
                    <a:pt x="408" y="2961"/>
                  </a:lnTo>
                  <a:lnTo>
                    <a:pt x="401" y="2927"/>
                  </a:lnTo>
                  <a:lnTo>
                    <a:pt x="401" y="2893"/>
                  </a:lnTo>
                  <a:lnTo>
                    <a:pt x="408" y="2861"/>
                  </a:lnTo>
                  <a:lnTo>
                    <a:pt x="421" y="2829"/>
                  </a:lnTo>
                  <a:lnTo>
                    <a:pt x="444" y="2801"/>
                  </a:lnTo>
                  <a:lnTo>
                    <a:pt x="613" y="2632"/>
                  </a:lnTo>
                  <a:lnTo>
                    <a:pt x="555" y="2537"/>
                  </a:lnTo>
                  <a:lnTo>
                    <a:pt x="502" y="2437"/>
                  </a:lnTo>
                  <a:lnTo>
                    <a:pt x="457" y="2332"/>
                  </a:lnTo>
                  <a:lnTo>
                    <a:pt x="421" y="2223"/>
                  </a:lnTo>
                  <a:lnTo>
                    <a:pt x="395" y="2111"/>
                  </a:lnTo>
                  <a:lnTo>
                    <a:pt x="155" y="2111"/>
                  </a:lnTo>
                  <a:lnTo>
                    <a:pt x="114" y="2105"/>
                  </a:lnTo>
                  <a:lnTo>
                    <a:pt x="76" y="2090"/>
                  </a:lnTo>
                  <a:lnTo>
                    <a:pt x="46" y="2066"/>
                  </a:lnTo>
                  <a:lnTo>
                    <a:pt x="22" y="2036"/>
                  </a:lnTo>
                  <a:lnTo>
                    <a:pt x="5" y="1998"/>
                  </a:lnTo>
                  <a:lnTo>
                    <a:pt x="1" y="1957"/>
                  </a:lnTo>
                  <a:lnTo>
                    <a:pt x="0" y="1698"/>
                  </a:lnTo>
                  <a:lnTo>
                    <a:pt x="5" y="1657"/>
                  </a:lnTo>
                  <a:lnTo>
                    <a:pt x="20" y="1621"/>
                  </a:lnTo>
                  <a:lnTo>
                    <a:pt x="43" y="1589"/>
                  </a:lnTo>
                  <a:lnTo>
                    <a:pt x="75" y="1565"/>
                  </a:lnTo>
                  <a:lnTo>
                    <a:pt x="112" y="1548"/>
                  </a:lnTo>
                  <a:lnTo>
                    <a:pt x="153" y="1542"/>
                  </a:lnTo>
                  <a:lnTo>
                    <a:pt x="391" y="1542"/>
                  </a:lnTo>
                  <a:lnTo>
                    <a:pt x="418" y="1430"/>
                  </a:lnTo>
                  <a:lnTo>
                    <a:pt x="453" y="1321"/>
                  </a:lnTo>
                  <a:lnTo>
                    <a:pt x="496" y="1216"/>
                  </a:lnTo>
                  <a:lnTo>
                    <a:pt x="549" y="1114"/>
                  </a:lnTo>
                  <a:lnTo>
                    <a:pt x="607" y="1019"/>
                  </a:lnTo>
                  <a:lnTo>
                    <a:pt x="438" y="850"/>
                  </a:lnTo>
                  <a:lnTo>
                    <a:pt x="416" y="822"/>
                  </a:lnTo>
                  <a:lnTo>
                    <a:pt x="401" y="790"/>
                  </a:lnTo>
                  <a:lnTo>
                    <a:pt x="393" y="756"/>
                  </a:lnTo>
                  <a:lnTo>
                    <a:pt x="393" y="722"/>
                  </a:lnTo>
                  <a:lnTo>
                    <a:pt x="401" y="690"/>
                  </a:lnTo>
                  <a:lnTo>
                    <a:pt x="414" y="658"/>
                  </a:lnTo>
                  <a:lnTo>
                    <a:pt x="436" y="630"/>
                  </a:lnTo>
                  <a:lnTo>
                    <a:pt x="620" y="446"/>
                  </a:lnTo>
                  <a:lnTo>
                    <a:pt x="648" y="424"/>
                  </a:lnTo>
                  <a:lnTo>
                    <a:pt x="678" y="409"/>
                  </a:lnTo>
                  <a:lnTo>
                    <a:pt x="712" y="401"/>
                  </a:lnTo>
                  <a:lnTo>
                    <a:pt x="746" y="401"/>
                  </a:lnTo>
                  <a:lnTo>
                    <a:pt x="780" y="407"/>
                  </a:lnTo>
                  <a:lnTo>
                    <a:pt x="810" y="422"/>
                  </a:lnTo>
                  <a:lnTo>
                    <a:pt x="838" y="445"/>
                  </a:lnTo>
                  <a:lnTo>
                    <a:pt x="1007" y="613"/>
                  </a:lnTo>
                  <a:lnTo>
                    <a:pt x="1102" y="553"/>
                  </a:lnTo>
                  <a:lnTo>
                    <a:pt x="1203" y="503"/>
                  </a:lnTo>
                  <a:lnTo>
                    <a:pt x="1308" y="458"/>
                  </a:lnTo>
                  <a:lnTo>
                    <a:pt x="1417" y="422"/>
                  </a:lnTo>
                  <a:lnTo>
                    <a:pt x="1530" y="394"/>
                  </a:lnTo>
                  <a:lnTo>
                    <a:pt x="1528" y="156"/>
                  </a:lnTo>
                  <a:lnTo>
                    <a:pt x="1533" y="114"/>
                  </a:lnTo>
                  <a:lnTo>
                    <a:pt x="1548" y="77"/>
                  </a:lnTo>
                  <a:lnTo>
                    <a:pt x="1573" y="47"/>
                  </a:lnTo>
                  <a:lnTo>
                    <a:pt x="1603" y="22"/>
                  </a:lnTo>
                  <a:lnTo>
                    <a:pt x="1640" y="6"/>
                  </a:lnTo>
                  <a:lnTo>
                    <a:pt x="1682" y="0"/>
                  </a:lnTo>
                  <a:lnTo>
                    <a:pt x="19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kern="0" dirty="0">
                <a:solidFill>
                  <a:sysClr val="windowText" lastClr="000000"/>
                </a:solidFill>
                <a:latin typeface="+mj-lt"/>
              </a:endParaRPr>
            </a:p>
          </p:txBody>
        </p:sp>
      </p:grpSp>
      <p:sp>
        <p:nvSpPr>
          <p:cNvPr id="21" name="Rectangle 20"/>
          <p:cNvSpPr/>
          <p:nvPr/>
        </p:nvSpPr>
        <p:spPr>
          <a:xfrm>
            <a:off x="384546" y="1836274"/>
            <a:ext cx="1809034" cy="883402"/>
          </a:xfrm>
          <a:prstGeom prst="rect">
            <a:avLst/>
          </a:prstGeom>
          <a:noFill/>
          <a:ln w="25400" cap="flat" cmpd="sng" algn="ctr">
            <a:noFill/>
            <a:prstDash val="solid"/>
          </a:ln>
          <a:effectLst/>
        </p:spPr>
        <p:txBody>
          <a:bodyPr rtlCol="0" anchor="t"/>
          <a:lstStyle/>
          <a:p>
            <a:pPr>
              <a:buClr>
                <a:srgbClr val="FABA85">
                  <a:lumMod val="75000"/>
                </a:srgbClr>
              </a:buClr>
              <a:defRPr/>
            </a:pPr>
            <a:r>
              <a:rPr lang="en-US" sz="1000" kern="0" dirty="0">
                <a:solidFill>
                  <a:srgbClr val="3F3F3F">
                    <a:lumMod val="50000"/>
                  </a:srgbClr>
                </a:solidFill>
                <a:latin typeface="+mj-lt"/>
                <a:cs typeface="Arial" panose="020B0604020202020204" pitchFamily="34" charset="0"/>
              </a:rPr>
              <a:t>Customer Call (IVR) is forwarded to the front line  associate  </a:t>
            </a:r>
          </a:p>
          <a:p>
            <a:pPr marL="171450" indent="-171450">
              <a:buClr>
                <a:srgbClr val="FABA85">
                  <a:lumMod val="75000"/>
                </a:srgbClr>
              </a:buClr>
              <a:buFont typeface="Arial" panose="020B0604020202020204" pitchFamily="34" charset="0"/>
              <a:buChar char="•"/>
              <a:defRPr/>
            </a:pPr>
            <a:r>
              <a:rPr lang="en-US" sz="1000" kern="0" dirty="0">
                <a:solidFill>
                  <a:srgbClr val="3F3F3F">
                    <a:lumMod val="50000"/>
                  </a:srgbClr>
                </a:solidFill>
                <a:latin typeface="+mj-lt"/>
                <a:cs typeface="Arial" panose="020B0604020202020204" pitchFamily="34" charset="0"/>
              </a:rPr>
              <a:t>Greet and Engage</a:t>
            </a:r>
          </a:p>
          <a:p>
            <a:pPr marL="171450" indent="-171450">
              <a:buClr>
                <a:srgbClr val="FABA85">
                  <a:lumMod val="75000"/>
                </a:srgbClr>
              </a:buClr>
              <a:buFont typeface="Arial" panose="020B0604020202020204" pitchFamily="34" charset="0"/>
              <a:buChar char="•"/>
              <a:defRPr/>
            </a:pPr>
            <a:r>
              <a:rPr lang="en-US" sz="1000" kern="0" dirty="0">
                <a:solidFill>
                  <a:srgbClr val="3F3F3F">
                    <a:lumMod val="50000"/>
                  </a:srgbClr>
                </a:solidFill>
                <a:latin typeface="+mj-lt"/>
                <a:cs typeface="Arial" panose="020B0604020202020204" pitchFamily="34" charset="0"/>
              </a:rPr>
              <a:t>Understand &amp; resolve</a:t>
            </a:r>
          </a:p>
          <a:p>
            <a:pPr marL="171450" indent="-171450">
              <a:buClr>
                <a:srgbClr val="FABA85">
                  <a:lumMod val="75000"/>
                </a:srgbClr>
              </a:buClr>
              <a:buFont typeface="Arial" panose="020B0604020202020204" pitchFamily="34" charset="0"/>
              <a:buChar char="•"/>
              <a:defRPr/>
            </a:pPr>
            <a:r>
              <a:rPr lang="en-US" sz="1000" kern="0" dirty="0">
                <a:solidFill>
                  <a:srgbClr val="3F3F3F">
                    <a:lumMod val="50000"/>
                  </a:srgbClr>
                </a:solidFill>
                <a:latin typeface="+mj-lt"/>
                <a:cs typeface="Arial" panose="020B0604020202020204" pitchFamily="34" charset="0"/>
              </a:rPr>
              <a:t>Capture details</a:t>
            </a:r>
          </a:p>
        </p:txBody>
      </p:sp>
      <p:sp>
        <p:nvSpPr>
          <p:cNvPr id="22" name="Rectangle 21"/>
          <p:cNvSpPr/>
          <p:nvPr/>
        </p:nvSpPr>
        <p:spPr>
          <a:xfrm>
            <a:off x="2142626" y="1866305"/>
            <a:ext cx="924261" cy="487830"/>
          </a:xfrm>
          <a:prstGeom prst="rect">
            <a:avLst/>
          </a:prstGeom>
          <a:noFill/>
          <a:ln w="25400" cap="flat" cmpd="sng" algn="ctr">
            <a:noFill/>
            <a:prstDash val="solid"/>
          </a:ln>
          <a:effectLst/>
        </p:spPr>
        <p:txBody>
          <a:bodyPr rtlCol="0" anchor="t"/>
          <a:lstStyle/>
          <a:p>
            <a:pPr>
              <a:buClr>
                <a:srgbClr val="FABA85">
                  <a:lumMod val="75000"/>
                </a:srgbClr>
              </a:buClr>
              <a:defRPr/>
            </a:pPr>
            <a:r>
              <a:rPr lang="en-US" sz="1000" kern="0" dirty="0">
                <a:solidFill>
                  <a:srgbClr val="3F3F3F">
                    <a:lumMod val="50000"/>
                  </a:srgbClr>
                </a:solidFill>
                <a:latin typeface="+mj-lt"/>
                <a:cs typeface="Arial" panose="020B0604020202020204" pitchFamily="34" charset="0"/>
              </a:rPr>
              <a:t>Call Report shared with auditors </a:t>
            </a:r>
          </a:p>
        </p:txBody>
      </p:sp>
      <p:sp>
        <p:nvSpPr>
          <p:cNvPr id="27" name="Right Arrow 26"/>
          <p:cNvSpPr/>
          <p:nvPr/>
        </p:nvSpPr>
        <p:spPr>
          <a:xfrm>
            <a:off x="1700138" y="1374235"/>
            <a:ext cx="365760" cy="228600"/>
          </a:xfrm>
          <a:prstGeom prst="rightArrow">
            <a:avLst/>
          </a:prstGeom>
          <a:solidFill>
            <a:srgbClr val="FFFFFF">
              <a:lumMod val="95000"/>
            </a:srgbClr>
          </a:solidFill>
          <a:ln w="3175" cap="flat" cmpd="sng" algn="ctr">
            <a:solidFill>
              <a:srgbClr val="FFFFFF">
                <a:lumMod val="75000"/>
              </a:srgbClr>
            </a:solidFill>
            <a:prstDash val="solid"/>
          </a:ln>
          <a:effectLst/>
        </p:spPr>
        <p:txBody>
          <a:bodyPr rtlCol="0" anchor="ctr"/>
          <a:lstStyle/>
          <a:p>
            <a:pPr algn="ctr">
              <a:defRPr/>
            </a:pPr>
            <a:endParaRPr lang="en-US" kern="0" dirty="0">
              <a:solidFill>
                <a:srgbClr val="3F3F3F"/>
              </a:solidFill>
              <a:latin typeface="+mj-lt"/>
            </a:endParaRPr>
          </a:p>
        </p:txBody>
      </p:sp>
      <p:sp>
        <p:nvSpPr>
          <p:cNvPr id="40" name="Rectangle 39"/>
          <p:cNvSpPr/>
          <p:nvPr/>
        </p:nvSpPr>
        <p:spPr>
          <a:xfrm>
            <a:off x="4602531" y="1877168"/>
            <a:ext cx="1337719" cy="861839"/>
          </a:xfrm>
          <a:prstGeom prst="rect">
            <a:avLst/>
          </a:prstGeom>
          <a:noFill/>
          <a:ln w="25400" cap="flat" cmpd="sng" algn="ctr">
            <a:noFill/>
            <a:prstDash val="solid"/>
          </a:ln>
          <a:effectLst/>
        </p:spPr>
        <p:txBody>
          <a:bodyPr rtlCol="0" anchor="t"/>
          <a:lstStyle/>
          <a:p>
            <a:pPr>
              <a:buClr>
                <a:srgbClr val="FABA85">
                  <a:lumMod val="75000"/>
                </a:srgbClr>
              </a:buClr>
              <a:defRPr/>
            </a:pPr>
            <a:r>
              <a:rPr lang="en-US" sz="1000" kern="0" dirty="0">
                <a:solidFill>
                  <a:srgbClr val="3F3F3F">
                    <a:lumMod val="50000"/>
                  </a:srgbClr>
                </a:solidFill>
                <a:latin typeface="+mj-lt"/>
                <a:cs typeface="Arial" panose="020B0604020202020204" pitchFamily="34" charset="0"/>
              </a:rPr>
              <a:t>Calls audited by the auditor &amp; feedback provided, if reqd.</a:t>
            </a:r>
          </a:p>
          <a:p>
            <a:pPr marL="61913" indent="-61913">
              <a:buClr>
                <a:srgbClr val="FABA85">
                  <a:lumMod val="75000"/>
                </a:srgbClr>
              </a:buClr>
              <a:buFont typeface="Arial" panose="020B0604020202020204" pitchFamily="34" charset="0"/>
              <a:buChar char="•"/>
              <a:defRPr/>
            </a:pPr>
            <a:r>
              <a:rPr lang="en-US" sz="1000" kern="0" dirty="0">
                <a:solidFill>
                  <a:srgbClr val="3F3F3F">
                    <a:lumMod val="50000"/>
                  </a:srgbClr>
                </a:solidFill>
                <a:latin typeface="+mj-lt"/>
                <a:cs typeface="Arial" panose="020B0604020202020204" pitchFamily="34" charset="0"/>
              </a:rPr>
              <a:t>4 Calls / FTE /month </a:t>
            </a:r>
          </a:p>
        </p:txBody>
      </p:sp>
      <p:sp>
        <p:nvSpPr>
          <p:cNvPr id="41" name="Rectangle 40"/>
          <p:cNvSpPr/>
          <p:nvPr/>
        </p:nvSpPr>
        <p:spPr>
          <a:xfrm>
            <a:off x="5984569" y="1877596"/>
            <a:ext cx="933790" cy="677971"/>
          </a:xfrm>
          <a:prstGeom prst="rect">
            <a:avLst/>
          </a:prstGeom>
          <a:noFill/>
          <a:ln w="25400" cap="flat" cmpd="sng" algn="ctr">
            <a:noFill/>
            <a:prstDash val="solid"/>
          </a:ln>
          <a:effectLst/>
        </p:spPr>
        <p:txBody>
          <a:bodyPr rtlCol="0" anchor="t"/>
          <a:lstStyle/>
          <a:p>
            <a:pPr>
              <a:buClr>
                <a:srgbClr val="FABA85">
                  <a:lumMod val="75000"/>
                </a:srgbClr>
              </a:buClr>
              <a:defRPr/>
            </a:pPr>
            <a:r>
              <a:rPr lang="en-US" sz="1000" kern="0" dirty="0">
                <a:solidFill>
                  <a:srgbClr val="3F3F3F">
                    <a:lumMod val="50000"/>
                  </a:srgbClr>
                </a:solidFill>
                <a:latin typeface="+mj-lt"/>
                <a:cs typeface="Arial" panose="020B0604020202020204" pitchFamily="34" charset="0"/>
              </a:rPr>
              <a:t>Call  status (Pass/Fail) is updated accordingly</a:t>
            </a:r>
          </a:p>
        </p:txBody>
      </p:sp>
      <p:sp>
        <p:nvSpPr>
          <p:cNvPr id="47" name="Freeform 46"/>
          <p:cNvSpPr>
            <a:spLocks/>
          </p:cNvSpPr>
          <p:nvPr/>
        </p:nvSpPr>
        <p:spPr bwMode="auto">
          <a:xfrm>
            <a:off x="221385" y="3665027"/>
            <a:ext cx="1242671" cy="1091724"/>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alpha val="47000"/>
            </a:sysClr>
          </a:solidFill>
          <a:ln w="9525">
            <a:solidFill>
              <a:schemeClr val="accent1"/>
            </a:solid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48" name="Freeform 47"/>
          <p:cNvSpPr>
            <a:spLocks/>
          </p:cNvSpPr>
          <p:nvPr/>
        </p:nvSpPr>
        <p:spPr bwMode="auto">
          <a:xfrm>
            <a:off x="3413040" y="3726020"/>
            <a:ext cx="1243595" cy="1091724"/>
          </a:xfrm>
          <a:custGeom>
            <a:avLst/>
            <a:gdLst>
              <a:gd name="T0" fmla="*/ 1006 w 1346"/>
              <a:gd name="T1" fmla="*/ 0 h 1161"/>
              <a:gd name="T2" fmla="*/ 333 w 1346"/>
              <a:gd name="T3" fmla="*/ 0 h 1161"/>
              <a:gd name="T4" fmla="*/ 0 w 1346"/>
              <a:gd name="T5" fmla="*/ 580 h 1161"/>
              <a:gd name="T6" fmla="*/ 342 w 1346"/>
              <a:gd name="T7" fmla="*/ 1159 h 1161"/>
              <a:gd name="T8" fmla="*/ 1014 w 1346"/>
              <a:gd name="T9" fmla="*/ 1161 h 1161"/>
              <a:gd name="T10" fmla="*/ 1346 w 1346"/>
              <a:gd name="T11" fmla="*/ 580 h 1161"/>
              <a:gd name="T12" fmla="*/ 1006 w 1346"/>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6" h="1161">
                <a:moveTo>
                  <a:pt x="1006" y="0"/>
                </a:moveTo>
                <a:lnTo>
                  <a:pt x="333" y="0"/>
                </a:lnTo>
                <a:lnTo>
                  <a:pt x="0" y="580"/>
                </a:lnTo>
                <a:lnTo>
                  <a:pt x="342" y="1159"/>
                </a:lnTo>
                <a:lnTo>
                  <a:pt x="1014" y="1161"/>
                </a:lnTo>
                <a:lnTo>
                  <a:pt x="1346" y="580"/>
                </a:lnTo>
                <a:lnTo>
                  <a:pt x="1006" y="0"/>
                </a:lnTo>
                <a:close/>
              </a:path>
            </a:pathLst>
          </a:custGeom>
          <a:solidFill>
            <a:sysClr val="window" lastClr="FFFFFF">
              <a:alpha val="47000"/>
            </a:sysClr>
          </a:solidFill>
          <a:ln w="9525">
            <a:solidFill>
              <a:schemeClr val="accent1"/>
            </a:solid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49" name="Freeform 48"/>
          <p:cNvSpPr>
            <a:spLocks/>
          </p:cNvSpPr>
          <p:nvPr/>
        </p:nvSpPr>
        <p:spPr bwMode="auto">
          <a:xfrm>
            <a:off x="9874123" y="3687044"/>
            <a:ext cx="1243595" cy="1091724"/>
          </a:xfrm>
          <a:custGeom>
            <a:avLst/>
            <a:gdLst>
              <a:gd name="T0" fmla="*/ 1006 w 1346"/>
              <a:gd name="T1" fmla="*/ 0 h 1161"/>
              <a:gd name="T2" fmla="*/ 333 w 1346"/>
              <a:gd name="T3" fmla="*/ 0 h 1161"/>
              <a:gd name="T4" fmla="*/ 0 w 1346"/>
              <a:gd name="T5" fmla="*/ 580 h 1161"/>
              <a:gd name="T6" fmla="*/ 342 w 1346"/>
              <a:gd name="T7" fmla="*/ 1161 h 1161"/>
              <a:gd name="T8" fmla="*/ 1014 w 1346"/>
              <a:gd name="T9" fmla="*/ 1161 h 1161"/>
              <a:gd name="T10" fmla="*/ 1346 w 1346"/>
              <a:gd name="T11" fmla="*/ 580 h 1161"/>
              <a:gd name="T12" fmla="*/ 1006 w 1346"/>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6" h="1161">
                <a:moveTo>
                  <a:pt x="1006" y="0"/>
                </a:moveTo>
                <a:lnTo>
                  <a:pt x="333" y="0"/>
                </a:lnTo>
                <a:lnTo>
                  <a:pt x="0" y="580"/>
                </a:lnTo>
                <a:lnTo>
                  <a:pt x="342" y="1161"/>
                </a:lnTo>
                <a:lnTo>
                  <a:pt x="1014" y="1161"/>
                </a:lnTo>
                <a:lnTo>
                  <a:pt x="1346" y="580"/>
                </a:lnTo>
                <a:lnTo>
                  <a:pt x="1006" y="0"/>
                </a:lnTo>
                <a:close/>
              </a:path>
            </a:pathLst>
          </a:custGeom>
          <a:solidFill>
            <a:sysClr val="window" lastClr="FFFFFF">
              <a:alpha val="47000"/>
            </a:sysClr>
          </a:solidFill>
          <a:ln w="9525">
            <a:solidFill>
              <a:schemeClr val="accent1"/>
            </a:solid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0" name="Freeform 49"/>
          <p:cNvSpPr>
            <a:spLocks/>
          </p:cNvSpPr>
          <p:nvPr/>
        </p:nvSpPr>
        <p:spPr bwMode="auto">
          <a:xfrm>
            <a:off x="6446974" y="3687044"/>
            <a:ext cx="1242671" cy="1091724"/>
          </a:xfrm>
          <a:custGeom>
            <a:avLst/>
            <a:gdLst>
              <a:gd name="T0" fmla="*/ 1004 w 1345"/>
              <a:gd name="T1" fmla="*/ 0 h 1161"/>
              <a:gd name="T2" fmla="*/ 332 w 1345"/>
              <a:gd name="T3" fmla="*/ 0 h 1161"/>
              <a:gd name="T4" fmla="*/ 0 w 1345"/>
              <a:gd name="T5" fmla="*/ 581 h 1161"/>
              <a:gd name="T6" fmla="*/ 339 w 1345"/>
              <a:gd name="T7" fmla="*/ 1161 h 1161"/>
              <a:gd name="T8" fmla="*/ 1013 w 1345"/>
              <a:gd name="T9" fmla="*/ 1161 h 1161"/>
              <a:gd name="T10" fmla="*/ 1345 w 1345"/>
              <a:gd name="T11" fmla="*/ 581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1"/>
                </a:lnTo>
                <a:lnTo>
                  <a:pt x="339" y="1161"/>
                </a:lnTo>
                <a:lnTo>
                  <a:pt x="1013" y="1161"/>
                </a:lnTo>
                <a:lnTo>
                  <a:pt x="1345" y="581"/>
                </a:lnTo>
                <a:lnTo>
                  <a:pt x="1004" y="0"/>
                </a:lnTo>
                <a:close/>
              </a:path>
            </a:pathLst>
          </a:custGeom>
          <a:solidFill>
            <a:sysClr val="window" lastClr="FFFFFF">
              <a:alpha val="47000"/>
            </a:sysClr>
          </a:solidFill>
          <a:ln w="9525">
            <a:solidFill>
              <a:schemeClr val="accent1"/>
            </a:solidFill>
            <a:round/>
            <a:headEnd/>
            <a:tailEnd/>
          </a:ln>
          <a:effectLst>
            <a:outerShdw sx="102000" sy="102000" algn="ctr" rotWithShape="0">
              <a:prstClr val="black">
                <a:alpha val="64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1" name="Freeform 50"/>
          <p:cNvSpPr>
            <a:spLocks/>
          </p:cNvSpPr>
          <p:nvPr/>
        </p:nvSpPr>
        <p:spPr bwMode="auto">
          <a:xfrm>
            <a:off x="384545" y="3808368"/>
            <a:ext cx="916351" cy="805042"/>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2" name="Freeform 51"/>
          <p:cNvSpPr>
            <a:spLocks/>
          </p:cNvSpPr>
          <p:nvPr/>
        </p:nvSpPr>
        <p:spPr bwMode="auto">
          <a:xfrm>
            <a:off x="10037744" y="3830385"/>
            <a:ext cx="916351" cy="805042"/>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3" name="Freeform 52"/>
          <p:cNvSpPr>
            <a:spLocks/>
          </p:cNvSpPr>
          <p:nvPr/>
        </p:nvSpPr>
        <p:spPr bwMode="auto">
          <a:xfrm>
            <a:off x="6610134" y="3830384"/>
            <a:ext cx="916351" cy="805042"/>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4" name="Freeform 53"/>
          <p:cNvSpPr>
            <a:spLocks/>
          </p:cNvSpPr>
          <p:nvPr/>
        </p:nvSpPr>
        <p:spPr bwMode="auto">
          <a:xfrm>
            <a:off x="3585168" y="3869361"/>
            <a:ext cx="916351" cy="805042"/>
          </a:xfrm>
          <a:custGeom>
            <a:avLst/>
            <a:gdLst>
              <a:gd name="T0" fmla="*/ 1004 w 1345"/>
              <a:gd name="T1" fmla="*/ 0 h 1161"/>
              <a:gd name="T2" fmla="*/ 332 w 1345"/>
              <a:gd name="T3" fmla="*/ 0 h 1161"/>
              <a:gd name="T4" fmla="*/ 0 w 1345"/>
              <a:gd name="T5" fmla="*/ 580 h 1161"/>
              <a:gd name="T6" fmla="*/ 339 w 1345"/>
              <a:gd name="T7" fmla="*/ 1161 h 1161"/>
              <a:gd name="T8" fmla="*/ 1013 w 1345"/>
              <a:gd name="T9" fmla="*/ 1161 h 1161"/>
              <a:gd name="T10" fmla="*/ 1345 w 1345"/>
              <a:gd name="T11" fmla="*/ 580 h 1161"/>
              <a:gd name="T12" fmla="*/ 1004 w 1345"/>
              <a:gd name="T13" fmla="*/ 0 h 1161"/>
            </a:gdLst>
            <a:ahLst/>
            <a:cxnLst>
              <a:cxn ang="0">
                <a:pos x="T0" y="T1"/>
              </a:cxn>
              <a:cxn ang="0">
                <a:pos x="T2" y="T3"/>
              </a:cxn>
              <a:cxn ang="0">
                <a:pos x="T4" y="T5"/>
              </a:cxn>
              <a:cxn ang="0">
                <a:pos x="T6" y="T7"/>
              </a:cxn>
              <a:cxn ang="0">
                <a:pos x="T8" y="T9"/>
              </a:cxn>
              <a:cxn ang="0">
                <a:pos x="T10" y="T11"/>
              </a:cxn>
              <a:cxn ang="0">
                <a:pos x="T12" y="T13"/>
              </a:cxn>
            </a:cxnLst>
            <a:rect l="0" t="0" r="r" b="b"/>
            <a:pathLst>
              <a:path w="1345" h="1161">
                <a:moveTo>
                  <a:pt x="1004" y="0"/>
                </a:moveTo>
                <a:lnTo>
                  <a:pt x="332" y="0"/>
                </a:lnTo>
                <a:lnTo>
                  <a:pt x="0" y="580"/>
                </a:lnTo>
                <a:lnTo>
                  <a:pt x="339" y="1161"/>
                </a:lnTo>
                <a:lnTo>
                  <a:pt x="1013" y="1161"/>
                </a:lnTo>
                <a:lnTo>
                  <a:pt x="1345" y="580"/>
                </a:lnTo>
                <a:lnTo>
                  <a:pt x="1004" y="0"/>
                </a:lnTo>
                <a:close/>
              </a:path>
            </a:pathLst>
          </a:custGeom>
          <a:solidFill>
            <a:sysClr val="window" lastClr="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endParaRPr lang="en-US" sz="1600" dirty="0">
              <a:solidFill>
                <a:srgbClr val="000000"/>
              </a:solidFill>
              <a:latin typeface="+mj-lt"/>
              <a:cs typeface="Arial" panose="020B0604020202020204" pitchFamily="34" charset="0"/>
            </a:endParaRPr>
          </a:p>
        </p:txBody>
      </p:sp>
      <p:sp>
        <p:nvSpPr>
          <p:cNvPr id="55" name="Oval 54"/>
          <p:cNvSpPr/>
          <p:nvPr/>
        </p:nvSpPr>
        <p:spPr>
          <a:xfrm>
            <a:off x="9875440" y="3236546"/>
            <a:ext cx="354864" cy="361167"/>
          </a:xfrm>
          <a:prstGeom prst="ellipse">
            <a:avLst/>
          </a:prstGeom>
          <a:solidFill>
            <a:sysClr val="window" lastClr="FFFFFF"/>
          </a:solidFill>
          <a:ln w="25400" cap="flat" cmpd="sng" algn="ctr">
            <a:solidFill>
              <a:schemeClr val="accent1"/>
            </a:solidFill>
            <a:prstDash val="solid"/>
          </a:ln>
          <a:effectLst/>
        </p:spPr>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defRPr/>
            </a:pPr>
            <a:r>
              <a:rPr lang="en-US" sz="1600" b="1" dirty="0">
                <a:solidFill>
                  <a:schemeClr val="tx2"/>
                </a:solidFill>
                <a:latin typeface="+mj-lt"/>
                <a:cs typeface="Arial" panose="020B0604020202020204" pitchFamily="34" charset="0"/>
              </a:rPr>
              <a:t>04</a:t>
            </a:r>
          </a:p>
        </p:txBody>
      </p:sp>
      <p:sp>
        <p:nvSpPr>
          <p:cNvPr id="56" name="Oval 55"/>
          <p:cNvSpPr/>
          <p:nvPr/>
        </p:nvSpPr>
        <p:spPr>
          <a:xfrm>
            <a:off x="6556001" y="3236547"/>
            <a:ext cx="354864" cy="361167"/>
          </a:xfrm>
          <a:prstGeom prst="ellipse">
            <a:avLst/>
          </a:prstGeom>
          <a:solidFill>
            <a:sysClr val="window" lastClr="FFFFFF"/>
          </a:solidFill>
          <a:ln w="25400" cap="flat" cmpd="sng" algn="ctr">
            <a:solidFill>
              <a:schemeClr val="accent1"/>
            </a:solidFill>
            <a:prstDash val="solid"/>
          </a:ln>
          <a:effectLst/>
        </p:spPr>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defRPr/>
            </a:pPr>
            <a:r>
              <a:rPr lang="en-US" sz="1600" b="1" dirty="0">
                <a:solidFill>
                  <a:schemeClr val="tx2"/>
                </a:solidFill>
                <a:latin typeface="+mj-lt"/>
                <a:cs typeface="Arial" panose="020B0604020202020204" pitchFamily="34" charset="0"/>
              </a:rPr>
              <a:t>03</a:t>
            </a:r>
          </a:p>
        </p:txBody>
      </p:sp>
      <p:sp>
        <p:nvSpPr>
          <p:cNvPr id="57" name="Oval 56"/>
          <p:cNvSpPr/>
          <p:nvPr/>
        </p:nvSpPr>
        <p:spPr>
          <a:xfrm>
            <a:off x="304144" y="3242242"/>
            <a:ext cx="354864" cy="361167"/>
          </a:xfrm>
          <a:prstGeom prst="ellipse">
            <a:avLst/>
          </a:prstGeom>
          <a:solidFill>
            <a:sysClr val="window" lastClr="FFFFFF"/>
          </a:solidFill>
          <a:ln w="25400" cap="flat" cmpd="sng" algn="ctr">
            <a:solidFill>
              <a:schemeClr val="accent1"/>
            </a:solidFill>
            <a:prstDash val="solid"/>
          </a:ln>
          <a:effectLst/>
        </p:spPr>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defRPr/>
            </a:pPr>
            <a:r>
              <a:rPr lang="en-US" sz="1600" b="1" dirty="0">
                <a:solidFill>
                  <a:schemeClr val="tx2"/>
                </a:solidFill>
                <a:latin typeface="+mj-lt"/>
                <a:cs typeface="Arial" panose="020B0604020202020204" pitchFamily="34" charset="0"/>
              </a:rPr>
              <a:t>01</a:t>
            </a:r>
          </a:p>
        </p:txBody>
      </p:sp>
      <p:sp>
        <p:nvSpPr>
          <p:cNvPr id="58" name="Oval 57"/>
          <p:cNvSpPr/>
          <p:nvPr/>
        </p:nvSpPr>
        <p:spPr>
          <a:xfrm>
            <a:off x="3489629" y="3245952"/>
            <a:ext cx="354864" cy="361167"/>
          </a:xfrm>
          <a:prstGeom prst="ellipse">
            <a:avLst/>
          </a:prstGeom>
          <a:solidFill>
            <a:sysClr val="window" lastClr="FFFFFF"/>
          </a:solidFill>
          <a:ln w="25400" cap="flat" cmpd="sng" algn="ctr">
            <a:solidFill>
              <a:schemeClr val="accent1"/>
            </a:solidFill>
            <a:prstDash val="solid"/>
          </a:ln>
          <a:effectLst/>
        </p:spPr>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defRPr/>
            </a:pPr>
            <a:r>
              <a:rPr lang="en-US" sz="1600" b="1" dirty="0">
                <a:solidFill>
                  <a:schemeClr val="tx2"/>
                </a:solidFill>
                <a:latin typeface="+mj-lt"/>
                <a:cs typeface="Arial" panose="020B0604020202020204" pitchFamily="34" charset="0"/>
              </a:rPr>
              <a:t>02</a:t>
            </a:r>
          </a:p>
        </p:txBody>
      </p:sp>
      <p:sp>
        <p:nvSpPr>
          <p:cNvPr id="60" name="Right Arrow 59"/>
          <p:cNvSpPr/>
          <p:nvPr/>
        </p:nvSpPr>
        <p:spPr>
          <a:xfrm>
            <a:off x="2910448" y="1413354"/>
            <a:ext cx="365760" cy="228600"/>
          </a:xfrm>
          <a:prstGeom prst="rightArrow">
            <a:avLst/>
          </a:prstGeom>
          <a:solidFill>
            <a:srgbClr val="FFFFFF">
              <a:lumMod val="95000"/>
            </a:srgbClr>
          </a:solidFill>
          <a:ln w="3175" cap="flat" cmpd="sng" algn="ctr">
            <a:solidFill>
              <a:srgbClr val="FFFFFF">
                <a:lumMod val="75000"/>
              </a:srgbClr>
            </a:solidFill>
            <a:prstDash val="solid"/>
          </a:ln>
          <a:effectLst/>
        </p:spPr>
        <p:txBody>
          <a:bodyPr rtlCol="0" anchor="ctr"/>
          <a:lstStyle/>
          <a:p>
            <a:pPr algn="ctr">
              <a:defRPr/>
            </a:pPr>
            <a:endParaRPr lang="en-US" kern="0" dirty="0">
              <a:solidFill>
                <a:srgbClr val="3F3F3F"/>
              </a:solidFill>
              <a:latin typeface="+mj-lt"/>
            </a:endParaRPr>
          </a:p>
        </p:txBody>
      </p:sp>
      <p:sp>
        <p:nvSpPr>
          <p:cNvPr id="61" name="Rectangle 60"/>
          <p:cNvSpPr/>
          <p:nvPr/>
        </p:nvSpPr>
        <p:spPr>
          <a:xfrm>
            <a:off x="3194267" y="1836274"/>
            <a:ext cx="1294685" cy="487830"/>
          </a:xfrm>
          <a:prstGeom prst="rect">
            <a:avLst/>
          </a:prstGeom>
          <a:noFill/>
          <a:ln w="25400" cap="flat" cmpd="sng" algn="ctr">
            <a:noFill/>
            <a:prstDash val="solid"/>
          </a:ln>
          <a:effectLst/>
        </p:spPr>
        <p:txBody>
          <a:bodyPr rtlCol="0" anchor="t"/>
          <a:lstStyle/>
          <a:p>
            <a:pPr>
              <a:buClr>
                <a:srgbClr val="FABA85">
                  <a:lumMod val="75000"/>
                </a:srgbClr>
              </a:buClr>
              <a:defRPr/>
            </a:pPr>
            <a:r>
              <a:rPr lang="en-US" sz="1000" kern="0" dirty="0">
                <a:solidFill>
                  <a:srgbClr val="3F3F3F">
                    <a:lumMod val="50000"/>
                  </a:srgbClr>
                </a:solidFill>
                <a:latin typeface="+mj-lt"/>
                <a:cs typeface="Arial" panose="020B0604020202020204" pitchFamily="34" charset="0"/>
              </a:rPr>
              <a:t>Auditor picks the sample basis random sampling methodology </a:t>
            </a:r>
          </a:p>
        </p:txBody>
      </p:sp>
      <p:sp>
        <p:nvSpPr>
          <p:cNvPr id="62" name="Right Arrow 61"/>
          <p:cNvSpPr/>
          <p:nvPr/>
        </p:nvSpPr>
        <p:spPr>
          <a:xfrm>
            <a:off x="4375581" y="1421694"/>
            <a:ext cx="365760" cy="228600"/>
          </a:xfrm>
          <a:prstGeom prst="rightArrow">
            <a:avLst/>
          </a:prstGeom>
          <a:solidFill>
            <a:srgbClr val="FFFFFF">
              <a:lumMod val="95000"/>
            </a:srgbClr>
          </a:solidFill>
          <a:ln w="3175" cap="flat" cmpd="sng" algn="ctr">
            <a:solidFill>
              <a:srgbClr val="FFFFFF">
                <a:lumMod val="75000"/>
              </a:srgbClr>
            </a:solidFill>
            <a:prstDash val="solid"/>
          </a:ln>
          <a:effectLst/>
        </p:spPr>
        <p:txBody>
          <a:bodyPr rtlCol="0" anchor="ctr"/>
          <a:lstStyle/>
          <a:p>
            <a:pPr algn="ctr">
              <a:defRPr/>
            </a:pPr>
            <a:endParaRPr lang="en-US" kern="0" dirty="0">
              <a:solidFill>
                <a:srgbClr val="3F3F3F"/>
              </a:solidFill>
              <a:latin typeface="+mj-lt"/>
            </a:endParaRPr>
          </a:p>
        </p:txBody>
      </p:sp>
      <p:sp>
        <p:nvSpPr>
          <p:cNvPr id="63" name="Right Arrow 62"/>
          <p:cNvSpPr/>
          <p:nvPr/>
        </p:nvSpPr>
        <p:spPr>
          <a:xfrm>
            <a:off x="5679557" y="1421694"/>
            <a:ext cx="365760" cy="228600"/>
          </a:xfrm>
          <a:prstGeom prst="rightArrow">
            <a:avLst/>
          </a:prstGeom>
          <a:solidFill>
            <a:srgbClr val="FFFFFF">
              <a:lumMod val="95000"/>
            </a:srgbClr>
          </a:solidFill>
          <a:ln w="3175" cap="flat" cmpd="sng" algn="ctr">
            <a:solidFill>
              <a:srgbClr val="FFFFFF">
                <a:lumMod val="75000"/>
              </a:srgbClr>
            </a:solidFill>
            <a:prstDash val="solid"/>
          </a:ln>
          <a:effectLst/>
        </p:spPr>
        <p:txBody>
          <a:bodyPr rtlCol="0" anchor="ctr"/>
          <a:lstStyle/>
          <a:p>
            <a:pPr algn="ctr">
              <a:defRPr/>
            </a:pPr>
            <a:endParaRPr lang="en-US" kern="0" dirty="0">
              <a:solidFill>
                <a:srgbClr val="3F3F3F"/>
              </a:solidFill>
              <a:latin typeface="+mj-lt"/>
            </a:endParaRPr>
          </a:p>
        </p:txBody>
      </p:sp>
      <p:sp>
        <p:nvSpPr>
          <p:cNvPr id="68" name="Rectangle 67"/>
          <p:cNvSpPr/>
          <p:nvPr/>
        </p:nvSpPr>
        <p:spPr>
          <a:xfrm>
            <a:off x="6511753" y="1158518"/>
            <a:ext cx="936696" cy="728055"/>
          </a:xfrm>
          <a:prstGeom prst="rect">
            <a:avLst/>
          </a:prstGeom>
          <a:noFill/>
          <a:ln w="25400" cap="flat" cmpd="sng" algn="ctr">
            <a:noFill/>
            <a:prstDash val="solid"/>
          </a:ln>
          <a:effectLst/>
        </p:spPr>
        <p:txBody>
          <a:bodyPr rtlCol="0" anchor="t"/>
          <a:lstStyle/>
          <a:p>
            <a:pPr>
              <a:buClr>
                <a:srgbClr val="FABA85">
                  <a:lumMod val="75000"/>
                </a:srgbClr>
              </a:buClr>
              <a:defRPr/>
            </a:pPr>
            <a:r>
              <a:rPr lang="en-US" sz="1400" b="1" kern="0" dirty="0">
                <a:solidFill>
                  <a:schemeClr val="bg1"/>
                </a:solidFill>
                <a:latin typeface="+mj-lt"/>
                <a:cs typeface="Arial" panose="020B0604020202020204" pitchFamily="34" charset="0"/>
              </a:rPr>
              <a:t>Audit Based Activities</a:t>
            </a:r>
          </a:p>
        </p:txBody>
      </p:sp>
      <p:grpSp>
        <p:nvGrpSpPr>
          <p:cNvPr id="70" name="Group 69"/>
          <p:cNvGrpSpPr/>
          <p:nvPr/>
        </p:nvGrpSpPr>
        <p:grpSpPr>
          <a:xfrm>
            <a:off x="3807069" y="4045844"/>
            <a:ext cx="457200" cy="457200"/>
            <a:chOff x="4276725" y="4691063"/>
            <a:chExt cx="347663" cy="349250"/>
          </a:xfrm>
          <a:solidFill>
            <a:srgbClr val="008ED0">
              <a:lumMod val="75000"/>
            </a:srgbClr>
          </a:solidFill>
        </p:grpSpPr>
        <p:sp>
          <p:nvSpPr>
            <p:cNvPr id="71" name="Freeform 56"/>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72" name="Freeform 57"/>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73" name="Freeform 58"/>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grpSp>
      <p:grpSp>
        <p:nvGrpSpPr>
          <p:cNvPr id="74" name="Group 73"/>
          <p:cNvGrpSpPr/>
          <p:nvPr/>
        </p:nvGrpSpPr>
        <p:grpSpPr>
          <a:xfrm>
            <a:off x="659008" y="3981310"/>
            <a:ext cx="408090" cy="410866"/>
            <a:chOff x="7156450" y="2708275"/>
            <a:chExt cx="233363" cy="234950"/>
          </a:xfrm>
          <a:solidFill>
            <a:schemeClr val="accent1"/>
          </a:solidFill>
        </p:grpSpPr>
        <p:sp>
          <p:nvSpPr>
            <p:cNvPr id="75" name="Rectangle 33"/>
            <p:cNvSpPr>
              <a:spLocks noChangeArrowheads="1"/>
            </p:cNvSpPr>
            <p:nvPr/>
          </p:nvSpPr>
          <p:spPr bwMode="auto">
            <a:xfrm>
              <a:off x="7156450" y="2803525"/>
              <a:ext cx="41275" cy="123825"/>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76"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grpSp>
      <p:sp>
        <p:nvSpPr>
          <p:cNvPr id="77" name="Freeform 12"/>
          <p:cNvSpPr>
            <a:spLocks noEditPoints="1"/>
          </p:cNvSpPr>
          <p:nvPr/>
        </p:nvSpPr>
        <p:spPr bwMode="auto">
          <a:xfrm>
            <a:off x="10299986" y="4042722"/>
            <a:ext cx="365760" cy="365760"/>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grpSp>
        <p:nvGrpSpPr>
          <p:cNvPr id="78" name="Group 77"/>
          <p:cNvGrpSpPr/>
          <p:nvPr/>
        </p:nvGrpSpPr>
        <p:grpSpPr>
          <a:xfrm>
            <a:off x="6859553" y="3991292"/>
            <a:ext cx="457200" cy="457200"/>
            <a:chOff x="4776788" y="2243138"/>
            <a:chExt cx="434976" cy="477838"/>
          </a:xfrm>
          <a:solidFill>
            <a:srgbClr val="008ED0">
              <a:lumMod val="75000"/>
            </a:srgbClr>
          </a:solidFill>
        </p:grpSpPr>
        <p:sp>
          <p:nvSpPr>
            <p:cNvPr id="79"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0"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1"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2"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3"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4"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5"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6"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7"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8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sp>
          <p:nvSpPr>
            <p:cNvPr id="9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3F3F3F"/>
                </a:solidFill>
                <a:latin typeface="+mj-lt"/>
                <a:ea typeface="Calibri Light" charset="0"/>
                <a:cs typeface="Calibri Light" charset="0"/>
              </a:endParaRPr>
            </a:p>
          </p:txBody>
        </p:sp>
      </p:grpSp>
      <p:cxnSp>
        <p:nvCxnSpPr>
          <p:cNvPr id="123" name="Straight Connector 122"/>
          <p:cNvCxnSpPr/>
          <p:nvPr/>
        </p:nvCxnSpPr>
        <p:spPr>
          <a:xfrm>
            <a:off x="12191612" y="786158"/>
            <a:ext cx="0" cy="545504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2860336"/>
            <a:ext cx="12191612" cy="215444"/>
          </a:xfrm>
          <a:prstGeom prst="rect">
            <a:avLst/>
          </a:prstGeom>
          <a:solidFill>
            <a:schemeClr val="bg1">
              <a:lumMod val="95000"/>
            </a:schemeClr>
          </a:solidFill>
        </p:spPr>
        <p:txBody>
          <a:bodyPr wrap="square" lIns="0" tIns="0" rIns="0" bIns="0" rtlCol="0">
            <a:spAutoFit/>
          </a:bodyPr>
          <a:lstStyle/>
          <a:p>
            <a:pPr algn="ctr"/>
            <a:r>
              <a:rPr lang="en-US" sz="1400" b="1" dirty="0">
                <a:solidFill>
                  <a:schemeClr val="tx1">
                    <a:lumMod val="60000"/>
                    <a:lumOff val="40000"/>
                  </a:schemeClr>
                </a:solidFill>
                <a:latin typeface="+mj-lt"/>
              </a:rPr>
              <a:t>TRANSACTION MONITORING</a:t>
            </a:r>
          </a:p>
        </p:txBody>
      </p:sp>
      <p:sp>
        <p:nvSpPr>
          <p:cNvPr id="126" name="TextBox 125"/>
          <p:cNvSpPr txBox="1"/>
          <p:nvPr/>
        </p:nvSpPr>
        <p:spPr>
          <a:xfrm>
            <a:off x="0" y="870692"/>
            <a:ext cx="7360920" cy="215444"/>
          </a:xfrm>
          <a:prstGeom prst="rect">
            <a:avLst/>
          </a:prstGeom>
          <a:solidFill>
            <a:schemeClr val="tx1"/>
          </a:solidFill>
        </p:spPr>
        <p:txBody>
          <a:bodyPr wrap="square" lIns="0" tIns="0" rIns="0" bIns="0" rtlCol="0">
            <a:spAutoFit/>
          </a:bodyPr>
          <a:lstStyle/>
          <a:p>
            <a:pPr algn="ctr"/>
            <a:r>
              <a:rPr lang="en-US" sz="1400" b="1" dirty="0">
                <a:solidFill>
                  <a:srgbClr val="FFFFFF"/>
                </a:solidFill>
                <a:latin typeface="+mj-lt"/>
              </a:rPr>
              <a:t>AUDIT FLOW</a:t>
            </a:r>
          </a:p>
        </p:txBody>
      </p:sp>
      <p:sp>
        <p:nvSpPr>
          <p:cNvPr id="127" name="Content Placeholder 7"/>
          <p:cNvSpPr txBox="1">
            <a:spLocks/>
          </p:cNvSpPr>
          <p:nvPr/>
        </p:nvSpPr>
        <p:spPr bwMode="auto">
          <a:xfrm>
            <a:off x="246662" y="5070618"/>
            <a:ext cx="1898983" cy="1477328"/>
          </a:xfrm>
          <a:prstGeom prst="rect">
            <a:avLst/>
          </a:prstGeom>
          <a:noFill/>
          <a:ln w="9525">
            <a:noFill/>
            <a:miter lim="800000"/>
            <a:headEnd/>
            <a:tailEnd/>
          </a:ln>
        </p:spPr>
        <p:txBody>
          <a:bodyPr wrap="square" lIns="0" tIns="0" rIns="0" bIns="0">
            <a:spAutoFit/>
          </a:bodyPr>
          <a:lstStyle/>
          <a:p>
            <a:pPr marL="174625" indent="-174625" eaLnBrk="0" hangingPunct="0">
              <a:buSzPct val="50000"/>
              <a:defRPr/>
            </a:pPr>
            <a:r>
              <a:rPr lang="en-US" sz="1200" b="1" kern="0" dirty="0">
                <a:solidFill>
                  <a:srgbClr val="000000"/>
                </a:solidFill>
                <a:latin typeface="+mj-lt"/>
                <a:cs typeface="Arial" panose="020B0604020202020204" pitchFamily="34" charset="0"/>
              </a:rPr>
              <a:t>Call Monitoring</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Samples 4 calls/FTE/month randomly on a regular basis</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Checks – Qualitative  </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Voice Audit - Call records, Live call monitoring, Side by Side</a:t>
            </a:r>
          </a:p>
          <a:p>
            <a:pPr marL="0" lvl="1" fontAlgn="base">
              <a:spcAft>
                <a:spcPct val="0"/>
              </a:spcAft>
              <a:buClr>
                <a:srgbClr val="FF6503"/>
              </a:buClr>
              <a:buSzPct val="100000"/>
              <a:defRPr/>
            </a:pPr>
            <a:r>
              <a:rPr lang="en-US" sz="1200" dirty="0">
                <a:solidFill>
                  <a:srgbClr val="000000"/>
                </a:solidFill>
                <a:latin typeface="+mj-lt"/>
                <a:cs typeface="Arial" panose="020B0604020202020204" pitchFamily="34" charset="0"/>
              </a:rPr>
              <a:t>     </a:t>
            </a:r>
          </a:p>
        </p:txBody>
      </p:sp>
      <p:sp>
        <p:nvSpPr>
          <p:cNvPr id="128" name="Content Placeholder 7"/>
          <p:cNvSpPr txBox="1">
            <a:spLocks/>
          </p:cNvSpPr>
          <p:nvPr/>
        </p:nvSpPr>
        <p:spPr bwMode="auto">
          <a:xfrm>
            <a:off x="6446974" y="5038406"/>
            <a:ext cx="2462307" cy="1292662"/>
          </a:xfrm>
          <a:prstGeom prst="rect">
            <a:avLst/>
          </a:prstGeom>
          <a:noFill/>
          <a:ln w="9525">
            <a:noFill/>
            <a:miter lim="800000"/>
            <a:headEnd/>
            <a:tailEnd/>
          </a:ln>
        </p:spPr>
        <p:txBody>
          <a:bodyPr wrap="square" lIns="0" tIns="0" rIns="0" bIns="0">
            <a:spAutoFit/>
          </a:bodyPr>
          <a:lstStyle/>
          <a:p>
            <a:pPr marL="0" lvl="1" fontAlgn="base">
              <a:spcAft>
                <a:spcPct val="0"/>
              </a:spcAft>
              <a:buClr>
                <a:srgbClr val="F78C34"/>
              </a:buClr>
              <a:buSzPct val="100000"/>
              <a:defRPr/>
            </a:pPr>
            <a:r>
              <a:rPr lang="en-US" sz="1200" b="1" dirty="0">
                <a:solidFill>
                  <a:srgbClr val="000000"/>
                </a:solidFill>
                <a:latin typeface="+mj-lt"/>
                <a:cs typeface="Arial" panose="020B0604020202020204" pitchFamily="34" charset="0"/>
              </a:rPr>
              <a:t>Performance analysis </a:t>
            </a:r>
          </a:p>
          <a:p>
            <a:pPr marL="171450" lvl="1" indent="-171450" fontAlgn="base">
              <a:spcAft>
                <a:spcPct val="0"/>
              </a:spcAft>
              <a:buClr>
                <a:srgbClr val="F78C34"/>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Audit sheet designed on Fatal/non-fatal parameters</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Analysis based on call handled and CSAT score</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Root Cause Analysis on process / Individual performance</a:t>
            </a:r>
          </a:p>
        </p:txBody>
      </p:sp>
      <p:sp>
        <p:nvSpPr>
          <p:cNvPr id="129" name="Content Placeholder 7"/>
          <p:cNvSpPr txBox="1">
            <a:spLocks/>
          </p:cNvSpPr>
          <p:nvPr/>
        </p:nvSpPr>
        <p:spPr bwMode="auto">
          <a:xfrm>
            <a:off x="3277463" y="5053846"/>
            <a:ext cx="2150513" cy="1218795"/>
          </a:xfrm>
          <a:prstGeom prst="rect">
            <a:avLst/>
          </a:prstGeom>
          <a:noFill/>
          <a:ln w="9525">
            <a:noFill/>
            <a:miter lim="800000"/>
            <a:headEnd/>
            <a:tailEnd/>
          </a:ln>
        </p:spPr>
        <p:txBody>
          <a:bodyPr wrap="square" lIns="0" tIns="0" rIns="0" bIns="0">
            <a:spAutoFit/>
          </a:bodyPr>
          <a:lstStyle/>
          <a:p>
            <a:pPr marL="0" lvl="1" fontAlgn="base">
              <a:spcBef>
                <a:spcPct val="20000"/>
              </a:spcBef>
              <a:spcAft>
                <a:spcPct val="0"/>
              </a:spcAft>
              <a:buClr>
                <a:srgbClr val="F78C34"/>
              </a:buClr>
              <a:buSzPct val="100000"/>
              <a:defRPr/>
            </a:pPr>
            <a:r>
              <a:rPr lang="en-US" sz="1200" b="1" dirty="0">
                <a:solidFill>
                  <a:srgbClr val="000000"/>
                </a:solidFill>
                <a:latin typeface="+mj-lt"/>
                <a:cs typeface="Arial" panose="020B0604020202020204" pitchFamily="34" charset="0"/>
              </a:rPr>
              <a:t>Provide Feedback</a:t>
            </a:r>
          </a:p>
          <a:p>
            <a:pPr marL="171450" lvl="1" indent="-171450" fontAlgn="base">
              <a:spcBef>
                <a:spcPct val="20000"/>
              </a:spcBef>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Issue based feedbacks (Based on errors found)</a:t>
            </a:r>
          </a:p>
          <a:p>
            <a:pPr marL="171450" lvl="1" indent="-171450" fontAlgn="base">
              <a:spcBef>
                <a:spcPct val="20000"/>
              </a:spcBef>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Addressing knowledge </a:t>
            </a:r>
            <a:r>
              <a:rPr lang="en-US" sz="1200" kern="0" dirty="0">
                <a:solidFill>
                  <a:srgbClr val="000000"/>
                </a:solidFill>
                <a:latin typeface="+mj-lt"/>
                <a:cs typeface="Arial" panose="020B0604020202020204" pitchFamily="34" charset="0"/>
              </a:rPr>
              <a:t>gaps / issues – corrective action plan</a:t>
            </a:r>
          </a:p>
          <a:p>
            <a:pPr marL="171450" lvl="1" indent="-171450" fontAlgn="base">
              <a:spcBef>
                <a:spcPct val="20000"/>
              </a:spcBef>
              <a:spcAft>
                <a:spcPct val="0"/>
              </a:spcAft>
              <a:buClr>
                <a:srgbClr val="FF6503"/>
              </a:buClr>
              <a:buSzPct val="100000"/>
              <a:buFont typeface="Arial" panose="020B0604020202020204" pitchFamily="34" charset="0"/>
              <a:buChar char="•"/>
              <a:defRPr/>
            </a:pPr>
            <a:r>
              <a:rPr lang="en-US" sz="1200" kern="0" dirty="0">
                <a:solidFill>
                  <a:srgbClr val="000000"/>
                </a:solidFill>
                <a:latin typeface="+mj-lt"/>
                <a:cs typeface="Arial" panose="020B0604020202020204" pitchFamily="34" charset="0"/>
              </a:rPr>
              <a:t>Calibration sessions - Monthly</a:t>
            </a:r>
          </a:p>
        </p:txBody>
      </p:sp>
      <p:sp>
        <p:nvSpPr>
          <p:cNvPr id="130" name="Content Placeholder 7"/>
          <p:cNvSpPr txBox="1">
            <a:spLocks/>
          </p:cNvSpPr>
          <p:nvPr/>
        </p:nvSpPr>
        <p:spPr bwMode="auto">
          <a:xfrm>
            <a:off x="9827851" y="5061815"/>
            <a:ext cx="1776933" cy="1107996"/>
          </a:xfrm>
          <a:prstGeom prst="rect">
            <a:avLst/>
          </a:prstGeom>
          <a:noFill/>
          <a:ln w="9525">
            <a:noFill/>
            <a:miter lim="800000"/>
            <a:headEnd/>
            <a:tailEnd/>
          </a:ln>
        </p:spPr>
        <p:txBody>
          <a:bodyPr wrap="square" lIns="0" tIns="0" rIns="0" bIns="0">
            <a:spAutoFit/>
          </a:bodyPr>
          <a:lstStyle/>
          <a:p>
            <a:pPr eaLnBrk="0" hangingPunct="0">
              <a:buSzPct val="50000"/>
              <a:defRPr/>
            </a:pPr>
            <a:r>
              <a:rPr lang="en-US" sz="1200" b="1" kern="0" dirty="0">
                <a:solidFill>
                  <a:srgbClr val="000000"/>
                </a:solidFill>
                <a:latin typeface="+mj-lt"/>
                <a:cs typeface="Arial" panose="020B0604020202020204" pitchFamily="34" charset="0"/>
              </a:rPr>
              <a:t>Share performance reports </a:t>
            </a:r>
            <a:r>
              <a:rPr lang="en-US" sz="1200" dirty="0">
                <a:solidFill>
                  <a:srgbClr val="000000"/>
                </a:solidFill>
                <a:latin typeface="+mj-lt"/>
                <a:cs typeface="Arial" panose="020B0604020202020204" pitchFamily="34" charset="0"/>
              </a:rPr>
              <a:t> </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Process </a:t>
            </a:r>
            <a:r>
              <a:rPr lang="en-US" sz="1200" kern="0" dirty="0">
                <a:solidFill>
                  <a:srgbClr val="000000"/>
                </a:solidFill>
                <a:latin typeface="+mj-lt"/>
                <a:cs typeface="Arial" panose="020B0604020202020204" pitchFamily="34" charset="0"/>
              </a:rPr>
              <a:t>Level</a:t>
            </a:r>
          </a:p>
          <a:p>
            <a:pPr marL="171450" lvl="1" indent="-171450" fontAlgn="base">
              <a:spcAft>
                <a:spcPct val="0"/>
              </a:spcAft>
              <a:buClr>
                <a:srgbClr val="FF6503"/>
              </a:buClr>
              <a:buSzPct val="100000"/>
              <a:buFont typeface="Arial" panose="020B0604020202020204" pitchFamily="34" charset="0"/>
              <a:buChar char="•"/>
              <a:defRPr/>
            </a:pPr>
            <a:r>
              <a:rPr lang="en-US" sz="1200" dirty="0">
                <a:solidFill>
                  <a:srgbClr val="000000"/>
                </a:solidFill>
                <a:latin typeface="+mj-lt"/>
                <a:cs typeface="Arial" panose="020B0604020202020204" pitchFamily="34" charset="0"/>
              </a:rPr>
              <a:t>Agent level</a:t>
            </a:r>
            <a:endParaRPr lang="en-US" sz="1200" kern="0" dirty="0">
              <a:solidFill>
                <a:srgbClr val="000000"/>
              </a:solidFill>
              <a:latin typeface="+mj-lt"/>
              <a:cs typeface="Arial" panose="020B0604020202020204" pitchFamily="34" charset="0"/>
            </a:endParaRPr>
          </a:p>
          <a:p>
            <a:pPr marL="171450" lvl="1" indent="-171450" fontAlgn="base">
              <a:spcAft>
                <a:spcPct val="0"/>
              </a:spcAft>
              <a:buClr>
                <a:srgbClr val="FF6503"/>
              </a:buClr>
              <a:buSzPct val="100000"/>
              <a:buFont typeface="Arial" panose="020B0604020202020204" pitchFamily="34" charset="0"/>
              <a:buChar char="•"/>
              <a:defRPr/>
            </a:pPr>
            <a:r>
              <a:rPr lang="en-US" sz="1200" kern="0" dirty="0">
                <a:solidFill>
                  <a:srgbClr val="000000"/>
                </a:solidFill>
                <a:latin typeface="+mj-lt"/>
                <a:cs typeface="Arial" panose="020B0604020202020204" pitchFamily="34" charset="0"/>
              </a:rPr>
              <a:t>Weekly/Monthly reporting of KPI and SLA</a:t>
            </a:r>
          </a:p>
          <a:p>
            <a:pPr marL="171450" lvl="1" indent="-171450" fontAlgn="base">
              <a:spcAft>
                <a:spcPct val="0"/>
              </a:spcAft>
              <a:buClr>
                <a:srgbClr val="FF6503"/>
              </a:buClr>
              <a:buSzPct val="100000"/>
              <a:buFont typeface="Arial" panose="020B0604020202020204" pitchFamily="34" charset="0"/>
              <a:buChar char="•"/>
              <a:defRPr/>
            </a:pPr>
            <a:r>
              <a:rPr lang="en-US" sz="1200" kern="0" dirty="0">
                <a:solidFill>
                  <a:srgbClr val="000000"/>
                </a:solidFill>
                <a:latin typeface="+mj-lt"/>
                <a:cs typeface="Arial" panose="020B0604020202020204" pitchFamily="34" charset="0"/>
              </a:rPr>
              <a:t>Dashboards</a:t>
            </a:r>
          </a:p>
        </p:txBody>
      </p:sp>
      <p:pic>
        <p:nvPicPr>
          <p:cNvPr id="136" name="Picture 135"/>
          <p:cNvPicPr>
            <a:picLocks noChangeAspect="1"/>
          </p:cNvPicPr>
          <p:nvPr/>
        </p:nvPicPr>
        <p:blipFill>
          <a:blip r:embed="rId3">
            <a:clrChange>
              <a:clrFrom>
                <a:srgbClr val="FFFFFF"/>
              </a:clrFrom>
              <a:clrTo>
                <a:srgbClr val="FFFFFF">
                  <a:alpha val="0"/>
                </a:srgbClr>
              </a:clrTo>
            </a:clrChange>
          </a:blip>
          <a:stretch>
            <a:fillRect/>
          </a:stretch>
        </p:blipFill>
        <p:spPr>
          <a:xfrm>
            <a:off x="813324" y="1158518"/>
            <a:ext cx="761285" cy="640080"/>
          </a:xfrm>
          <a:prstGeom prst="rect">
            <a:avLst/>
          </a:prstGeom>
        </p:spPr>
      </p:pic>
      <p:grpSp>
        <p:nvGrpSpPr>
          <p:cNvPr id="137" name="Group 136"/>
          <p:cNvGrpSpPr/>
          <p:nvPr/>
        </p:nvGrpSpPr>
        <p:grpSpPr>
          <a:xfrm>
            <a:off x="4811366" y="1176838"/>
            <a:ext cx="747165" cy="686437"/>
            <a:chOff x="3909710" y="1706366"/>
            <a:chExt cx="540000" cy="540000"/>
          </a:xfrm>
        </p:grpSpPr>
        <p:sp>
          <p:nvSpPr>
            <p:cNvPr id="138" name="Oval 137"/>
            <p:cNvSpPr/>
            <p:nvPr/>
          </p:nvSpPr>
          <p:spPr>
            <a:xfrm>
              <a:off x="3909710" y="1706366"/>
              <a:ext cx="540000" cy="540000"/>
            </a:xfrm>
            <a:prstGeom prst="ellipse">
              <a:avLst/>
            </a:pr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400" dirty="0">
                <a:latin typeface="+mj-lt"/>
              </a:endParaRPr>
            </a:p>
          </p:txBody>
        </p:sp>
        <p:grpSp>
          <p:nvGrpSpPr>
            <p:cNvPr id="139" name="Group 138"/>
            <p:cNvGrpSpPr>
              <a:grpSpLocks noChangeAspect="1"/>
            </p:cNvGrpSpPr>
            <p:nvPr/>
          </p:nvGrpSpPr>
          <p:grpSpPr>
            <a:xfrm>
              <a:off x="4035523" y="1796366"/>
              <a:ext cx="288375" cy="360000"/>
              <a:chOff x="4694238" y="7296150"/>
              <a:chExt cx="1220788" cy="1524000"/>
            </a:xfrm>
          </p:grpSpPr>
          <p:sp>
            <p:nvSpPr>
              <p:cNvPr id="140" name="Freeform 5"/>
              <p:cNvSpPr>
                <a:spLocks noEditPoints="1"/>
              </p:cNvSpPr>
              <p:nvPr/>
            </p:nvSpPr>
            <p:spPr bwMode="auto">
              <a:xfrm>
                <a:off x="4694238" y="7296150"/>
                <a:ext cx="1220788" cy="1524000"/>
              </a:xfrm>
              <a:custGeom>
                <a:avLst/>
                <a:gdLst>
                  <a:gd name="T0" fmla="*/ 299 w 324"/>
                  <a:gd name="T1" fmla="*/ 98 h 402"/>
                  <a:gd name="T2" fmla="*/ 260 w 324"/>
                  <a:gd name="T3" fmla="*/ 51 h 402"/>
                  <a:gd name="T4" fmla="*/ 36 w 324"/>
                  <a:gd name="T5" fmla="*/ 56 h 402"/>
                  <a:gd name="T6" fmla="*/ 20 w 324"/>
                  <a:gd name="T7" fmla="*/ 110 h 402"/>
                  <a:gd name="T8" fmla="*/ 13 w 324"/>
                  <a:gd name="T9" fmla="*/ 179 h 402"/>
                  <a:gd name="T10" fmla="*/ 20 w 324"/>
                  <a:gd name="T11" fmla="*/ 157 h 402"/>
                  <a:gd name="T12" fmla="*/ 45 w 324"/>
                  <a:gd name="T13" fmla="*/ 100 h 402"/>
                  <a:gd name="T14" fmla="*/ 148 w 324"/>
                  <a:gd name="T15" fmla="*/ 219 h 402"/>
                  <a:gd name="T16" fmla="*/ 84 w 324"/>
                  <a:gd name="T17" fmla="*/ 264 h 402"/>
                  <a:gd name="T18" fmla="*/ 3 w 324"/>
                  <a:gd name="T19" fmla="*/ 265 h 402"/>
                  <a:gd name="T20" fmla="*/ 3 w 324"/>
                  <a:gd name="T21" fmla="*/ 388 h 402"/>
                  <a:gd name="T22" fmla="*/ 50 w 324"/>
                  <a:gd name="T23" fmla="*/ 389 h 402"/>
                  <a:gd name="T24" fmla="*/ 93 w 324"/>
                  <a:gd name="T25" fmla="*/ 388 h 402"/>
                  <a:gd name="T26" fmla="*/ 148 w 324"/>
                  <a:gd name="T27" fmla="*/ 377 h 402"/>
                  <a:gd name="T28" fmla="*/ 184 w 324"/>
                  <a:gd name="T29" fmla="*/ 402 h 402"/>
                  <a:gd name="T30" fmla="*/ 189 w 324"/>
                  <a:gd name="T31" fmla="*/ 372 h 402"/>
                  <a:gd name="T32" fmla="*/ 212 w 324"/>
                  <a:gd name="T33" fmla="*/ 345 h 402"/>
                  <a:gd name="T34" fmla="*/ 205 w 324"/>
                  <a:gd name="T35" fmla="*/ 272 h 402"/>
                  <a:gd name="T36" fmla="*/ 185 w 324"/>
                  <a:gd name="T37" fmla="*/ 219 h 402"/>
                  <a:gd name="T38" fmla="*/ 293 w 324"/>
                  <a:gd name="T39" fmla="*/ 105 h 402"/>
                  <a:gd name="T40" fmla="*/ 313 w 324"/>
                  <a:gd name="T41" fmla="*/ 172 h 402"/>
                  <a:gd name="T42" fmla="*/ 321 w 324"/>
                  <a:gd name="T43" fmla="*/ 179 h 402"/>
                  <a:gd name="T44" fmla="*/ 292 w 324"/>
                  <a:gd name="T45" fmla="*/ 82 h 402"/>
                  <a:gd name="T46" fmla="*/ 269 w 324"/>
                  <a:gd name="T47" fmla="*/ 57 h 402"/>
                  <a:gd name="T48" fmla="*/ 267 w 324"/>
                  <a:gd name="T49" fmla="*/ 110 h 402"/>
                  <a:gd name="T50" fmla="*/ 66 w 324"/>
                  <a:gd name="T51" fmla="*/ 111 h 402"/>
                  <a:gd name="T52" fmla="*/ 237 w 324"/>
                  <a:gd name="T53" fmla="*/ 39 h 402"/>
                  <a:gd name="T54" fmla="*/ 157 w 324"/>
                  <a:gd name="T55" fmla="*/ 299 h 402"/>
                  <a:gd name="T56" fmla="*/ 170 w 324"/>
                  <a:gd name="T57" fmla="*/ 277 h 402"/>
                  <a:gd name="T58" fmla="*/ 170 w 324"/>
                  <a:gd name="T59" fmla="*/ 322 h 402"/>
                  <a:gd name="T60" fmla="*/ 175 w 324"/>
                  <a:gd name="T61" fmla="*/ 393 h 402"/>
                  <a:gd name="T62" fmla="*/ 157 w 324"/>
                  <a:gd name="T63" fmla="*/ 361 h 402"/>
                  <a:gd name="T64" fmla="*/ 175 w 324"/>
                  <a:gd name="T65" fmla="*/ 333 h 402"/>
                  <a:gd name="T66" fmla="*/ 195 w 324"/>
                  <a:gd name="T67" fmla="*/ 327 h 402"/>
                  <a:gd name="T68" fmla="*/ 182 w 324"/>
                  <a:gd name="T69" fmla="*/ 350 h 402"/>
                  <a:gd name="T70" fmla="*/ 191 w 324"/>
                  <a:gd name="T71" fmla="*/ 350 h 402"/>
                  <a:gd name="T72" fmla="*/ 201 w 324"/>
                  <a:gd name="T73" fmla="*/ 362 h 402"/>
                  <a:gd name="T74" fmla="*/ 182 w 324"/>
                  <a:gd name="T75" fmla="*/ 350 h 402"/>
                  <a:gd name="T76" fmla="*/ 175 w 324"/>
                  <a:gd name="T77" fmla="*/ 310 h 402"/>
                  <a:gd name="T78" fmla="*/ 192 w 324"/>
                  <a:gd name="T79" fmla="*/ 304 h 402"/>
                  <a:gd name="T80" fmla="*/ 201 w 324"/>
                  <a:gd name="T81" fmla="*/ 317 h 402"/>
                  <a:gd name="T82" fmla="*/ 188 w 324"/>
                  <a:gd name="T83" fmla="*/ 295 h 402"/>
                  <a:gd name="T84" fmla="*/ 191 w 324"/>
                  <a:gd name="T85" fmla="*/ 282 h 402"/>
                  <a:gd name="T86" fmla="*/ 201 w 324"/>
                  <a:gd name="T87" fmla="*/ 295 h 402"/>
                  <a:gd name="T88" fmla="*/ 159 w 324"/>
                  <a:gd name="T89" fmla="*/ 268 h 402"/>
                  <a:gd name="T90" fmla="*/ 95 w 324"/>
                  <a:gd name="T91" fmla="*/ 367 h 402"/>
                  <a:gd name="T92" fmla="*/ 136 w 324"/>
                  <a:gd name="T93" fmla="*/ 259 h 402"/>
                  <a:gd name="T94" fmla="*/ 198 w 324"/>
                  <a:gd name="T95" fmla="*/ 265 h 402"/>
                  <a:gd name="T96" fmla="*/ 158 w 324"/>
                  <a:gd name="T97" fmla="*/ 221 h 402"/>
                  <a:gd name="T98" fmla="*/ 58 w 324"/>
                  <a:gd name="T99" fmla="*/ 93 h 402"/>
                  <a:gd name="T100" fmla="*/ 68 w 324"/>
                  <a:gd name="T101" fmla="*/ 60 h 402"/>
                  <a:gd name="T102" fmla="*/ 10 w 324"/>
                  <a:gd name="T103" fmla="*/ 273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402">
                    <a:moveTo>
                      <a:pt x="323" y="161"/>
                    </a:moveTo>
                    <a:cubicBezTo>
                      <a:pt x="323" y="153"/>
                      <a:pt x="323" y="145"/>
                      <a:pt x="323" y="137"/>
                    </a:cubicBezTo>
                    <a:cubicBezTo>
                      <a:pt x="324" y="124"/>
                      <a:pt x="319" y="114"/>
                      <a:pt x="309" y="106"/>
                    </a:cubicBezTo>
                    <a:cubicBezTo>
                      <a:pt x="305" y="103"/>
                      <a:pt x="302" y="100"/>
                      <a:pt x="299" y="98"/>
                    </a:cubicBezTo>
                    <a:cubicBezTo>
                      <a:pt x="298" y="97"/>
                      <a:pt x="297" y="96"/>
                      <a:pt x="296" y="94"/>
                    </a:cubicBezTo>
                    <a:cubicBezTo>
                      <a:pt x="306" y="83"/>
                      <a:pt x="307" y="69"/>
                      <a:pt x="298" y="58"/>
                    </a:cubicBezTo>
                    <a:cubicBezTo>
                      <a:pt x="294" y="52"/>
                      <a:pt x="289" y="49"/>
                      <a:pt x="284" y="48"/>
                    </a:cubicBezTo>
                    <a:cubicBezTo>
                      <a:pt x="275" y="45"/>
                      <a:pt x="267" y="47"/>
                      <a:pt x="260" y="51"/>
                    </a:cubicBezTo>
                    <a:cubicBezTo>
                      <a:pt x="236" y="17"/>
                      <a:pt x="205" y="0"/>
                      <a:pt x="167" y="0"/>
                    </a:cubicBezTo>
                    <a:cubicBezTo>
                      <a:pt x="167" y="0"/>
                      <a:pt x="167" y="0"/>
                      <a:pt x="167" y="0"/>
                    </a:cubicBezTo>
                    <a:cubicBezTo>
                      <a:pt x="128" y="0"/>
                      <a:pt x="97" y="17"/>
                      <a:pt x="73" y="51"/>
                    </a:cubicBezTo>
                    <a:cubicBezTo>
                      <a:pt x="57" y="42"/>
                      <a:pt x="43" y="48"/>
                      <a:pt x="36" y="56"/>
                    </a:cubicBezTo>
                    <a:cubicBezTo>
                      <a:pt x="32" y="61"/>
                      <a:pt x="30" y="67"/>
                      <a:pt x="29" y="73"/>
                    </a:cubicBezTo>
                    <a:cubicBezTo>
                      <a:pt x="29" y="81"/>
                      <a:pt x="31" y="88"/>
                      <a:pt x="37" y="94"/>
                    </a:cubicBezTo>
                    <a:cubicBezTo>
                      <a:pt x="32" y="99"/>
                      <a:pt x="32" y="99"/>
                      <a:pt x="32" y="99"/>
                    </a:cubicBezTo>
                    <a:cubicBezTo>
                      <a:pt x="28" y="103"/>
                      <a:pt x="24" y="106"/>
                      <a:pt x="20" y="110"/>
                    </a:cubicBezTo>
                    <a:cubicBezTo>
                      <a:pt x="14" y="116"/>
                      <a:pt x="10" y="123"/>
                      <a:pt x="10" y="132"/>
                    </a:cubicBezTo>
                    <a:cubicBezTo>
                      <a:pt x="10" y="141"/>
                      <a:pt x="10" y="150"/>
                      <a:pt x="10" y="159"/>
                    </a:cubicBezTo>
                    <a:cubicBezTo>
                      <a:pt x="10" y="173"/>
                      <a:pt x="10" y="173"/>
                      <a:pt x="10" y="173"/>
                    </a:cubicBezTo>
                    <a:cubicBezTo>
                      <a:pt x="10" y="175"/>
                      <a:pt x="10" y="177"/>
                      <a:pt x="13" y="179"/>
                    </a:cubicBezTo>
                    <a:cubicBezTo>
                      <a:pt x="14" y="179"/>
                      <a:pt x="15" y="179"/>
                      <a:pt x="17" y="179"/>
                    </a:cubicBezTo>
                    <a:cubicBezTo>
                      <a:pt x="20" y="177"/>
                      <a:pt x="20" y="174"/>
                      <a:pt x="20" y="172"/>
                    </a:cubicBezTo>
                    <a:cubicBezTo>
                      <a:pt x="20" y="172"/>
                      <a:pt x="20" y="172"/>
                      <a:pt x="20" y="172"/>
                    </a:cubicBezTo>
                    <a:cubicBezTo>
                      <a:pt x="20" y="167"/>
                      <a:pt x="20" y="162"/>
                      <a:pt x="20" y="157"/>
                    </a:cubicBezTo>
                    <a:cubicBezTo>
                      <a:pt x="20" y="149"/>
                      <a:pt x="20" y="141"/>
                      <a:pt x="20" y="133"/>
                    </a:cubicBezTo>
                    <a:cubicBezTo>
                      <a:pt x="20" y="127"/>
                      <a:pt x="22" y="122"/>
                      <a:pt x="26" y="118"/>
                    </a:cubicBezTo>
                    <a:cubicBezTo>
                      <a:pt x="30" y="114"/>
                      <a:pt x="35" y="109"/>
                      <a:pt x="40" y="105"/>
                    </a:cubicBezTo>
                    <a:cubicBezTo>
                      <a:pt x="42" y="103"/>
                      <a:pt x="43" y="102"/>
                      <a:pt x="45" y="100"/>
                    </a:cubicBezTo>
                    <a:cubicBezTo>
                      <a:pt x="48" y="101"/>
                      <a:pt x="52" y="102"/>
                      <a:pt x="55" y="103"/>
                    </a:cubicBezTo>
                    <a:cubicBezTo>
                      <a:pt x="55" y="103"/>
                      <a:pt x="56" y="103"/>
                      <a:pt x="56" y="103"/>
                    </a:cubicBezTo>
                    <a:cubicBezTo>
                      <a:pt x="55" y="132"/>
                      <a:pt x="63" y="157"/>
                      <a:pt x="80" y="179"/>
                    </a:cubicBezTo>
                    <a:cubicBezTo>
                      <a:pt x="97" y="200"/>
                      <a:pt x="120" y="214"/>
                      <a:pt x="148" y="219"/>
                    </a:cubicBezTo>
                    <a:cubicBezTo>
                      <a:pt x="148" y="241"/>
                      <a:pt x="148" y="241"/>
                      <a:pt x="148" y="241"/>
                    </a:cubicBezTo>
                    <a:cubicBezTo>
                      <a:pt x="94" y="272"/>
                      <a:pt x="94" y="272"/>
                      <a:pt x="94" y="272"/>
                    </a:cubicBezTo>
                    <a:cubicBezTo>
                      <a:pt x="94" y="271"/>
                      <a:pt x="94" y="271"/>
                      <a:pt x="94" y="270"/>
                    </a:cubicBezTo>
                    <a:cubicBezTo>
                      <a:pt x="94" y="264"/>
                      <a:pt x="93" y="264"/>
                      <a:pt x="84" y="264"/>
                    </a:cubicBezTo>
                    <a:cubicBezTo>
                      <a:pt x="71" y="264"/>
                      <a:pt x="58" y="264"/>
                      <a:pt x="45" y="264"/>
                    </a:cubicBezTo>
                    <a:cubicBezTo>
                      <a:pt x="33" y="264"/>
                      <a:pt x="21" y="264"/>
                      <a:pt x="9" y="264"/>
                    </a:cubicBezTo>
                    <a:cubicBezTo>
                      <a:pt x="9" y="264"/>
                      <a:pt x="9" y="264"/>
                      <a:pt x="8" y="264"/>
                    </a:cubicBezTo>
                    <a:cubicBezTo>
                      <a:pt x="7" y="264"/>
                      <a:pt x="5" y="264"/>
                      <a:pt x="3" y="265"/>
                    </a:cubicBezTo>
                    <a:cubicBezTo>
                      <a:pt x="3" y="265"/>
                      <a:pt x="3" y="265"/>
                      <a:pt x="3" y="265"/>
                    </a:cubicBezTo>
                    <a:cubicBezTo>
                      <a:pt x="3" y="265"/>
                      <a:pt x="3" y="265"/>
                      <a:pt x="3" y="265"/>
                    </a:cubicBezTo>
                    <a:cubicBezTo>
                      <a:pt x="0" y="269"/>
                      <a:pt x="0" y="384"/>
                      <a:pt x="2" y="388"/>
                    </a:cubicBezTo>
                    <a:cubicBezTo>
                      <a:pt x="3" y="388"/>
                      <a:pt x="3" y="388"/>
                      <a:pt x="3" y="388"/>
                    </a:cubicBezTo>
                    <a:cubicBezTo>
                      <a:pt x="3" y="388"/>
                      <a:pt x="3" y="388"/>
                      <a:pt x="3" y="388"/>
                    </a:cubicBezTo>
                    <a:cubicBezTo>
                      <a:pt x="4" y="389"/>
                      <a:pt x="6" y="389"/>
                      <a:pt x="8" y="389"/>
                    </a:cubicBezTo>
                    <a:cubicBezTo>
                      <a:pt x="8" y="389"/>
                      <a:pt x="8" y="389"/>
                      <a:pt x="8" y="389"/>
                    </a:cubicBezTo>
                    <a:cubicBezTo>
                      <a:pt x="50" y="389"/>
                      <a:pt x="50" y="389"/>
                      <a:pt x="50" y="389"/>
                    </a:cubicBezTo>
                    <a:cubicBezTo>
                      <a:pt x="70" y="389"/>
                      <a:pt x="70" y="389"/>
                      <a:pt x="70" y="389"/>
                    </a:cubicBezTo>
                    <a:cubicBezTo>
                      <a:pt x="76" y="389"/>
                      <a:pt x="82" y="389"/>
                      <a:pt x="88" y="389"/>
                    </a:cubicBezTo>
                    <a:cubicBezTo>
                      <a:pt x="88" y="389"/>
                      <a:pt x="88" y="389"/>
                      <a:pt x="88" y="389"/>
                    </a:cubicBezTo>
                    <a:cubicBezTo>
                      <a:pt x="90" y="389"/>
                      <a:pt x="92" y="389"/>
                      <a:pt x="93" y="388"/>
                    </a:cubicBezTo>
                    <a:cubicBezTo>
                      <a:pt x="94" y="387"/>
                      <a:pt x="94" y="385"/>
                      <a:pt x="94" y="383"/>
                    </a:cubicBezTo>
                    <a:cubicBezTo>
                      <a:pt x="94" y="382"/>
                      <a:pt x="94" y="380"/>
                      <a:pt x="94" y="379"/>
                    </a:cubicBezTo>
                    <a:cubicBezTo>
                      <a:pt x="94" y="378"/>
                      <a:pt x="94" y="378"/>
                      <a:pt x="94" y="377"/>
                    </a:cubicBezTo>
                    <a:cubicBezTo>
                      <a:pt x="148" y="377"/>
                      <a:pt x="148" y="377"/>
                      <a:pt x="148" y="377"/>
                    </a:cubicBezTo>
                    <a:cubicBezTo>
                      <a:pt x="148" y="381"/>
                      <a:pt x="148" y="384"/>
                      <a:pt x="148" y="387"/>
                    </a:cubicBezTo>
                    <a:cubicBezTo>
                      <a:pt x="148" y="392"/>
                      <a:pt x="148" y="397"/>
                      <a:pt x="149" y="402"/>
                    </a:cubicBezTo>
                    <a:cubicBezTo>
                      <a:pt x="150" y="402"/>
                      <a:pt x="150" y="402"/>
                      <a:pt x="150" y="402"/>
                    </a:cubicBezTo>
                    <a:cubicBezTo>
                      <a:pt x="184" y="402"/>
                      <a:pt x="184" y="402"/>
                      <a:pt x="184" y="402"/>
                    </a:cubicBezTo>
                    <a:cubicBezTo>
                      <a:pt x="184" y="401"/>
                      <a:pt x="184" y="401"/>
                      <a:pt x="184" y="401"/>
                    </a:cubicBezTo>
                    <a:cubicBezTo>
                      <a:pt x="185" y="396"/>
                      <a:pt x="185" y="390"/>
                      <a:pt x="185" y="384"/>
                    </a:cubicBezTo>
                    <a:cubicBezTo>
                      <a:pt x="185" y="380"/>
                      <a:pt x="185" y="376"/>
                      <a:pt x="185" y="372"/>
                    </a:cubicBezTo>
                    <a:cubicBezTo>
                      <a:pt x="187" y="372"/>
                      <a:pt x="188" y="372"/>
                      <a:pt x="189" y="372"/>
                    </a:cubicBezTo>
                    <a:cubicBezTo>
                      <a:pt x="193" y="372"/>
                      <a:pt x="197" y="372"/>
                      <a:pt x="200" y="372"/>
                    </a:cubicBezTo>
                    <a:cubicBezTo>
                      <a:pt x="206" y="372"/>
                      <a:pt x="210" y="370"/>
                      <a:pt x="213" y="366"/>
                    </a:cubicBezTo>
                    <a:cubicBezTo>
                      <a:pt x="216" y="363"/>
                      <a:pt x="217" y="358"/>
                      <a:pt x="217" y="353"/>
                    </a:cubicBezTo>
                    <a:cubicBezTo>
                      <a:pt x="216" y="349"/>
                      <a:pt x="214" y="347"/>
                      <a:pt x="212" y="345"/>
                    </a:cubicBezTo>
                    <a:cubicBezTo>
                      <a:pt x="218" y="337"/>
                      <a:pt x="218" y="331"/>
                      <a:pt x="213" y="322"/>
                    </a:cubicBezTo>
                    <a:cubicBezTo>
                      <a:pt x="219" y="313"/>
                      <a:pt x="218" y="307"/>
                      <a:pt x="212" y="299"/>
                    </a:cubicBezTo>
                    <a:cubicBezTo>
                      <a:pt x="216" y="294"/>
                      <a:pt x="218" y="289"/>
                      <a:pt x="217" y="284"/>
                    </a:cubicBezTo>
                    <a:cubicBezTo>
                      <a:pt x="215" y="279"/>
                      <a:pt x="211" y="275"/>
                      <a:pt x="205" y="272"/>
                    </a:cubicBezTo>
                    <a:cubicBezTo>
                      <a:pt x="205" y="272"/>
                      <a:pt x="205" y="272"/>
                      <a:pt x="205" y="271"/>
                    </a:cubicBezTo>
                    <a:cubicBezTo>
                      <a:pt x="211" y="261"/>
                      <a:pt x="209" y="255"/>
                      <a:pt x="199" y="249"/>
                    </a:cubicBezTo>
                    <a:cubicBezTo>
                      <a:pt x="185" y="240"/>
                      <a:pt x="185" y="240"/>
                      <a:pt x="185" y="240"/>
                    </a:cubicBezTo>
                    <a:cubicBezTo>
                      <a:pt x="185" y="219"/>
                      <a:pt x="185" y="219"/>
                      <a:pt x="185" y="219"/>
                    </a:cubicBezTo>
                    <a:cubicBezTo>
                      <a:pt x="213" y="214"/>
                      <a:pt x="236" y="200"/>
                      <a:pt x="253" y="178"/>
                    </a:cubicBezTo>
                    <a:cubicBezTo>
                      <a:pt x="270" y="157"/>
                      <a:pt x="278" y="132"/>
                      <a:pt x="277" y="103"/>
                    </a:cubicBezTo>
                    <a:cubicBezTo>
                      <a:pt x="281" y="103"/>
                      <a:pt x="284" y="101"/>
                      <a:pt x="288" y="100"/>
                    </a:cubicBezTo>
                    <a:cubicBezTo>
                      <a:pt x="289" y="102"/>
                      <a:pt x="291" y="103"/>
                      <a:pt x="293" y="105"/>
                    </a:cubicBezTo>
                    <a:cubicBezTo>
                      <a:pt x="297" y="108"/>
                      <a:pt x="301" y="112"/>
                      <a:pt x="305" y="115"/>
                    </a:cubicBezTo>
                    <a:cubicBezTo>
                      <a:pt x="311" y="120"/>
                      <a:pt x="314" y="127"/>
                      <a:pt x="313" y="135"/>
                    </a:cubicBezTo>
                    <a:cubicBezTo>
                      <a:pt x="313" y="145"/>
                      <a:pt x="313" y="155"/>
                      <a:pt x="313" y="165"/>
                    </a:cubicBezTo>
                    <a:cubicBezTo>
                      <a:pt x="313" y="172"/>
                      <a:pt x="313" y="172"/>
                      <a:pt x="313" y="172"/>
                    </a:cubicBezTo>
                    <a:cubicBezTo>
                      <a:pt x="313" y="173"/>
                      <a:pt x="313" y="173"/>
                      <a:pt x="313" y="173"/>
                    </a:cubicBezTo>
                    <a:cubicBezTo>
                      <a:pt x="313" y="175"/>
                      <a:pt x="313" y="176"/>
                      <a:pt x="314" y="178"/>
                    </a:cubicBezTo>
                    <a:cubicBezTo>
                      <a:pt x="316" y="180"/>
                      <a:pt x="318" y="180"/>
                      <a:pt x="321" y="179"/>
                    </a:cubicBezTo>
                    <a:cubicBezTo>
                      <a:pt x="321" y="179"/>
                      <a:pt x="321" y="179"/>
                      <a:pt x="321" y="179"/>
                    </a:cubicBezTo>
                    <a:cubicBezTo>
                      <a:pt x="323" y="177"/>
                      <a:pt x="323" y="175"/>
                      <a:pt x="323" y="173"/>
                    </a:cubicBezTo>
                    <a:cubicBezTo>
                      <a:pt x="323" y="172"/>
                      <a:pt x="323" y="172"/>
                      <a:pt x="323" y="172"/>
                    </a:cubicBezTo>
                    <a:cubicBezTo>
                      <a:pt x="323" y="169"/>
                      <a:pt x="323" y="165"/>
                      <a:pt x="323" y="161"/>
                    </a:cubicBezTo>
                    <a:close/>
                    <a:moveTo>
                      <a:pt x="292" y="82"/>
                    </a:moveTo>
                    <a:cubicBezTo>
                      <a:pt x="289" y="89"/>
                      <a:pt x="284" y="93"/>
                      <a:pt x="275" y="93"/>
                    </a:cubicBezTo>
                    <a:cubicBezTo>
                      <a:pt x="274" y="84"/>
                      <a:pt x="272" y="75"/>
                      <a:pt x="268" y="67"/>
                    </a:cubicBezTo>
                    <a:cubicBezTo>
                      <a:pt x="267" y="65"/>
                      <a:pt x="266" y="62"/>
                      <a:pt x="265" y="61"/>
                    </a:cubicBezTo>
                    <a:cubicBezTo>
                      <a:pt x="265" y="59"/>
                      <a:pt x="266" y="58"/>
                      <a:pt x="269" y="57"/>
                    </a:cubicBezTo>
                    <a:cubicBezTo>
                      <a:pt x="269" y="57"/>
                      <a:pt x="270" y="57"/>
                      <a:pt x="270" y="57"/>
                    </a:cubicBezTo>
                    <a:cubicBezTo>
                      <a:pt x="277" y="54"/>
                      <a:pt x="285" y="57"/>
                      <a:pt x="290" y="62"/>
                    </a:cubicBezTo>
                    <a:cubicBezTo>
                      <a:pt x="295" y="69"/>
                      <a:pt x="296" y="75"/>
                      <a:pt x="292" y="82"/>
                    </a:cubicBezTo>
                    <a:close/>
                    <a:moveTo>
                      <a:pt x="267" y="110"/>
                    </a:moveTo>
                    <a:cubicBezTo>
                      <a:pt x="267" y="137"/>
                      <a:pt x="257" y="163"/>
                      <a:pt x="238" y="182"/>
                    </a:cubicBezTo>
                    <a:cubicBezTo>
                      <a:pt x="219" y="201"/>
                      <a:pt x="194" y="211"/>
                      <a:pt x="166" y="211"/>
                    </a:cubicBezTo>
                    <a:cubicBezTo>
                      <a:pt x="166" y="211"/>
                      <a:pt x="166" y="211"/>
                      <a:pt x="166" y="211"/>
                    </a:cubicBezTo>
                    <a:cubicBezTo>
                      <a:pt x="111" y="211"/>
                      <a:pt x="66" y="167"/>
                      <a:pt x="66" y="111"/>
                    </a:cubicBezTo>
                    <a:cubicBezTo>
                      <a:pt x="65" y="84"/>
                      <a:pt x="76" y="59"/>
                      <a:pt x="95" y="40"/>
                    </a:cubicBezTo>
                    <a:cubicBezTo>
                      <a:pt x="114" y="20"/>
                      <a:pt x="139" y="10"/>
                      <a:pt x="166" y="10"/>
                    </a:cubicBezTo>
                    <a:cubicBezTo>
                      <a:pt x="166" y="10"/>
                      <a:pt x="166" y="10"/>
                      <a:pt x="166" y="10"/>
                    </a:cubicBezTo>
                    <a:cubicBezTo>
                      <a:pt x="193" y="10"/>
                      <a:pt x="218" y="20"/>
                      <a:pt x="237" y="39"/>
                    </a:cubicBezTo>
                    <a:cubicBezTo>
                      <a:pt x="257" y="58"/>
                      <a:pt x="267" y="83"/>
                      <a:pt x="267" y="110"/>
                    </a:cubicBezTo>
                    <a:close/>
                    <a:moveTo>
                      <a:pt x="157" y="361"/>
                    </a:moveTo>
                    <a:cubicBezTo>
                      <a:pt x="157" y="346"/>
                      <a:pt x="158" y="331"/>
                      <a:pt x="157" y="316"/>
                    </a:cubicBezTo>
                    <a:cubicBezTo>
                      <a:pt x="157" y="310"/>
                      <a:pt x="157" y="305"/>
                      <a:pt x="157" y="299"/>
                    </a:cubicBezTo>
                    <a:cubicBezTo>
                      <a:pt x="157" y="297"/>
                      <a:pt x="157" y="294"/>
                      <a:pt x="157" y="291"/>
                    </a:cubicBezTo>
                    <a:cubicBezTo>
                      <a:pt x="157" y="290"/>
                      <a:pt x="157" y="289"/>
                      <a:pt x="158" y="288"/>
                    </a:cubicBezTo>
                    <a:cubicBezTo>
                      <a:pt x="165" y="276"/>
                      <a:pt x="165" y="276"/>
                      <a:pt x="165" y="276"/>
                    </a:cubicBezTo>
                    <a:cubicBezTo>
                      <a:pt x="167" y="276"/>
                      <a:pt x="168" y="277"/>
                      <a:pt x="170" y="277"/>
                    </a:cubicBezTo>
                    <a:cubicBezTo>
                      <a:pt x="166" y="281"/>
                      <a:pt x="165" y="286"/>
                      <a:pt x="166" y="291"/>
                    </a:cubicBezTo>
                    <a:cubicBezTo>
                      <a:pt x="166" y="294"/>
                      <a:pt x="168" y="297"/>
                      <a:pt x="170" y="299"/>
                    </a:cubicBezTo>
                    <a:cubicBezTo>
                      <a:pt x="167" y="303"/>
                      <a:pt x="166" y="306"/>
                      <a:pt x="166" y="310"/>
                    </a:cubicBezTo>
                    <a:cubicBezTo>
                      <a:pt x="166" y="315"/>
                      <a:pt x="167" y="318"/>
                      <a:pt x="170" y="322"/>
                    </a:cubicBezTo>
                    <a:cubicBezTo>
                      <a:pt x="164" y="330"/>
                      <a:pt x="164" y="336"/>
                      <a:pt x="170" y="345"/>
                    </a:cubicBezTo>
                    <a:cubicBezTo>
                      <a:pt x="166" y="350"/>
                      <a:pt x="165" y="354"/>
                      <a:pt x="166" y="359"/>
                    </a:cubicBezTo>
                    <a:cubicBezTo>
                      <a:pt x="167" y="363"/>
                      <a:pt x="170" y="367"/>
                      <a:pt x="175" y="370"/>
                    </a:cubicBezTo>
                    <a:cubicBezTo>
                      <a:pt x="175" y="393"/>
                      <a:pt x="175" y="393"/>
                      <a:pt x="175" y="393"/>
                    </a:cubicBezTo>
                    <a:cubicBezTo>
                      <a:pt x="158" y="393"/>
                      <a:pt x="158" y="393"/>
                      <a:pt x="158" y="393"/>
                    </a:cubicBezTo>
                    <a:cubicBezTo>
                      <a:pt x="157" y="392"/>
                      <a:pt x="157" y="391"/>
                      <a:pt x="157" y="391"/>
                    </a:cubicBezTo>
                    <a:cubicBezTo>
                      <a:pt x="157" y="390"/>
                      <a:pt x="157" y="390"/>
                      <a:pt x="157" y="390"/>
                    </a:cubicBezTo>
                    <a:cubicBezTo>
                      <a:pt x="157" y="380"/>
                      <a:pt x="157" y="370"/>
                      <a:pt x="157" y="361"/>
                    </a:cubicBezTo>
                    <a:close/>
                    <a:moveTo>
                      <a:pt x="202" y="340"/>
                    </a:moveTo>
                    <a:cubicBezTo>
                      <a:pt x="195" y="340"/>
                      <a:pt x="188" y="340"/>
                      <a:pt x="182" y="340"/>
                    </a:cubicBezTo>
                    <a:cubicBezTo>
                      <a:pt x="180" y="340"/>
                      <a:pt x="178" y="339"/>
                      <a:pt x="177" y="338"/>
                    </a:cubicBezTo>
                    <a:cubicBezTo>
                      <a:pt x="176" y="336"/>
                      <a:pt x="175" y="335"/>
                      <a:pt x="175" y="333"/>
                    </a:cubicBezTo>
                    <a:cubicBezTo>
                      <a:pt x="175" y="329"/>
                      <a:pt x="178" y="327"/>
                      <a:pt x="182" y="327"/>
                    </a:cubicBezTo>
                    <a:cubicBezTo>
                      <a:pt x="183" y="327"/>
                      <a:pt x="184" y="327"/>
                      <a:pt x="186" y="327"/>
                    </a:cubicBezTo>
                    <a:cubicBezTo>
                      <a:pt x="192" y="327"/>
                      <a:pt x="192" y="327"/>
                      <a:pt x="192" y="327"/>
                    </a:cubicBezTo>
                    <a:cubicBezTo>
                      <a:pt x="193" y="327"/>
                      <a:pt x="194" y="327"/>
                      <a:pt x="195" y="327"/>
                    </a:cubicBezTo>
                    <a:cubicBezTo>
                      <a:pt x="197" y="327"/>
                      <a:pt x="199" y="327"/>
                      <a:pt x="201" y="327"/>
                    </a:cubicBezTo>
                    <a:cubicBezTo>
                      <a:pt x="205" y="327"/>
                      <a:pt x="207" y="330"/>
                      <a:pt x="207" y="333"/>
                    </a:cubicBezTo>
                    <a:cubicBezTo>
                      <a:pt x="207" y="337"/>
                      <a:pt x="205" y="340"/>
                      <a:pt x="202" y="340"/>
                    </a:cubicBezTo>
                    <a:close/>
                    <a:moveTo>
                      <a:pt x="182" y="350"/>
                    </a:moveTo>
                    <a:cubicBezTo>
                      <a:pt x="184" y="349"/>
                      <a:pt x="185" y="349"/>
                      <a:pt x="186" y="349"/>
                    </a:cubicBezTo>
                    <a:cubicBezTo>
                      <a:pt x="187" y="349"/>
                      <a:pt x="188" y="349"/>
                      <a:pt x="189" y="349"/>
                    </a:cubicBezTo>
                    <a:cubicBezTo>
                      <a:pt x="191" y="349"/>
                      <a:pt x="191" y="349"/>
                      <a:pt x="191" y="349"/>
                    </a:cubicBezTo>
                    <a:cubicBezTo>
                      <a:pt x="191" y="350"/>
                      <a:pt x="191" y="350"/>
                      <a:pt x="191" y="350"/>
                    </a:cubicBezTo>
                    <a:cubicBezTo>
                      <a:pt x="195" y="350"/>
                      <a:pt x="195" y="350"/>
                      <a:pt x="195" y="350"/>
                    </a:cubicBezTo>
                    <a:cubicBezTo>
                      <a:pt x="197" y="349"/>
                      <a:pt x="199" y="349"/>
                      <a:pt x="201" y="350"/>
                    </a:cubicBezTo>
                    <a:cubicBezTo>
                      <a:pt x="205" y="350"/>
                      <a:pt x="207" y="352"/>
                      <a:pt x="207" y="356"/>
                    </a:cubicBezTo>
                    <a:cubicBezTo>
                      <a:pt x="207" y="359"/>
                      <a:pt x="205" y="362"/>
                      <a:pt x="201" y="362"/>
                    </a:cubicBezTo>
                    <a:cubicBezTo>
                      <a:pt x="195" y="363"/>
                      <a:pt x="188" y="363"/>
                      <a:pt x="182" y="362"/>
                    </a:cubicBezTo>
                    <a:cubicBezTo>
                      <a:pt x="180" y="362"/>
                      <a:pt x="178" y="361"/>
                      <a:pt x="177" y="360"/>
                    </a:cubicBezTo>
                    <a:cubicBezTo>
                      <a:pt x="176" y="359"/>
                      <a:pt x="175" y="357"/>
                      <a:pt x="175" y="355"/>
                    </a:cubicBezTo>
                    <a:cubicBezTo>
                      <a:pt x="175" y="352"/>
                      <a:pt x="178" y="350"/>
                      <a:pt x="182" y="350"/>
                    </a:cubicBezTo>
                    <a:close/>
                    <a:moveTo>
                      <a:pt x="201" y="317"/>
                    </a:moveTo>
                    <a:cubicBezTo>
                      <a:pt x="195" y="317"/>
                      <a:pt x="188" y="317"/>
                      <a:pt x="182" y="317"/>
                    </a:cubicBezTo>
                    <a:cubicBezTo>
                      <a:pt x="180" y="317"/>
                      <a:pt x="178" y="316"/>
                      <a:pt x="177" y="315"/>
                    </a:cubicBezTo>
                    <a:cubicBezTo>
                      <a:pt x="176" y="314"/>
                      <a:pt x="175" y="312"/>
                      <a:pt x="175" y="310"/>
                    </a:cubicBezTo>
                    <a:cubicBezTo>
                      <a:pt x="175" y="307"/>
                      <a:pt x="178" y="304"/>
                      <a:pt x="182" y="304"/>
                    </a:cubicBezTo>
                    <a:cubicBezTo>
                      <a:pt x="183" y="304"/>
                      <a:pt x="184" y="304"/>
                      <a:pt x="186" y="304"/>
                    </a:cubicBezTo>
                    <a:cubicBezTo>
                      <a:pt x="187" y="304"/>
                      <a:pt x="188" y="304"/>
                      <a:pt x="189" y="304"/>
                    </a:cubicBezTo>
                    <a:cubicBezTo>
                      <a:pt x="192" y="304"/>
                      <a:pt x="192" y="304"/>
                      <a:pt x="192" y="304"/>
                    </a:cubicBezTo>
                    <a:cubicBezTo>
                      <a:pt x="195" y="304"/>
                      <a:pt x="195" y="304"/>
                      <a:pt x="195" y="304"/>
                    </a:cubicBezTo>
                    <a:cubicBezTo>
                      <a:pt x="197" y="304"/>
                      <a:pt x="199" y="304"/>
                      <a:pt x="201" y="304"/>
                    </a:cubicBezTo>
                    <a:cubicBezTo>
                      <a:pt x="205" y="304"/>
                      <a:pt x="207" y="307"/>
                      <a:pt x="207" y="311"/>
                    </a:cubicBezTo>
                    <a:cubicBezTo>
                      <a:pt x="207" y="314"/>
                      <a:pt x="205" y="317"/>
                      <a:pt x="201" y="317"/>
                    </a:cubicBezTo>
                    <a:close/>
                    <a:moveTo>
                      <a:pt x="201" y="295"/>
                    </a:moveTo>
                    <a:cubicBezTo>
                      <a:pt x="199" y="295"/>
                      <a:pt x="196" y="295"/>
                      <a:pt x="194" y="295"/>
                    </a:cubicBezTo>
                    <a:cubicBezTo>
                      <a:pt x="192" y="295"/>
                      <a:pt x="192" y="295"/>
                      <a:pt x="192" y="295"/>
                    </a:cubicBezTo>
                    <a:cubicBezTo>
                      <a:pt x="190" y="295"/>
                      <a:pt x="189" y="295"/>
                      <a:pt x="188" y="295"/>
                    </a:cubicBezTo>
                    <a:cubicBezTo>
                      <a:pt x="186" y="295"/>
                      <a:pt x="184" y="295"/>
                      <a:pt x="182" y="295"/>
                    </a:cubicBezTo>
                    <a:cubicBezTo>
                      <a:pt x="178" y="294"/>
                      <a:pt x="175" y="292"/>
                      <a:pt x="175" y="288"/>
                    </a:cubicBezTo>
                    <a:cubicBezTo>
                      <a:pt x="175" y="284"/>
                      <a:pt x="178" y="282"/>
                      <a:pt x="182" y="282"/>
                    </a:cubicBezTo>
                    <a:cubicBezTo>
                      <a:pt x="185" y="282"/>
                      <a:pt x="187" y="282"/>
                      <a:pt x="191" y="282"/>
                    </a:cubicBezTo>
                    <a:cubicBezTo>
                      <a:pt x="194" y="282"/>
                      <a:pt x="197" y="282"/>
                      <a:pt x="200" y="282"/>
                    </a:cubicBezTo>
                    <a:cubicBezTo>
                      <a:pt x="203" y="282"/>
                      <a:pt x="204" y="282"/>
                      <a:pt x="206" y="284"/>
                    </a:cubicBezTo>
                    <a:cubicBezTo>
                      <a:pt x="207" y="285"/>
                      <a:pt x="207" y="286"/>
                      <a:pt x="207" y="288"/>
                    </a:cubicBezTo>
                    <a:cubicBezTo>
                      <a:pt x="207" y="292"/>
                      <a:pt x="205" y="294"/>
                      <a:pt x="201" y="295"/>
                    </a:cubicBezTo>
                    <a:close/>
                    <a:moveTo>
                      <a:pt x="198" y="265"/>
                    </a:moveTo>
                    <a:cubicBezTo>
                      <a:pt x="195" y="272"/>
                      <a:pt x="189" y="274"/>
                      <a:pt x="181" y="271"/>
                    </a:cubicBezTo>
                    <a:cubicBezTo>
                      <a:pt x="176" y="270"/>
                      <a:pt x="171" y="268"/>
                      <a:pt x="166" y="266"/>
                    </a:cubicBezTo>
                    <a:cubicBezTo>
                      <a:pt x="163" y="264"/>
                      <a:pt x="161" y="265"/>
                      <a:pt x="159" y="268"/>
                    </a:cubicBezTo>
                    <a:cubicBezTo>
                      <a:pt x="156" y="273"/>
                      <a:pt x="153" y="279"/>
                      <a:pt x="149" y="284"/>
                    </a:cubicBezTo>
                    <a:cubicBezTo>
                      <a:pt x="148" y="287"/>
                      <a:pt x="148" y="289"/>
                      <a:pt x="148" y="291"/>
                    </a:cubicBezTo>
                    <a:cubicBezTo>
                      <a:pt x="148" y="367"/>
                      <a:pt x="148" y="367"/>
                      <a:pt x="148" y="367"/>
                    </a:cubicBezTo>
                    <a:cubicBezTo>
                      <a:pt x="95" y="367"/>
                      <a:pt x="95" y="367"/>
                      <a:pt x="95" y="367"/>
                    </a:cubicBezTo>
                    <a:cubicBezTo>
                      <a:pt x="95" y="283"/>
                      <a:pt x="95" y="283"/>
                      <a:pt x="95" y="283"/>
                    </a:cubicBezTo>
                    <a:cubicBezTo>
                      <a:pt x="103" y="278"/>
                      <a:pt x="103" y="278"/>
                      <a:pt x="103" y="278"/>
                    </a:cubicBezTo>
                    <a:cubicBezTo>
                      <a:pt x="110" y="274"/>
                      <a:pt x="117" y="270"/>
                      <a:pt x="124" y="266"/>
                    </a:cubicBezTo>
                    <a:cubicBezTo>
                      <a:pt x="128" y="263"/>
                      <a:pt x="132" y="261"/>
                      <a:pt x="136" y="259"/>
                    </a:cubicBezTo>
                    <a:cubicBezTo>
                      <a:pt x="143" y="254"/>
                      <a:pt x="151" y="250"/>
                      <a:pt x="159" y="245"/>
                    </a:cubicBezTo>
                    <a:cubicBezTo>
                      <a:pt x="165" y="241"/>
                      <a:pt x="170" y="241"/>
                      <a:pt x="176" y="245"/>
                    </a:cubicBezTo>
                    <a:cubicBezTo>
                      <a:pt x="182" y="249"/>
                      <a:pt x="188" y="253"/>
                      <a:pt x="196" y="258"/>
                    </a:cubicBezTo>
                    <a:cubicBezTo>
                      <a:pt x="199" y="259"/>
                      <a:pt x="199" y="261"/>
                      <a:pt x="198" y="265"/>
                    </a:cubicBezTo>
                    <a:close/>
                    <a:moveTo>
                      <a:pt x="175" y="221"/>
                    </a:moveTo>
                    <a:cubicBezTo>
                      <a:pt x="175" y="234"/>
                      <a:pt x="175" y="234"/>
                      <a:pt x="175" y="234"/>
                    </a:cubicBezTo>
                    <a:cubicBezTo>
                      <a:pt x="169" y="232"/>
                      <a:pt x="164" y="232"/>
                      <a:pt x="158" y="235"/>
                    </a:cubicBezTo>
                    <a:cubicBezTo>
                      <a:pt x="158" y="221"/>
                      <a:pt x="158" y="221"/>
                      <a:pt x="158" y="221"/>
                    </a:cubicBezTo>
                    <a:lnTo>
                      <a:pt x="175" y="221"/>
                    </a:lnTo>
                    <a:close/>
                    <a:moveTo>
                      <a:pt x="68" y="60"/>
                    </a:moveTo>
                    <a:cubicBezTo>
                      <a:pt x="66" y="64"/>
                      <a:pt x="64" y="70"/>
                      <a:pt x="62" y="76"/>
                    </a:cubicBezTo>
                    <a:cubicBezTo>
                      <a:pt x="60" y="82"/>
                      <a:pt x="59" y="87"/>
                      <a:pt x="58" y="93"/>
                    </a:cubicBezTo>
                    <a:cubicBezTo>
                      <a:pt x="50" y="93"/>
                      <a:pt x="43" y="89"/>
                      <a:pt x="40" y="81"/>
                    </a:cubicBezTo>
                    <a:cubicBezTo>
                      <a:pt x="37" y="73"/>
                      <a:pt x="40" y="64"/>
                      <a:pt x="47" y="59"/>
                    </a:cubicBezTo>
                    <a:cubicBezTo>
                      <a:pt x="50" y="57"/>
                      <a:pt x="54" y="56"/>
                      <a:pt x="57" y="56"/>
                    </a:cubicBezTo>
                    <a:cubicBezTo>
                      <a:pt x="61" y="56"/>
                      <a:pt x="65" y="57"/>
                      <a:pt x="68" y="60"/>
                    </a:cubicBezTo>
                    <a:close/>
                    <a:moveTo>
                      <a:pt x="85" y="273"/>
                    </a:moveTo>
                    <a:cubicBezTo>
                      <a:pt x="85" y="380"/>
                      <a:pt x="85" y="380"/>
                      <a:pt x="85" y="380"/>
                    </a:cubicBezTo>
                    <a:cubicBezTo>
                      <a:pt x="10" y="380"/>
                      <a:pt x="10" y="380"/>
                      <a:pt x="10" y="380"/>
                    </a:cubicBezTo>
                    <a:cubicBezTo>
                      <a:pt x="10" y="273"/>
                      <a:pt x="10" y="273"/>
                      <a:pt x="10" y="273"/>
                    </a:cubicBezTo>
                    <a:lnTo>
                      <a:pt x="85" y="273"/>
                    </a:ln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1" name="Freeform 6"/>
              <p:cNvSpPr>
                <a:spLocks/>
              </p:cNvSpPr>
              <p:nvPr/>
            </p:nvSpPr>
            <p:spPr bwMode="auto">
              <a:xfrm>
                <a:off x="5802313" y="7777163"/>
                <a:ext cx="36513" cy="174625"/>
              </a:xfrm>
              <a:custGeom>
                <a:avLst/>
                <a:gdLst>
                  <a:gd name="T0" fmla="*/ 5 w 10"/>
                  <a:gd name="T1" fmla="*/ 0 h 46"/>
                  <a:gd name="T2" fmla="*/ 5 w 10"/>
                  <a:gd name="T3" fmla="*/ 0 h 46"/>
                  <a:gd name="T4" fmla="*/ 4 w 10"/>
                  <a:gd name="T5" fmla="*/ 0 h 46"/>
                  <a:gd name="T6" fmla="*/ 0 w 10"/>
                  <a:gd name="T7" fmla="*/ 5 h 46"/>
                  <a:gd name="T8" fmla="*/ 0 w 10"/>
                  <a:gd name="T9" fmla="*/ 26 h 46"/>
                  <a:gd name="T10" fmla="*/ 0 w 10"/>
                  <a:gd name="T11" fmla="*/ 40 h 46"/>
                  <a:gd name="T12" fmla="*/ 5 w 10"/>
                  <a:gd name="T13" fmla="*/ 46 h 46"/>
                  <a:gd name="T14" fmla="*/ 5 w 10"/>
                  <a:gd name="T15" fmla="*/ 46 h 46"/>
                  <a:gd name="T16" fmla="*/ 9 w 10"/>
                  <a:gd name="T17" fmla="*/ 45 h 46"/>
                  <a:gd name="T18" fmla="*/ 10 w 10"/>
                  <a:gd name="T19" fmla="*/ 40 h 46"/>
                  <a:gd name="T20" fmla="*/ 10 w 10"/>
                  <a:gd name="T21" fmla="*/ 36 h 46"/>
                  <a:gd name="T22" fmla="*/ 10 w 10"/>
                  <a:gd name="T23" fmla="*/ 5 h 46"/>
                  <a:gd name="T24" fmla="*/ 5 w 10"/>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46">
                    <a:moveTo>
                      <a:pt x="5" y="0"/>
                    </a:moveTo>
                    <a:cubicBezTo>
                      <a:pt x="5" y="0"/>
                      <a:pt x="5" y="0"/>
                      <a:pt x="5" y="0"/>
                    </a:cubicBezTo>
                    <a:cubicBezTo>
                      <a:pt x="4" y="0"/>
                      <a:pt x="4" y="0"/>
                      <a:pt x="4" y="0"/>
                    </a:cubicBezTo>
                    <a:cubicBezTo>
                      <a:pt x="2" y="1"/>
                      <a:pt x="0" y="3"/>
                      <a:pt x="0" y="5"/>
                    </a:cubicBezTo>
                    <a:cubicBezTo>
                      <a:pt x="0" y="12"/>
                      <a:pt x="0" y="19"/>
                      <a:pt x="0" y="26"/>
                    </a:cubicBezTo>
                    <a:cubicBezTo>
                      <a:pt x="0" y="31"/>
                      <a:pt x="0" y="36"/>
                      <a:pt x="0" y="40"/>
                    </a:cubicBezTo>
                    <a:cubicBezTo>
                      <a:pt x="0" y="44"/>
                      <a:pt x="2" y="46"/>
                      <a:pt x="5" y="46"/>
                    </a:cubicBezTo>
                    <a:cubicBezTo>
                      <a:pt x="5" y="46"/>
                      <a:pt x="5" y="46"/>
                      <a:pt x="5" y="46"/>
                    </a:cubicBezTo>
                    <a:cubicBezTo>
                      <a:pt x="7" y="46"/>
                      <a:pt x="8" y="45"/>
                      <a:pt x="9" y="45"/>
                    </a:cubicBezTo>
                    <a:cubicBezTo>
                      <a:pt x="9" y="44"/>
                      <a:pt x="10" y="42"/>
                      <a:pt x="10" y="40"/>
                    </a:cubicBezTo>
                    <a:cubicBezTo>
                      <a:pt x="10" y="36"/>
                      <a:pt x="10" y="36"/>
                      <a:pt x="10" y="36"/>
                    </a:cubicBezTo>
                    <a:cubicBezTo>
                      <a:pt x="10" y="26"/>
                      <a:pt x="10" y="16"/>
                      <a:pt x="10" y="5"/>
                    </a:cubicBezTo>
                    <a:cubicBezTo>
                      <a:pt x="10" y="2"/>
                      <a:pt x="8" y="0"/>
                      <a:pt x="5" y="0"/>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2" name="Freeform 7"/>
              <p:cNvSpPr>
                <a:spLocks/>
              </p:cNvSpPr>
              <p:nvPr/>
            </p:nvSpPr>
            <p:spPr bwMode="auto">
              <a:xfrm>
                <a:off x="4803776" y="7777163"/>
                <a:ext cx="38100" cy="174625"/>
              </a:xfrm>
              <a:custGeom>
                <a:avLst/>
                <a:gdLst>
                  <a:gd name="T0" fmla="*/ 2 w 10"/>
                  <a:gd name="T1" fmla="*/ 45 h 46"/>
                  <a:gd name="T2" fmla="*/ 4 w 10"/>
                  <a:gd name="T3" fmla="*/ 46 h 46"/>
                  <a:gd name="T4" fmla="*/ 7 w 10"/>
                  <a:gd name="T5" fmla="*/ 45 h 46"/>
                  <a:gd name="T6" fmla="*/ 8 w 10"/>
                  <a:gd name="T7" fmla="*/ 45 h 46"/>
                  <a:gd name="T8" fmla="*/ 10 w 10"/>
                  <a:gd name="T9" fmla="*/ 40 h 46"/>
                  <a:gd name="T10" fmla="*/ 10 w 10"/>
                  <a:gd name="T11" fmla="*/ 6 h 46"/>
                  <a:gd name="T12" fmla="*/ 5 w 10"/>
                  <a:gd name="T13" fmla="*/ 0 h 46"/>
                  <a:gd name="T14" fmla="*/ 5 w 10"/>
                  <a:gd name="T15" fmla="*/ 0 h 46"/>
                  <a:gd name="T16" fmla="*/ 2 w 10"/>
                  <a:gd name="T17" fmla="*/ 1 h 46"/>
                  <a:gd name="T18" fmla="*/ 0 w 10"/>
                  <a:gd name="T19" fmla="*/ 6 h 46"/>
                  <a:gd name="T20" fmla="*/ 0 w 10"/>
                  <a:gd name="T21" fmla="*/ 25 h 46"/>
                  <a:gd name="T22" fmla="*/ 0 w 10"/>
                  <a:gd name="T23" fmla="*/ 40 h 46"/>
                  <a:gd name="T24" fmla="*/ 2 w 10"/>
                  <a:gd name="T2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46">
                    <a:moveTo>
                      <a:pt x="2" y="45"/>
                    </a:moveTo>
                    <a:cubicBezTo>
                      <a:pt x="2" y="45"/>
                      <a:pt x="3" y="46"/>
                      <a:pt x="4" y="46"/>
                    </a:cubicBezTo>
                    <a:cubicBezTo>
                      <a:pt x="5" y="46"/>
                      <a:pt x="6" y="45"/>
                      <a:pt x="7" y="45"/>
                    </a:cubicBezTo>
                    <a:cubicBezTo>
                      <a:pt x="8" y="45"/>
                      <a:pt x="8" y="45"/>
                      <a:pt x="8" y="45"/>
                    </a:cubicBezTo>
                    <a:cubicBezTo>
                      <a:pt x="10" y="43"/>
                      <a:pt x="10" y="41"/>
                      <a:pt x="10" y="40"/>
                    </a:cubicBezTo>
                    <a:cubicBezTo>
                      <a:pt x="10" y="28"/>
                      <a:pt x="10" y="17"/>
                      <a:pt x="10" y="6"/>
                    </a:cubicBezTo>
                    <a:cubicBezTo>
                      <a:pt x="10" y="1"/>
                      <a:pt x="7" y="0"/>
                      <a:pt x="5" y="0"/>
                    </a:cubicBezTo>
                    <a:cubicBezTo>
                      <a:pt x="5" y="0"/>
                      <a:pt x="5" y="0"/>
                      <a:pt x="5" y="0"/>
                    </a:cubicBezTo>
                    <a:cubicBezTo>
                      <a:pt x="4" y="0"/>
                      <a:pt x="2" y="0"/>
                      <a:pt x="2" y="1"/>
                    </a:cubicBezTo>
                    <a:cubicBezTo>
                      <a:pt x="0" y="2"/>
                      <a:pt x="0" y="5"/>
                      <a:pt x="0" y="6"/>
                    </a:cubicBezTo>
                    <a:cubicBezTo>
                      <a:pt x="0" y="12"/>
                      <a:pt x="0" y="18"/>
                      <a:pt x="0" y="25"/>
                    </a:cubicBezTo>
                    <a:cubicBezTo>
                      <a:pt x="0" y="30"/>
                      <a:pt x="0" y="35"/>
                      <a:pt x="0" y="40"/>
                    </a:cubicBezTo>
                    <a:cubicBezTo>
                      <a:pt x="0" y="42"/>
                      <a:pt x="0" y="44"/>
                      <a:pt x="2" y="45"/>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3" name="Freeform 8"/>
              <p:cNvSpPr>
                <a:spLocks noEditPoints="1"/>
              </p:cNvSpPr>
              <p:nvPr/>
            </p:nvSpPr>
            <p:spPr bwMode="auto">
              <a:xfrm>
                <a:off x="4999038" y="7375525"/>
                <a:ext cx="647700" cy="655638"/>
              </a:xfrm>
              <a:custGeom>
                <a:avLst/>
                <a:gdLst>
                  <a:gd name="T0" fmla="*/ 2 w 172"/>
                  <a:gd name="T1" fmla="*/ 82 h 173"/>
                  <a:gd name="T2" fmla="*/ 85 w 172"/>
                  <a:gd name="T3" fmla="*/ 173 h 173"/>
                  <a:gd name="T4" fmla="*/ 159 w 172"/>
                  <a:gd name="T5" fmla="*/ 130 h 173"/>
                  <a:gd name="T6" fmla="*/ 165 w 172"/>
                  <a:gd name="T7" fmla="*/ 62 h 173"/>
                  <a:gd name="T8" fmla="*/ 69 w 172"/>
                  <a:gd name="T9" fmla="*/ 7 h 173"/>
                  <a:gd name="T10" fmla="*/ 133 w 172"/>
                  <a:gd name="T11" fmla="*/ 114 h 173"/>
                  <a:gd name="T12" fmla="*/ 121 w 172"/>
                  <a:gd name="T13" fmla="*/ 87 h 173"/>
                  <a:gd name="T14" fmla="*/ 106 w 172"/>
                  <a:gd name="T15" fmla="*/ 73 h 173"/>
                  <a:gd name="T16" fmla="*/ 70 w 172"/>
                  <a:gd name="T17" fmla="*/ 30 h 173"/>
                  <a:gd name="T18" fmla="*/ 65 w 172"/>
                  <a:gd name="T19" fmla="*/ 35 h 173"/>
                  <a:gd name="T20" fmla="*/ 60 w 172"/>
                  <a:gd name="T21" fmla="*/ 42 h 173"/>
                  <a:gd name="T22" fmla="*/ 57 w 172"/>
                  <a:gd name="T23" fmla="*/ 53 h 173"/>
                  <a:gd name="T24" fmla="*/ 59 w 172"/>
                  <a:gd name="T25" fmla="*/ 64 h 173"/>
                  <a:gd name="T26" fmla="*/ 61 w 172"/>
                  <a:gd name="T27" fmla="*/ 77 h 173"/>
                  <a:gd name="T28" fmla="*/ 38 w 172"/>
                  <a:gd name="T29" fmla="*/ 113 h 173"/>
                  <a:gd name="T30" fmla="*/ 38 w 172"/>
                  <a:gd name="T31" fmla="*/ 146 h 173"/>
                  <a:gd name="T32" fmla="*/ 79 w 172"/>
                  <a:gd name="T33" fmla="*/ 16 h 173"/>
                  <a:gd name="T34" fmla="*/ 133 w 172"/>
                  <a:gd name="T35" fmla="*/ 146 h 173"/>
                  <a:gd name="T36" fmla="*/ 133 w 172"/>
                  <a:gd name="T37" fmla="*/ 115 h 173"/>
                  <a:gd name="T38" fmla="*/ 71 w 172"/>
                  <a:gd name="T39" fmla="*/ 42 h 173"/>
                  <a:gd name="T40" fmla="*/ 76 w 172"/>
                  <a:gd name="T41" fmla="*/ 38 h 173"/>
                  <a:gd name="T42" fmla="*/ 103 w 172"/>
                  <a:gd name="T43" fmla="*/ 46 h 173"/>
                  <a:gd name="T44" fmla="*/ 92 w 172"/>
                  <a:gd name="T45" fmla="*/ 71 h 173"/>
                  <a:gd name="T46" fmla="*/ 68 w 172"/>
                  <a:gd name="T47" fmla="*/ 59 h 173"/>
                  <a:gd name="T48" fmla="*/ 67 w 172"/>
                  <a:gd name="T49" fmla="*/ 54 h 173"/>
                  <a:gd name="T50" fmla="*/ 68 w 172"/>
                  <a:gd name="T51" fmla="*/ 47 h 173"/>
                  <a:gd name="T52" fmla="*/ 54 w 172"/>
                  <a:gd name="T53" fmla="*/ 97 h 173"/>
                  <a:gd name="T54" fmla="*/ 74 w 172"/>
                  <a:gd name="T55" fmla="*/ 79 h 173"/>
                  <a:gd name="T56" fmla="*/ 103 w 172"/>
                  <a:gd name="T57" fmla="*/ 84 h 173"/>
                  <a:gd name="T58" fmla="*/ 123 w 172"/>
                  <a:gd name="T59" fmla="*/ 109 h 173"/>
                  <a:gd name="T60" fmla="*/ 123 w 172"/>
                  <a:gd name="T61" fmla="*/ 153 h 173"/>
                  <a:gd name="T62" fmla="*/ 48 w 172"/>
                  <a:gd name="T63" fmla="*/ 14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173">
                    <a:moveTo>
                      <a:pt x="69" y="7"/>
                    </a:moveTo>
                    <a:cubicBezTo>
                      <a:pt x="33" y="15"/>
                      <a:pt x="5" y="45"/>
                      <a:pt x="2" y="82"/>
                    </a:cubicBezTo>
                    <a:cubicBezTo>
                      <a:pt x="0" y="109"/>
                      <a:pt x="10" y="135"/>
                      <a:pt x="31" y="153"/>
                    </a:cubicBezTo>
                    <a:cubicBezTo>
                      <a:pt x="46" y="166"/>
                      <a:pt x="65" y="173"/>
                      <a:pt x="85" y="173"/>
                    </a:cubicBezTo>
                    <a:cubicBezTo>
                      <a:pt x="91" y="173"/>
                      <a:pt x="98" y="172"/>
                      <a:pt x="104" y="171"/>
                    </a:cubicBezTo>
                    <a:cubicBezTo>
                      <a:pt x="127" y="165"/>
                      <a:pt x="147" y="150"/>
                      <a:pt x="159" y="130"/>
                    </a:cubicBezTo>
                    <a:cubicBezTo>
                      <a:pt x="170" y="109"/>
                      <a:pt x="172" y="85"/>
                      <a:pt x="165" y="63"/>
                    </a:cubicBezTo>
                    <a:cubicBezTo>
                      <a:pt x="165" y="62"/>
                      <a:pt x="165" y="62"/>
                      <a:pt x="165" y="62"/>
                    </a:cubicBezTo>
                    <a:cubicBezTo>
                      <a:pt x="164" y="61"/>
                      <a:pt x="164" y="59"/>
                      <a:pt x="163" y="57"/>
                    </a:cubicBezTo>
                    <a:cubicBezTo>
                      <a:pt x="148" y="21"/>
                      <a:pt x="108" y="0"/>
                      <a:pt x="69" y="7"/>
                    </a:cubicBezTo>
                    <a:close/>
                    <a:moveTo>
                      <a:pt x="133" y="115"/>
                    </a:moveTo>
                    <a:cubicBezTo>
                      <a:pt x="133" y="114"/>
                      <a:pt x="133" y="114"/>
                      <a:pt x="133" y="114"/>
                    </a:cubicBezTo>
                    <a:cubicBezTo>
                      <a:pt x="133" y="111"/>
                      <a:pt x="133" y="108"/>
                      <a:pt x="132" y="105"/>
                    </a:cubicBezTo>
                    <a:cubicBezTo>
                      <a:pt x="130" y="98"/>
                      <a:pt x="127" y="92"/>
                      <a:pt x="121" y="87"/>
                    </a:cubicBezTo>
                    <a:cubicBezTo>
                      <a:pt x="117" y="84"/>
                      <a:pt x="113" y="81"/>
                      <a:pt x="110" y="77"/>
                    </a:cubicBezTo>
                    <a:cubicBezTo>
                      <a:pt x="108" y="76"/>
                      <a:pt x="107" y="75"/>
                      <a:pt x="106" y="73"/>
                    </a:cubicBezTo>
                    <a:cubicBezTo>
                      <a:pt x="118" y="60"/>
                      <a:pt x="115" y="45"/>
                      <a:pt x="107" y="36"/>
                    </a:cubicBezTo>
                    <a:cubicBezTo>
                      <a:pt x="98" y="24"/>
                      <a:pt x="83" y="22"/>
                      <a:pt x="70" y="30"/>
                    </a:cubicBezTo>
                    <a:cubicBezTo>
                      <a:pt x="69" y="31"/>
                      <a:pt x="67" y="32"/>
                      <a:pt x="66" y="33"/>
                    </a:cubicBezTo>
                    <a:cubicBezTo>
                      <a:pt x="65" y="35"/>
                      <a:pt x="65" y="35"/>
                      <a:pt x="65" y="35"/>
                    </a:cubicBezTo>
                    <a:cubicBezTo>
                      <a:pt x="63" y="36"/>
                      <a:pt x="62" y="37"/>
                      <a:pt x="62" y="39"/>
                    </a:cubicBezTo>
                    <a:cubicBezTo>
                      <a:pt x="60" y="42"/>
                      <a:pt x="60" y="42"/>
                      <a:pt x="60" y="42"/>
                    </a:cubicBezTo>
                    <a:cubicBezTo>
                      <a:pt x="58" y="44"/>
                      <a:pt x="58" y="47"/>
                      <a:pt x="58" y="50"/>
                    </a:cubicBezTo>
                    <a:cubicBezTo>
                      <a:pt x="57" y="53"/>
                      <a:pt x="57" y="53"/>
                      <a:pt x="57" y="53"/>
                    </a:cubicBezTo>
                    <a:cubicBezTo>
                      <a:pt x="57" y="56"/>
                      <a:pt x="57" y="58"/>
                      <a:pt x="58" y="61"/>
                    </a:cubicBezTo>
                    <a:cubicBezTo>
                      <a:pt x="58" y="62"/>
                      <a:pt x="59" y="63"/>
                      <a:pt x="59" y="64"/>
                    </a:cubicBezTo>
                    <a:cubicBezTo>
                      <a:pt x="61" y="68"/>
                      <a:pt x="63" y="71"/>
                      <a:pt x="66" y="73"/>
                    </a:cubicBezTo>
                    <a:cubicBezTo>
                      <a:pt x="64" y="75"/>
                      <a:pt x="63" y="76"/>
                      <a:pt x="61" y="77"/>
                    </a:cubicBezTo>
                    <a:cubicBezTo>
                      <a:pt x="58" y="81"/>
                      <a:pt x="54" y="84"/>
                      <a:pt x="50" y="87"/>
                    </a:cubicBezTo>
                    <a:cubicBezTo>
                      <a:pt x="42" y="94"/>
                      <a:pt x="38" y="102"/>
                      <a:pt x="38" y="113"/>
                    </a:cubicBezTo>
                    <a:cubicBezTo>
                      <a:pt x="38" y="121"/>
                      <a:pt x="38" y="129"/>
                      <a:pt x="38" y="137"/>
                    </a:cubicBezTo>
                    <a:cubicBezTo>
                      <a:pt x="38" y="140"/>
                      <a:pt x="38" y="143"/>
                      <a:pt x="38" y="146"/>
                    </a:cubicBezTo>
                    <a:cubicBezTo>
                      <a:pt x="24" y="136"/>
                      <a:pt x="7" y="109"/>
                      <a:pt x="12" y="77"/>
                    </a:cubicBezTo>
                    <a:cubicBezTo>
                      <a:pt x="18" y="44"/>
                      <a:pt x="46" y="18"/>
                      <a:pt x="79" y="16"/>
                    </a:cubicBezTo>
                    <a:cubicBezTo>
                      <a:pt x="121" y="12"/>
                      <a:pt x="149" y="41"/>
                      <a:pt x="157" y="70"/>
                    </a:cubicBezTo>
                    <a:cubicBezTo>
                      <a:pt x="166" y="101"/>
                      <a:pt x="151" y="132"/>
                      <a:pt x="133" y="146"/>
                    </a:cubicBezTo>
                    <a:cubicBezTo>
                      <a:pt x="133" y="139"/>
                      <a:pt x="133" y="139"/>
                      <a:pt x="133" y="139"/>
                    </a:cubicBezTo>
                    <a:cubicBezTo>
                      <a:pt x="133" y="131"/>
                      <a:pt x="133" y="123"/>
                      <a:pt x="133" y="115"/>
                    </a:cubicBezTo>
                    <a:close/>
                    <a:moveTo>
                      <a:pt x="68" y="47"/>
                    </a:moveTo>
                    <a:cubicBezTo>
                      <a:pt x="71" y="42"/>
                      <a:pt x="71" y="42"/>
                      <a:pt x="71" y="42"/>
                    </a:cubicBezTo>
                    <a:cubicBezTo>
                      <a:pt x="73" y="40"/>
                      <a:pt x="73" y="40"/>
                      <a:pt x="73" y="40"/>
                    </a:cubicBezTo>
                    <a:cubicBezTo>
                      <a:pt x="76" y="38"/>
                      <a:pt x="76" y="38"/>
                      <a:pt x="76" y="38"/>
                    </a:cubicBezTo>
                    <a:cubicBezTo>
                      <a:pt x="82" y="34"/>
                      <a:pt x="88" y="35"/>
                      <a:pt x="91" y="36"/>
                    </a:cubicBezTo>
                    <a:cubicBezTo>
                      <a:pt x="96" y="38"/>
                      <a:pt x="101" y="41"/>
                      <a:pt x="103" y="46"/>
                    </a:cubicBezTo>
                    <a:cubicBezTo>
                      <a:pt x="105" y="51"/>
                      <a:pt x="105" y="56"/>
                      <a:pt x="102" y="61"/>
                    </a:cubicBezTo>
                    <a:cubicBezTo>
                      <a:pt x="100" y="66"/>
                      <a:pt x="97" y="69"/>
                      <a:pt x="92" y="71"/>
                    </a:cubicBezTo>
                    <a:cubicBezTo>
                      <a:pt x="87" y="73"/>
                      <a:pt x="82" y="73"/>
                      <a:pt x="77" y="70"/>
                    </a:cubicBezTo>
                    <a:cubicBezTo>
                      <a:pt x="73" y="68"/>
                      <a:pt x="69" y="64"/>
                      <a:pt x="68" y="59"/>
                    </a:cubicBezTo>
                    <a:cubicBezTo>
                      <a:pt x="67" y="58"/>
                      <a:pt x="67" y="57"/>
                      <a:pt x="67" y="55"/>
                    </a:cubicBezTo>
                    <a:cubicBezTo>
                      <a:pt x="67" y="55"/>
                      <a:pt x="67" y="54"/>
                      <a:pt x="67" y="54"/>
                    </a:cubicBezTo>
                    <a:cubicBezTo>
                      <a:pt x="67" y="50"/>
                      <a:pt x="67" y="50"/>
                      <a:pt x="67" y="50"/>
                    </a:cubicBezTo>
                    <a:cubicBezTo>
                      <a:pt x="68" y="49"/>
                      <a:pt x="68" y="48"/>
                      <a:pt x="68" y="47"/>
                    </a:cubicBezTo>
                    <a:close/>
                    <a:moveTo>
                      <a:pt x="48" y="109"/>
                    </a:moveTo>
                    <a:cubicBezTo>
                      <a:pt x="48" y="104"/>
                      <a:pt x="50" y="100"/>
                      <a:pt x="54" y="97"/>
                    </a:cubicBezTo>
                    <a:cubicBezTo>
                      <a:pt x="58" y="93"/>
                      <a:pt x="63" y="88"/>
                      <a:pt x="68" y="84"/>
                    </a:cubicBezTo>
                    <a:cubicBezTo>
                      <a:pt x="70" y="82"/>
                      <a:pt x="72" y="81"/>
                      <a:pt x="74" y="79"/>
                    </a:cubicBezTo>
                    <a:cubicBezTo>
                      <a:pt x="82" y="83"/>
                      <a:pt x="90" y="83"/>
                      <a:pt x="97" y="79"/>
                    </a:cubicBezTo>
                    <a:cubicBezTo>
                      <a:pt x="99" y="81"/>
                      <a:pt x="101" y="82"/>
                      <a:pt x="103" y="84"/>
                    </a:cubicBezTo>
                    <a:cubicBezTo>
                      <a:pt x="108" y="88"/>
                      <a:pt x="113" y="93"/>
                      <a:pt x="118" y="97"/>
                    </a:cubicBezTo>
                    <a:cubicBezTo>
                      <a:pt x="121" y="101"/>
                      <a:pt x="123" y="105"/>
                      <a:pt x="123" y="109"/>
                    </a:cubicBezTo>
                    <a:cubicBezTo>
                      <a:pt x="123" y="120"/>
                      <a:pt x="123" y="131"/>
                      <a:pt x="123" y="141"/>
                    </a:cubicBezTo>
                    <a:cubicBezTo>
                      <a:pt x="123" y="153"/>
                      <a:pt x="123" y="153"/>
                      <a:pt x="123" y="153"/>
                    </a:cubicBezTo>
                    <a:cubicBezTo>
                      <a:pt x="101" y="167"/>
                      <a:pt x="69" y="167"/>
                      <a:pt x="48" y="153"/>
                    </a:cubicBezTo>
                    <a:cubicBezTo>
                      <a:pt x="48" y="149"/>
                      <a:pt x="48" y="145"/>
                      <a:pt x="48" y="141"/>
                    </a:cubicBezTo>
                    <a:cubicBezTo>
                      <a:pt x="48" y="130"/>
                      <a:pt x="48" y="119"/>
                      <a:pt x="48" y="109"/>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4" name="Freeform 9"/>
              <p:cNvSpPr>
                <a:spLocks noEditPoints="1"/>
              </p:cNvSpPr>
              <p:nvPr/>
            </p:nvSpPr>
            <p:spPr bwMode="auto">
              <a:xfrm>
                <a:off x="4829176" y="8542338"/>
                <a:ext cx="131763" cy="163513"/>
              </a:xfrm>
              <a:custGeom>
                <a:avLst/>
                <a:gdLst>
                  <a:gd name="T0" fmla="*/ 17 w 35"/>
                  <a:gd name="T1" fmla="*/ 43 h 43"/>
                  <a:gd name="T2" fmla="*/ 17 w 35"/>
                  <a:gd name="T3" fmla="*/ 43 h 43"/>
                  <a:gd name="T4" fmla="*/ 18 w 35"/>
                  <a:gd name="T5" fmla="*/ 43 h 43"/>
                  <a:gd name="T6" fmla="*/ 33 w 35"/>
                  <a:gd name="T7" fmla="*/ 32 h 43"/>
                  <a:gd name="T8" fmla="*/ 22 w 35"/>
                  <a:gd name="T9" fmla="*/ 11 h 43"/>
                  <a:gd name="T10" fmla="*/ 22 w 35"/>
                  <a:gd name="T11" fmla="*/ 8 h 43"/>
                  <a:gd name="T12" fmla="*/ 22 w 35"/>
                  <a:gd name="T13" fmla="*/ 5 h 43"/>
                  <a:gd name="T14" fmla="*/ 20 w 35"/>
                  <a:gd name="T15" fmla="*/ 1 h 43"/>
                  <a:gd name="T16" fmla="*/ 15 w 35"/>
                  <a:gd name="T17" fmla="*/ 0 h 43"/>
                  <a:gd name="T18" fmla="*/ 14 w 35"/>
                  <a:gd name="T19" fmla="*/ 1 h 43"/>
                  <a:gd name="T20" fmla="*/ 14 w 35"/>
                  <a:gd name="T21" fmla="*/ 1 h 43"/>
                  <a:gd name="T22" fmla="*/ 13 w 35"/>
                  <a:gd name="T23" fmla="*/ 8 h 43"/>
                  <a:gd name="T24" fmla="*/ 13 w 35"/>
                  <a:gd name="T25" fmla="*/ 11 h 43"/>
                  <a:gd name="T26" fmla="*/ 2 w 35"/>
                  <a:gd name="T27" fmla="*/ 30 h 43"/>
                  <a:gd name="T28" fmla="*/ 17 w 35"/>
                  <a:gd name="T29" fmla="*/ 43 h 43"/>
                  <a:gd name="T30" fmla="*/ 18 w 35"/>
                  <a:gd name="T31" fmla="*/ 33 h 43"/>
                  <a:gd name="T32" fmla="*/ 13 w 35"/>
                  <a:gd name="T33" fmla="*/ 32 h 43"/>
                  <a:gd name="T34" fmla="*/ 11 w 35"/>
                  <a:gd name="T35" fmla="*/ 27 h 43"/>
                  <a:gd name="T36" fmla="*/ 13 w 35"/>
                  <a:gd name="T37" fmla="*/ 22 h 43"/>
                  <a:gd name="T38" fmla="*/ 17 w 35"/>
                  <a:gd name="T39" fmla="*/ 21 h 43"/>
                  <a:gd name="T40" fmla="*/ 18 w 35"/>
                  <a:gd name="T41" fmla="*/ 21 h 43"/>
                  <a:gd name="T42" fmla="*/ 22 w 35"/>
                  <a:gd name="T43" fmla="*/ 23 h 43"/>
                  <a:gd name="T44" fmla="*/ 24 w 35"/>
                  <a:gd name="T45" fmla="*/ 27 h 43"/>
                  <a:gd name="T46" fmla="*/ 18 w 35"/>
                  <a:gd name="T4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43">
                    <a:moveTo>
                      <a:pt x="17" y="43"/>
                    </a:moveTo>
                    <a:cubicBezTo>
                      <a:pt x="17" y="43"/>
                      <a:pt x="17" y="43"/>
                      <a:pt x="17" y="43"/>
                    </a:cubicBezTo>
                    <a:cubicBezTo>
                      <a:pt x="17" y="43"/>
                      <a:pt x="17" y="43"/>
                      <a:pt x="18" y="43"/>
                    </a:cubicBezTo>
                    <a:cubicBezTo>
                      <a:pt x="24" y="43"/>
                      <a:pt x="31" y="38"/>
                      <a:pt x="33" y="32"/>
                    </a:cubicBezTo>
                    <a:cubicBezTo>
                      <a:pt x="35" y="23"/>
                      <a:pt x="32" y="16"/>
                      <a:pt x="22" y="11"/>
                    </a:cubicBezTo>
                    <a:cubicBezTo>
                      <a:pt x="22" y="8"/>
                      <a:pt x="22" y="8"/>
                      <a:pt x="22" y="8"/>
                    </a:cubicBezTo>
                    <a:cubicBezTo>
                      <a:pt x="22" y="7"/>
                      <a:pt x="22" y="6"/>
                      <a:pt x="22" y="5"/>
                    </a:cubicBezTo>
                    <a:cubicBezTo>
                      <a:pt x="22" y="3"/>
                      <a:pt x="22" y="1"/>
                      <a:pt x="20" y="1"/>
                    </a:cubicBezTo>
                    <a:cubicBezTo>
                      <a:pt x="19" y="0"/>
                      <a:pt x="17" y="0"/>
                      <a:pt x="15" y="0"/>
                    </a:cubicBezTo>
                    <a:cubicBezTo>
                      <a:pt x="14" y="1"/>
                      <a:pt x="14" y="1"/>
                      <a:pt x="14" y="1"/>
                    </a:cubicBezTo>
                    <a:cubicBezTo>
                      <a:pt x="14" y="1"/>
                      <a:pt x="14" y="1"/>
                      <a:pt x="14" y="1"/>
                    </a:cubicBezTo>
                    <a:cubicBezTo>
                      <a:pt x="13" y="3"/>
                      <a:pt x="13" y="5"/>
                      <a:pt x="13" y="8"/>
                    </a:cubicBezTo>
                    <a:cubicBezTo>
                      <a:pt x="13" y="9"/>
                      <a:pt x="13" y="10"/>
                      <a:pt x="13" y="11"/>
                    </a:cubicBezTo>
                    <a:cubicBezTo>
                      <a:pt x="4" y="16"/>
                      <a:pt x="0" y="22"/>
                      <a:pt x="2" y="30"/>
                    </a:cubicBezTo>
                    <a:cubicBezTo>
                      <a:pt x="3" y="37"/>
                      <a:pt x="10" y="43"/>
                      <a:pt x="17" y="43"/>
                    </a:cubicBezTo>
                    <a:close/>
                    <a:moveTo>
                      <a:pt x="18" y="33"/>
                    </a:moveTo>
                    <a:cubicBezTo>
                      <a:pt x="16" y="33"/>
                      <a:pt x="14" y="33"/>
                      <a:pt x="13" y="32"/>
                    </a:cubicBezTo>
                    <a:cubicBezTo>
                      <a:pt x="12" y="30"/>
                      <a:pt x="11" y="29"/>
                      <a:pt x="11" y="27"/>
                    </a:cubicBezTo>
                    <a:cubicBezTo>
                      <a:pt x="11" y="25"/>
                      <a:pt x="12" y="23"/>
                      <a:pt x="13" y="22"/>
                    </a:cubicBezTo>
                    <a:cubicBezTo>
                      <a:pt x="14" y="21"/>
                      <a:pt x="16" y="21"/>
                      <a:pt x="17" y="21"/>
                    </a:cubicBezTo>
                    <a:cubicBezTo>
                      <a:pt x="17" y="21"/>
                      <a:pt x="18" y="21"/>
                      <a:pt x="18" y="21"/>
                    </a:cubicBezTo>
                    <a:cubicBezTo>
                      <a:pt x="19" y="21"/>
                      <a:pt x="21" y="21"/>
                      <a:pt x="22" y="23"/>
                    </a:cubicBezTo>
                    <a:cubicBezTo>
                      <a:pt x="23" y="24"/>
                      <a:pt x="24" y="25"/>
                      <a:pt x="24" y="27"/>
                    </a:cubicBezTo>
                    <a:cubicBezTo>
                      <a:pt x="24" y="30"/>
                      <a:pt x="21" y="33"/>
                      <a:pt x="18" y="33"/>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5" name="Freeform 10"/>
              <p:cNvSpPr>
                <a:spLocks/>
              </p:cNvSpPr>
              <p:nvPr/>
            </p:nvSpPr>
            <p:spPr bwMode="auto">
              <a:xfrm>
                <a:off x="5391151" y="7777163"/>
                <a:ext cx="38100" cy="174625"/>
              </a:xfrm>
              <a:custGeom>
                <a:avLst/>
                <a:gdLst>
                  <a:gd name="T0" fmla="*/ 0 w 10"/>
                  <a:gd name="T1" fmla="*/ 39 h 46"/>
                  <a:gd name="T2" fmla="*/ 2 w 10"/>
                  <a:gd name="T3" fmla="*/ 45 h 46"/>
                  <a:gd name="T4" fmla="*/ 5 w 10"/>
                  <a:gd name="T5" fmla="*/ 46 h 46"/>
                  <a:gd name="T6" fmla="*/ 5 w 10"/>
                  <a:gd name="T7" fmla="*/ 46 h 46"/>
                  <a:gd name="T8" fmla="*/ 10 w 10"/>
                  <a:gd name="T9" fmla="*/ 40 h 46"/>
                  <a:gd name="T10" fmla="*/ 10 w 10"/>
                  <a:gd name="T11" fmla="*/ 38 h 46"/>
                  <a:gd name="T12" fmla="*/ 10 w 10"/>
                  <a:gd name="T13" fmla="*/ 6 h 46"/>
                  <a:gd name="T14" fmla="*/ 5 w 10"/>
                  <a:gd name="T15" fmla="*/ 0 h 46"/>
                  <a:gd name="T16" fmla="*/ 5 w 10"/>
                  <a:gd name="T17" fmla="*/ 0 h 46"/>
                  <a:gd name="T18" fmla="*/ 5 w 10"/>
                  <a:gd name="T19" fmla="*/ 0 h 46"/>
                  <a:gd name="T20" fmla="*/ 0 w 10"/>
                  <a:gd name="T21" fmla="*/ 6 h 46"/>
                  <a:gd name="T22" fmla="*/ 0 w 10"/>
                  <a:gd name="T23"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6">
                    <a:moveTo>
                      <a:pt x="0" y="39"/>
                    </a:moveTo>
                    <a:cubicBezTo>
                      <a:pt x="0" y="41"/>
                      <a:pt x="0" y="43"/>
                      <a:pt x="2" y="45"/>
                    </a:cubicBezTo>
                    <a:cubicBezTo>
                      <a:pt x="2" y="45"/>
                      <a:pt x="3" y="46"/>
                      <a:pt x="5" y="46"/>
                    </a:cubicBezTo>
                    <a:cubicBezTo>
                      <a:pt x="5" y="46"/>
                      <a:pt x="5" y="46"/>
                      <a:pt x="5" y="46"/>
                    </a:cubicBezTo>
                    <a:cubicBezTo>
                      <a:pt x="10" y="46"/>
                      <a:pt x="10" y="41"/>
                      <a:pt x="10" y="40"/>
                    </a:cubicBezTo>
                    <a:cubicBezTo>
                      <a:pt x="10" y="38"/>
                      <a:pt x="10" y="38"/>
                      <a:pt x="10" y="38"/>
                    </a:cubicBezTo>
                    <a:cubicBezTo>
                      <a:pt x="10" y="27"/>
                      <a:pt x="10" y="17"/>
                      <a:pt x="10" y="6"/>
                    </a:cubicBezTo>
                    <a:cubicBezTo>
                      <a:pt x="10" y="4"/>
                      <a:pt x="9" y="1"/>
                      <a:pt x="5" y="0"/>
                    </a:cubicBezTo>
                    <a:cubicBezTo>
                      <a:pt x="5" y="0"/>
                      <a:pt x="5" y="0"/>
                      <a:pt x="5" y="0"/>
                    </a:cubicBezTo>
                    <a:cubicBezTo>
                      <a:pt x="5" y="0"/>
                      <a:pt x="5" y="0"/>
                      <a:pt x="5" y="0"/>
                    </a:cubicBezTo>
                    <a:cubicBezTo>
                      <a:pt x="2" y="0"/>
                      <a:pt x="0" y="2"/>
                      <a:pt x="0" y="6"/>
                    </a:cubicBezTo>
                    <a:cubicBezTo>
                      <a:pt x="0" y="16"/>
                      <a:pt x="0" y="26"/>
                      <a:pt x="0" y="39"/>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sp>
            <p:nvSpPr>
              <p:cNvPr id="146" name="Freeform 11"/>
              <p:cNvSpPr>
                <a:spLocks/>
              </p:cNvSpPr>
              <p:nvPr/>
            </p:nvSpPr>
            <p:spPr bwMode="auto">
              <a:xfrm>
                <a:off x="5213351" y="7777163"/>
                <a:ext cx="38100" cy="174625"/>
              </a:xfrm>
              <a:custGeom>
                <a:avLst/>
                <a:gdLst>
                  <a:gd name="T0" fmla="*/ 5 w 10"/>
                  <a:gd name="T1" fmla="*/ 46 h 46"/>
                  <a:gd name="T2" fmla="*/ 5 w 10"/>
                  <a:gd name="T3" fmla="*/ 46 h 46"/>
                  <a:gd name="T4" fmla="*/ 8 w 10"/>
                  <a:gd name="T5" fmla="*/ 44 h 46"/>
                  <a:gd name="T6" fmla="*/ 10 w 10"/>
                  <a:gd name="T7" fmla="*/ 40 h 46"/>
                  <a:gd name="T8" fmla="*/ 10 w 10"/>
                  <a:gd name="T9" fmla="*/ 6 h 46"/>
                  <a:gd name="T10" fmla="*/ 5 w 10"/>
                  <a:gd name="T11" fmla="*/ 0 h 46"/>
                  <a:gd name="T12" fmla="*/ 5 w 10"/>
                  <a:gd name="T13" fmla="*/ 0 h 46"/>
                  <a:gd name="T14" fmla="*/ 5 w 10"/>
                  <a:gd name="T15" fmla="*/ 0 h 46"/>
                  <a:gd name="T16" fmla="*/ 0 w 10"/>
                  <a:gd name="T17" fmla="*/ 6 h 46"/>
                  <a:gd name="T18" fmla="*/ 0 w 10"/>
                  <a:gd name="T19" fmla="*/ 40 h 46"/>
                  <a:gd name="T20" fmla="*/ 5 w 10"/>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46"/>
                    </a:moveTo>
                    <a:cubicBezTo>
                      <a:pt x="5" y="46"/>
                      <a:pt x="5" y="46"/>
                      <a:pt x="5" y="46"/>
                    </a:cubicBezTo>
                    <a:cubicBezTo>
                      <a:pt x="6" y="46"/>
                      <a:pt x="8" y="45"/>
                      <a:pt x="8" y="44"/>
                    </a:cubicBezTo>
                    <a:cubicBezTo>
                      <a:pt x="9" y="43"/>
                      <a:pt x="10" y="42"/>
                      <a:pt x="10" y="40"/>
                    </a:cubicBezTo>
                    <a:cubicBezTo>
                      <a:pt x="10" y="28"/>
                      <a:pt x="10" y="17"/>
                      <a:pt x="10" y="6"/>
                    </a:cubicBezTo>
                    <a:cubicBezTo>
                      <a:pt x="10" y="2"/>
                      <a:pt x="8" y="1"/>
                      <a:pt x="5" y="0"/>
                    </a:cubicBezTo>
                    <a:cubicBezTo>
                      <a:pt x="5" y="0"/>
                      <a:pt x="5" y="0"/>
                      <a:pt x="5" y="0"/>
                    </a:cubicBezTo>
                    <a:cubicBezTo>
                      <a:pt x="5" y="0"/>
                      <a:pt x="5" y="0"/>
                      <a:pt x="5" y="0"/>
                    </a:cubicBezTo>
                    <a:cubicBezTo>
                      <a:pt x="1" y="1"/>
                      <a:pt x="0" y="4"/>
                      <a:pt x="0" y="6"/>
                    </a:cubicBezTo>
                    <a:cubicBezTo>
                      <a:pt x="0" y="17"/>
                      <a:pt x="0" y="29"/>
                      <a:pt x="0" y="40"/>
                    </a:cubicBezTo>
                    <a:cubicBezTo>
                      <a:pt x="0" y="41"/>
                      <a:pt x="0" y="46"/>
                      <a:pt x="5" y="46"/>
                    </a:cubicBezTo>
                    <a:close/>
                  </a:path>
                </a:pathLst>
              </a:cu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GB" sz="1400" dirty="0">
                  <a:latin typeface="+mj-lt"/>
                </a:endParaRPr>
              </a:p>
            </p:txBody>
          </p:sp>
        </p:grpSp>
      </p:grpSp>
      <p:sp>
        <p:nvSpPr>
          <p:cNvPr id="147" name="Freeform 6"/>
          <p:cNvSpPr>
            <a:spLocks noEditPoints="1"/>
          </p:cNvSpPr>
          <p:nvPr/>
        </p:nvSpPr>
        <p:spPr bwMode="auto">
          <a:xfrm>
            <a:off x="2192572" y="1319906"/>
            <a:ext cx="585191" cy="466089"/>
          </a:xfrm>
          <a:custGeom>
            <a:avLst/>
            <a:gdLst>
              <a:gd name="T0" fmla="*/ 2528 w 3627"/>
              <a:gd name="T1" fmla="*/ 2261 h 2932"/>
              <a:gd name="T2" fmla="*/ 1100 w 3627"/>
              <a:gd name="T3" fmla="*/ 2360 h 2932"/>
              <a:gd name="T4" fmla="*/ 1100 w 3627"/>
              <a:gd name="T5" fmla="*/ 1937 h 2932"/>
              <a:gd name="T6" fmla="*/ 2528 w 3627"/>
              <a:gd name="T7" fmla="*/ 2036 h 2932"/>
              <a:gd name="T8" fmla="*/ 1100 w 3627"/>
              <a:gd name="T9" fmla="*/ 1937 h 2932"/>
              <a:gd name="T10" fmla="*/ 2528 w 3627"/>
              <a:gd name="T11" fmla="*/ 1589 h 2932"/>
              <a:gd name="T12" fmla="*/ 1100 w 3627"/>
              <a:gd name="T13" fmla="*/ 1688 h 2932"/>
              <a:gd name="T14" fmla="*/ 757 w 3627"/>
              <a:gd name="T15" fmla="*/ 1352 h 2932"/>
              <a:gd name="T16" fmla="*/ 2871 w 3627"/>
              <a:gd name="T17" fmla="*/ 2797 h 2932"/>
              <a:gd name="T18" fmla="*/ 757 w 3627"/>
              <a:gd name="T19" fmla="*/ 1352 h 2932"/>
              <a:gd name="T20" fmla="*/ 270 w 3627"/>
              <a:gd name="T21" fmla="*/ 732 h 2932"/>
              <a:gd name="T22" fmla="*/ 569 w 3627"/>
              <a:gd name="T23" fmla="*/ 672 h 2932"/>
              <a:gd name="T24" fmla="*/ 757 w 3627"/>
              <a:gd name="T25" fmla="*/ 135 h 2932"/>
              <a:gd name="T26" fmla="*/ 2871 w 3627"/>
              <a:gd name="T27" fmla="*/ 545 h 2932"/>
              <a:gd name="T28" fmla="*/ 757 w 3627"/>
              <a:gd name="T29" fmla="*/ 135 h 2932"/>
              <a:gd name="T30" fmla="*/ 3005 w 3627"/>
              <a:gd name="T31" fmla="*/ 0 h 2932"/>
              <a:gd name="T32" fmla="*/ 3403 w 3627"/>
              <a:gd name="T33" fmla="*/ 262 h 2932"/>
              <a:gd name="T34" fmla="*/ 3474 w 3627"/>
              <a:gd name="T35" fmla="*/ 273 h 2932"/>
              <a:gd name="T36" fmla="*/ 3536 w 3627"/>
              <a:gd name="T37" fmla="*/ 305 h 2932"/>
              <a:gd name="T38" fmla="*/ 3584 w 3627"/>
              <a:gd name="T39" fmla="*/ 353 h 2932"/>
              <a:gd name="T40" fmla="*/ 3616 w 3627"/>
              <a:gd name="T41" fmla="*/ 415 h 2932"/>
              <a:gd name="T42" fmla="*/ 3627 w 3627"/>
              <a:gd name="T43" fmla="*/ 486 h 2932"/>
              <a:gd name="T44" fmla="*/ 3625 w 3627"/>
              <a:gd name="T45" fmla="*/ 1687 h 2932"/>
              <a:gd name="T46" fmla="*/ 3603 w 3627"/>
              <a:gd name="T47" fmla="*/ 1753 h 2932"/>
              <a:gd name="T48" fmla="*/ 3562 w 3627"/>
              <a:gd name="T49" fmla="*/ 1810 h 2932"/>
              <a:gd name="T50" fmla="*/ 3506 w 3627"/>
              <a:gd name="T51" fmla="*/ 1849 h 2932"/>
              <a:gd name="T52" fmla="*/ 3439 w 3627"/>
              <a:gd name="T53" fmla="*/ 1872 h 2932"/>
              <a:gd name="T54" fmla="*/ 3321 w 3627"/>
              <a:gd name="T55" fmla="*/ 1875 h 2932"/>
              <a:gd name="T56" fmla="*/ 3005 w 3627"/>
              <a:gd name="T57" fmla="*/ 1352 h 2932"/>
              <a:gd name="T58" fmla="*/ 622 w 3627"/>
              <a:gd name="T59" fmla="*/ 2932 h 2932"/>
              <a:gd name="T60" fmla="*/ 307 w 3627"/>
              <a:gd name="T61" fmla="*/ 1352 h 2932"/>
              <a:gd name="T62" fmla="*/ 225 w 3627"/>
              <a:gd name="T63" fmla="*/ 1875 h 2932"/>
              <a:gd name="T64" fmla="*/ 154 w 3627"/>
              <a:gd name="T65" fmla="*/ 1864 h 2932"/>
              <a:gd name="T66" fmla="*/ 92 w 3627"/>
              <a:gd name="T67" fmla="*/ 1832 h 2932"/>
              <a:gd name="T68" fmla="*/ 43 w 3627"/>
              <a:gd name="T69" fmla="*/ 1783 h 2932"/>
              <a:gd name="T70" fmla="*/ 11 w 3627"/>
              <a:gd name="T71" fmla="*/ 1721 h 2932"/>
              <a:gd name="T72" fmla="*/ 0 w 3627"/>
              <a:gd name="T73" fmla="*/ 1651 h 2932"/>
              <a:gd name="T74" fmla="*/ 3 w 3627"/>
              <a:gd name="T75" fmla="*/ 449 h 2932"/>
              <a:gd name="T76" fmla="*/ 25 w 3627"/>
              <a:gd name="T77" fmla="*/ 383 h 2932"/>
              <a:gd name="T78" fmla="*/ 66 w 3627"/>
              <a:gd name="T79" fmla="*/ 328 h 2932"/>
              <a:gd name="T80" fmla="*/ 122 w 3627"/>
              <a:gd name="T81" fmla="*/ 287 h 2932"/>
              <a:gd name="T82" fmla="*/ 188 w 3627"/>
              <a:gd name="T83" fmla="*/ 265 h 2932"/>
              <a:gd name="T84" fmla="*/ 622 w 3627"/>
              <a:gd name="T85" fmla="*/ 262 h 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27" h="2932">
                <a:moveTo>
                  <a:pt x="1100" y="2261"/>
                </a:moveTo>
                <a:lnTo>
                  <a:pt x="2528" y="2261"/>
                </a:lnTo>
                <a:lnTo>
                  <a:pt x="2528" y="2360"/>
                </a:lnTo>
                <a:lnTo>
                  <a:pt x="1100" y="2360"/>
                </a:lnTo>
                <a:lnTo>
                  <a:pt x="1100" y="2261"/>
                </a:lnTo>
                <a:close/>
                <a:moveTo>
                  <a:pt x="1100" y="1937"/>
                </a:moveTo>
                <a:lnTo>
                  <a:pt x="2528" y="1937"/>
                </a:lnTo>
                <a:lnTo>
                  <a:pt x="2528" y="2036"/>
                </a:lnTo>
                <a:lnTo>
                  <a:pt x="1100" y="2036"/>
                </a:lnTo>
                <a:lnTo>
                  <a:pt x="1100" y="1937"/>
                </a:lnTo>
                <a:close/>
                <a:moveTo>
                  <a:pt x="1100" y="1589"/>
                </a:moveTo>
                <a:lnTo>
                  <a:pt x="2528" y="1589"/>
                </a:lnTo>
                <a:lnTo>
                  <a:pt x="2528" y="1688"/>
                </a:lnTo>
                <a:lnTo>
                  <a:pt x="1100" y="1688"/>
                </a:lnTo>
                <a:lnTo>
                  <a:pt x="1100" y="1589"/>
                </a:lnTo>
                <a:close/>
                <a:moveTo>
                  <a:pt x="757" y="1352"/>
                </a:moveTo>
                <a:lnTo>
                  <a:pt x="757" y="2797"/>
                </a:lnTo>
                <a:lnTo>
                  <a:pt x="2871" y="2797"/>
                </a:lnTo>
                <a:lnTo>
                  <a:pt x="2871" y="1352"/>
                </a:lnTo>
                <a:lnTo>
                  <a:pt x="757" y="1352"/>
                </a:lnTo>
                <a:close/>
                <a:moveTo>
                  <a:pt x="270" y="672"/>
                </a:moveTo>
                <a:lnTo>
                  <a:pt x="270" y="732"/>
                </a:lnTo>
                <a:lnTo>
                  <a:pt x="569" y="732"/>
                </a:lnTo>
                <a:lnTo>
                  <a:pt x="569" y="672"/>
                </a:lnTo>
                <a:lnTo>
                  <a:pt x="270" y="672"/>
                </a:lnTo>
                <a:close/>
                <a:moveTo>
                  <a:pt x="757" y="135"/>
                </a:moveTo>
                <a:lnTo>
                  <a:pt x="757" y="545"/>
                </a:lnTo>
                <a:lnTo>
                  <a:pt x="2871" y="545"/>
                </a:lnTo>
                <a:lnTo>
                  <a:pt x="2871" y="135"/>
                </a:lnTo>
                <a:lnTo>
                  <a:pt x="757" y="135"/>
                </a:lnTo>
                <a:close/>
                <a:moveTo>
                  <a:pt x="622" y="0"/>
                </a:moveTo>
                <a:lnTo>
                  <a:pt x="3005" y="0"/>
                </a:lnTo>
                <a:lnTo>
                  <a:pt x="3005" y="262"/>
                </a:lnTo>
                <a:lnTo>
                  <a:pt x="3403" y="262"/>
                </a:lnTo>
                <a:lnTo>
                  <a:pt x="3439" y="265"/>
                </a:lnTo>
                <a:lnTo>
                  <a:pt x="3474" y="273"/>
                </a:lnTo>
                <a:lnTo>
                  <a:pt x="3506" y="287"/>
                </a:lnTo>
                <a:lnTo>
                  <a:pt x="3536" y="305"/>
                </a:lnTo>
                <a:lnTo>
                  <a:pt x="3562" y="328"/>
                </a:lnTo>
                <a:lnTo>
                  <a:pt x="3584" y="353"/>
                </a:lnTo>
                <a:lnTo>
                  <a:pt x="3603" y="383"/>
                </a:lnTo>
                <a:lnTo>
                  <a:pt x="3616" y="415"/>
                </a:lnTo>
                <a:lnTo>
                  <a:pt x="3625" y="449"/>
                </a:lnTo>
                <a:lnTo>
                  <a:pt x="3627" y="486"/>
                </a:lnTo>
                <a:lnTo>
                  <a:pt x="3627" y="1651"/>
                </a:lnTo>
                <a:lnTo>
                  <a:pt x="3625" y="1687"/>
                </a:lnTo>
                <a:lnTo>
                  <a:pt x="3616" y="1721"/>
                </a:lnTo>
                <a:lnTo>
                  <a:pt x="3603" y="1753"/>
                </a:lnTo>
                <a:lnTo>
                  <a:pt x="3584" y="1783"/>
                </a:lnTo>
                <a:lnTo>
                  <a:pt x="3562" y="1810"/>
                </a:lnTo>
                <a:lnTo>
                  <a:pt x="3536" y="1832"/>
                </a:lnTo>
                <a:lnTo>
                  <a:pt x="3506" y="1849"/>
                </a:lnTo>
                <a:lnTo>
                  <a:pt x="3474" y="1864"/>
                </a:lnTo>
                <a:lnTo>
                  <a:pt x="3439" y="1872"/>
                </a:lnTo>
                <a:lnTo>
                  <a:pt x="3403" y="1875"/>
                </a:lnTo>
                <a:lnTo>
                  <a:pt x="3321" y="1875"/>
                </a:lnTo>
                <a:lnTo>
                  <a:pt x="3321" y="1352"/>
                </a:lnTo>
                <a:lnTo>
                  <a:pt x="3005" y="1352"/>
                </a:lnTo>
                <a:lnTo>
                  <a:pt x="3005" y="2932"/>
                </a:lnTo>
                <a:lnTo>
                  <a:pt x="622" y="2932"/>
                </a:lnTo>
                <a:lnTo>
                  <a:pt x="622" y="1352"/>
                </a:lnTo>
                <a:lnTo>
                  <a:pt x="307" y="1352"/>
                </a:lnTo>
                <a:lnTo>
                  <a:pt x="307" y="1875"/>
                </a:lnTo>
                <a:lnTo>
                  <a:pt x="225" y="1875"/>
                </a:lnTo>
                <a:lnTo>
                  <a:pt x="188" y="1872"/>
                </a:lnTo>
                <a:lnTo>
                  <a:pt x="154" y="1864"/>
                </a:lnTo>
                <a:lnTo>
                  <a:pt x="122" y="1849"/>
                </a:lnTo>
                <a:lnTo>
                  <a:pt x="92" y="1832"/>
                </a:lnTo>
                <a:lnTo>
                  <a:pt x="66" y="1810"/>
                </a:lnTo>
                <a:lnTo>
                  <a:pt x="43" y="1783"/>
                </a:lnTo>
                <a:lnTo>
                  <a:pt x="25" y="1753"/>
                </a:lnTo>
                <a:lnTo>
                  <a:pt x="11" y="1721"/>
                </a:lnTo>
                <a:lnTo>
                  <a:pt x="3" y="1687"/>
                </a:lnTo>
                <a:lnTo>
                  <a:pt x="0" y="1651"/>
                </a:lnTo>
                <a:lnTo>
                  <a:pt x="0" y="486"/>
                </a:lnTo>
                <a:lnTo>
                  <a:pt x="3" y="449"/>
                </a:lnTo>
                <a:lnTo>
                  <a:pt x="11" y="415"/>
                </a:lnTo>
                <a:lnTo>
                  <a:pt x="25" y="383"/>
                </a:lnTo>
                <a:lnTo>
                  <a:pt x="43" y="353"/>
                </a:lnTo>
                <a:lnTo>
                  <a:pt x="66" y="328"/>
                </a:lnTo>
                <a:lnTo>
                  <a:pt x="92" y="305"/>
                </a:lnTo>
                <a:lnTo>
                  <a:pt x="122" y="287"/>
                </a:lnTo>
                <a:lnTo>
                  <a:pt x="154" y="273"/>
                </a:lnTo>
                <a:lnTo>
                  <a:pt x="188" y="265"/>
                </a:lnTo>
                <a:lnTo>
                  <a:pt x="225" y="262"/>
                </a:lnTo>
                <a:lnTo>
                  <a:pt x="622" y="262"/>
                </a:lnTo>
                <a:lnTo>
                  <a:pt x="6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cs typeface="Arial" panose="020B0604020202020204" pitchFamily="34" charset="0"/>
            </a:endParaRPr>
          </a:p>
        </p:txBody>
      </p:sp>
      <p:pic>
        <p:nvPicPr>
          <p:cNvPr id="149" name="Picture 9" descr="C:\Users\mohit100005\AppData\Local\Microsoft\Windows\Temporary Internet Files\Content.IE5\DOEJU3K5\Symbol_thumbs_up_color.svg[1].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0526" y="1273939"/>
            <a:ext cx="404180" cy="4922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832887" y="816333"/>
            <a:ext cx="4117529" cy="1723549"/>
          </a:xfrm>
          <a:prstGeom prst="rect">
            <a:avLst/>
          </a:prstGeom>
        </p:spPr>
        <p:txBody>
          <a:bodyPr wrap="square">
            <a:spAutoFit/>
          </a:bodyPr>
          <a:lstStyle/>
          <a:p>
            <a:pPr algn="just"/>
            <a:r>
              <a:rPr lang="en-US" sz="1600" b="1" dirty="0">
                <a:solidFill>
                  <a:schemeClr val="tx2"/>
                </a:solidFill>
                <a:latin typeface="+mj-lt"/>
              </a:rPr>
              <a:t>EXL’s Quality Management </a:t>
            </a:r>
            <a:r>
              <a:rPr lang="en-US" sz="1600" dirty="0">
                <a:solidFill>
                  <a:schemeClr val="tx2"/>
                </a:solidFill>
                <a:latin typeface="+mj-lt"/>
              </a:rPr>
              <a:t>is tailored to client requirements and provides monitoring and assurance for customer, process and regulatory requirements.  Key drivers are: </a:t>
            </a:r>
          </a:p>
          <a:p>
            <a:pPr marL="285750" indent="-285750" algn="just">
              <a:buFont typeface="Arial" panose="020B0604020202020204" pitchFamily="34" charset="0"/>
              <a:buChar char="•"/>
            </a:pPr>
            <a:r>
              <a:rPr lang="en-US" sz="1400" dirty="0">
                <a:solidFill>
                  <a:schemeClr val="tx2"/>
                </a:solidFill>
                <a:latin typeface="+mj-lt"/>
              </a:rPr>
              <a:t>Policies and Procedures</a:t>
            </a:r>
          </a:p>
          <a:p>
            <a:pPr marL="285750" indent="-285750" algn="just">
              <a:buFont typeface="Arial" panose="020B0604020202020204" pitchFamily="34" charset="0"/>
              <a:buChar char="•"/>
            </a:pPr>
            <a:r>
              <a:rPr lang="en-US" sz="1400" dirty="0">
                <a:solidFill>
                  <a:schemeClr val="tx2"/>
                </a:solidFill>
                <a:latin typeface="+mj-lt"/>
              </a:rPr>
              <a:t>Regulatory Guidelines</a:t>
            </a:r>
          </a:p>
          <a:p>
            <a:pPr marL="285750" indent="-285750" algn="just">
              <a:buFont typeface="Arial" panose="020B0604020202020204" pitchFamily="34" charset="0"/>
              <a:buChar char="•"/>
            </a:pPr>
            <a:r>
              <a:rPr lang="en-US" sz="1400" dirty="0">
                <a:solidFill>
                  <a:schemeClr val="tx2"/>
                </a:solidFill>
                <a:latin typeface="+mj-lt"/>
              </a:rPr>
              <a:t>Customer Experience</a:t>
            </a:r>
          </a:p>
        </p:txBody>
      </p:sp>
      <p:sp>
        <p:nvSpPr>
          <p:cNvPr id="91"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Quality Management </a:t>
            </a:r>
            <a:endParaRPr lang="en-US" dirty="0">
              <a:solidFill>
                <a:srgbClr val="000000"/>
              </a:solidFill>
            </a:endParaRPr>
          </a:p>
        </p:txBody>
      </p:sp>
    </p:spTree>
    <p:extLst>
      <p:ext uri="{BB962C8B-B14F-4D97-AF65-F5344CB8AC3E}">
        <p14:creationId xmlns:p14="http://schemas.microsoft.com/office/powerpoint/2010/main" val="488101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384256" y="2293338"/>
            <a:ext cx="3051693" cy="332393"/>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pPr algn="ctr"/>
            <a:r>
              <a:rPr lang="en-US" sz="1400" b="1" dirty="0">
                <a:solidFill>
                  <a:schemeClr val="accent1"/>
                </a:solidFill>
                <a:latin typeface="+mn-lt"/>
              </a:rPr>
              <a:t>Customer Experience Academy</a:t>
            </a:r>
          </a:p>
        </p:txBody>
      </p:sp>
      <p:sp>
        <p:nvSpPr>
          <p:cNvPr id="7" name="Rectangle 6"/>
          <p:cNvSpPr/>
          <p:nvPr/>
        </p:nvSpPr>
        <p:spPr>
          <a:xfrm>
            <a:off x="5557335" y="3157039"/>
            <a:ext cx="6520711" cy="3087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rgbClr val="FFFFFF"/>
              </a:solidFill>
            </a:endParaRPr>
          </a:p>
        </p:txBody>
      </p:sp>
      <p:grpSp>
        <p:nvGrpSpPr>
          <p:cNvPr id="8" name="Group 7"/>
          <p:cNvGrpSpPr/>
          <p:nvPr/>
        </p:nvGrpSpPr>
        <p:grpSpPr>
          <a:xfrm>
            <a:off x="7200729" y="2709014"/>
            <a:ext cx="4693503" cy="2219828"/>
            <a:chOff x="3002567" y="-265593"/>
            <a:chExt cx="7882283" cy="4402637"/>
          </a:xfrm>
        </p:grpSpPr>
        <p:sp>
          <p:nvSpPr>
            <p:cNvPr id="9" name="Freeform 8"/>
            <p:cNvSpPr/>
            <p:nvPr/>
          </p:nvSpPr>
          <p:spPr>
            <a:xfrm>
              <a:off x="3973027" y="1367670"/>
              <a:ext cx="5877786" cy="2254686"/>
            </a:xfrm>
            <a:custGeom>
              <a:avLst/>
              <a:gdLst>
                <a:gd name="connsiteX0" fmla="*/ 0 w 6629400"/>
                <a:gd name="connsiteY0" fmla="*/ 2543175 h 2565807"/>
                <a:gd name="connsiteX1" fmla="*/ 1457325 w 6629400"/>
                <a:gd name="connsiteY1" fmla="*/ 2524125 h 2565807"/>
                <a:gd name="connsiteX2" fmla="*/ 3209925 w 6629400"/>
                <a:gd name="connsiteY2" fmla="*/ 2162175 h 2565807"/>
                <a:gd name="connsiteX3" fmla="*/ 4724400 w 6629400"/>
                <a:gd name="connsiteY3" fmla="*/ 1562100 h 2565807"/>
                <a:gd name="connsiteX4" fmla="*/ 5915025 w 6629400"/>
                <a:gd name="connsiteY4" fmla="*/ 809625 h 2565807"/>
                <a:gd name="connsiteX5" fmla="*/ 6629400 w 6629400"/>
                <a:gd name="connsiteY5" fmla="*/ 0 h 256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9400" h="2565807">
                  <a:moveTo>
                    <a:pt x="0" y="2543175"/>
                  </a:moveTo>
                  <a:cubicBezTo>
                    <a:pt x="461169" y="2565400"/>
                    <a:pt x="922338" y="2587625"/>
                    <a:pt x="1457325" y="2524125"/>
                  </a:cubicBezTo>
                  <a:cubicBezTo>
                    <a:pt x="1992312" y="2460625"/>
                    <a:pt x="2665413" y="2322512"/>
                    <a:pt x="3209925" y="2162175"/>
                  </a:cubicBezTo>
                  <a:cubicBezTo>
                    <a:pt x="3754438" y="2001837"/>
                    <a:pt x="4273550" y="1787525"/>
                    <a:pt x="4724400" y="1562100"/>
                  </a:cubicBezTo>
                  <a:cubicBezTo>
                    <a:pt x="5175250" y="1336675"/>
                    <a:pt x="5597525" y="1069975"/>
                    <a:pt x="5915025" y="809625"/>
                  </a:cubicBezTo>
                  <a:cubicBezTo>
                    <a:pt x="6232525" y="549275"/>
                    <a:pt x="6430962" y="274637"/>
                    <a:pt x="6629400" y="0"/>
                  </a:cubicBezTo>
                </a:path>
              </a:pathLst>
            </a:custGeom>
            <a:noFill/>
            <a:ln w="1524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40" dirty="0">
                <a:solidFill>
                  <a:prstClr val="white"/>
                </a:solidFill>
              </a:endParaRPr>
            </a:p>
          </p:txBody>
        </p:sp>
        <p:cxnSp>
          <p:nvCxnSpPr>
            <p:cNvPr id="10" name="Straight Connector 9"/>
            <p:cNvCxnSpPr/>
            <p:nvPr/>
          </p:nvCxnSpPr>
          <p:spPr>
            <a:xfrm>
              <a:off x="3002567" y="4069488"/>
              <a:ext cx="7377140" cy="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 name="Oval 10"/>
            <p:cNvSpPr/>
            <p:nvPr/>
          </p:nvSpPr>
          <p:spPr>
            <a:xfrm>
              <a:off x="3859224" y="4013092"/>
              <a:ext cx="107495" cy="123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12" name="Oval 11"/>
            <p:cNvSpPr/>
            <p:nvPr/>
          </p:nvSpPr>
          <p:spPr>
            <a:xfrm>
              <a:off x="5366913" y="4013092"/>
              <a:ext cx="107495" cy="123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13" name="Oval 12"/>
            <p:cNvSpPr/>
            <p:nvPr/>
          </p:nvSpPr>
          <p:spPr>
            <a:xfrm>
              <a:off x="7055930" y="4013092"/>
              <a:ext cx="107495" cy="123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14" name="Oval 13"/>
            <p:cNvSpPr/>
            <p:nvPr/>
          </p:nvSpPr>
          <p:spPr>
            <a:xfrm>
              <a:off x="8748810" y="4013092"/>
              <a:ext cx="107495" cy="123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15" name="Oval 14"/>
            <p:cNvSpPr/>
            <p:nvPr/>
          </p:nvSpPr>
          <p:spPr>
            <a:xfrm>
              <a:off x="9779146" y="4013092"/>
              <a:ext cx="107495" cy="1239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cxnSp>
          <p:nvCxnSpPr>
            <p:cNvPr id="16" name="Straight Connector 15"/>
            <p:cNvCxnSpPr>
              <a:stCxn id="15" idx="0"/>
            </p:cNvCxnSpPr>
            <p:nvPr/>
          </p:nvCxnSpPr>
          <p:spPr>
            <a:xfrm flipV="1">
              <a:off x="9832893" y="1635510"/>
              <a:ext cx="8783" cy="23775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21"/>
            <p:cNvSpPr>
              <a:spLocks noEditPoints="1"/>
            </p:cNvSpPr>
            <p:nvPr/>
          </p:nvSpPr>
          <p:spPr bwMode="auto">
            <a:xfrm>
              <a:off x="9150587" y="1810935"/>
              <a:ext cx="414379" cy="411637"/>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747678"/>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8" name="Freeform 21"/>
            <p:cNvSpPr>
              <a:spLocks noEditPoints="1"/>
            </p:cNvSpPr>
            <p:nvPr/>
          </p:nvSpPr>
          <p:spPr bwMode="auto">
            <a:xfrm>
              <a:off x="8504798" y="2000685"/>
              <a:ext cx="508589" cy="505224"/>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97989A"/>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9" name="Freeform 21"/>
            <p:cNvSpPr>
              <a:spLocks noEditPoints="1"/>
            </p:cNvSpPr>
            <p:nvPr/>
          </p:nvSpPr>
          <p:spPr bwMode="auto">
            <a:xfrm>
              <a:off x="7975444" y="2348172"/>
              <a:ext cx="681002" cy="676493"/>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747678"/>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0" name="Freeform 21"/>
            <p:cNvSpPr>
              <a:spLocks noEditPoints="1"/>
            </p:cNvSpPr>
            <p:nvPr/>
          </p:nvSpPr>
          <p:spPr bwMode="auto">
            <a:xfrm>
              <a:off x="7403637" y="2468977"/>
              <a:ext cx="447669" cy="444706"/>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7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1" name="Freeform 21"/>
            <p:cNvSpPr>
              <a:spLocks noEditPoints="1"/>
            </p:cNvSpPr>
            <p:nvPr/>
          </p:nvSpPr>
          <p:spPr bwMode="auto">
            <a:xfrm>
              <a:off x="6815131" y="2282222"/>
              <a:ext cx="503434" cy="500101"/>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7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2" name="Freeform 21"/>
            <p:cNvSpPr>
              <a:spLocks noEditPoints="1"/>
            </p:cNvSpPr>
            <p:nvPr/>
          </p:nvSpPr>
          <p:spPr bwMode="auto">
            <a:xfrm>
              <a:off x="6336197" y="2464067"/>
              <a:ext cx="447669" cy="444706"/>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7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3" name="Freeform 21"/>
            <p:cNvSpPr>
              <a:spLocks noEditPoints="1"/>
            </p:cNvSpPr>
            <p:nvPr/>
          </p:nvSpPr>
          <p:spPr bwMode="auto">
            <a:xfrm>
              <a:off x="5780627" y="2244960"/>
              <a:ext cx="503434" cy="500101"/>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747678"/>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4" name="Freeform 21"/>
            <p:cNvSpPr>
              <a:spLocks noEditPoints="1"/>
            </p:cNvSpPr>
            <p:nvPr/>
          </p:nvSpPr>
          <p:spPr bwMode="auto">
            <a:xfrm>
              <a:off x="5045387" y="2307381"/>
              <a:ext cx="716298" cy="711559"/>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7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5" name="Freeform 24"/>
            <p:cNvSpPr>
              <a:spLocks noEditPoints="1"/>
            </p:cNvSpPr>
            <p:nvPr/>
          </p:nvSpPr>
          <p:spPr bwMode="auto">
            <a:xfrm>
              <a:off x="4771244" y="2896874"/>
              <a:ext cx="503434" cy="500101"/>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747678"/>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6" name="Freeform 21"/>
            <p:cNvSpPr>
              <a:spLocks noEditPoints="1"/>
            </p:cNvSpPr>
            <p:nvPr/>
          </p:nvSpPr>
          <p:spPr bwMode="auto">
            <a:xfrm>
              <a:off x="4237111" y="3084987"/>
              <a:ext cx="492021" cy="488766"/>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7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7" name="Freeform 26"/>
            <p:cNvSpPr>
              <a:spLocks noEditPoints="1"/>
            </p:cNvSpPr>
            <p:nvPr/>
          </p:nvSpPr>
          <p:spPr bwMode="auto">
            <a:xfrm>
              <a:off x="3690205" y="2989085"/>
              <a:ext cx="503434" cy="500101"/>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6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8" name="Freeform 21"/>
            <p:cNvSpPr>
              <a:spLocks noEditPoints="1"/>
            </p:cNvSpPr>
            <p:nvPr/>
          </p:nvSpPr>
          <p:spPr bwMode="auto">
            <a:xfrm>
              <a:off x="3155393" y="3161325"/>
              <a:ext cx="492021" cy="488766"/>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chemeClr val="bg1">
                <a:lumMod val="85000"/>
              </a:schemeClr>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29" name="Freeform 28"/>
            <p:cNvSpPr/>
            <p:nvPr/>
          </p:nvSpPr>
          <p:spPr>
            <a:xfrm>
              <a:off x="4698846" y="2309297"/>
              <a:ext cx="1106022" cy="1113391"/>
            </a:xfrm>
            <a:custGeom>
              <a:avLst/>
              <a:gdLst>
                <a:gd name="connsiteX0" fmla="*/ 723602 w 1257830"/>
                <a:gd name="connsiteY0" fmla="*/ 0 h 1262263"/>
                <a:gd name="connsiteX1" fmla="*/ 928390 w 1257830"/>
                <a:gd name="connsiteY1" fmla="*/ 19050 h 1262263"/>
                <a:gd name="connsiteX2" fmla="*/ 1123652 w 1257830"/>
                <a:gd name="connsiteY2" fmla="*/ 109538 h 1262263"/>
                <a:gd name="connsiteX3" fmla="*/ 1247477 w 1257830"/>
                <a:gd name="connsiteY3" fmla="*/ 276225 h 1262263"/>
                <a:gd name="connsiteX4" fmla="*/ 1242715 w 1257830"/>
                <a:gd name="connsiteY4" fmla="*/ 490538 h 1262263"/>
                <a:gd name="connsiteX5" fmla="*/ 1176040 w 1257830"/>
                <a:gd name="connsiteY5" fmla="*/ 638175 h 1262263"/>
                <a:gd name="connsiteX6" fmla="*/ 709315 w 1257830"/>
                <a:gd name="connsiteY6" fmla="*/ 1090613 h 1262263"/>
                <a:gd name="connsiteX7" fmla="*/ 561677 w 1257830"/>
                <a:gd name="connsiteY7" fmla="*/ 1204913 h 1262263"/>
                <a:gd name="connsiteX8" fmla="*/ 380702 w 1257830"/>
                <a:gd name="connsiteY8" fmla="*/ 1262063 h 1262263"/>
                <a:gd name="connsiteX9" fmla="*/ 190202 w 1257830"/>
                <a:gd name="connsiteY9" fmla="*/ 1219200 h 1262263"/>
                <a:gd name="connsiteX10" fmla="*/ 71140 w 1257830"/>
                <a:gd name="connsiteY10" fmla="*/ 1104900 h 1262263"/>
                <a:gd name="connsiteX11" fmla="*/ 18752 w 1257830"/>
                <a:gd name="connsiteY11" fmla="*/ 966788 h 1262263"/>
                <a:gd name="connsiteX12" fmla="*/ 23515 w 1257830"/>
                <a:gd name="connsiteY12" fmla="*/ 857250 h 1262263"/>
                <a:gd name="connsiteX13" fmla="*/ 290215 w 1257830"/>
                <a:gd name="connsiteY13" fmla="*/ 423863 h 1262263"/>
                <a:gd name="connsiteX14" fmla="*/ 509290 w 1257830"/>
                <a:gd name="connsiteY14" fmla="*/ 95250 h 1262263"/>
                <a:gd name="connsiteX15" fmla="*/ 633115 w 1257830"/>
                <a:gd name="connsiteY15" fmla="*/ 19050 h 1262263"/>
                <a:gd name="connsiteX16" fmla="*/ 723602 w 1257830"/>
                <a:gd name="connsiteY16" fmla="*/ 0 h 1262263"/>
                <a:gd name="connsiteX0" fmla="*/ 723602 w 1258951"/>
                <a:gd name="connsiteY0" fmla="*/ 0 h 1262263"/>
                <a:gd name="connsiteX1" fmla="*/ 928390 w 1258951"/>
                <a:gd name="connsiteY1" fmla="*/ 19050 h 1262263"/>
                <a:gd name="connsiteX2" fmla="*/ 1123652 w 1258951"/>
                <a:gd name="connsiteY2" fmla="*/ 109538 h 1262263"/>
                <a:gd name="connsiteX3" fmla="*/ 1247477 w 1258951"/>
                <a:gd name="connsiteY3" fmla="*/ 276225 h 1262263"/>
                <a:gd name="connsiteX4" fmla="*/ 1242715 w 1258951"/>
                <a:gd name="connsiteY4" fmla="*/ 490538 h 1262263"/>
                <a:gd name="connsiteX5" fmla="*/ 1152227 w 1258951"/>
                <a:gd name="connsiteY5" fmla="*/ 652462 h 1262263"/>
                <a:gd name="connsiteX6" fmla="*/ 709315 w 1258951"/>
                <a:gd name="connsiteY6" fmla="*/ 1090613 h 1262263"/>
                <a:gd name="connsiteX7" fmla="*/ 561677 w 1258951"/>
                <a:gd name="connsiteY7" fmla="*/ 1204913 h 1262263"/>
                <a:gd name="connsiteX8" fmla="*/ 380702 w 1258951"/>
                <a:gd name="connsiteY8" fmla="*/ 1262063 h 1262263"/>
                <a:gd name="connsiteX9" fmla="*/ 190202 w 1258951"/>
                <a:gd name="connsiteY9" fmla="*/ 1219200 h 1262263"/>
                <a:gd name="connsiteX10" fmla="*/ 71140 w 1258951"/>
                <a:gd name="connsiteY10" fmla="*/ 1104900 h 1262263"/>
                <a:gd name="connsiteX11" fmla="*/ 18752 w 1258951"/>
                <a:gd name="connsiteY11" fmla="*/ 966788 h 1262263"/>
                <a:gd name="connsiteX12" fmla="*/ 23515 w 1258951"/>
                <a:gd name="connsiteY12" fmla="*/ 857250 h 1262263"/>
                <a:gd name="connsiteX13" fmla="*/ 290215 w 1258951"/>
                <a:gd name="connsiteY13" fmla="*/ 423863 h 1262263"/>
                <a:gd name="connsiteX14" fmla="*/ 509290 w 1258951"/>
                <a:gd name="connsiteY14" fmla="*/ 95250 h 1262263"/>
                <a:gd name="connsiteX15" fmla="*/ 633115 w 1258951"/>
                <a:gd name="connsiteY15" fmla="*/ 19050 h 1262263"/>
                <a:gd name="connsiteX16" fmla="*/ 723602 w 1258951"/>
                <a:gd name="connsiteY16" fmla="*/ 0 h 1262263"/>
                <a:gd name="connsiteX0" fmla="*/ 723602 w 1258951"/>
                <a:gd name="connsiteY0" fmla="*/ 0 h 1262263"/>
                <a:gd name="connsiteX1" fmla="*/ 928390 w 1258951"/>
                <a:gd name="connsiteY1" fmla="*/ 19050 h 1262263"/>
                <a:gd name="connsiteX2" fmla="*/ 1123652 w 1258951"/>
                <a:gd name="connsiteY2" fmla="*/ 109538 h 1262263"/>
                <a:gd name="connsiteX3" fmla="*/ 1247477 w 1258951"/>
                <a:gd name="connsiteY3" fmla="*/ 276225 h 1262263"/>
                <a:gd name="connsiteX4" fmla="*/ 1242715 w 1258951"/>
                <a:gd name="connsiteY4" fmla="*/ 490538 h 1262263"/>
                <a:gd name="connsiteX5" fmla="*/ 1152227 w 1258951"/>
                <a:gd name="connsiteY5" fmla="*/ 652462 h 1262263"/>
                <a:gd name="connsiteX6" fmla="*/ 709315 w 1258951"/>
                <a:gd name="connsiteY6" fmla="*/ 1090613 h 1262263"/>
                <a:gd name="connsiteX7" fmla="*/ 561677 w 1258951"/>
                <a:gd name="connsiteY7" fmla="*/ 1204913 h 1262263"/>
                <a:gd name="connsiteX8" fmla="*/ 380702 w 1258951"/>
                <a:gd name="connsiteY8" fmla="*/ 1262063 h 1262263"/>
                <a:gd name="connsiteX9" fmla="*/ 190202 w 1258951"/>
                <a:gd name="connsiteY9" fmla="*/ 1219200 h 1262263"/>
                <a:gd name="connsiteX10" fmla="*/ 71140 w 1258951"/>
                <a:gd name="connsiteY10" fmla="*/ 1104900 h 1262263"/>
                <a:gd name="connsiteX11" fmla="*/ 18752 w 1258951"/>
                <a:gd name="connsiteY11" fmla="*/ 966788 h 1262263"/>
                <a:gd name="connsiteX12" fmla="*/ 23515 w 1258951"/>
                <a:gd name="connsiteY12" fmla="*/ 857250 h 1262263"/>
                <a:gd name="connsiteX13" fmla="*/ 290215 w 1258951"/>
                <a:gd name="connsiteY13" fmla="*/ 423863 h 1262263"/>
                <a:gd name="connsiteX14" fmla="*/ 509290 w 1258951"/>
                <a:gd name="connsiteY14" fmla="*/ 95250 h 1262263"/>
                <a:gd name="connsiteX15" fmla="*/ 633115 w 1258951"/>
                <a:gd name="connsiteY15" fmla="*/ 19050 h 1262263"/>
                <a:gd name="connsiteX16" fmla="*/ 723602 w 1258951"/>
                <a:gd name="connsiteY16" fmla="*/ 0 h 1262263"/>
                <a:gd name="connsiteX0" fmla="*/ 705369 w 1240718"/>
                <a:gd name="connsiteY0" fmla="*/ 0 h 1262263"/>
                <a:gd name="connsiteX1" fmla="*/ 910157 w 1240718"/>
                <a:gd name="connsiteY1" fmla="*/ 19050 h 1262263"/>
                <a:gd name="connsiteX2" fmla="*/ 1105419 w 1240718"/>
                <a:gd name="connsiteY2" fmla="*/ 109538 h 1262263"/>
                <a:gd name="connsiteX3" fmla="*/ 1229244 w 1240718"/>
                <a:gd name="connsiteY3" fmla="*/ 276225 h 1262263"/>
                <a:gd name="connsiteX4" fmla="*/ 1224482 w 1240718"/>
                <a:gd name="connsiteY4" fmla="*/ 490538 h 1262263"/>
                <a:gd name="connsiteX5" fmla="*/ 1133994 w 1240718"/>
                <a:gd name="connsiteY5" fmla="*/ 652462 h 1262263"/>
                <a:gd name="connsiteX6" fmla="*/ 691082 w 1240718"/>
                <a:gd name="connsiteY6" fmla="*/ 1090613 h 1262263"/>
                <a:gd name="connsiteX7" fmla="*/ 543444 w 1240718"/>
                <a:gd name="connsiteY7" fmla="*/ 1204913 h 1262263"/>
                <a:gd name="connsiteX8" fmla="*/ 362469 w 1240718"/>
                <a:gd name="connsiteY8" fmla="*/ 1262063 h 1262263"/>
                <a:gd name="connsiteX9" fmla="*/ 171969 w 1240718"/>
                <a:gd name="connsiteY9" fmla="*/ 1219200 h 1262263"/>
                <a:gd name="connsiteX10" fmla="*/ 52907 w 1240718"/>
                <a:gd name="connsiteY10" fmla="*/ 1104900 h 1262263"/>
                <a:gd name="connsiteX11" fmla="*/ 519 w 1240718"/>
                <a:gd name="connsiteY11" fmla="*/ 966788 h 1262263"/>
                <a:gd name="connsiteX12" fmla="*/ 43382 w 1240718"/>
                <a:gd name="connsiteY12" fmla="*/ 804862 h 1262263"/>
                <a:gd name="connsiteX13" fmla="*/ 271982 w 1240718"/>
                <a:gd name="connsiteY13" fmla="*/ 423863 h 1262263"/>
                <a:gd name="connsiteX14" fmla="*/ 491057 w 1240718"/>
                <a:gd name="connsiteY14" fmla="*/ 95250 h 1262263"/>
                <a:gd name="connsiteX15" fmla="*/ 614882 w 1240718"/>
                <a:gd name="connsiteY15" fmla="*/ 19050 h 1262263"/>
                <a:gd name="connsiteX16" fmla="*/ 705369 w 1240718"/>
                <a:gd name="connsiteY16" fmla="*/ 0 h 1262263"/>
                <a:gd name="connsiteX0" fmla="*/ 705369 w 1240718"/>
                <a:gd name="connsiteY0" fmla="*/ 4 h 1262267"/>
                <a:gd name="connsiteX1" fmla="*/ 910157 w 1240718"/>
                <a:gd name="connsiteY1" fmla="*/ 19054 h 1262267"/>
                <a:gd name="connsiteX2" fmla="*/ 1105419 w 1240718"/>
                <a:gd name="connsiteY2" fmla="*/ 109542 h 1262267"/>
                <a:gd name="connsiteX3" fmla="*/ 1229244 w 1240718"/>
                <a:gd name="connsiteY3" fmla="*/ 276229 h 1262267"/>
                <a:gd name="connsiteX4" fmla="*/ 1224482 w 1240718"/>
                <a:gd name="connsiteY4" fmla="*/ 490542 h 1262267"/>
                <a:gd name="connsiteX5" fmla="*/ 1133994 w 1240718"/>
                <a:gd name="connsiteY5" fmla="*/ 652466 h 1262267"/>
                <a:gd name="connsiteX6" fmla="*/ 691082 w 1240718"/>
                <a:gd name="connsiteY6" fmla="*/ 1090617 h 1262267"/>
                <a:gd name="connsiteX7" fmla="*/ 543444 w 1240718"/>
                <a:gd name="connsiteY7" fmla="*/ 1204917 h 1262267"/>
                <a:gd name="connsiteX8" fmla="*/ 362469 w 1240718"/>
                <a:gd name="connsiteY8" fmla="*/ 1262067 h 1262267"/>
                <a:gd name="connsiteX9" fmla="*/ 171969 w 1240718"/>
                <a:gd name="connsiteY9" fmla="*/ 1219204 h 1262267"/>
                <a:gd name="connsiteX10" fmla="*/ 52907 w 1240718"/>
                <a:gd name="connsiteY10" fmla="*/ 1104904 h 1262267"/>
                <a:gd name="connsiteX11" fmla="*/ 519 w 1240718"/>
                <a:gd name="connsiteY11" fmla="*/ 966792 h 1262267"/>
                <a:gd name="connsiteX12" fmla="*/ 43382 w 1240718"/>
                <a:gd name="connsiteY12" fmla="*/ 804866 h 1262267"/>
                <a:gd name="connsiteX13" fmla="*/ 271982 w 1240718"/>
                <a:gd name="connsiteY13" fmla="*/ 423867 h 1262267"/>
                <a:gd name="connsiteX14" fmla="*/ 486295 w 1240718"/>
                <a:gd name="connsiteY14" fmla="*/ 119067 h 1262267"/>
                <a:gd name="connsiteX15" fmla="*/ 614882 w 1240718"/>
                <a:gd name="connsiteY15" fmla="*/ 19054 h 1262267"/>
                <a:gd name="connsiteX16" fmla="*/ 705369 w 1240718"/>
                <a:gd name="connsiteY16" fmla="*/ 4 h 1262267"/>
                <a:gd name="connsiteX0" fmla="*/ 743469 w 1240718"/>
                <a:gd name="connsiteY0" fmla="*/ 0 h 1267025"/>
                <a:gd name="connsiteX1" fmla="*/ 910157 w 1240718"/>
                <a:gd name="connsiteY1" fmla="*/ 23812 h 1267025"/>
                <a:gd name="connsiteX2" fmla="*/ 1105419 w 1240718"/>
                <a:gd name="connsiteY2" fmla="*/ 114300 h 1267025"/>
                <a:gd name="connsiteX3" fmla="*/ 1229244 w 1240718"/>
                <a:gd name="connsiteY3" fmla="*/ 280987 h 1267025"/>
                <a:gd name="connsiteX4" fmla="*/ 1224482 w 1240718"/>
                <a:gd name="connsiteY4" fmla="*/ 495300 h 1267025"/>
                <a:gd name="connsiteX5" fmla="*/ 1133994 w 1240718"/>
                <a:gd name="connsiteY5" fmla="*/ 657224 h 1267025"/>
                <a:gd name="connsiteX6" fmla="*/ 691082 w 1240718"/>
                <a:gd name="connsiteY6" fmla="*/ 1095375 h 1267025"/>
                <a:gd name="connsiteX7" fmla="*/ 543444 w 1240718"/>
                <a:gd name="connsiteY7" fmla="*/ 1209675 h 1267025"/>
                <a:gd name="connsiteX8" fmla="*/ 362469 w 1240718"/>
                <a:gd name="connsiteY8" fmla="*/ 1266825 h 1267025"/>
                <a:gd name="connsiteX9" fmla="*/ 171969 w 1240718"/>
                <a:gd name="connsiteY9" fmla="*/ 1223962 h 1267025"/>
                <a:gd name="connsiteX10" fmla="*/ 52907 w 1240718"/>
                <a:gd name="connsiteY10" fmla="*/ 1109662 h 1267025"/>
                <a:gd name="connsiteX11" fmla="*/ 519 w 1240718"/>
                <a:gd name="connsiteY11" fmla="*/ 971550 h 1267025"/>
                <a:gd name="connsiteX12" fmla="*/ 43382 w 1240718"/>
                <a:gd name="connsiteY12" fmla="*/ 809624 h 1267025"/>
                <a:gd name="connsiteX13" fmla="*/ 271982 w 1240718"/>
                <a:gd name="connsiteY13" fmla="*/ 428625 h 1267025"/>
                <a:gd name="connsiteX14" fmla="*/ 486295 w 1240718"/>
                <a:gd name="connsiteY14" fmla="*/ 123825 h 1267025"/>
                <a:gd name="connsiteX15" fmla="*/ 614882 w 1240718"/>
                <a:gd name="connsiteY15" fmla="*/ 23812 h 1267025"/>
                <a:gd name="connsiteX16" fmla="*/ 743469 w 1240718"/>
                <a:gd name="connsiteY16" fmla="*/ 0 h 1267025"/>
                <a:gd name="connsiteX0" fmla="*/ 743469 w 1247453"/>
                <a:gd name="connsiteY0" fmla="*/ 0 h 1267025"/>
                <a:gd name="connsiteX1" fmla="*/ 910157 w 1247453"/>
                <a:gd name="connsiteY1" fmla="*/ 23812 h 1267025"/>
                <a:gd name="connsiteX2" fmla="*/ 1105419 w 1247453"/>
                <a:gd name="connsiteY2" fmla="*/ 114300 h 1267025"/>
                <a:gd name="connsiteX3" fmla="*/ 1229244 w 1247453"/>
                <a:gd name="connsiteY3" fmla="*/ 280987 h 1267025"/>
                <a:gd name="connsiteX4" fmla="*/ 1224482 w 1247453"/>
                <a:gd name="connsiteY4" fmla="*/ 495300 h 1267025"/>
                <a:gd name="connsiteX5" fmla="*/ 1133994 w 1247453"/>
                <a:gd name="connsiteY5" fmla="*/ 657224 h 1267025"/>
                <a:gd name="connsiteX6" fmla="*/ 691082 w 1247453"/>
                <a:gd name="connsiteY6" fmla="*/ 1095375 h 1267025"/>
                <a:gd name="connsiteX7" fmla="*/ 543444 w 1247453"/>
                <a:gd name="connsiteY7" fmla="*/ 1209675 h 1267025"/>
                <a:gd name="connsiteX8" fmla="*/ 362469 w 1247453"/>
                <a:gd name="connsiteY8" fmla="*/ 1266825 h 1267025"/>
                <a:gd name="connsiteX9" fmla="*/ 171969 w 1247453"/>
                <a:gd name="connsiteY9" fmla="*/ 1223962 h 1267025"/>
                <a:gd name="connsiteX10" fmla="*/ 52907 w 1247453"/>
                <a:gd name="connsiteY10" fmla="*/ 1109662 h 1267025"/>
                <a:gd name="connsiteX11" fmla="*/ 519 w 1247453"/>
                <a:gd name="connsiteY11" fmla="*/ 971550 h 1267025"/>
                <a:gd name="connsiteX12" fmla="*/ 43382 w 1247453"/>
                <a:gd name="connsiteY12" fmla="*/ 809624 h 1267025"/>
                <a:gd name="connsiteX13" fmla="*/ 271982 w 1247453"/>
                <a:gd name="connsiteY13" fmla="*/ 428625 h 1267025"/>
                <a:gd name="connsiteX14" fmla="*/ 486295 w 1247453"/>
                <a:gd name="connsiteY14" fmla="*/ 123825 h 1267025"/>
                <a:gd name="connsiteX15" fmla="*/ 614882 w 1247453"/>
                <a:gd name="connsiteY15" fmla="*/ 23812 h 1267025"/>
                <a:gd name="connsiteX16" fmla="*/ 743469 w 1247453"/>
                <a:gd name="connsiteY16" fmla="*/ 0 h 126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7453" h="1267025">
                  <a:moveTo>
                    <a:pt x="743469" y="0"/>
                  </a:moveTo>
                  <a:cubicBezTo>
                    <a:pt x="792681" y="0"/>
                    <a:pt x="849832" y="4762"/>
                    <a:pt x="910157" y="23812"/>
                  </a:cubicBezTo>
                  <a:cubicBezTo>
                    <a:pt x="970482" y="42862"/>
                    <a:pt x="1052238" y="71438"/>
                    <a:pt x="1105419" y="114300"/>
                  </a:cubicBezTo>
                  <a:cubicBezTo>
                    <a:pt x="1158600" y="157162"/>
                    <a:pt x="1209400" y="217487"/>
                    <a:pt x="1229244" y="280987"/>
                  </a:cubicBezTo>
                  <a:cubicBezTo>
                    <a:pt x="1249088" y="344487"/>
                    <a:pt x="1259407" y="432594"/>
                    <a:pt x="1224482" y="495300"/>
                  </a:cubicBezTo>
                  <a:cubicBezTo>
                    <a:pt x="1189557" y="558006"/>
                    <a:pt x="1208607" y="557212"/>
                    <a:pt x="1133994" y="657224"/>
                  </a:cubicBezTo>
                  <a:cubicBezTo>
                    <a:pt x="1059381" y="757236"/>
                    <a:pt x="789507" y="1003300"/>
                    <a:pt x="691082" y="1095375"/>
                  </a:cubicBezTo>
                  <a:cubicBezTo>
                    <a:pt x="592657" y="1187450"/>
                    <a:pt x="598213" y="1181100"/>
                    <a:pt x="543444" y="1209675"/>
                  </a:cubicBezTo>
                  <a:cubicBezTo>
                    <a:pt x="488675" y="1238250"/>
                    <a:pt x="424381" y="1264444"/>
                    <a:pt x="362469" y="1266825"/>
                  </a:cubicBezTo>
                  <a:cubicBezTo>
                    <a:pt x="300557" y="1269206"/>
                    <a:pt x="223563" y="1250156"/>
                    <a:pt x="171969" y="1223962"/>
                  </a:cubicBezTo>
                  <a:cubicBezTo>
                    <a:pt x="120375" y="1197768"/>
                    <a:pt x="81482" y="1151731"/>
                    <a:pt x="52907" y="1109662"/>
                  </a:cubicBezTo>
                  <a:cubicBezTo>
                    <a:pt x="24332" y="1067593"/>
                    <a:pt x="2106" y="1021556"/>
                    <a:pt x="519" y="971550"/>
                  </a:cubicBezTo>
                  <a:cubicBezTo>
                    <a:pt x="-1068" y="921544"/>
                    <a:pt x="-1862" y="900112"/>
                    <a:pt x="43382" y="809624"/>
                  </a:cubicBezTo>
                  <a:cubicBezTo>
                    <a:pt x="88626" y="719137"/>
                    <a:pt x="198163" y="542925"/>
                    <a:pt x="271982" y="428625"/>
                  </a:cubicBezTo>
                  <a:cubicBezTo>
                    <a:pt x="345801" y="314325"/>
                    <a:pt x="429145" y="191294"/>
                    <a:pt x="486295" y="123825"/>
                  </a:cubicBezTo>
                  <a:cubicBezTo>
                    <a:pt x="543445" y="56356"/>
                    <a:pt x="572020" y="44449"/>
                    <a:pt x="614882" y="23812"/>
                  </a:cubicBezTo>
                  <a:cubicBezTo>
                    <a:pt x="657744" y="3175"/>
                    <a:pt x="694257" y="0"/>
                    <a:pt x="743469" y="0"/>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30" name="Freeform 29"/>
            <p:cNvSpPr/>
            <p:nvPr/>
          </p:nvSpPr>
          <p:spPr>
            <a:xfrm rot="11542238">
              <a:off x="7941209" y="1927477"/>
              <a:ext cx="1096363" cy="1145628"/>
            </a:xfrm>
            <a:custGeom>
              <a:avLst/>
              <a:gdLst>
                <a:gd name="connsiteX0" fmla="*/ 723602 w 1257830"/>
                <a:gd name="connsiteY0" fmla="*/ 0 h 1262263"/>
                <a:gd name="connsiteX1" fmla="*/ 928390 w 1257830"/>
                <a:gd name="connsiteY1" fmla="*/ 19050 h 1262263"/>
                <a:gd name="connsiteX2" fmla="*/ 1123652 w 1257830"/>
                <a:gd name="connsiteY2" fmla="*/ 109538 h 1262263"/>
                <a:gd name="connsiteX3" fmla="*/ 1247477 w 1257830"/>
                <a:gd name="connsiteY3" fmla="*/ 276225 h 1262263"/>
                <a:gd name="connsiteX4" fmla="*/ 1242715 w 1257830"/>
                <a:gd name="connsiteY4" fmla="*/ 490538 h 1262263"/>
                <a:gd name="connsiteX5" fmla="*/ 1176040 w 1257830"/>
                <a:gd name="connsiteY5" fmla="*/ 638175 h 1262263"/>
                <a:gd name="connsiteX6" fmla="*/ 709315 w 1257830"/>
                <a:gd name="connsiteY6" fmla="*/ 1090613 h 1262263"/>
                <a:gd name="connsiteX7" fmla="*/ 561677 w 1257830"/>
                <a:gd name="connsiteY7" fmla="*/ 1204913 h 1262263"/>
                <a:gd name="connsiteX8" fmla="*/ 380702 w 1257830"/>
                <a:gd name="connsiteY8" fmla="*/ 1262063 h 1262263"/>
                <a:gd name="connsiteX9" fmla="*/ 190202 w 1257830"/>
                <a:gd name="connsiteY9" fmla="*/ 1219200 h 1262263"/>
                <a:gd name="connsiteX10" fmla="*/ 71140 w 1257830"/>
                <a:gd name="connsiteY10" fmla="*/ 1104900 h 1262263"/>
                <a:gd name="connsiteX11" fmla="*/ 18752 w 1257830"/>
                <a:gd name="connsiteY11" fmla="*/ 966788 h 1262263"/>
                <a:gd name="connsiteX12" fmla="*/ 23515 w 1257830"/>
                <a:gd name="connsiteY12" fmla="*/ 857250 h 1262263"/>
                <a:gd name="connsiteX13" fmla="*/ 290215 w 1257830"/>
                <a:gd name="connsiteY13" fmla="*/ 423863 h 1262263"/>
                <a:gd name="connsiteX14" fmla="*/ 509290 w 1257830"/>
                <a:gd name="connsiteY14" fmla="*/ 95250 h 1262263"/>
                <a:gd name="connsiteX15" fmla="*/ 633115 w 1257830"/>
                <a:gd name="connsiteY15" fmla="*/ 19050 h 1262263"/>
                <a:gd name="connsiteX16" fmla="*/ 723602 w 1257830"/>
                <a:gd name="connsiteY16" fmla="*/ 0 h 1262263"/>
                <a:gd name="connsiteX0" fmla="*/ 723602 w 1258951"/>
                <a:gd name="connsiteY0" fmla="*/ 0 h 1262263"/>
                <a:gd name="connsiteX1" fmla="*/ 928390 w 1258951"/>
                <a:gd name="connsiteY1" fmla="*/ 19050 h 1262263"/>
                <a:gd name="connsiteX2" fmla="*/ 1123652 w 1258951"/>
                <a:gd name="connsiteY2" fmla="*/ 109538 h 1262263"/>
                <a:gd name="connsiteX3" fmla="*/ 1247477 w 1258951"/>
                <a:gd name="connsiteY3" fmla="*/ 276225 h 1262263"/>
                <a:gd name="connsiteX4" fmla="*/ 1242715 w 1258951"/>
                <a:gd name="connsiteY4" fmla="*/ 490538 h 1262263"/>
                <a:gd name="connsiteX5" fmla="*/ 1152227 w 1258951"/>
                <a:gd name="connsiteY5" fmla="*/ 652462 h 1262263"/>
                <a:gd name="connsiteX6" fmla="*/ 709315 w 1258951"/>
                <a:gd name="connsiteY6" fmla="*/ 1090613 h 1262263"/>
                <a:gd name="connsiteX7" fmla="*/ 561677 w 1258951"/>
                <a:gd name="connsiteY7" fmla="*/ 1204913 h 1262263"/>
                <a:gd name="connsiteX8" fmla="*/ 380702 w 1258951"/>
                <a:gd name="connsiteY8" fmla="*/ 1262063 h 1262263"/>
                <a:gd name="connsiteX9" fmla="*/ 190202 w 1258951"/>
                <a:gd name="connsiteY9" fmla="*/ 1219200 h 1262263"/>
                <a:gd name="connsiteX10" fmla="*/ 71140 w 1258951"/>
                <a:gd name="connsiteY10" fmla="*/ 1104900 h 1262263"/>
                <a:gd name="connsiteX11" fmla="*/ 18752 w 1258951"/>
                <a:gd name="connsiteY11" fmla="*/ 966788 h 1262263"/>
                <a:gd name="connsiteX12" fmla="*/ 23515 w 1258951"/>
                <a:gd name="connsiteY12" fmla="*/ 857250 h 1262263"/>
                <a:gd name="connsiteX13" fmla="*/ 290215 w 1258951"/>
                <a:gd name="connsiteY13" fmla="*/ 423863 h 1262263"/>
                <a:gd name="connsiteX14" fmla="*/ 509290 w 1258951"/>
                <a:gd name="connsiteY14" fmla="*/ 95250 h 1262263"/>
                <a:gd name="connsiteX15" fmla="*/ 633115 w 1258951"/>
                <a:gd name="connsiteY15" fmla="*/ 19050 h 1262263"/>
                <a:gd name="connsiteX16" fmla="*/ 723602 w 1258951"/>
                <a:gd name="connsiteY16" fmla="*/ 0 h 1262263"/>
                <a:gd name="connsiteX0" fmla="*/ 723602 w 1258951"/>
                <a:gd name="connsiteY0" fmla="*/ 0 h 1262263"/>
                <a:gd name="connsiteX1" fmla="*/ 928390 w 1258951"/>
                <a:gd name="connsiteY1" fmla="*/ 19050 h 1262263"/>
                <a:gd name="connsiteX2" fmla="*/ 1123652 w 1258951"/>
                <a:gd name="connsiteY2" fmla="*/ 109538 h 1262263"/>
                <a:gd name="connsiteX3" fmla="*/ 1247477 w 1258951"/>
                <a:gd name="connsiteY3" fmla="*/ 276225 h 1262263"/>
                <a:gd name="connsiteX4" fmla="*/ 1242715 w 1258951"/>
                <a:gd name="connsiteY4" fmla="*/ 490538 h 1262263"/>
                <a:gd name="connsiteX5" fmla="*/ 1152227 w 1258951"/>
                <a:gd name="connsiteY5" fmla="*/ 652462 h 1262263"/>
                <a:gd name="connsiteX6" fmla="*/ 709315 w 1258951"/>
                <a:gd name="connsiteY6" fmla="*/ 1090613 h 1262263"/>
                <a:gd name="connsiteX7" fmla="*/ 561677 w 1258951"/>
                <a:gd name="connsiteY7" fmla="*/ 1204913 h 1262263"/>
                <a:gd name="connsiteX8" fmla="*/ 380702 w 1258951"/>
                <a:gd name="connsiteY8" fmla="*/ 1262063 h 1262263"/>
                <a:gd name="connsiteX9" fmla="*/ 190202 w 1258951"/>
                <a:gd name="connsiteY9" fmla="*/ 1219200 h 1262263"/>
                <a:gd name="connsiteX10" fmla="*/ 71140 w 1258951"/>
                <a:gd name="connsiteY10" fmla="*/ 1104900 h 1262263"/>
                <a:gd name="connsiteX11" fmla="*/ 18752 w 1258951"/>
                <a:gd name="connsiteY11" fmla="*/ 966788 h 1262263"/>
                <a:gd name="connsiteX12" fmla="*/ 23515 w 1258951"/>
                <a:gd name="connsiteY12" fmla="*/ 857250 h 1262263"/>
                <a:gd name="connsiteX13" fmla="*/ 290215 w 1258951"/>
                <a:gd name="connsiteY13" fmla="*/ 423863 h 1262263"/>
                <a:gd name="connsiteX14" fmla="*/ 509290 w 1258951"/>
                <a:gd name="connsiteY14" fmla="*/ 95250 h 1262263"/>
                <a:gd name="connsiteX15" fmla="*/ 633115 w 1258951"/>
                <a:gd name="connsiteY15" fmla="*/ 19050 h 1262263"/>
                <a:gd name="connsiteX16" fmla="*/ 723602 w 1258951"/>
                <a:gd name="connsiteY16" fmla="*/ 0 h 1262263"/>
                <a:gd name="connsiteX0" fmla="*/ 705369 w 1240718"/>
                <a:gd name="connsiteY0" fmla="*/ 0 h 1262263"/>
                <a:gd name="connsiteX1" fmla="*/ 910157 w 1240718"/>
                <a:gd name="connsiteY1" fmla="*/ 19050 h 1262263"/>
                <a:gd name="connsiteX2" fmla="*/ 1105419 w 1240718"/>
                <a:gd name="connsiteY2" fmla="*/ 109538 h 1262263"/>
                <a:gd name="connsiteX3" fmla="*/ 1229244 w 1240718"/>
                <a:gd name="connsiteY3" fmla="*/ 276225 h 1262263"/>
                <a:gd name="connsiteX4" fmla="*/ 1224482 w 1240718"/>
                <a:gd name="connsiteY4" fmla="*/ 490538 h 1262263"/>
                <a:gd name="connsiteX5" fmla="*/ 1133994 w 1240718"/>
                <a:gd name="connsiteY5" fmla="*/ 652462 h 1262263"/>
                <a:gd name="connsiteX6" fmla="*/ 691082 w 1240718"/>
                <a:gd name="connsiteY6" fmla="*/ 1090613 h 1262263"/>
                <a:gd name="connsiteX7" fmla="*/ 543444 w 1240718"/>
                <a:gd name="connsiteY7" fmla="*/ 1204913 h 1262263"/>
                <a:gd name="connsiteX8" fmla="*/ 362469 w 1240718"/>
                <a:gd name="connsiteY8" fmla="*/ 1262063 h 1262263"/>
                <a:gd name="connsiteX9" fmla="*/ 171969 w 1240718"/>
                <a:gd name="connsiteY9" fmla="*/ 1219200 h 1262263"/>
                <a:gd name="connsiteX10" fmla="*/ 52907 w 1240718"/>
                <a:gd name="connsiteY10" fmla="*/ 1104900 h 1262263"/>
                <a:gd name="connsiteX11" fmla="*/ 519 w 1240718"/>
                <a:gd name="connsiteY11" fmla="*/ 966788 h 1262263"/>
                <a:gd name="connsiteX12" fmla="*/ 43382 w 1240718"/>
                <a:gd name="connsiteY12" fmla="*/ 804862 h 1262263"/>
                <a:gd name="connsiteX13" fmla="*/ 271982 w 1240718"/>
                <a:gd name="connsiteY13" fmla="*/ 423863 h 1262263"/>
                <a:gd name="connsiteX14" fmla="*/ 491057 w 1240718"/>
                <a:gd name="connsiteY14" fmla="*/ 95250 h 1262263"/>
                <a:gd name="connsiteX15" fmla="*/ 614882 w 1240718"/>
                <a:gd name="connsiteY15" fmla="*/ 19050 h 1262263"/>
                <a:gd name="connsiteX16" fmla="*/ 705369 w 1240718"/>
                <a:gd name="connsiteY16" fmla="*/ 0 h 1262263"/>
                <a:gd name="connsiteX0" fmla="*/ 705369 w 1240718"/>
                <a:gd name="connsiteY0" fmla="*/ 4 h 1262267"/>
                <a:gd name="connsiteX1" fmla="*/ 910157 w 1240718"/>
                <a:gd name="connsiteY1" fmla="*/ 19054 h 1262267"/>
                <a:gd name="connsiteX2" fmla="*/ 1105419 w 1240718"/>
                <a:gd name="connsiteY2" fmla="*/ 109542 h 1262267"/>
                <a:gd name="connsiteX3" fmla="*/ 1229244 w 1240718"/>
                <a:gd name="connsiteY3" fmla="*/ 276229 h 1262267"/>
                <a:gd name="connsiteX4" fmla="*/ 1224482 w 1240718"/>
                <a:gd name="connsiteY4" fmla="*/ 490542 h 1262267"/>
                <a:gd name="connsiteX5" fmla="*/ 1133994 w 1240718"/>
                <a:gd name="connsiteY5" fmla="*/ 652466 h 1262267"/>
                <a:gd name="connsiteX6" fmla="*/ 691082 w 1240718"/>
                <a:gd name="connsiteY6" fmla="*/ 1090617 h 1262267"/>
                <a:gd name="connsiteX7" fmla="*/ 543444 w 1240718"/>
                <a:gd name="connsiteY7" fmla="*/ 1204917 h 1262267"/>
                <a:gd name="connsiteX8" fmla="*/ 362469 w 1240718"/>
                <a:gd name="connsiteY8" fmla="*/ 1262067 h 1262267"/>
                <a:gd name="connsiteX9" fmla="*/ 171969 w 1240718"/>
                <a:gd name="connsiteY9" fmla="*/ 1219204 h 1262267"/>
                <a:gd name="connsiteX10" fmla="*/ 52907 w 1240718"/>
                <a:gd name="connsiteY10" fmla="*/ 1104904 h 1262267"/>
                <a:gd name="connsiteX11" fmla="*/ 519 w 1240718"/>
                <a:gd name="connsiteY11" fmla="*/ 966792 h 1262267"/>
                <a:gd name="connsiteX12" fmla="*/ 43382 w 1240718"/>
                <a:gd name="connsiteY12" fmla="*/ 804866 h 1262267"/>
                <a:gd name="connsiteX13" fmla="*/ 271982 w 1240718"/>
                <a:gd name="connsiteY13" fmla="*/ 423867 h 1262267"/>
                <a:gd name="connsiteX14" fmla="*/ 486295 w 1240718"/>
                <a:gd name="connsiteY14" fmla="*/ 119067 h 1262267"/>
                <a:gd name="connsiteX15" fmla="*/ 614882 w 1240718"/>
                <a:gd name="connsiteY15" fmla="*/ 19054 h 1262267"/>
                <a:gd name="connsiteX16" fmla="*/ 705369 w 1240718"/>
                <a:gd name="connsiteY16" fmla="*/ 4 h 1262267"/>
                <a:gd name="connsiteX0" fmla="*/ 743469 w 1240718"/>
                <a:gd name="connsiteY0" fmla="*/ 0 h 1267025"/>
                <a:gd name="connsiteX1" fmla="*/ 910157 w 1240718"/>
                <a:gd name="connsiteY1" fmla="*/ 23812 h 1267025"/>
                <a:gd name="connsiteX2" fmla="*/ 1105419 w 1240718"/>
                <a:gd name="connsiteY2" fmla="*/ 114300 h 1267025"/>
                <a:gd name="connsiteX3" fmla="*/ 1229244 w 1240718"/>
                <a:gd name="connsiteY3" fmla="*/ 280987 h 1267025"/>
                <a:gd name="connsiteX4" fmla="*/ 1224482 w 1240718"/>
                <a:gd name="connsiteY4" fmla="*/ 495300 h 1267025"/>
                <a:gd name="connsiteX5" fmla="*/ 1133994 w 1240718"/>
                <a:gd name="connsiteY5" fmla="*/ 657224 h 1267025"/>
                <a:gd name="connsiteX6" fmla="*/ 691082 w 1240718"/>
                <a:gd name="connsiteY6" fmla="*/ 1095375 h 1267025"/>
                <a:gd name="connsiteX7" fmla="*/ 543444 w 1240718"/>
                <a:gd name="connsiteY7" fmla="*/ 1209675 h 1267025"/>
                <a:gd name="connsiteX8" fmla="*/ 362469 w 1240718"/>
                <a:gd name="connsiteY8" fmla="*/ 1266825 h 1267025"/>
                <a:gd name="connsiteX9" fmla="*/ 171969 w 1240718"/>
                <a:gd name="connsiteY9" fmla="*/ 1223962 h 1267025"/>
                <a:gd name="connsiteX10" fmla="*/ 52907 w 1240718"/>
                <a:gd name="connsiteY10" fmla="*/ 1109662 h 1267025"/>
                <a:gd name="connsiteX11" fmla="*/ 519 w 1240718"/>
                <a:gd name="connsiteY11" fmla="*/ 971550 h 1267025"/>
                <a:gd name="connsiteX12" fmla="*/ 43382 w 1240718"/>
                <a:gd name="connsiteY12" fmla="*/ 809624 h 1267025"/>
                <a:gd name="connsiteX13" fmla="*/ 271982 w 1240718"/>
                <a:gd name="connsiteY13" fmla="*/ 428625 h 1267025"/>
                <a:gd name="connsiteX14" fmla="*/ 486295 w 1240718"/>
                <a:gd name="connsiteY14" fmla="*/ 123825 h 1267025"/>
                <a:gd name="connsiteX15" fmla="*/ 614882 w 1240718"/>
                <a:gd name="connsiteY15" fmla="*/ 23812 h 1267025"/>
                <a:gd name="connsiteX16" fmla="*/ 743469 w 1240718"/>
                <a:gd name="connsiteY16" fmla="*/ 0 h 1267025"/>
                <a:gd name="connsiteX0" fmla="*/ 743469 w 1240718"/>
                <a:gd name="connsiteY0" fmla="*/ 9344 h 1276369"/>
                <a:gd name="connsiteX1" fmla="*/ 929335 w 1240718"/>
                <a:gd name="connsiteY1" fmla="*/ 9447 h 1276369"/>
                <a:gd name="connsiteX2" fmla="*/ 1105419 w 1240718"/>
                <a:gd name="connsiteY2" fmla="*/ 123644 h 1276369"/>
                <a:gd name="connsiteX3" fmla="*/ 1229244 w 1240718"/>
                <a:gd name="connsiteY3" fmla="*/ 290331 h 1276369"/>
                <a:gd name="connsiteX4" fmla="*/ 1224482 w 1240718"/>
                <a:gd name="connsiteY4" fmla="*/ 504644 h 1276369"/>
                <a:gd name="connsiteX5" fmla="*/ 1133994 w 1240718"/>
                <a:gd name="connsiteY5" fmla="*/ 666568 h 1276369"/>
                <a:gd name="connsiteX6" fmla="*/ 691082 w 1240718"/>
                <a:gd name="connsiteY6" fmla="*/ 1104719 h 1276369"/>
                <a:gd name="connsiteX7" fmla="*/ 543444 w 1240718"/>
                <a:gd name="connsiteY7" fmla="*/ 1219019 h 1276369"/>
                <a:gd name="connsiteX8" fmla="*/ 362469 w 1240718"/>
                <a:gd name="connsiteY8" fmla="*/ 1276169 h 1276369"/>
                <a:gd name="connsiteX9" fmla="*/ 171969 w 1240718"/>
                <a:gd name="connsiteY9" fmla="*/ 1233306 h 1276369"/>
                <a:gd name="connsiteX10" fmla="*/ 52907 w 1240718"/>
                <a:gd name="connsiteY10" fmla="*/ 1119006 h 1276369"/>
                <a:gd name="connsiteX11" fmla="*/ 519 w 1240718"/>
                <a:gd name="connsiteY11" fmla="*/ 980894 h 1276369"/>
                <a:gd name="connsiteX12" fmla="*/ 43382 w 1240718"/>
                <a:gd name="connsiteY12" fmla="*/ 818968 h 1276369"/>
                <a:gd name="connsiteX13" fmla="*/ 271982 w 1240718"/>
                <a:gd name="connsiteY13" fmla="*/ 437969 h 1276369"/>
                <a:gd name="connsiteX14" fmla="*/ 486295 w 1240718"/>
                <a:gd name="connsiteY14" fmla="*/ 133169 h 1276369"/>
                <a:gd name="connsiteX15" fmla="*/ 614882 w 1240718"/>
                <a:gd name="connsiteY15" fmla="*/ 33156 h 1276369"/>
                <a:gd name="connsiteX16" fmla="*/ 743469 w 1240718"/>
                <a:gd name="connsiteY16" fmla="*/ 9344 h 1276369"/>
                <a:gd name="connsiteX0" fmla="*/ 754934 w 1240718"/>
                <a:gd name="connsiteY0" fmla="*/ 611 h 1304281"/>
                <a:gd name="connsiteX1" fmla="*/ 929335 w 1240718"/>
                <a:gd name="connsiteY1" fmla="*/ 37359 h 1304281"/>
                <a:gd name="connsiteX2" fmla="*/ 1105419 w 1240718"/>
                <a:gd name="connsiteY2" fmla="*/ 151556 h 1304281"/>
                <a:gd name="connsiteX3" fmla="*/ 1229244 w 1240718"/>
                <a:gd name="connsiteY3" fmla="*/ 318243 h 1304281"/>
                <a:gd name="connsiteX4" fmla="*/ 1224482 w 1240718"/>
                <a:gd name="connsiteY4" fmla="*/ 532556 h 1304281"/>
                <a:gd name="connsiteX5" fmla="*/ 1133994 w 1240718"/>
                <a:gd name="connsiteY5" fmla="*/ 694480 h 1304281"/>
                <a:gd name="connsiteX6" fmla="*/ 691082 w 1240718"/>
                <a:gd name="connsiteY6" fmla="*/ 1132631 h 1304281"/>
                <a:gd name="connsiteX7" fmla="*/ 543444 w 1240718"/>
                <a:gd name="connsiteY7" fmla="*/ 1246931 h 1304281"/>
                <a:gd name="connsiteX8" fmla="*/ 362469 w 1240718"/>
                <a:gd name="connsiteY8" fmla="*/ 1304081 h 1304281"/>
                <a:gd name="connsiteX9" fmla="*/ 171969 w 1240718"/>
                <a:gd name="connsiteY9" fmla="*/ 1261218 h 1304281"/>
                <a:gd name="connsiteX10" fmla="*/ 52907 w 1240718"/>
                <a:gd name="connsiteY10" fmla="*/ 1146918 h 1304281"/>
                <a:gd name="connsiteX11" fmla="*/ 519 w 1240718"/>
                <a:gd name="connsiteY11" fmla="*/ 1008806 h 1304281"/>
                <a:gd name="connsiteX12" fmla="*/ 43382 w 1240718"/>
                <a:gd name="connsiteY12" fmla="*/ 846880 h 1304281"/>
                <a:gd name="connsiteX13" fmla="*/ 271982 w 1240718"/>
                <a:gd name="connsiteY13" fmla="*/ 465881 h 1304281"/>
                <a:gd name="connsiteX14" fmla="*/ 486295 w 1240718"/>
                <a:gd name="connsiteY14" fmla="*/ 161081 h 1304281"/>
                <a:gd name="connsiteX15" fmla="*/ 614882 w 1240718"/>
                <a:gd name="connsiteY15" fmla="*/ 61068 h 1304281"/>
                <a:gd name="connsiteX16" fmla="*/ 754934 w 1240718"/>
                <a:gd name="connsiteY16" fmla="*/ 611 h 1304281"/>
                <a:gd name="connsiteX0" fmla="*/ 754934 w 1240718"/>
                <a:gd name="connsiteY0" fmla="*/ 41 h 1303711"/>
                <a:gd name="connsiteX1" fmla="*/ 929335 w 1240718"/>
                <a:gd name="connsiteY1" fmla="*/ 36789 h 1303711"/>
                <a:gd name="connsiteX2" fmla="*/ 1105419 w 1240718"/>
                <a:gd name="connsiteY2" fmla="*/ 150986 h 1303711"/>
                <a:gd name="connsiteX3" fmla="*/ 1229244 w 1240718"/>
                <a:gd name="connsiteY3" fmla="*/ 317673 h 1303711"/>
                <a:gd name="connsiteX4" fmla="*/ 1224482 w 1240718"/>
                <a:gd name="connsiteY4" fmla="*/ 531986 h 1303711"/>
                <a:gd name="connsiteX5" fmla="*/ 1133994 w 1240718"/>
                <a:gd name="connsiteY5" fmla="*/ 693910 h 1303711"/>
                <a:gd name="connsiteX6" fmla="*/ 691082 w 1240718"/>
                <a:gd name="connsiteY6" fmla="*/ 1132061 h 1303711"/>
                <a:gd name="connsiteX7" fmla="*/ 543444 w 1240718"/>
                <a:gd name="connsiteY7" fmla="*/ 1246361 h 1303711"/>
                <a:gd name="connsiteX8" fmla="*/ 362469 w 1240718"/>
                <a:gd name="connsiteY8" fmla="*/ 1303511 h 1303711"/>
                <a:gd name="connsiteX9" fmla="*/ 171969 w 1240718"/>
                <a:gd name="connsiteY9" fmla="*/ 1260648 h 1303711"/>
                <a:gd name="connsiteX10" fmla="*/ 52907 w 1240718"/>
                <a:gd name="connsiteY10" fmla="*/ 1146348 h 1303711"/>
                <a:gd name="connsiteX11" fmla="*/ 519 w 1240718"/>
                <a:gd name="connsiteY11" fmla="*/ 1008236 h 1303711"/>
                <a:gd name="connsiteX12" fmla="*/ 43382 w 1240718"/>
                <a:gd name="connsiteY12" fmla="*/ 846310 h 1303711"/>
                <a:gd name="connsiteX13" fmla="*/ 271982 w 1240718"/>
                <a:gd name="connsiteY13" fmla="*/ 465311 h 1303711"/>
                <a:gd name="connsiteX14" fmla="*/ 486295 w 1240718"/>
                <a:gd name="connsiteY14" fmla="*/ 160511 h 1303711"/>
                <a:gd name="connsiteX15" fmla="*/ 610801 w 1240718"/>
                <a:gd name="connsiteY15" fmla="*/ 41890 h 1303711"/>
                <a:gd name="connsiteX16" fmla="*/ 754934 w 1240718"/>
                <a:gd name="connsiteY16" fmla="*/ 41 h 1303711"/>
                <a:gd name="connsiteX0" fmla="*/ 754934 w 1235729"/>
                <a:gd name="connsiteY0" fmla="*/ 41 h 1303711"/>
                <a:gd name="connsiteX1" fmla="*/ 929335 w 1235729"/>
                <a:gd name="connsiteY1" fmla="*/ 36789 h 1303711"/>
                <a:gd name="connsiteX2" fmla="*/ 1105419 w 1235729"/>
                <a:gd name="connsiteY2" fmla="*/ 150986 h 1303711"/>
                <a:gd name="connsiteX3" fmla="*/ 1229244 w 1235729"/>
                <a:gd name="connsiteY3" fmla="*/ 317673 h 1303711"/>
                <a:gd name="connsiteX4" fmla="*/ 1209506 w 1235729"/>
                <a:gd name="connsiteY4" fmla="*/ 530394 h 1303711"/>
                <a:gd name="connsiteX5" fmla="*/ 1133994 w 1235729"/>
                <a:gd name="connsiteY5" fmla="*/ 693910 h 1303711"/>
                <a:gd name="connsiteX6" fmla="*/ 691082 w 1235729"/>
                <a:gd name="connsiteY6" fmla="*/ 1132061 h 1303711"/>
                <a:gd name="connsiteX7" fmla="*/ 543444 w 1235729"/>
                <a:gd name="connsiteY7" fmla="*/ 1246361 h 1303711"/>
                <a:gd name="connsiteX8" fmla="*/ 362469 w 1235729"/>
                <a:gd name="connsiteY8" fmla="*/ 1303511 h 1303711"/>
                <a:gd name="connsiteX9" fmla="*/ 171969 w 1235729"/>
                <a:gd name="connsiteY9" fmla="*/ 1260648 h 1303711"/>
                <a:gd name="connsiteX10" fmla="*/ 52907 w 1235729"/>
                <a:gd name="connsiteY10" fmla="*/ 1146348 h 1303711"/>
                <a:gd name="connsiteX11" fmla="*/ 519 w 1235729"/>
                <a:gd name="connsiteY11" fmla="*/ 1008236 h 1303711"/>
                <a:gd name="connsiteX12" fmla="*/ 43382 w 1235729"/>
                <a:gd name="connsiteY12" fmla="*/ 846310 h 1303711"/>
                <a:gd name="connsiteX13" fmla="*/ 271982 w 1235729"/>
                <a:gd name="connsiteY13" fmla="*/ 465311 h 1303711"/>
                <a:gd name="connsiteX14" fmla="*/ 486295 w 1235729"/>
                <a:gd name="connsiteY14" fmla="*/ 160511 h 1303711"/>
                <a:gd name="connsiteX15" fmla="*/ 610801 w 1235729"/>
                <a:gd name="connsiteY15" fmla="*/ 41890 h 1303711"/>
                <a:gd name="connsiteX16" fmla="*/ 754934 w 1235729"/>
                <a:gd name="connsiteY16" fmla="*/ 41 h 1303711"/>
                <a:gd name="connsiteX0" fmla="*/ 754934 w 1236721"/>
                <a:gd name="connsiteY0" fmla="*/ 41 h 1303711"/>
                <a:gd name="connsiteX1" fmla="*/ 929335 w 1236721"/>
                <a:gd name="connsiteY1" fmla="*/ 36789 h 1303711"/>
                <a:gd name="connsiteX2" fmla="*/ 1105419 w 1236721"/>
                <a:gd name="connsiteY2" fmla="*/ 150986 h 1303711"/>
                <a:gd name="connsiteX3" fmla="*/ 1229244 w 1236721"/>
                <a:gd name="connsiteY3" fmla="*/ 317673 h 1303711"/>
                <a:gd name="connsiteX4" fmla="*/ 1209506 w 1236721"/>
                <a:gd name="connsiteY4" fmla="*/ 530394 h 1303711"/>
                <a:gd name="connsiteX5" fmla="*/ 1099390 w 1236721"/>
                <a:gd name="connsiteY5" fmla="*/ 691748 h 1303711"/>
                <a:gd name="connsiteX6" fmla="*/ 691082 w 1236721"/>
                <a:gd name="connsiteY6" fmla="*/ 1132061 h 1303711"/>
                <a:gd name="connsiteX7" fmla="*/ 543444 w 1236721"/>
                <a:gd name="connsiteY7" fmla="*/ 1246361 h 1303711"/>
                <a:gd name="connsiteX8" fmla="*/ 362469 w 1236721"/>
                <a:gd name="connsiteY8" fmla="*/ 1303511 h 1303711"/>
                <a:gd name="connsiteX9" fmla="*/ 171969 w 1236721"/>
                <a:gd name="connsiteY9" fmla="*/ 1260648 h 1303711"/>
                <a:gd name="connsiteX10" fmla="*/ 52907 w 1236721"/>
                <a:gd name="connsiteY10" fmla="*/ 1146348 h 1303711"/>
                <a:gd name="connsiteX11" fmla="*/ 519 w 1236721"/>
                <a:gd name="connsiteY11" fmla="*/ 1008236 h 1303711"/>
                <a:gd name="connsiteX12" fmla="*/ 43382 w 1236721"/>
                <a:gd name="connsiteY12" fmla="*/ 846310 h 1303711"/>
                <a:gd name="connsiteX13" fmla="*/ 271982 w 1236721"/>
                <a:gd name="connsiteY13" fmla="*/ 465311 h 1303711"/>
                <a:gd name="connsiteX14" fmla="*/ 486295 w 1236721"/>
                <a:gd name="connsiteY14" fmla="*/ 160511 h 1303711"/>
                <a:gd name="connsiteX15" fmla="*/ 610801 w 1236721"/>
                <a:gd name="connsiteY15" fmla="*/ 41890 h 1303711"/>
                <a:gd name="connsiteX16" fmla="*/ 754934 w 1236721"/>
                <a:gd name="connsiteY16" fmla="*/ 41 h 1303711"/>
                <a:gd name="connsiteX0" fmla="*/ 754934 w 1231782"/>
                <a:gd name="connsiteY0" fmla="*/ 41 h 1303711"/>
                <a:gd name="connsiteX1" fmla="*/ 929335 w 1231782"/>
                <a:gd name="connsiteY1" fmla="*/ 36789 h 1303711"/>
                <a:gd name="connsiteX2" fmla="*/ 1105419 w 1231782"/>
                <a:gd name="connsiteY2" fmla="*/ 150986 h 1303711"/>
                <a:gd name="connsiteX3" fmla="*/ 1229244 w 1231782"/>
                <a:gd name="connsiteY3" fmla="*/ 317673 h 1303711"/>
                <a:gd name="connsiteX4" fmla="*/ 1181975 w 1231782"/>
                <a:gd name="connsiteY4" fmla="*/ 523431 h 1303711"/>
                <a:gd name="connsiteX5" fmla="*/ 1099390 w 1231782"/>
                <a:gd name="connsiteY5" fmla="*/ 691748 h 1303711"/>
                <a:gd name="connsiteX6" fmla="*/ 691082 w 1231782"/>
                <a:gd name="connsiteY6" fmla="*/ 1132061 h 1303711"/>
                <a:gd name="connsiteX7" fmla="*/ 543444 w 1231782"/>
                <a:gd name="connsiteY7" fmla="*/ 1246361 h 1303711"/>
                <a:gd name="connsiteX8" fmla="*/ 362469 w 1231782"/>
                <a:gd name="connsiteY8" fmla="*/ 1303511 h 1303711"/>
                <a:gd name="connsiteX9" fmla="*/ 171969 w 1231782"/>
                <a:gd name="connsiteY9" fmla="*/ 1260648 h 1303711"/>
                <a:gd name="connsiteX10" fmla="*/ 52907 w 1231782"/>
                <a:gd name="connsiteY10" fmla="*/ 1146348 h 1303711"/>
                <a:gd name="connsiteX11" fmla="*/ 519 w 1231782"/>
                <a:gd name="connsiteY11" fmla="*/ 1008236 h 1303711"/>
                <a:gd name="connsiteX12" fmla="*/ 43382 w 1231782"/>
                <a:gd name="connsiteY12" fmla="*/ 846310 h 1303711"/>
                <a:gd name="connsiteX13" fmla="*/ 271982 w 1231782"/>
                <a:gd name="connsiteY13" fmla="*/ 465311 h 1303711"/>
                <a:gd name="connsiteX14" fmla="*/ 486295 w 1231782"/>
                <a:gd name="connsiteY14" fmla="*/ 160511 h 1303711"/>
                <a:gd name="connsiteX15" fmla="*/ 610801 w 1231782"/>
                <a:gd name="connsiteY15" fmla="*/ 41890 h 1303711"/>
                <a:gd name="connsiteX16" fmla="*/ 754934 w 1231782"/>
                <a:gd name="connsiteY16" fmla="*/ 41 h 1303711"/>
                <a:gd name="connsiteX0" fmla="*/ 754934 w 1232107"/>
                <a:gd name="connsiteY0" fmla="*/ 41 h 1303711"/>
                <a:gd name="connsiteX1" fmla="*/ 929335 w 1232107"/>
                <a:gd name="connsiteY1" fmla="*/ 36789 h 1303711"/>
                <a:gd name="connsiteX2" fmla="*/ 1105419 w 1232107"/>
                <a:gd name="connsiteY2" fmla="*/ 150986 h 1303711"/>
                <a:gd name="connsiteX3" fmla="*/ 1229244 w 1232107"/>
                <a:gd name="connsiteY3" fmla="*/ 317673 h 1303711"/>
                <a:gd name="connsiteX4" fmla="*/ 1181975 w 1232107"/>
                <a:gd name="connsiteY4" fmla="*/ 523431 h 1303711"/>
                <a:gd name="connsiteX5" fmla="*/ 1063535 w 1232107"/>
                <a:gd name="connsiteY5" fmla="*/ 706113 h 1303711"/>
                <a:gd name="connsiteX6" fmla="*/ 691082 w 1232107"/>
                <a:gd name="connsiteY6" fmla="*/ 1132061 h 1303711"/>
                <a:gd name="connsiteX7" fmla="*/ 543444 w 1232107"/>
                <a:gd name="connsiteY7" fmla="*/ 1246361 h 1303711"/>
                <a:gd name="connsiteX8" fmla="*/ 362469 w 1232107"/>
                <a:gd name="connsiteY8" fmla="*/ 1303511 h 1303711"/>
                <a:gd name="connsiteX9" fmla="*/ 171969 w 1232107"/>
                <a:gd name="connsiteY9" fmla="*/ 1260648 h 1303711"/>
                <a:gd name="connsiteX10" fmla="*/ 52907 w 1232107"/>
                <a:gd name="connsiteY10" fmla="*/ 1146348 h 1303711"/>
                <a:gd name="connsiteX11" fmla="*/ 519 w 1232107"/>
                <a:gd name="connsiteY11" fmla="*/ 1008236 h 1303711"/>
                <a:gd name="connsiteX12" fmla="*/ 43382 w 1232107"/>
                <a:gd name="connsiteY12" fmla="*/ 846310 h 1303711"/>
                <a:gd name="connsiteX13" fmla="*/ 271982 w 1232107"/>
                <a:gd name="connsiteY13" fmla="*/ 465311 h 1303711"/>
                <a:gd name="connsiteX14" fmla="*/ 486295 w 1232107"/>
                <a:gd name="connsiteY14" fmla="*/ 160511 h 1303711"/>
                <a:gd name="connsiteX15" fmla="*/ 610801 w 1232107"/>
                <a:gd name="connsiteY15" fmla="*/ 41890 h 1303711"/>
                <a:gd name="connsiteX16" fmla="*/ 754934 w 1232107"/>
                <a:gd name="connsiteY16" fmla="*/ 41 h 1303711"/>
                <a:gd name="connsiteX0" fmla="*/ 754934 w 1233278"/>
                <a:gd name="connsiteY0" fmla="*/ 41 h 1303711"/>
                <a:gd name="connsiteX1" fmla="*/ 929335 w 1233278"/>
                <a:gd name="connsiteY1" fmla="*/ 36789 h 1303711"/>
                <a:gd name="connsiteX2" fmla="*/ 1105419 w 1233278"/>
                <a:gd name="connsiteY2" fmla="*/ 150986 h 1303711"/>
                <a:gd name="connsiteX3" fmla="*/ 1229244 w 1233278"/>
                <a:gd name="connsiteY3" fmla="*/ 317673 h 1303711"/>
                <a:gd name="connsiteX4" fmla="*/ 1190299 w 1233278"/>
                <a:gd name="connsiteY4" fmla="*/ 502102 h 1303711"/>
                <a:gd name="connsiteX5" fmla="*/ 1063535 w 1233278"/>
                <a:gd name="connsiteY5" fmla="*/ 706113 h 1303711"/>
                <a:gd name="connsiteX6" fmla="*/ 691082 w 1233278"/>
                <a:gd name="connsiteY6" fmla="*/ 1132061 h 1303711"/>
                <a:gd name="connsiteX7" fmla="*/ 543444 w 1233278"/>
                <a:gd name="connsiteY7" fmla="*/ 1246361 h 1303711"/>
                <a:gd name="connsiteX8" fmla="*/ 362469 w 1233278"/>
                <a:gd name="connsiteY8" fmla="*/ 1303511 h 1303711"/>
                <a:gd name="connsiteX9" fmla="*/ 171969 w 1233278"/>
                <a:gd name="connsiteY9" fmla="*/ 1260648 h 1303711"/>
                <a:gd name="connsiteX10" fmla="*/ 52907 w 1233278"/>
                <a:gd name="connsiteY10" fmla="*/ 1146348 h 1303711"/>
                <a:gd name="connsiteX11" fmla="*/ 519 w 1233278"/>
                <a:gd name="connsiteY11" fmla="*/ 1008236 h 1303711"/>
                <a:gd name="connsiteX12" fmla="*/ 43382 w 1233278"/>
                <a:gd name="connsiteY12" fmla="*/ 846310 h 1303711"/>
                <a:gd name="connsiteX13" fmla="*/ 271982 w 1233278"/>
                <a:gd name="connsiteY13" fmla="*/ 465311 h 1303711"/>
                <a:gd name="connsiteX14" fmla="*/ 486295 w 1233278"/>
                <a:gd name="connsiteY14" fmla="*/ 160511 h 1303711"/>
                <a:gd name="connsiteX15" fmla="*/ 610801 w 1233278"/>
                <a:gd name="connsiteY15" fmla="*/ 41890 h 1303711"/>
                <a:gd name="connsiteX16" fmla="*/ 754934 w 1233278"/>
                <a:gd name="connsiteY16" fmla="*/ 41 h 1303711"/>
                <a:gd name="connsiteX0" fmla="*/ 754934 w 1234117"/>
                <a:gd name="connsiteY0" fmla="*/ 41 h 1303711"/>
                <a:gd name="connsiteX1" fmla="*/ 929335 w 1234117"/>
                <a:gd name="connsiteY1" fmla="*/ 36789 h 1303711"/>
                <a:gd name="connsiteX2" fmla="*/ 1105419 w 1234117"/>
                <a:gd name="connsiteY2" fmla="*/ 150986 h 1303711"/>
                <a:gd name="connsiteX3" fmla="*/ 1229244 w 1234117"/>
                <a:gd name="connsiteY3" fmla="*/ 317673 h 1303711"/>
                <a:gd name="connsiteX4" fmla="*/ 1190299 w 1234117"/>
                <a:gd name="connsiteY4" fmla="*/ 502102 h 1303711"/>
                <a:gd name="connsiteX5" fmla="*/ 1017233 w 1234117"/>
                <a:gd name="connsiteY5" fmla="*/ 761775 h 1303711"/>
                <a:gd name="connsiteX6" fmla="*/ 691082 w 1234117"/>
                <a:gd name="connsiteY6" fmla="*/ 1132061 h 1303711"/>
                <a:gd name="connsiteX7" fmla="*/ 543444 w 1234117"/>
                <a:gd name="connsiteY7" fmla="*/ 1246361 h 1303711"/>
                <a:gd name="connsiteX8" fmla="*/ 362469 w 1234117"/>
                <a:gd name="connsiteY8" fmla="*/ 1303511 h 1303711"/>
                <a:gd name="connsiteX9" fmla="*/ 171969 w 1234117"/>
                <a:gd name="connsiteY9" fmla="*/ 1260648 h 1303711"/>
                <a:gd name="connsiteX10" fmla="*/ 52907 w 1234117"/>
                <a:gd name="connsiteY10" fmla="*/ 1146348 h 1303711"/>
                <a:gd name="connsiteX11" fmla="*/ 519 w 1234117"/>
                <a:gd name="connsiteY11" fmla="*/ 1008236 h 1303711"/>
                <a:gd name="connsiteX12" fmla="*/ 43382 w 1234117"/>
                <a:gd name="connsiteY12" fmla="*/ 846310 h 1303711"/>
                <a:gd name="connsiteX13" fmla="*/ 271982 w 1234117"/>
                <a:gd name="connsiteY13" fmla="*/ 465311 h 1303711"/>
                <a:gd name="connsiteX14" fmla="*/ 486295 w 1234117"/>
                <a:gd name="connsiteY14" fmla="*/ 160511 h 1303711"/>
                <a:gd name="connsiteX15" fmla="*/ 610801 w 1234117"/>
                <a:gd name="connsiteY15" fmla="*/ 41890 h 1303711"/>
                <a:gd name="connsiteX16" fmla="*/ 754934 w 1234117"/>
                <a:gd name="connsiteY16" fmla="*/ 41 h 1303711"/>
                <a:gd name="connsiteX0" fmla="*/ 754934 w 1236559"/>
                <a:gd name="connsiteY0" fmla="*/ 41 h 1303711"/>
                <a:gd name="connsiteX1" fmla="*/ 929335 w 1236559"/>
                <a:gd name="connsiteY1" fmla="*/ 36789 h 1303711"/>
                <a:gd name="connsiteX2" fmla="*/ 1105419 w 1236559"/>
                <a:gd name="connsiteY2" fmla="*/ 150986 h 1303711"/>
                <a:gd name="connsiteX3" fmla="*/ 1229244 w 1236559"/>
                <a:gd name="connsiteY3" fmla="*/ 317673 h 1303711"/>
                <a:gd name="connsiteX4" fmla="*/ 1199983 w 1236559"/>
                <a:gd name="connsiteY4" fmla="*/ 486976 h 1303711"/>
                <a:gd name="connsiteX5" fmla="*/ 1017233 w 1236559"/>
                <a:gd name="connsiteY5" fmla="*/ 761775 h 1303711"/>
                <a:gd name="connsiteX6" fmla="*/ 691082 w 1236559"/>
                <a:gd name="connsiteY6" fmla="*/ 1132061 h 1303711"/>
                <a:gd name="connsiteX7" fmla="*/ 543444 w 1236559"/>
                <a:gd name="connsiteY7" fmla="*/ 1246361 h 1303711"/>
                <a:gd name="connsiteX8" fmla="*/ 362469 w 1236559"/>
                <a:gd name="connsiteY8" fmla="*/ 1303511 h 1303711"/>
                <a:gd name="connsiteX9" fmla="*/ 171969 w 1236559"/>
                <a:gd name="connsiteY9" fmla="*/ 1260648 h 1303711"/>
                <a:gd name="connsiteX10" fmla="*/ 52907 w 1236559"/>
                <a:gd name="connsiteY10" fmla="*/ 1146348 h 1303711"/>
                <a:gd name="connsiteX11" fmla="*/ 519 w 1236559"/>
                <a:gd name="connsiteY11" fmla="*/ 1008236 h 1303711"/>
                <a:gd name="connsiteX12" fmla="*/ 43382 w 1236559"/>
                <a:gd name="connsiteY12" fmla="*/ 846310 h 1303711"/>
                <a:gd name="connsiteX13" fmla="*/ 271982 w 1236559"/>
                <a:gd name="connsiteY13" fmla="*/ 465311 h 1303711"/>
                <a:gd name="connsiteX14" fmla="*/ 486295 w 1236559"/>
                <a:gd name="connsiteY14" fmla="*/ 160511 h 1303711"/>
                <a:gd name="connsiteX15" fmla="*/ 610801 w 1236559"/>
                <a:gd name="connsiteY15" fmla="*/ 41890 h 1303711"/>
                <a:gd name="connsiteX16" fmla="*/ 754934 w 1236559"/>
                <a:gd name="connsiteY16" fmla="*/ 41 h 130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6559" h="1303711">
                  <a:moveTo>
                    <a:pt x="754934" y="41"/>
                  </a:moveTo>
                  <a:cubicBezTo>
                    <a:pt x="808023" y="-809"/>
                    <a:pt x="870921" y="11632"/>
                    <a:pt x="929335" y="36789"/>
                  </a:cubicBezTo>
                  <a:cubicBezTo>
                    <a:pt x="987749" y="61946"/>
                    <a:pt x="1055434" y="104172"/>
                    <a:pt x="1105419" y="150986"/>
                  </a:cubicBezTo>
                  <a:cubicBezTo>
                    <a:pt x="1155404" y="197800"/>
                    <a:pt x="1213483" y="261675"/>
                    <a:pt x="1229244" y="317673"/>
                  </a:cubicBezTo>
                  <a:cubicBezTo>
                    <a:pt x="1245005" y="373671"/>
                    <a:pt x="1235318" y="412959"/>
                    <a:pt x="1199983" y="486976"/>
                  </a:cubicBezTo>
                  <a:cubicBezTo>
                    <a:pt x="1164648" y="560993"/>
                    <a:pt x="1102050" y="654261"/>
                    <a:pt x="1017233" y="761775"/>
                  </a:cubicBezTo>
                  <a:cubicBezTo>
                    <a:pt x="932416" y="869289"/>
                    <a:pt x="770047" y="1051297"/>
                    <a:pt x="691082" y="1132061"/>
                  </a:cubicBezTo>
                  <a:cubicBezTo>
                    <a:pt x="612117" y="1212825"/>
                    <a:pt x="598213" y="1217786"/>
                    <a:pt x="543444" y="1246361"/>
                  </a:cubicBezTo>
                  <a:cubicBezTo>
                    <a:pt x="488675" y="1274936"/>
                    <a:pt x="424381" y="1301130"/>
                    <a:pt x="362469" y="1303511"/>
                  </a:cubicBezTo>
                  <a:cubicBezTo>
                    <a:pt x="300557" y="1305892"/>
                    <a:pt x="223563" y="1286842"/>
                    <a:pt x="171969" y="1260648"/>
                  </a:cubicBezTo>
                  <a:cubicBezTo>
                    <a:pt x="120375" y="1234454"/>
                    <a:pt x="81482" y="1188417"/>
                    <a:pt x="52907" y="1146348"/>
                  </a:cubicBezTo>
                  <a:cubicBezTo>
                    <a:pt x="24332" y="1104279"/>
                    <a:pt x="2106" y="1058242"/>
                    <a:pt x="519" y="1008236"/>
                  </a:cubicBezTo>
                  <a:cubicBezTo>
                    <a:pt x="-1068" y="958230"/>
                    <a:pt x="-1862" y="936798"/>
                    <a:pt x="43382" y="846310"/>
                  </a:cubicBezTo>
                  <a:cubicBezTo>
                    <a:pt x="88626" y="755823"/>
                    <a:pt x="198163" y="579611"/>
                    <a:pt x="271982" y="465311"/>
                  </a:cubicBezTo>
                  <a:cubicBezTo>
                    <a:pt x="345801" y="351011"/>
                    <a:pt x="429145" y="227980"/>
                    <a:pt x="486295" y="160511"/>
                  </a:cubicBezTo>
                  <a:cubicBezTo>
                    <a:pt x="543445" y="93042"/>
                    <a:pt x="566028" y="68635"/>
                    <a:pt x="610801" y="41890"/>
                  </a:cubicBezTo>
                  <a:cubicBezTo>
                    <a:pt x="655574" y="15145"/>
                    <a:pt x="701845" y="891"/>
                    <a:pt x="754934" y="41"/>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sp>
          <p:nvSpPr>
            <p:cNvPr id="31" name="TextBox 30"/>
            <p:cNvSpPr txBox="1"/>
            <p:nvPr/>
          </p:nvSpPr>
          <p:spPr>
            <a:xfrm>
              <a:off x="3356970" y="1948947"/>
              <a:ext cx="1119424" cy="922373"/>
            </a:xfrm>
            <a:prstGeom prst="rect">
              <a:avLst/>
            </a:prstGeom>
            <a:noFill/>
          </p:spPr>
          <p:txBody>
            <a:bodyPr wrap="square" lIns="0" tIns="0" rIns="0" bIns="0" rtlCol="0">
              <a:spAutoFit/>
            </a:bodyPr>
            <a:lstStyle/>
            <a:p>
              <a:pPr algn="ctr">
                <a:lnSpc>
                  <a:spcPct val="113000"/>
                </a:lnSpc>
              </a:pPr>
              <a:r>
                <a:rPr lang="en-GB" sz="900" b="1" dirty="0">
                  <a:solidFill>
                    <a:schemeClr val="accent1"/>
                  </a:solidFill>
                  <a:cs typeface="Arial" pitchFamily="34" charset="0"/>
                </a:rPr>
                <a:t>Descriptive</a:t>
              </a:r>
            </a:p>
            <a:p>
              <a:pPr algn="ctr">
                <a:lnSpc>
                  <a:spcPct val="113000"/>
                </a:lnSpc>
              </a:pPr>
              <a:r>
                <a:rPr lang="en-GB" sz="900" dirty="0">
                  <a:solidFill>
                    <a:prstClr val="black"/>
                  </a:solidFill>
                  <a:cs typeface="Arial" pitchFamily="34" charset="0"/>
                </a:rPr>
                <a:t>What happened?</a:t>
              </a:r>
            </a:p>
          </p:txBody>
        </p:sp>
        <p:sp>
          <p:nvSpPr>
            <p:cNvPr id="32" name="TextBox 31"/>
            <p:cNvSpPr txBox="1"/>
            <p:nvPr/>
          </p:nvSpPr>
          <p:spPr>
            <a:xfrm>
              <a:off x="4775064" y="1208692"/>
              <a:ext cx="1370200" cy="931274"/>
            </a:xfrm>
            <a:prstGeom prst="rect">
              <a:avLst/>
            </a:prstGeom>
            <a:noFill/>
          </p:spPr>
          <p:txBody>
            <a:bodyPr wrap="square" lIns="0" tIns="0" rIns="0" bIns="0" rtlCol="0">
              <a:spAutoFit/>
            </a:bodyPr>
            <a:lstStyle/>
            <a:p>
              <a:pPr algn="ctr">
                <a:lnSpc>
                  <a:spcPct val="113000"/>
                </a:lnSpc>
              </a:pPr>
              <a:r>
                <a:rPr lang="en-GB" sz="900" b="1" dirty="0">
                  <a:solidFill>
                    <a:schemeClr val="accent1"/>
                  </a:solidFill>
                  <a:cs typeface="Arial" pitchFamily="34" charset="0"/>
                </a:rPr>
                <a:t>Diagnostic</a:t>
              </a:r>
            </a:p>
            <a:p>
              <a:pPr algn="ctr">
                <a:lnSpc>
                  <a:spcPct val="113000"/>
                </a:lnSpc>
              </a:pPr>
              <a:r>
                <a:rPr lang="en-GB" sz="900" dirty="0">
                  <a:solidFill>
                    <a:prstClr val="black"/>
                  </a:solidFill>
                  <a:cs typeface="Arial" pitchFamily="34" charset="0"/>
                </a:rPr>
                <a:t>Why did it happen?</a:t>
              </a:r>
            </a:p>
          </p:txBody>
        </p:sp>
        <p:sp>
          <p:nvSpPr>
            <p:cNvPr id="33" name="TextBox 32"/>
            <p:cNvSpPr txBox="1"/>
            <p:nvPr/>
          </p:nvSpPr>
          <p:spPr>
            <a:xfrm>
              <a:off x="6570348" y="1218536"/>
              <a:ext cx="1192336" cy="931274"/>
            </a:xfrm>
            <a:prstGeom prst="rect">
              <a:avLst/>
            </a:prstGeom>
            <a:noFill/>
          </p:spPr>
          <p:txBody>
            <a:bodyPr wrap="square" lIns="0" tIns="0" rIns="0" bIns="0" rtlCol="0">
              <a:spAutoFit/>
            </a:bodyPr>
            <a:lstStyle/>
            <a:p>
              <a:pPr algn="ctr">
                <a:lnSpc>
                  <a:spcPct val="113000"/>
                </a:lnSpc>
              </a:pPr>
              <a:r>
                <a:rPr lang="en-GB" sz="900" b="1" dirty="0">
                  <a:solidFill>
                    <a:schemeClr val="accent1"/>
                  </a:solidFill>
                  <a:cs typeface="Arial" pitchFamily="34" charset="0"/>
                </a:rPr>
                <a:t>Predictive</a:t>
              </a:r>
            </a:p>
            <a:p>
              <a:pPr algn="ctr">
                <a:lnSpc>
                  <a:spcPct val="113000"/>
                </a:lnSpc>
              </a:pPr>
              <a:r>
                <a:rPr lang="en-GB" sz="900" dirty="0">
                  <a:solidFill>
                    <a:prstClr val="black"/>
                  </a:solidFill>
                  <a:cs typeface="Arial" pitchFamily="34" charset="0"/>
                </a:rPr>
                <a:t>What will happen?</a:t>
              </a:r>
            </a:p>
          </p:txBody>
        </p:sp>
        <p:sp>
          <p:nvSpPr>
            <p:cNvPr id="34" name="TextBox 33"/>
            <p:cNvSpPr txBox="1"/>
            <p:nvPr/>
          </p:nvSpPr>
          <p:spPr>
            <a:xfrm>
              <a:off x="8016559" y="686753"/>
              <a:ext cx="1464501" cy="931274"/>
            </a:xfrm>
            <a:prstGeom prst="rect">
              <a:avLst/>
            </a:prstGeom>
            <a:noFill/>
          </p:spPr>
          <p:txBody>
            <a:bodyPr wrap="square" lIns="0" tIns="0" rIns="0" bIns="0" rtlCol="0">
              <a:spAutoFit/>
            </a:bodyPr>
            <a:lstStyle/>
            <a:p>
              <a:pPr algn="ctr">
                <a:lnSpc>
                  <a:spcPct val="113000"/>
                </a:lnSpc>
              </a:pPr>
              <a:r>
                <a:rPr lang="en-GB" sz="900" b="1" dirty="0">
                  <a:solidFill>
                    <a:schemeClr val="accent1"/>
                  </a:solidFill>
                  <a:cs typeface="Arial" pitchFamily="34" charset="0"/>
                </a:rPr>
                <a:t>Prescriptive</a:t>
              </a:r>
            </a:p>
            <a:p>
              <a:pPr algn="ctr">
                <a:lnSpc>
                  <a:spcPct val="113000"/>
                </a:lnSpc>
              </a:pPr>
              <a:r>
                <a:rPr lang="en-GB" sz="900" dirty="0">
                  <a:solidFill>
                    <a:prstClr val="black"/>
                  </a:solidFill>
                  <a:cs typeface="Arial" pitchFamily="34" charset="0"/>
                </a:rPr>
                <a:t>How can we optimise?</a:t>
              </a:r>
            </a:p>
          </p:txBody>
        </p:sp>
        <p:sp>
          <p:nvSpPr>
            <p:cNvPr id="35" name="TextBox 34"/>
            <p:cNvSpPr txBox="1"/>
            <p:nvPr/>
          </p:nvSpPr>
          <p:spPr>
            <a:xfrm>
              <a:off x="9009941" y="-265593"/>
              <a:ext cx="1874909" cy="1241697"/>
            </a:xfrm>
            <a:prstGeom prst="rect">
              <a:avLst/>
            </a:prstGeom>
            <a:noFill/>
          </p:spPr>
          <p:txBody>
            <a:bodyPr wrap="square" lIns="0" tIns="0" rIns="0" bIns="0" rtlCol="0">
              <a:spAutoFit/>
            </a:bodyPr>
            <a:lstStyle/>
            <a:p>
              <a:pPr algn="ctr">
                <a:lnSpc>
                  <a:spcPct val="113000"/>
                </a:lnSpc>
              </a:pPr>
              <a:r>
                <a:rPr lang="en-GB" sz="900" b="1" dirty="0">
                  <a:solidFill>
                    <a:schemeClr val="accent1"/>
                  </a:solidFill>
                  <a:cs typeface="Arial" pitchFamily="34" charset="0"/>
                </a:rPr>
                <a:t>Adaptive </a:t>
              </a:r>
              <a:br>
                <a:rPr lang="en-GB" sz="900" b="1" dirty="0">
                  <a:solidFill>
                    <a:schemeClr val="accent1"/>
                  </a:solidFill>
                  <a:cs typeface="Arial" pitchFamily="34" charset="0"/>
                </a:rPr>
              </a:br>
              <a:r>
                <a:rPr lang="en-GB" sz="900" dirty="0">
                  <a:solidFill>
                    <a:prstClr val="black"/>
                  </a:solidFill>
                  <a:cs typeface="Arial" pitchFamily="34" charset="0"/>
                </a:rPr>
                <a:t>(Always On)</a:t>
              </a:r>
            </a:p>
            <a:p>
              <a:pPr algn="ctr">
                <a:lnSpc>
                  <a:spcPct val="113000"/>
                </a:lnSpc>
              </a:pPr>
              <a:r>
                <a:rPr lang="en-GB" sz="900" dirty="0">
                  <a:solidFill>
                    <a:prstClr val="black"/>
                  </a:solidFill>
                  <a:cs typeface="Arial" pitchFamily="34" charset="0"/>
                </a:rPr>
                <a:t>How do </a:t>
              </a:r>
              <a:br>
                <a:rPr lang="en-GB" sz="900" dirty="0">
                  <a:solidFill>
                    <a:prstClr val="black"/>
                  </a:solidFill>
                  <a:cs typeface="Arial" pitchFamily="34" charset="0"/>
                </a:rPr>
              </a:br>
              <a:r>
                <a:rPr lang="en-GB" sz="900" dirty="0">
                  <a:solidFill>
                    <a:prstClr val="black"/>
                  </a:solidFill>
                  <a:cs typeface="Arial" pitchFamily="34" charset="0"/>
                </a:rPr>
                <a:t>we learn?</a:t>
              </a:r>
            </a:p>
          </p:txBody>
        </p:sp>
        <p:grpSp>
          <p:nvGrpSpPr>
            <p:cNvPr id="36" name="Group 35"/>
            <p:cNvGrpSpPr/>
            <p:nvPr/>
          </p:nvGrpSpPr>
          <p:grpSpPr>
            <a:xfrm>
              <a:off x="9544179" y="1092039"/>
              <a:ext cx="727368" cy="396996"/>
              <a:chOff x="1836738" y="2862263"/>
              <a:chExt cx="1881188" cy="1404938"/>
            </a:xfrm>
            <a:solidFill>
              <a:srgbClr val="9E3039"/>
            </a:solidFill>
          </p:grpSpPr>
          <p:sp>
            <p:nvSpPr>
              <p:cNvPr id="113" name="Oval 9"/>
              <p:cNvSpPr>
                <a:spLocks noChangeArrowheads="1"/>
              </p:cNvSpPr>
              <p:nvPr/>
            </p:nvSpPr>
            <p:spPr bwMode="auto">
              <a:xfrm>
                <a:off x="3252788" y="2982913"/>
                <a:ext cx="244475" cy="242888"/>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14" name="Oval 10"/>
              <p:cNvSpPr>
                <a:spLocks noChangeArrowheads="1"/>
              </p:cNvSpPr>
              <p:nvPr/>
            </p:nvSpPr>
            <p:spPr bwMode="auto">
              <a:xfrm>
                <a:off x="2655888" y="2982913"/>
                <a:ext cx="244475" cy="242888"/>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15" name="Freeform 11"/>
              <p:cNvSpPr>
                <a:spLocks noEditPoints="1"/>
              </p:cNvSpPr>
              <p:nvPr/>
            </p:nvSpPr>
            <p:spPr bwMode="auto">
              <a:xfrm>
                <a:off x="1836738" y="2862263"/>
                <a:ext cx="1881188" cy="1404938"/>
              </a:xfrm>
              <a:custGeom>
                <a:avLst/>
                <a:gdLst/>
                <a:ahLst/>
                <a:cxnLst>
                  <a:cxn ang="0">
                    <a:pos x="263" y="627"/>
                  </a:cxn>
                  <a:cxn ang="0">
                    <a:pos x="362" y="988"/>
                  </a:cxn>
                  <a:cxn ang="0">
                    <a:pos x="362" y="345"/>
                  </a:cxn>
                  <a:cxn ang="0">
                    <a:pos x="527" y="291"/>
                  </a:cxn>
                  <a:cxn ang="0">
                    <a:pos x="587" y="596"/>
                  </a:cxn>
                  <a:cxn ang="0">
                    <a:pos x="685" y="988"/>
                  </a:cxn>
                  <a:cxn ang="0">
                    <a:pos x="704" y="988"/>
                  </a:cxn>
                  <a:cxn ang="0">
                    <a:pos x="803" y="596"/>
                  </a:cxn>
                  <a:cxn ang="0">
                    <a:pos x="863" y="291"/>
                  </a:cxn>
                  <a:cxn ang="0">
                    <a:pos x="1028" y="345"/>
                  </a:cxn>
                  <a:cxn ang="0">
                    <a:pos x="1028" y="988"/>
                  </a:cxn>
                  <a:cxn ang="0">
                    <a:pos x="1127" y="627"/>
                  </a:cxn>
                  <a:cxn ang="0">
                    <a:pos x="1195" y="1038"/>
                  </a:cxn>
                  <a:cxn ang="0">
                    <a:pos x="1244" y="521"/>
                  </a:cxn>
                  <a:cxn ang="0">
                    <a:pos x="1388" y="35"/>
                  </a:cxn>
                  <a:cxn ang="0">
                    <a:pos x="1254" y="251"/>
                  </a:cxn>
                  <a:cxn ang="0">
                    <a:pos x="1064" y="292"/>
                  </a:cxn>
                  <a:cxn ang="0">
                    <a:pos x="915" y="1"/>
                  </a:cxn>
                  <a:cxn ang="0">
                    <a:pos x="913" y="1"/>
                  </a:cxn>
                  <a:cxn ang="0">
                    <a:pos x="775" y="287"/>
                  </a:cxn>
                  <a:cxn ang="0">
                    <a:pos x="569" y="241"/>
                  </a:cxn>
                  <a:cxn ang="0">
                    <a:pos x="472" y="1"/>
                  </a:cxn>
                  <a:cxn ang="0">
                    <a:pos x="442" y="30"/>
                  </a:cxn>
                  <a:cxn ang="0">
                    <a:pos x="325" y="292"/>
                  </a:cxn>
                  <a:cxn ang="0">
                    <a:pos x="65" y="30"/>
                  </a:cxn>
                  <a:cxn ang="0">
                    <a:pos x="86" y="291"/>
                  </a:cxn>
                  <a:cxn ang="0">
                    <a:pos x="145" y="596"/>
                  </a:cxn>
                  <a:cxn ang="0">
                    <a:pos x="244" y="988"/>
                  </a:cxn>
                  <a:cxn ang="0">
                    <a:pos x="1120" y="373"/>
                  </a:cxn>
                  <a:cxn ang="0">
                    <a:pos x="1136" y="376"/>
                  </a:cxn>
                  <a:cxn ang="0">
                    <a:pos x="1136" y="583"/>
                  </a:cxn>
                  <a:cxn ang="0">
                    <a:pos x="1151" y="325"/>
                  </a:cxn>
                  <a:cxn ang="0">
                    <a:pos x="1136" y="364"/>
                  </a:cxn>
                  <a:cxn ang="0">
                    <a:pos x="1121" y="325"/>
                  </a:cxn>
                  <a:cxn ang="0">
                    <a:pos x="679" y="373"/>
                  </a:cxn>
                  <a:cxn ang="0">
                    <a:pos x="695" y="376"/>
                  </a:cxn>
                  <a:cxn ang="0">
                    <a:pos x="695" y="583"/>
                  </a:cxn>
                  <a:cxn ang="0">
                    <a:pos x="710" y="325"/>
                  </a:cxn>
                  <a:cxn ang="0">
                    <a:pos x="695" y="364"/>
                  </a:cxn>
                  <a:cxn ang="0">
                    <a:pos x="680" y="325"/>
                  </a:cxn>
                  <a:cxn ang="0">
                    <a:pos x="237" y="373"/>
                  </a:cxn>
                  <a:cxn ang="0">
                    <a:pos x="253" y="376"/>
                  </a:cxn>
                  <a:cxn ang="0">
                    <a:pos x="253" y="583"/>
                  </a:cxn>
                  <a:cxn ang="0">
                    <a:pos x="269" y="325"/>
                  </a:cxn>
                  <a:cxn ang="0">
                    <a:pos x="253" y="364"/>
                  </a:cxn>
                  <a:cxn ang="0">
                    <a:pos x="238" y="325"/>
                  </a:cxn>
                </a:cxnLst>
                <a:rect l="0" t="0" r="r" b="b"/>
                <a:pathLst>
                  <a:path w="1390" h="1038">
                    <a:moveTo>
                      <a:pt x="244" y="988"/>
                    </a:moveTo>
                    <a:cubicBezTo>
                      <a:pt x="244" y="627"/>
                      <a:pt x="244" y="627"/>
                      <a:pt x="244" y="627"/>
                    </a:cubicBezTo>
                    <a:cubicBezTo>
                      <a:pt x="263" y="627"/>
                      <a:pt x="263" y="627"/>
                      <a:pt x="263" y="627"/>
                    </a:cubicBezTo>
                    <a:cubicBezTo>
                      <a:pt x="263" y="988"/>
                      <a:pt x="263" y="988"/>
                      <a:pt x="263" y="988"/>
                    </a:cubicBezTo>
                    <a:cubicBezTo>
                      <a:pt x="263" y="1016"/>
                      <a:pt x="285" y="1038"/>
                      <a:pt x="312" y="1038"/>
                    </a:cubicBezTo>
                    <a:cubicBezTo>
                      <a:pt x="339" y="1038"/>
                      <a:pt x="362" y="1016"/>
                      <a:pt x="362" y="988"/>
                    </a:cubicBezTo>
                    <a:cubicBezTo>
                      <a:pt x="362" y="596"/>
                      <a:pt x="362" y="596"/>
                      <a:pt x="362" y="596"/>
                    </a:cubicBezTo>
                    <a:cubicBezTo>
                      <a:pt x="362" y="521"/>
                      <a:pt x="362" y="521"/>
                      <a:pt x="362" y="521"/>
                    </a:cubicBezTo>
                    <a:cubicBezTo>
                      <a:pt x="362" y="345"/>
                      <a:pt x="362" y="345"/>
                      <a:pt x="362" y="345"/>
                    </a:cubicBezTo>
                    <a:cubicBezTo>
                      <a:pt x="377" y="336"/>
                      <a:pt x="399" y="319"/>
                      <a:pt x="421" y="291"/>
                    </a:cubicBezTo>
                    <a:cubicBezTo>
                      <a:pt x="440" y="268"/>
                      <a:pt x="459" y="236"/>
                      <a:pt x="474" y="195"/>
                    </a:cubicBezTo>
                    <a:cubicBezTo>
                      <a:pt x="489" y="236"/>
                      <a:pt x="508" y="268"/>
                      <a:pt x="527" y="291"/>
                    </a:cubicBezTo>
                    <a:cubicBezTo>
                      <a:pt x="549" y="319"/>
                      <a:pt x="571" y="336"/>
                      <a:pt x="587" y="345"/>
                    </a:cubicBezTo>
                    <a:cubicBezTo>
                      <a:pt x="587" y="521"/>
                      <a:pt x="587" y="521"/>
                      <a:pt x="587" y="521"/>
                    </a:cubicBezTo>
                    <a:cubicBezTo>
                      <a:pt x="587" y="596"/>
                      <a:pt x="587" y="596"/>
                      <a:pt x="587" y="596"/>
                    </a:cubicBezTo>
                    <a:cubicBezTo>
                      <a:pt x="587" y="988"/>
                      <a:pt x="587" y="988"/>
                      <a:pt x="587" y="988"/>
                    </a:cubicBezTo>
                    <a:cubicBezTo>
                      <a:pt x="587" y="1016"/>
                      <a:pt x="609" y="1038"/>
                      <a:pt x="636" y="1038"/>
                    </a:cubicBezTo>
                    <a:cubicBezTo>
                      <a:pt x="663" y="1038"/>
                      <a:pt x="685" y="1016"/>
                      <a:pt x="685" y="988"/>
                    </a:cubicBezTo>
                    <a:cubicBezTo>
                      <a:pt x="685" y="627"/>
                      <a:pt x="685" y="627"/>
                      <a:pt x="685" y="627"/>
                    </a:cubicBezTo>
                    <a:cubicBezTo>
                      <a:pt x="704" y="627"/>
                      <a:pt x="704" y="627"/>
                      <a:pt x="704" y="627"/>
                    </a:cubicBezTo>
                    <a:cubicBezTo>
                      <a:pt x="704" y="988"/>
                      <a:pt x="704" y="988"/>
                      <a:pt x="704" y="988"/>
                    </a:cubicBezTo>
                    <a:cubicBezTo>
                      <a:pt x="704" y="1016"/>
                      <a:pt x="726" y="1038"/>
                      <a:pt x="753" y="1038"/>
                    </a:cubicBezTo>
                    <a:cubicBezTo>
                      <a:pt x="781" y="1038"/>
                      <a:pt x="803" y="1016"/>
                      <a:pt x="803" y="988"/>
                    </a:cubicBezTo>
                    <a:cubicBezTo>
                      <a:pt x="803" y="596"/>
                      <a:pt x="803" y="596"/>
                      <a:pt x="803" y="596"/>
                    </a:cubicBezTo>
                    <a:cubicBezTo>
                      <a:pt x="803" y="521"/>
                      <a:pt x="803" y="521"/>
                      <a:pt x="803" y="521"/>
                    </a:cubicBezTo>
                    <a:cubicBezTo>
                      <a:pt x="803" y="345"/>
                      <a:pt x="803" y="345"/>
                      <a:pt x="803" y="345"/>
                    </a:cubicBezTo>
                    <a:cubicBezTo>
                      <a:pt x="818" y="336"/>
                      <a:pt x="840" y="319"/>
                      <a:pt x="863" y="291"/>
                    </a:cubicBezTo>
                    <a:cubicBezTo>
                      <a:pt x="881" y="268"/>
                      <a:pt x="900" y="236"/>
                      <a:pt x="915" y="195"/>
                    </a:cubicBezTo>
                    <a:cubicBezTo>
                      <a:pt x="931" y="236"/>
                      <a:pt x="949" y="268"/>
                      <a:pt x="968" y="291"/>
                    </a:cubicBezTo>
                    <a:cubicBezTo>
                      <a:pt x="991" y="319"/>
                      <a:pt x="1013" y="336"/>
                      <a:pt x="1028" y="345"/>
                    </a:cubicBezTo>
                    <a:cubicBezTo>
                      <a:pt x="1028" y="521"/>
                      <a:pt x="1028" y="521"/>
                      <a:pt x="1028" y="521"/>
                    </a:cubicBezTo>
                    <a:cubicBezTo>
                      <a:pt x="1028" y="596"/>
                      <a:pt x="1028" y="596"/>
                      <a:pt x="1028" y="596"/>
                    </a:cubicBezTo>
                    <a:cubicBezTo>
                      <a:pt x="1028" y="988"/>
                      <a:pt x="1028" y="988"/>
                      <a:pt x="1028" y="988"/>
                    </a:cubicBezTo>
                    <a:cubicBezTo>
                      <a:pt x="1028" y="1016"/>
                      <a:pt x="1050" y="1038"/>
                      <a:pt x="1077" y="1038"/>
                    </a:cubicBezTo>
                    <a:cubicBezTo>
                      <a:pt x="1105" y="1038"/>
                      <a:pt x="1127" y="1016"/>
                      <a:pt x="1127" y="988"/>
                    </a:cubicBezTo>
                    <a:cubicBezTo>
                      <a:pt x="1127" y="627"/>
                      <a:pt x="1127" y="627"/>
                      <a:pt x="1127" y="627"/>
                    </a:cubicBezTo>
                    <a:cubicBezTo>
                      <a:pt x="1145" y="627"/>
                      <a:pt x="1145" y="627"/>
                      <a:pt x="1145" y="627"/>
                    </a:cubicBezTo>
                    <a:cubicBezTo>
                      <a:pt x="1145" y="988"/>
                      <a:pt x="1145" y="988"/>
                      <a:pt x="1145" y="988"/>
                    </a:cubicBezTo>
                    <a:cubicBezTo>
                      <a:pt x="1145" y="1016"/>
                      <a:pt x="1167" y="1038"/>
                      <a:pt x="1195" y="1038"/>
                    </a:cubicBezTo>
                    <a:cubicBezTo>
                      <a:pt x="1222" y="1038"/>
                      <a:pt x="1244" y="1016"/>
                      <a:pt x="1244" y="988"/>
                    </a:cubicBezTo>
                    <a:cubicBezTo>
                      <a:pt x="1244" y="596"/>
                      <a:pt x="1244" y="596"/>
                      <a:pt x="1244" y="596"/>
                    </a:cubicBezTo>
                    <a:cubicBezTo>
                      <a:pt x="1244" y="521"/>
                      <a:pt x="1244" y="521"/>
                      <a:pt x="1244" y="521"/>
                    </a:cubicBezTo>
                    <a:cubicBezTo>
                      <a:pt x="1244" y="345"/>
                      <a:pt x="1244" y="345"/>
                      <a:pt x="1244" y="345"/>
                    </a:cubicBezTo>
                    <a:cubicBezTo>
                      <a:pt x="1259" y="336"/>
                      <a:pt x="1282" y="319"/>
                      <a:pt x="1304" y="291"/>
                    </a:cubicBezTo>
                    <a:cubicBezTo>
                      <a:pt x="1342" y="244"/>
                      <a:pt x="1380" y="164"/>
                      <a:pt x="1388" y="35"/>
                    </a:cubicBezTo>
                    <a:cubicBezTo>
                      <a:pt x="1390" y="17"/>
                      <a:pt x="1376" y="2"/>
                      <a:pt x="1359" y="1"/>
                    </a:cubicBezTo>
                    <a:cubicBezTo>
                      <a:pt x="1341" y="0"/>
                      <a:pt x="1326" y="13"/>
                      <a:pt x="1325" y="30"/>
                    </a:cubicBezTo>
                    <a:cubicBezTo>
                      <a:pt x="1316" y="149"/>
                      <a:pt x="1283" y="215"/>
                      <a:pt x="1254" y="251"/>
                    </a:cubicBezTo>
                    <a:cubicBezTo>
                      <a:pt x="1239" y="270"/>
                      <a:pt x="1226" y="280"/>
                      <a:pt x="1216" y="287"/>
                    </a:cubicBezTo>
                    <a:cubicBezTo>
                      <a:pt x="1213" y="289"/>
                      <a:pt x="1210" y="291"/>
                      <a:pt x="1208" y="292"/>
                    </a:cubicBezTo>
                    <a:cubicBezTo>
                      <a:pt x="1064" y="292"/>
                      <a:pt x="1064" y="292"/>
                      <a:pt x="1064" y="292"/>
                    </a:cubicBezTo>
                    <a:cubicBezTo>
                      <a:pt x="1055" y="287"/>
                      <a:pt x="1033" y="273"/>
                      <a:pt x="1010" y="241"/>
                    </a:cubicBezTo>
                    <a:cubicBezTo>
                      <a:pt x="983" y="203"/>
                      <a:pt x="955" y="138"/>
                      <a:pt x="948" y="30"/>
                    </a:cubicBezTo>
                    <a:cubicBezTo>
                      <a:pt x="946" y="13"/>
                      <a:pt x="932" y="1"/>
                      <a:pt x="915" y="1"/>
                    </a:cubicBezTo>
                    <a:cubicBezTo>
                      <a:pt x="915" y="1"/>
                      <a:pt x="914" y="1"/>
                      <a:pt x="913" y="1"/>
                    </a:cubicBezTo>
                    <a:cubicBezTo>
                      <a:pt x="913" y="1"/>
                      <a:pt x="913" y="1"/>
                      <a:pt x="913" y="1"/>
                    </a:cubicBezTo>
                    <a:cubicBezTo>
                      <a:pt x="913" y="1"/>
                      <a:pt x="913" y="1"/>
                      <a:pt x="913" y="1"/>
                    </a:cubicBezTo>
                    <a:cubicBezTo>
                      <a:pt x="898" y="2"/>
                      <a:pt x="884" y="14"/>
                      <a:pt x="883" y="30"/>
                    </a:cubicBezTo>
                    <a:cubicBezTo>
                      <a:pt x="875" y="149"/>
                      <a:pt x="841" y="215"/>
                      <a:pt x="813" y="251"/>
                    </a:cubicBezTo>
                    <a:cubicBezTo>
                      <a:pt x="798" y="270"/>
                      <a:pt x="785" y="280"/>
                      <a:pt x="775" y="287"/>
                    </a:cubicBezTo>
                    <a:cubicBezTo>
                      <a:pt x="772" y="289"/>
                      <a:pt x="769" y="291"/>
                      <a:pt x="766" y="292"/>
                    </a:cubicBezTo>
                    <a:cubicBezTo>
                      <a:pt x="623" y="292"/>
                      <a:pt x="623" y="292"/>
                      <a:pt x="623" y="292"/>
                    </a:cubicBezTo>
                    <a:cubicBezTo>
                      <a:pt x="614" y="287"/>
                      <a:pt x="592" y="273"/>
                      <a:pt x="569" y="241"/>
                    </a:cubicBezTo>
                    <a:cubicBezTo>
                      <a:pt x="542" y="203"/>
                      <a:pt x="514" y="138"/>
                      <a:pt x="506" y="30"/>
                    </a:cubicBezTo>
                    <a:cubicBezTo>
                      <a:pt x="505" y="13"/>
                      <a:pt x="491" y="1"/>
                      <a:pt x="474" y="1"/>
                    </a:cubicBezTo>
                    <a:cubicBezTo>
                      <a:pt x="473" y="1"/>
                      <a:pt x="473" y="1"/>
                      <a:pt x="472" y="1"/>
                    </a:cubicBezTo>
                    <a:cubicBezTo>
                      <a:pt x="472" y="1"/>
                      <a:pt x="472" y="1"/>
                      <a:pt x="472" y="1"/>
                    </a:cubicBezTo>
                    <a:cubicBezTo>
                      <a:pt x="472" y="1"/>
                      <a:pt x="472" y="1"/>
                      <a:pt x="472" y="1"/>
                    </a:cubicBezTo>
                    <a:cubicBezTo>
                      <a:pt x="456" y="2"/>
                      <a:pt x="443" y="14"/>
                      <a:pt x="442" y="30"/>
                    </a:cubicBezTo>
                    <a:cubicBezTo>
                      <a:pt x="434" y="149"/>
                      <a:pt x="400" y="215"/>
                      <a:pt x="371" y="251"/>
                    </a:cubicBezTo>
                    <a:cubicBezTo>
                      <a:pt x="357" y="270"/>
                      <a:pt x="343" y="280"/>
                      <a:pt x="334" y="287"/>
                    </a:cubicBezTo>
                    <a:cubicBezTo>
                      <a:pt x="330" y="289"/>
                      <a:pt x="327" y="291"/>
                      <a:pt x="325" y="292"/>
                    </a:cubicBezTo>
                    <a:cubicBezTo>
                      <a:pt x="182" y="292"/>
                      <a:pt x="182" y="292"/>
                      <a:pt x="182" y="292"/>
                    </a:cubicBezTo>
                    <a:cubicBezTo>
                      <a:pt x="173" y="287"/>
                      <a:pt x="151" y="273"/>
                      <a:pt x="128" y="241"/>
                    </a:cubicBezTo>
                    <a:cubicBezTo>
                      <a:pt x="101" y="203"/>
                      <a:pt x="72" y="138"/>
                      <a:pt x="65" y="30"/>
                    </a:cubicBezTo>
                    <a:cubicBezTo>
                      <a:pt x="64" y="13"/>
                      <a:pt x="48" y="0"/>
                      <a:pt x="31" y="1"/>
                    </a:cubicBezTo>
                    <a:cubicBezTo>
                      <a:pt x="13" y="2"/>
                      <a:pt x="0" y="17"/>
                      <a:pt x="1" y="35"/>
                    </a:cubicBezTo>
                    <a:cubicBezTo>
                      <a:pt x="10" y="164"/>
                      <a:pt x="48" y="244"/>
                      <a:pt x="86" y="291"/>
                    </a:cubicBezTo>
                    <a:cubicBezTo>
                      <a:pt x="108" y="319"/>
                      <a:pt x="130" y="336"/>
                      <a:pt x="145" y="345"/>
                    </a:cubicBezTo>
                    <a:cubicBezTo>
                      <a:pt x="145" y="521"/>
                      <a:pt x="145" y="521"/>
                      <a:pt x="145" y="521"/>
                    </a:cubicBezTo>
                    <a:cubicBezTo>
                      <a:pt x="145" y="596"/>
                      <a:pt x="145" y="596"/>
                      <a:pt x="145" y="596"/>
                    </a:cubicBezTo>
                    <a:cubicBezTo>
                      <a:pt x="145" y="988"/>
                      <a:pt x="145" y="988"/>
                      <a:pt x="145" y="988"/>
                    </a:cubicBezTo>
                    <a:cubicBezTo>
                      <a:pt x="145" y="1016"/>
                      <a:pt x="167" y="1038"/>
                      <a:pt x="195" y="1038"/>
                    </a:cubicBezTo>
                    <a:cubicBezTo>
                      <a:pt x="222" y="1038"/>
                      <a:pt x="244" y="1016"/>
                      <a:pt x="244" y="988"/>
                    </a:cubicBezTo>
                    <a:close/>
                    <a:moveTo>
                      <a:pt x="1136" y="583"/>
                    </a:moveTo>
                    <a:cubicBezTo>
                      <a:pt x="1098" y="535"/>
                      <a:pt x="1098" y="535"/>
                      <a:pt x="1098" y="535"/>
                    </a:cubicBezTo>
                    <a:cubicBezTo>
                      <a:pt x="1120" y="373"/>
                      <a:pt x="1120" y="373"/>
                      <a:pt x="1120" y="373"/>
                    </a:cubicBezTo>
                    <a:cubicBezTo>
                      <a:pt x="1125" y="375"/>
                      <a:pt x="1131" y="376"/>
                      <a:pt x="1136" y="376"/>
                    </a:cubicBezTo>
                    <a:cubicBezTo>
                      <a:pt x="1136" y="376"/>
                      <a:pt x="1136" y="376"/>
                      <a:pt x="1136" y="376"/>
                    </a:cubicBezTo>
                    <a:cubicBezTo>
                      <a:pt x="1136" y="376"/>
                      <a:pt x="1136" y="376"/>
                      <a:pt x="1136" y="376"/>
                    </a:cubicBezTo>
                    <a:cubicBezTo>
                      <a:pt x="1142" y="376"/>
                      <a:pt x="1147" y="375"/>
                      <a:pt x="1152" y="373"/>
                    </a:cubicBezTo>
                    <a:cubicBezTo>
                      <a:pt x="1174" y="535"/>
                      <a:pt x="1174" y="535"/>
                      <a:pt x="1174" y="535"/>
                    </a:cubicBezTo>
                    <a:lnTo>
                      <a:pt x="1136" y="583"/>
                    </a:lnTo>
                    <a:close/>
                    <a:moveTo>
                      <a:pt x="1121" y="325"/>
                    </a:moveTo>
                    <a:cubicBezTo>
                      <a:pt x="1136" y="325"/>
                      <a:pt x="1136" y="325"/>
                      <a:pt x="1136" y="325"/>
                    </a:cubicBezTo>
                    <a:cubicBezTo>
                      <a:pt x="1151" y="325"/>
                      <a:pt x="1151" y="325"/>
                      <a:pt x="1151" y="325"/>
                    </a:cubicBezTo>
                    <a:cubicBezTo>
                      <a:pt x="1159" y="355"/>
                      <a:pt x="1159" y="355"/>
                      <a:pt x="1159" y="355"/>
                    </a:cubicBezTo>
                    <a:cubicBezTo>
                      <a:pt x="1158" y="356"/>
                      <a:pt x="1158" y="356"/>
                      <a:pt x="1158" y="356"/>
                    </a:cubicBezTo>
                    <a:cubicBezTo>
                      <a:pt x="1151" y="362"/>
                      <a:pt x="1144" y="364"/>
                      <a:pt x="1136" y="364"/>
                    </a:cubicBezTo>
                    <a:cubicBezTo>
                      <a:pt x="1128" y="364"/>
                      <a:pt x="1121" y="362"/>
                      <a:pt x="1114" y="356"/>
                    </a:cubicBezTo>
                    <a:cubicBezTo>
                      <a:pt x="1113" y="355"/>
                      <a:pt x="1113" y="355"/>
                      <a:pt x="1113" y="355"/>
                    </a:cubicBezTo>
                    <a:lnTo>
                      <a:pt x="1121" y="325"/>
                    </a:lnTo>
                    <a:close/>
                    <a:moveTo>
                      <a:pt x="695" y="583"/>
                    </a:moveTo>
                    <a:cubicBezTo>
                      <a:pt x="657" y="535"/>
                      <a:pt x="657" y="535"/>
                      <a:pt x="657" y="535"/>
                    </a:cubicBezTo>
                    <a:cubicBezTo>
                      <a:pt x="679" y="373"/>
                      <a:pt x="679" y="373"/>
                      <a:pt x="679" y="373"/>
                    </a:cubicBezTo>
                    <a:cubicBezTo>
                      <a:pt x="684" y="375"/>
                      <a:pt x="689" y="376"/>
                      <a:pt x="695" y="376"/>
                    </a:cubicBezTo>
                    <a:cubicBezTo>
                      <a:pt x="695" y="376"/>
                      <a:pt x="695" y="376"/>
                      <a:pt x="695" y="376"/>
                    </a:cubicBezTo>
                    <a:cubicBezTo>
                      <a:pt x="695" y="376"/>
                      <a:pt x="695" y="376"/>
                      <a:pt x="695" y="376"/>
                    </a:cubicBezTo>
                    <a:cubicBezTo>
                      <a:pt x="700" y="376"/>
                      <a:pt x="706" y="375"/>
                      <a:pt x="711" y="373"/>
                    </a:cubicBezTo>
                    <a:cubicBezTo>
                      <a:pt x="733" y="535"/>
                      <a:pt x="733" y="535"/>
                      <a:pt x="733" y="535"/>
                    </a:cubicBezTo>
                    <a:lnTo>
                      <a:pt x="695" y="583"/>
                    </a:lnTo>
                    <a:close/>
                    <a:moveTo>
                      <a:pt x="680" y="325"/>
                    </a:moveTo>
                    <a:cubicBezTo>
                      <a:pt x="695" y="325"/>
                      <a:pt x="695" y="325"/>
                      <a:pt x="695" y="325"/>
                    </a:cubicBezTo>
                    <a:cubicBezTo>
                      <a:pt x="710" y="325"/>
                      <a:pt x="710" y="325"/>
                      <a:pt x="710" y="325"/>
                    </a:cubicBezTo>
                    <a:cubicBezTo>
                      <a:pt x="718" y="355"/>
                      <a:pt x="718" y="355"/>
                      <a:pt x="718" y="355"/>
                    </a:cubicBezTo>
                    <a:cubicBezTo>
                      <a:pt x="716" y="356"/>
                      <a:pt x="716" y="356"/>
                      <a:pt x="716" y="356"/>
                    </a:cubicBezTo>
                    <a:cubicBezTo>
                      <a:pt x="710" y="362"/>
                      <a:pt x="702" y="364"/>
                      <a:pt x="695" y="364"/>
                    </a:cubicBezTo>
                    <a:cubicBezTo>
                      <a:pt x="687" y="364"/>
                      <a:pt x="679" y="362"/>
                      <a:pt x="673" y="356"/>
                    </a:cubicBezTo>
                    <a:cubicBezTo>
                      <a:pt x="672" y="355"/>
                      <a:pt x="672" y="355"/>
                      <a:pt x="672" y="355"/>
                    </a:cubicBezTo>
                    <a:lnTo>
                      <a:pt x="680" y="325"/>
                    </a:lnTo>
                    <a:close/>
                    <a:moveTo>
                      <a:pt x="253" y="583"/>
                    </a:moveTo>
                    <a:cubicBezTo>
                      <a:pt x="215" y="535"/>
                      <a:pt x="215" y="535"/>
                      <a:pt x="215" y="535"/>
                    </a:cubicBezTo>
                    <a:cubicBezTo>
                      <a:pt x="237" y="373"/>
                      <a:pt x="237" y="373"/>
                      <a:pt x="237" y="373"/>
                    </a:cubicBezTo>
                    <a:cubicBezTo>
                      <a:pt x="242" y="375"/>
                      <a:pt x="248" y="376"/>
                      <a:pt x="253" y="376"/>
                    </a:cubicBezTo>
                    <a:cubicBezTo>
                      <a:pt x="253" y="376"/>
                      <a:pt x="253" y="376"/>
                      <a:pt x="253" y="376"/>
                    </a:cubicBezTo>
                    <a:cubicBezTo>
                      <a:pt x="253" y="376"/>
                      <a:pt x="253" y="376"/>
                      <a:pt x="253" y="376"/>
                    </a:cubicBezTo>
                    <a:cubicBezTo>
                      <a:pt x="259" y="376"/>
                      <a:pt x="264" y="375"/>
                      <a:pt x="270" y="373"/>
                    </a:cubicBezTo>
                    <a:cubicBezTo>
                      <a:pt x="291" y="535"/>
                      <a:pt x="291" y="535"/>
                      <a:pt x="291" y="535"/>
                    </a:cubicBezTo>
                    <a:lnTo>
                      <a:pt x="253" y="583"/>
                    </a:lnTo>
                    <a:close/>
                    <a:moveTo>
                      <a:pt x="238" y="325"/>
                    </a:moveTo>
                    <a:cubicBezTo>
                      <a:pt x="253" y="325"/>
                      <a:pt x="253" y="325"/>
                      <a:pt x="253" y="325"/>
                    </a:cubicBezTo>
                    <a:cubicBezTo>
                      <a:pt x="269" y="325"/>
                      <a:pt x="269" y="325"/>
                      <a:pt x="269" y="325"/>
                    </a:cubicBezTo>
                    <a:cubicBezTo>
                      <a:pt x="276" y="355"/>
                      <a:pt x="276" y="355"/>
                      <a:pt x="276" y="355"/>
                    </a:cubicBezTo>
                    <a:cubicBezTo>
                      <a:pt x="275" y="356"/>
                      <a:pt x="275" y="356"/>
                      <a:pt x="275" y="356"/>
                    </a:cubicBezTo>
                    <a:cubicBezTo>
                      <a:pt x="269" y="362"/>
                      <a:pt x="261" y="364"/>
                      <a:pt x="253" y="364"/>
                    </a:cubicBezTo>
                    <a:cubicBezTo>
                      <a:pt x="246" y="364"/>
                      <a:pt x="238" y="362"/>
                      <a:pt x="232" y="356"/>
                    </a:cubicBezTo>
                    <a:cubicBezTo>
                      <a:pt x="231" y="355"/>
                      <a:pt x="231" y="355"/>
                      <a:pt x="231" y="355"/>
                    </a:cubicBezTo>
                    <a:lnTo>
                      <a:pt x="238" y="325"/>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16" name="Oval 12"/>
              <p:cNvSpPr>
                <a:spLocks noChangeArrowheads="1"/>
              </p:cNvSpPr>
              <p:nvPr/>
            </p:nvSpPr>
            <p:spPr bwMode="auto">
              <a:xfrm>
                <a:off x="2057401" y="2982913"/>
                <a:ext cx="244475" cy="242888"/>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nvGrpSpPr>
            <p:cNvPr id="37" name="Group 36"/>
            <p:cNvGrpSpPr/>
            <p:nvPr/>
          </p:nvGrpSpPr>
          <p:grpSpPr>
            <a:xfrm>
              <a:off x="7754359" y="2392160"/>
              <a:ext cx="525751" cy="555643"/>
              <a:chOff x="7950994" y="3417254"/>
              <a:chExt cx="1579562" cy="1684338"/>
            </a:xfrm>
            <a:solidFill>
              <a:srgbClr val="9E3039"/>
            </a:solidFill>
          </p:grpSpPr>
          <p:sp>
            <p:nvSpPr>
              <p:cNvPr id="109" name="Freeform 39"/>
              <p:cNvSpPr>
                <a:spLocks/>
              </p:cNvSpPr>
              <p:nvPr/>
            </p:nvSpPr>
            <p:spPr bwMode="auto">
              <a:xfrm>
                <a:off x="8057356" y="3944304"/>
                <a:ext cx="271463" cy="273050"/>
              </a:xfrm>
              <a:custGeom>
                <a:avLst/>
                <a:gdLst/>
                <a:ahLst/>
                <a:cxnLst>
                  <a:cxn ang="0">
                    <a:pos x="65" y="21"/>
                  </a:cxn>
                  <a:cxn ang="0">
                    <a:pos x="20" y="140"/>
                  </a:cxn>
                  <a:cxn ang="0">
                    <a:pos x="139" y="185"/>
                  </a:cxn>
                  <a:cxn ang="0">
                    <a:pos x="184" y="66"/>
                  </a:cxn>
                  <a:cxn ang="0">
                    <a:pos x="65" y="21"/>
                  </a:cxn>
                </a:cxnLst>
                <a:rect l="0" t="0" r="r" b="b"/>
                <a:pathLst>
                  <a:path w="204" h="205">
                    <a:moveTo>
                      <a:pt x="65" y="21"/>
                    </a:moveTo>
                    <a:cubicBezTo>
                      <a:pt x="20" y="41"/>
                      <a:pt x="0" y="94"/>
                      <a:pt x="20" y="140"/>
                    </a:cubicBezTo>
                    <a:cubicBezTo>
                      <a:pt x="40" y="185"/>
                      <a:pt x="93" y="205"/>
                      <a:pt x="139" y="185"/>
                    </a:cubicBezTo>
                    <a:cubicBezTo>
                      <a:pt x="184" y="165"/>
                      <a:pt x="204" y="111"/>
                      <a:pt x="184" y="66"/>
                    </a:cubicBezTo>
                    <a:cubicBezTo>
                      <a:pt x="164" y="21"/>
                      <a:pt x="111" y="0"/>
                      <a:pt x="65" y="21"/>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sysClr val="windowText" lastClr="000000"/>
                  </a:solidFill>
                </a:endParaRPr>
              </a:p>
            </p:txBody>
          </p:sp>
          <p:sp>
            <p:nvSpPr>
              <p:cNvPr id="110" name="Freeform 40"/>
              <p:cNvSpPr>
                <a:spLocks/>
              </p:cNvSpPr>
              <p:nvPr/>
            </p:nvSpPr>
            <p:spPr bwMode="auto">
              <a:xfrm>
                <a:off x="7950994" y="4030029"/>
                <a:ext cx="806450" cy="1071563"/>
              </a:xfrm>
              <a:custGeom>
                <a:avLst/>
                <a:gdLst/>
                <a:ahLst/>
                <a:cxnLst>
                  <a:cxn ang="0">
                    <a:pos x="93" y="495"/>
                  </a:cxn>
                  <a:cxn ang="0">
                    <a:pos x="112" y="489"/>
                  </a:cxn>
                  <a:cxn ang="0">
                    <a:pos x="119" y="444"/>
                  </a:cxn>
                  <a:cxn ang="0">
                    <a:pos x="64" y="311"/>
                  </a:cxn>
                  <a:cxn ang="0">
                    <a:pos x="74" y="267"/>
                  </a:cxn>
                  <a:cxn ang="0">
                    <a:pos x="87" y="249"/>
                  </a:cxn>
                  <a:cxn ang="0">
                    <a:pos x="221" y="504"/>
                  </a:cxn>
                  <a:cxn ang="0">
                    <a:pos x="227" y="511"/>
                  </a:cxn>
                  <a:cxn ang="0">
                    <a:pos x="263" y="531"/>
                  </a:cxn>
                  <a:cxn ang="0">
                    <a:pos x="263" y="531"/>
                  </a:cxn>
                  <a:cxn ang="0">
                    <a:pos x="347" y="567"/>
                  </a:cxn>
                  <a:cxn ang="0">
                    <a:pos x="403" y="634"/>
                  </a:cxn>
                  <a:cxn ang="0">
                    <a:pos x="441" y="761"/>
                  </a:cxn>
                  <a:cxn ang="0">
                    <a:pos x="490" y="805"/>
                  </a:cxn>
                  <a:cxn ang="0">
                    <a:pos x="496" y="805"/>
                  </a:cxn>
                  <a:cxn ang="0">
                    <a:pos x="540" y="749"/>
                  </a:cxn>
                  <a:cxn ang="0">
                    <a:pos x="486" y="577"/>
                  </a:cxn>
                  <a:cxn ang="0">
                    <a:pos x="377" y="467"/>
                  </a:cxn>
                  <a:cxn ang="0">
                    <a:pos x="394" y="444"/>
                  </a:cxn>
                  <a:cxn ang="0">
                    <a:pos x="394" y="444"/>
                  </a:cxn>
                  <a:cxn ang="0">
                    <a:pos x="394" y="444"/>
                  </a:cxn>
                  <a:cxn ang="0">
                    <a:pos x="413" y="404"/>
                  </a:cxn>
                  <a:cxn ang="0">
                    <a:pos x="431" y="384"/>
                  </a:cxn>
                  <a:cxn ang="0">
                    <a:pos x="441" y="380"/>
                  </a:cxn>
                  <a:cxn ang="0">
                    <a:pos x="460" y="389"/>
                  </a:cxn>
                  <a:cxn ang="0">
                    <a:pos x="507" y="444"/>
                  </a:cxn>
                  <a:cxn ang="0">
                    <a:pos x="576" y="458"/>
                  </a:cxn>
                  <a:cxn ang="0">
                    <a:pos x="591" y="389"/>
                  </a:cxn>
                  <a:cxn ang="0">
                    <a:pos x="520" y="309"/>
                  </a:cxn>
                  <a:cxn ang="0">
                    <a:pos x="441" y="280"/>
                  </a:cxn>
                  <a:cxn ang="0">
                    <a:pos x="369" y="306"/>
                  </a:cxn>
                  <a:cxn ang="0">
                    <a:pos x="335" y="342"/>
                  </a:cxn>
                  <a:cxn ang="0">
                    <a:pos x="311" y="183"/>
                  </a:cxn>
                  <a:cxn ang="0">
                    <a:pos x="372" y="156"/>
                  </a:cxn>
                  <a:cxn ang="0">
                    <a:pos x="534" y="21"/>
                  </a:cxn>
                  <a:cxn ang="0">
                    <a:pos x="508" y="30"/>
                  </a:cxn>
                  <a:cxn ang="0">
                    <a:pos x="481" y="20"/>
                  </a:cxn>
                  <a:cxn ang="0">
                    <a:pos x="469" y="0"/>
                  </a:cxn>
                  <a:cxn ang="0">
                    <a:pos x="343" y="99"/>
                  </a:cxn>
                  <a:cxn ang="0">
                    <a:pos x="280" y="126"/>
                  </a:cxn>
                  <a:cxn ang="0">
                    <a:pos x="266" y="131"/>
                  </a:cxn>
                  <a:cxn ang="0">
                    <a:pos x="119" y="153"/>
                  </a:cxn>
                  <a:cxn ang="0">
                    <a:pos x="109" y="157"/>
                  </a:cxn>
                  <a:cxn ang="0">
                    <a:pos x="57" y="189"/>
                  </a:cxn>
                  <a:cxn ang="0">
                    <a:pos x="18" y="237"/>
                  </a:cxn>
                  <a:cxn ang="0">
                    <a:pos x="0" y="311"/>
                  </a:cxn>
                  <a:cxn ang="0">
                    <a:pos x="67" y="482"/>
                  </a:cxn>
                  <a:cxn ang="0">
                    <a:pos x="93" y="495"/>
                  </a:cxn>
                </a:cxnLst>
                <a:rect l="0" t="0" r="r" b="b"/>
                <a:pathLst>
                  <a:path w="606" h="805">
                    <a:moveTo>
                      <a:pt x="93" y="495"/>
                    </a:moveTo>
                    <a:cubicBezTo>
                      <a:pt x="100" y="495"/>
                      <a:pt x="106" y="493"/>
                      <a:pt x="112" y="489"/>
                    </a:cubicBezTo>
                    <a:cubicBezTo>
                      <a:pt x="126" y="479"/>
                      <a:pt x="129" y="459"/>
                      <a:pt x="119" y="444"/>
                    </a:cubicBezTo>
                    <a:cubicBezTo>
                      <a:pt x="76" y="385"/>
                      <a:pt x="64" y="341"/>
                      <a:pt x="64" y="311"/>
                    </a:cubicBezTo>
                    <a:cubicBezTo>
                      <a:pt x="64" y="293"/>
                      <a:pt x="68" y="279"/>
                      <a:pt x="74" y="267"/>
                    </a:cubicBezTo>
                    <a:cubicBezTo>
                      <a:pt x="78" y="260"/>
                      <a:pt x="82" y="255"/>
                      <a:pt x="87" y="249"/>
                    </a:cubicBezTo>
                    <a:cubicBezTo>
                      <a:pt x="112" y="342"/>
                      <a:pt x="165" y="423"/>
                      <a:pt x="221" y="504"/>
                    </a:cubicBezTo>
                    <a:cubicBezTo>
                      <a:pt x="222" y="506"/>
                      <a:pt x="225" y="509"/>
                      <a:pt x="227" y="511"/>
                    </a:cubicBezTo>
                    <a:cubicBezTo>
                      <a:pt x="235" y="522"/>
                      <a:pt x="248" y="530"/>
                      <a:pt x="263" y="531"/>
                    </a:cubicBezTo>
                    <a:cubicBezTo>
                      <a:pt x="263" y="531"/>
                      <a:pt x="263" y="531"/>
                      <a:pt x="263" y="531"/>
                    </a:cubicBezTo>
                    <a:cubicBezTo>
                      <a:pt x="269" y="531"/>
                      <a:pt x="308" y="537"/>
                      <a:pt x="347" y="567"/>
                    </a:cubicBezTo>
                    <a:cubicBezTo>
                      <a:pt x="367" y="582"/>
                      <a:pt x="386" y="603"/>
                      <a:pt x="403" y="634"/>
                    </a:cubicBezTo>
                    <a:cubicBezTo>
                      <a:pt x="420" y="665"/>
                      <a:pt x="434" y="705"/>
                      <a:pt x="441" y="761"/>
                    </a:cubicBezTo>
                    <a:cubicBezTo>
                      <a:pt x="444" y="786"/>
                      <a:pt x="465" y="805"/>
                      <a:pt x="490" y="805"/>
                    </a:cubicBezTo>
                    <a:cubicBezTo>
                      <a:pt x="492" y="805"/>
                      <a:pt x="494" y="805"/>
                      <a:pt x="496" y="805"/>
                    </a:cubicBezTo>
                    <a:cubicBezTo>
                      <a:pt x="523" y="802"/>
                      <a:pt x="543" y="777"/>
                      <a:pt x="540" y="749"/>
                    </a:cubicBezTo>
                    <a:cubicBezTo>
                      <a:pt x="532" y="678"/>
                      <a:pt x="512" y="622"/>
                      <a:pt x="486" y="577"/>
                    </a:cubicBezTo>
                    <a:cubicBezTo>
                      <a:pt x="455" y="523"/>
                      <a:pt x="414" y="489"/>
                      <a:pt x="377" y="467"/>
                    </a:cubicBezTo>
                    <a:cubicBezTo>
                      <a:pt x="384" y="461"/>
                      <a:pt x="390" y="453"/>
                      <a:pt x="394" y="444"/>
                    </a:cubicBezTo>
                    <a:cubicBezTo>
                      <a:pt x="394" y="444"/>
                      <a:pt x="394" y="444"/>
                      <a:pt x="394" y="444"/>
                    </a:cubicBezTo>
                    <a:cubicBezTo>
                      <a:pt x="394" y="444"/>
                      <a:pt x="394" y="444"/>
                      <a:pt x="394" y="444"/>
                    </a:cubicBezTo>
                    <a:cubicBezTo>
                      <a:pt x="394" y="441"/>
                      <a:pt x="402" y="421"/>
                      <a:pt x="413" y="404"/>
                    </a:cubicBezTo>
                    <a:cubicBezTo>
                      <a:pt x="419" y="396"/>
                      <a:pt x="426" y="388"/>
                      <a:pt x="431" y="384"/>
                    </a:cubicBezTo>
                    <a:cubicBezTo>
                      <a:pt x="437" y="380"/>
                      <a:pt x="439" y="380"/>
                      <a:pt x="441" y="380"/>
                    </a:cubicBezTo>
                    <a:cubicBezTo>
                      <a:pt x="443" y="380"/>
                      <a:pt x="448" y="380"/>
                      <a:pt x="460" y="389"/>
                    </a:cubicBezTo>
                    <a:cubicBezTo>
                      <a:pt x="472" y="398"/>
                      <a:pt x="488" y="415"/>
                      <a:pt x="507" y="444"/>
                    </a:cubicBezTo>
                    <a:cubicBezTo>
                      <a:pt x="522" y="467"/>
                      <a:pt x="553" y="473"/>
                      <a:pt x="576" y="458"/>
                    </a:cubicBezTo>
                    <a:cubicBezTo>
                      <a:pt x="600" y="443"/>
                      <a:pt x="606" y="412"/>
                      <a:pt x="591" y="389"/>
                    </a:cubicBezTo>
                    <a:cubicBezTo>
                      <a:pt x="567" y="353"/>
                      <a:pt x="545" y="327"/>
                      <a:pt x="520" y="309"/>
                    </a:cubicBezTo>
                    <a:cubicBezTo>
                      <a:pt x="496" y="291"/>
                      <a:pt x="469" y="280"/>
                      <a:pt x="441" y="280"/>
                    </a:cubicBezTo>
                    <a:cubicBezTo>
                      <a:pt x="412" y="280"/>
                      <a:pt x="387" y="292"/>
                      <a:pt x="369" y="306"/>
                    </a:cubicBezTo>
                    <a:cubicBezTo>
                      <a:pt x="355" y="317"/>
                      <a:pt x="344" y="330"/>
                      <a:pt x="335" y="342"/>
                    </a:cubicBezTo>
                    <a:cubicBezTo>
                      <a:pt x="299" y="285"/>
                      <a:pt x="300" y="240"/>
                      <a:pt x="311" y="183"/>
                    </a:cubicBezTo>
                    <a:cubicBezTo>
                      <a:pt x="328" y="177"/>
                      <a:pt x="349" y="168"/>
                      <a:pt x="372" y="156"/>
                    </a:cubicBezTo>
                    <a:cubicBezTo>
                      <a:pt x="424" y="129"/>
                      <a:pt x="487" y="86"/>
                      <a:pt x="534" y="21"/>
                    </a:cubicBezTo>
                    <a:cubicBezTo>
                      <a:pt x="527" y="27"/>
                      <a:pt x="518" y="30"/>
                      <a:pt x="508" y="30"/>
                    </a:cubicBezTo>
                    <a:cubicBezTo>
                      <a:pt x="498" y="30"/>
                      <a:pt x="489" y="27"/>
                      <a:pt x="481" y="20"/>
                    </a:cubicBezTo>
                    <a:cubicBezTo>
                      <a:pt x="475" y="14"/>
                      <a:pt x="471" y="7"/>
                      <a:pt x="469" y="0"/>
                    </a:cubicBezTo>
                    <a:cubicBezTo>
                      <a:pt x="431" y="45"/>
                      <a:pt x="384" y="77"/>
                      <a:pt x="343" y="99"/>
                    </a:cubicBezTo>
                    <a:cubicBezTo>
                      <a:pt x="318" y="112"/>
                      <a:pt x="296" y="121"/>
                      <a:pt x="280" y="126"/>
                    </a:cubicBezTo>
                    <a:cubicBezTo>
                      <a:pt x="275" y="128"/>
                      <a:pt x="270" y="130"/>
                      <a:pt x="266" y="131"/>
                    </a:cubicBezTo>
                    <a:cubicBezTo>
                      <a:pt x="217" y="139"/>
                      <a:pt x="168" y="146"/>
                      <a:pt x="119" y="153"/>
                    </a:cubicBezTo>
                    <a:cubicBezTo>
                      <a:pt x="116" y="154"/>
                      <a:pt x="113" y="155"/>
                      <a:pt x="109" y="157"/>
                    </a:cubicBezTo>
                    <a:cubicBezTo>
                      <a:pt x="99" y="161"/>
                      <a:pt x="79" y="171"/>
                      <a:pt x="57" y="189"/>
                    </a:cubicBezTo>
                    <a:cubicBezTo>
                      <a:pt x="43" y="200"/>
                      <a:pt x="29" y="216"/>
                      <a:pt x="18" y="237"/>
                    </a:cubicBezTo>
                    <a:cubicBezTo>
                      <a:pt x="7" y="257"/>
                      <a:pt x="0" y="282"/>
                      <a:pt x="0" y="311"/>
                    </a:cubicBezTo>
                    <a:cubicBezTo>
                      <a:pt x="0" y="359"/>
                      <a:pt x="19" y="415"/>
                      <a:pt x="67" y="482"/>
                    </a:cubicBezTo>
                    <a:cubicBezTo>
                      <a:pt x="73" y="490"/>
                      <a:pt x="83" y="495"/>
                      <a:pt x="93" y="495"/>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11" name="Freeform 41"/>
              <p:cNvSpPr>
                <a:spLocks/>
              </p:cNvSpPr>
              <p:nvPr/>
            </p:nvSpPr>
            <p:spPr bwMode="auto">
              <a:xfrm>
                <a:off x="8584406" y="3442654"/>
                <a:ext cx="946150" cy="812800"/>
              </a:xfrm>
              <a:custGeom>
                <a:avLst/>
                <a:gdLst/>
                <a:ahLst/>
                <a:cxnLst>
                  <a:cxn ang="0">
                    <a:pos x="133" y="187"/>
                  </a:cxn>
                  <a:cxn ang="0">
                    <a:pos x="133" y="187"/>
                  </a:cxn>
                  <a:cxn ang="0">
                    <a:pos x="133" y="188"/>
                  </a:cxn>
                  <a:cxn ang="0">
                    <a:pos x="8" y="411"/>
                  </a:cxn>
                  <a:cxn ang="0">
                    <a:pos x="0" y="433"/>
                  </a:cxn>
                  <a:cxn ang="0">
                    <a:pos x="11" y="456"/>
                  </a:cxn>
                  <a:cxn ang="0">
                    <a:pos x="32" y="464"/>
                  </a:cxn>
                  <a:cxn ang="0">
                    <a:pos x="56" y="454"/>
                  </a:cxn>
                  <a:cxn ang="0">
                    <a:pos x="73" y="434"/>
                  </a:cxn>
                  <a:cxn ang="0">
                    <a:pos x="188" y="226"/>
                  </a:cxn>
                  <a:cxn ang="0">
                    <a:pos x="196" y="227"/>
                  </a:cxn>
                  <a:cxn ang="0">
                    <a:pos x="321" y="315"/>
                  </a:cxn>
                  <a:cxn ang="0">
                    <a:pos x="319" y="316"/>
                  </a:cxn>
                  <a:cxn ang="0">
                    <a:pos x="260" y="361"/>
                  </a:cxn>
                  <a:cxn ang="0">
                    <a:pos x="227" y="443"/>
                  </a:cxn>
                  <a:cxn ang="0">
                    <a:pos x="256" y="526"/>
                  </a:cxn>
                  <a:cxn ang="0">
                    <a:pos x="337" y="602"/>
                  </a:cxn>
                  <a:cxn ang="0">
                    <a:pos x="366" y="611"/>
                  </a:cxn>
                  <a:cxn ang="0">
                    <a:pos x="407" y="590"/>
                  </a:cxn>
                  <a:cxn ang="0">
                    <a:pos x="395" y="520"/>
                  </a:cxn>
                  <a:cxn ang="0">
                    <a:pos x="338" y="467"/>
                  </a:cxn>
                  <a:cxn ang="0">
                    <a:pos x="327" y="443"/>
                  </a:cxn>
                  <a:cxn ang="0">
                    <a:pos x="335" y="427"/>
                  </a:cxn>
                  <a:cxn ang="0">
                    <a:pos x="387" y="394"/>
                  </a:cxn>
                  <a:cxn ang="0">
                    <a:pos x="406" y="387"/>
                  </a:cxn>
                  <a:cxn ang="0">
                    <a:pos x="480" y="463"/>
                  </a:cxn>
                  <a:cxn ang="0">
                    <a:pos x="652" y="518"/>
                  </a:cxn>
                  <a:cxn ang="0">
                    <a:pos x="659" y="519"/>
                  </a:cxn>
                  <a:cxn ang="0">
                    <a:pos x="708" y="476"/>
                  </a:cxn>
                  <a:cxn ang="0">
                    <a:pos x="666" y="420"/>
                  </a:cxn>
                  <a:cxn ang="0">
                    <a:pos x="511" y="362"/>
                  </a:cxn>
                  <a:cxn ang="0">
                    <a:pos x="491" y="334"/>
                  </a:cxn>
                  <a:cxn ang="0">
                    <a:pos x="486" y="308"/>
                  </a:cxn>
                  <a:cxn ang="0">
                    <a:pos x="490" y="284"/>
                  </a:cxn>
                  <a:cxn ang="0">
                    <a:pos x="492" y="277"/>
                  </a:cxn>
                  <a:cxn ang="0">
                    <a:pos x="493" y="276"/>
                  </a:cxn>
                  <a:cxn ang="0">
                    <a:pos x="481" y="217"/>
                  </a:cxn>
                  <a:cxn ang="0">
                    <a:pos x="325" y="66"/>
                  </a:cxn>
                  <a:cxn ang="0">
                    <a:pos x="353" y="64"/>
                  </a:cxn>
                  <a:cxn ang="0">
                    <a:pos x="507" y="121"/>
                  </a:cxn>
                  <a:cxn ang="0">
                    <a:pos x="526" y="128"/>
                  </a:cxn>
                  <a:cxn ang="0">
                    <a:pos x="552" y="115"/>
                  </a:cxn>
                  <a:cxn ang="0">
                    <a:pos x="546" y="70"/>
                  </a:cxn>
                  <a:cxn ang="0">
                    <a:pos x="353" y="0"/>
                  </a:cxn>
                  <a:cxn ang="0">
                    <a:pos x="227" y="31"/>
                  </a:cxn>
                  <a:cxn ang="0">
                    <a:pos x="197" y="54"/>
                  </a:cxn>
                  <a:cxn ang="0">
                    <a:pos x="145" y="160"/>
                  </a:cxn>
                  <a:cxn ang="0">
                    <a:pos x="137" y="178"/>
                  </a:cxn>
                  <a:cxn ang="0">
                    <a:pos x="133" y="187"/>
                  </a:cxn>
                </a:cxnLst>
                <a:rect l="0" t="0" r="r" b="b"/>
                <a:pathLst>
                  <a:path w="712" h="611">
                    <a:moveTo>
                      <a:pt x="133" y="187"/>
                    </a:moveTo>
                    <a:cubicBezTo>
                      <a:pt x="133" y="187"/>
                      <a:pt x="133" y="187"/>
                      <a:pt x="133" y="187"/>
                    </a:cubicBezTo>
                    <a:cubicBezTo>
                      <a:pt x="133" y="187"/>
                      <a:pt x="133" y="187"/>
                      <a:pt x="133" y="188"/>
                    </a:cubicBezTo>
                    <a:cubicBezTo>
                      <a:pt x="130" y="200"/>
                      <a:pt x="96" y="314"/>
                      <a:pt x="8" y="411"/>
                    </a:cubicBezTo>
                    <a:cubicBezTo>
                      <a:pt x="2" y="417"/>
                      <a:pt x="0" y="425"/>
                      <a:pt x="0" y="433"/>
                    </a:cubicBezTo>
                    <a:cubicBezTo>
                      <a:pt x="0" y="442"/>
                      <a:pt x="4" y="450"/>
                      <a:pt x="11" y="456"/>
                    </a:cubicBezTo>
                    <a:cubicBezTo>
                      <a:pt x="17" y="462"/>
                      <a:pt x="24" y="464"/>
                      <a:pt x="32" y="464"/>
                    </a:cubicBezTo>
                    <a:cubicBezTo>
                      <a:pt x="41" y="464"/>
                      <a:pt x="49" y="461"/>
                      <a:pt x="56" y="454"/>
                    </a:cubicBezTo>
                    <a:cubicBezTo>
                      <a:pt x="62" y="447"/>
                      <a:pt x="67" y="441"/>
                      <a:pt x="73" y="434"/>
                    </a:cubicBezTo>
                    <a:cubicBezTo>
                      <a:pt x="141" y="352"/>
                      <a:pt x="175" y="266"/>
                      <a:pt x="188" y="226"/>
                    </a:cubicBezTo>
                    <a:cubicBezTo>
                      <a:pt x="191" y="227"/>
                      <a:pt x="194" y="227"/>
                      <a:pt x="196" y="227"/>
                    </a:cubicBezTo>
                    <a:cubicBezTo>
                      <a:pt x="249" y="234"/>
                      <a:pt x="275" y="246"/>
                      <a:pt x="321" y="315"/>
                    </a:cubicBezTo>
                    <a:cubicBezTo>
                      <a:pt x="320" y="315"/>
                      <a:pt x="320" y="315"/>
                      <a:pt x="319" y="316"/>
                    </a:cubicBezTo>
                    <a:cubicBezTo>
                      <a:pt x="299" y="327"/>
                      <a:pt x="278" y="341"/>
                      <a:pt x="260" y="361"/>
                    </a:cubicBezTo>
                    <a:cubicBezTo>
                      <a:pt x="242" y="380"/>
                      <a:pt x="227" y="409"/>
                      <a:pt x="227" y="443"/>
                    </a:cubicBezTo>
                    <a:cubicBezTo>
                      <a:pt x="227" y="472"/>
                      <a:pt x="238" y="500"/>
                      <a:pt x="256" y="526"/>
                    </a:cubicBezTo>
                    <a:cubicBezTo>
                      <a:pt x="275" y="551"/>
                      <a:pt x="301" y="576"/>
                      <a:pt x="337" y="602"/>
                    </a:cubicBezTo>
                    <a:cubicBezTo>
                      <a:pt x="346" y="608"/>
                      <a:pt x="356" y="611"/>
                      <a:pt x="366" y="611"/>
                    </a:cubicBezTo>
                    <a:cubicBezTo>
                      <a:pt x="382" y="611"/>
                      <a:pt x="397" y="604"/>
                      <a:pt x="407" y="590"/>
                    </a:cubicBezTo>
                    <a:cubicBezTo>
                      <a:pt x="423" y="567"/>
                      <a:pt x="418" y="536"/>
                      <a:pt x="395" y="520"/>
                    </a:cubicBezTo>
                    <a:cubicBezTo>
                      <a:pt x="365" y="499"/>
                      <a:pt x="347" y="481"/>
                      <a:pt x="338" y="467"/>
                    </a:cubicBezTo>
                    <a:cubicBezTo>
                      <a:pt x="328" y="454"/>
                      <a:pt x="327" y="447"/>
                      <a:pt x="327" y="443"/>
                    </a:cubicBezTo>
                    <a:cubicBezTo>
                      <a:pt x="327" y="439"/>
                      <a:pt x="328" y="435"/>
                      <a:pt x="335" y="427"/>
                    </a:cubicBezTo>
                    <a:cubicBezTo>
                      <a:pt x="345" y="416"/>
                      <a:pt x="367" y="402"/>
                      <a:pt x="387" y="394"/>
                    </a:cubicBezTo>
                    <a:cubicBezTo>
                      <a:pt x="394" y="391"/>
                      <a:pt x="400" y="388"/>
                      <a:pt x="406" y="387"/>
                    </a:cubicBezTo>
                    <a:cubicBezTo>
                      <a:pt x="420" y="415"/>
                      <a:pt x="445" y="442"/>
                      <a:pt x="480" y="463"/>
                    </a:cubicBezTo>
                    <a:cubicBezTo>
                      <a:pt x="521" y="489"/>
                      <a:pt x="577" y="508"/>
                      <a:pt x="652" y="518"/>
                    </a:cubicBezTo>
                    <a:cubicBezTo>
                      <a:pt x="654" y="519"/>
                      <a:pt x="657" y="519"/>
                      <a:pt x="659" y="519"/>
                    </a:cubicBezTo>
                    <a:cubicBezTo>
                      <a:pt x="684" y="519"/>
                      <a:pt x="705" y="501"/>
                      <a:pt x="708" y="476"/>
                    </a:cubicBezTo>
                    <a:cubicBezTo>
                      <a:pt x="712" y="449"/>
                      <a:pt x="693" y="423"/>
                      <a:pt x="666" y="420"/>
                    </a:cubicBezTo>
                    <a:cubicBezTo>
                      <a:pt x="578" y="407"/>
                      <a:pt x="533" y="383"/>
                      <a:pt x="511" y="362"/>
                    </a:cubicBezTo>
                    <a:cubicBezTo>
                      <a:pt x="500" y="352"/>
                      <a:pt x="495" y="343"/>
                      <a:pt x="491" y="334"/>
                    </a:cubicBezTo>
                    <a:cubicBezTo>
                      <a:pt x="488" y="325"/>
                      <a:pt x="486" y="316"/>
                      <a:pt x="486" y="308"/>
                    </a:cubicBezTo>
                    <a:cubicBezTo>
                      <a:pt x="486" y="299"/>
                      <a:pt x="488" y="290"/>
                      <a:pt x="490" y="284"/>
                    </a:cubicBezTo>
                    <a:cubicBezTo>
                      <a:pt x="491" y="281"/>
                      <a:pt x="492" y="278"/>
                      <a:pt x="492" y="277"/>
                    </a:cubicBezTo>
                    <a:cubicBezTo>
                      <a:pt x="493" y="276"/>
                      <a:pt x="493" y="276"/>
                      <a:pt x="493" y="276"/>
                    </a:cubicBezTo>
                    <a:cubicBezTo>
                      <a:pt x="503" y="255"/>
                      <a:pt x="497" y="232"/>
                      <a:pt x="481" y="217"/>
                    </a:cubicBezTo>
                    <a:cubicBezTo>
                      <a:pt x="429" y="153"/>
                      <a:pt x="386" y="106"/>
                      <a:pt x="325" y="66"/>
                    </a:cubicBezTo>
                    <a:cubicBezTo>
                      <a:pt x="334" y="64"/>
                      <a:pt x="343" y="64"/>
                      <a:pt x="353" y="64"/>
                    </a:cubicBezTo>
                    <a:cubicBezTo>
                      <a:pt x="395" y="64"/>
                      <a:pt x="447" y="76"/>
                      <a:pt x="507" y="121"/>
                    </a:cubicBezTo>
                    <a:cubicBezTo>
                      <a:pt x="513" y="126"/>
                      <a:pt x="520" y="128"/>
                      <a:pt x="526" y="128"/>
                    </a:cubicBezTo>
                    <a:cubicBezTo>
                      <a:pt x="536" y="128"/>
                      <a:pt x="546" y="123"/>
                      <a:pt x="552" y="115"/>
                    </a:cubicBezTo>
                    <a:cubicBezTo>
                      <a:pt x="563" y="101"/>
                      <a:pt x="560" y="81"/>
                      <a:pt x="546" y="70"/>
                    </a:cubicBezTo>
                    <a:cubicBezTo>
                      <a:pt x="476" y="17"/>
                      <a:pt x="409" y="0"/>
                      <a:pt x="353" y="0"/>
                    </a:cubicBezTo>
                    <a:cubicBezTo>
                      <a:pt x="295" y="0"/>
                      <a:pt x="251" y="18"/>
                      <a:pt x="227" y="31"/>
                    </a:cubicBezTo>
                    <a:cubicBezTo>
                      <a:pt x="213" y="36"/>
                      <a:pt x="201" y="46"/>
                      <a:pt x="197" y="54"/>
                    </a:cubicBezTo>
                    <a:cubicBezTo>
                      <a:pt x="180" y="91"/>
                      <a:pt x="162" y="123"/>
                      <a:pt x="145" y="160"/>
                    </a:cubicBezTo>
                    <a:cubicBezTo>
                      <a:pt x="142" y="166"/>
                      <a:pt x="140" y="172"/>
                      <a:pt x="137" y="178"/>
                    </a:cubicBezTo>
                    <a:cubicBezTo>
                      <a:pt x="135" y="181"/>
                      <a:pt x="134" y="184"/>
                      <a:pt x="133" y="187"/>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12" name="Freeform 42"/>
              <p:cNvSpPr>
                <a:spLocks/>
              </p:cNvSpPr>
              <p:nvPr/>
            </p:nvSpPr>
            <p:spPr bwMode="auto">
              <a:xfrm>
                <a:off x="8543131" y="3417254"/>
                <a:ext cx="266700" cy="266700"/>
              </a:xfrm>
              <a:custGeom>
                <a:avLst/>
                <a:gdLst/>
                <a:ahLst/>
                <a:cxnLst>
                  <a:cxn ang="0">
                    <a:pos x="42" y="168"/>
                  </a:cxn>
                  <a:cxn ang="0">
                    <a:pos x="169" y="159"/>
                  </a:cxn>
                  <a:cxn ang="0">
                    <a:pos x="159" y="32"/>
                  </a:cxn>
                  <a:cxn ang="0">
                    <a:pos x="32" y="42"/>
                  </a:cxn>
                  <a:cxn ang="0">
                    <a:pos x="42" y="168"/>
                  </a:cxn>
                </a:cxnLst>
                <a:rect l="0" t="0" r="r" b="b"/>
                <a:pathLst>
                  <a:path w="201" h="201">
                    <a:moveTo>
                      <a:pt x="42" y="168"/>
                    </a:moveTo>
                    <a:cubicBezTo>
                      <a:pt x="79" y="201"/>
                      <a:pt x="136" y="197"/>
                      <a:pt x="169" y="159"/>
                    </a:cubicBezTo>
                    <a:cubicBezTo>
                      <a:pt x="201" y="121"/>
                      <a:pt x="197" y="64"/>
                      <a:pt x="159" y="32"/>
                    </a:cubicBezTo>
                    <a:cubicBezTo>
                      <a:pt x="122" y="0"/>
                      <a:pt x="65" y="4"/>
                      <a:pt x="32" y="42"/>
                    </a:cubicBezTo>
                    <a:cubicBezTo>
                      <a:pt x="0" y="79"/>
                      <a:pt x="4" y="136"/>
                      <a:pt x="42" y="168"/>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sysClr val="windowText" lastClr="000000"/>
                  </a:solidFill>
                </a:endParaRPr>
              </a:p>
            </p:txBody>
          </p:sp>
        </p:grpSp>
        <p:grpSp>
          <p:nvGrpSpPr>
            <p:cNvPr id="38" name="Group 37"/>
            <p:cNvGrpSpPr/>
            <p:nvPr/>
          </p:nvGrpSpPr>
          <p:grpSpPr>
            <a:xfrm>
              <a:off x="6376734" y="2407825"/>
              <a:ext cx="232729" cy="450590"/>
              <a:chOff x="4357688" y="1063626"/>
              <a:chExt cx="682625" cy="1333500"/>
            </a:xfrm>
            <a:solidFill>
              <a:srgbClr val="9E3039"/>
            </a:solidFill>
          </p:grpSpPr>
          <p:sp>
            <p:nvSpPr>
              <p:cNvPr id="100" name="Freeform 15"/>
              <p:cNvSpPr>
                <a:spLocks/>
              </p:cNvSpPr>
              <p:nvPr/>
            </p:nvSpPr>
            <p:spPr bwMode="auto">
              <a:xfrm>
                <a:off x="4368800" y="1828801"/>
                <a:ext cx="530225" cy="568325"/>
              </a:xfrm>
              <a:custGeom>
                <a:avLst/>
                <a:gdLst/>
                <a:ahLst/>
                <a:cxnLst>
                  <a:cxn ang="0">
                    <a:pos x="278" y="69"/>
                  </a:cxn>
                  <a:cxn ang="0">
                    <a:pos x="260" y="58"/>
                  </a:cxn>
                  <a:cxn ang="0">
                    <a:pos x="220" y="3"/>
                  </a:cxn>
                  <a:cxn ang="0">
                    <a:pos x="200" y="1"/>
                  </a:cxn>
                  <a:cxn ang="0">
                    <a:pos x="170" y="0"/>
                  </a:cxn>
                  <a:cxn ang="0">
                    <a:pos x="169" y="0"/>
                  </a:cxn>
                  <a:cxn ang="0">
                    <a:pos x="141" y="1"/>
                  </a:cxn>
                  <a:cxn ang="0">
                    <a:pos x="140" y="24"/>
                  </a:cxn>
                  <a:cxn ang="0">
                    <a:pos x="162" y="87"/>
                  </a:cxn>
                  <a:cxn ang="0">
                    <a:pos x="163" y="112"/>
                  </a:cxn>
                  <a:cxn ang="0">
                    <a:pos x="140" y="224"/>
                  </a:cxn>
                  <a:cxn ang="0">
                    <a:pos x="35" y="325"/>
                  </a:cxn>
                  <a:cxn ang="0">
                    <a:pos x="12" y="392"/>
                  </a:cxn>
                  <a:cxn ang="0">
                    <a:pos x="79" y="415"/>
                  </a:cxn>
                  <a:cxn ang="0">
                    <a:pos x="79" y="415"/>
                  </a:cxn>
                  <a:cxn ang="0">
                    <a:pos x="230" y="266"/>
                  </a:cxn>
                  <a:cxn ang="0">
                    <a:pos x="260" y="158"/>
                  </a:cxn>
                  <a:cxn ang="0">
                    <a:pos x="282" y="193"/>
                  </a:cxn>
                  <a:cxn ang="0">
                    <a:pos x="298" y="268"/>
                  </a:cxn>
                  <a:cxn ang="0">
                    <a:pos x="281" y="356"/>
                  </a:cxn>
                  <a:cxn ang="0">
                    <a:pos x="311" y="420"/>
                  </a:cxn>
                  <a:cxn ang="0">
                    <a:pos x="328" y="423"/>
                  </a:cxn>
                  <a:cxn ang="0">
                    <a:pos x="375" y="390"/>
                  </a:cxn>
                  <a:cxn ang="0">
                    <a:pos x="398" y="268"/>
                  </a:cxn>
                  <a:cxn ang="0">
                    <a:pos x="371" y="148"/>
                  </a:cxn>
                  <a:cxn ang="0">
                    <a:pos x="311" y="64"/>
                  </a:cxn>
                  <a:cxn ang="0">
                    <a:pos x="289" y="71"/>
                  </a:cxn>
                  <a:cxn ang="0">
                    <a:pos x="278" y="69"/>
                  </a:cxn>
                </a:cxnLst>
                <a:rect l="0" t="0" r="r" b="b"/>
                <a:pathLst>
                  <a:path w="398" h="427">
                    <a:moveTo>
                      <a:pt x="278" y="69"/>
                    </a:moveTo>
                    <a:cubicBezTo>
                      <a:pt x="271" y="67"/>
                      <a:pt x="265" y="63"/>
                      <a:pt x="260" y="58"/>
                    </a:cubicBezTo>
                    <a:cubicBezTo>
                      <a:pt x="243" y="39"/>
                      <a:pt x="229" y="21"/>
                      <a:pt x="220" y="3"/>
                    </a:cubicBezTo>
                    <a:cubicBezTo>
                      <a:pt x="213" y="2"/>
                      <a:pt x="206" y="2"/>
                      <a:pt x="200" y="1"/>
                    </a:cubicBezTo>
                    <a:cubicBezTo>
                      <a:pt x="189" y="0"/>
                      <a:pt x="178" y="0"/>
                      <a:pt x="170" y="0"/>
                    </a:cubicBezTo>
                    <a:cubicBezTo>
                      <a:pt x="169" y="0"/>
                      <a:pt x="169" y="0"/>
                      <a:pt x="169" y="0"/>
                    </a:cubicBezTo>
                    <a:cubicBezTo>
                      <a:pt x="159" y="0"/>
                      <a:pt x="149" y="0"/>
                      <a:pt x="141" y="1"/>
                    </a:cubicBezTo>
                    <a:cubicBezTo>
                      <a:pt x="141" y="8"/>
                      <a:pt x="141" y="16"/>
                      <a:pt x="140" y="24"/>
                    </a:cubicBezTo>
                    <a:cubicBezTo>
                      <a:pt x="142" y="54"/>
                      <a:pt x="150" y="74"/>
                      <a:pt x="162" y="87"/>
                    </a:cubicBezTo>
                    <a:cubicBezTo>
                      <a:pt x="162" y="94"/>
                      <a:pt x="163" y="103"/>
                      <a:pt x="163" y="112"/>
                    </a:cubicBezTo>
                    <a:cubicBezTo>
                      <a:pt x="163" y="144"/>
                      <a:pt x="158" y="185"/>
                      <a:pt x="140" y="224"/>
                    </a:cubicBezTo>
                    <a:cubicBezTo>
                      <a:pt x="121" y="262"/>
                      <a:pt x="92" y="298"/>
                      <a:pt x="35" y="325"/>
                    </a:cubicBezTo>
                    <a:cubicBezTo>
                      <a:pt x="10" y="337"/>
                      <a:pt x="0" y="367"/>
                      <a:pt x="12" y="392"/>
                    </a:cubicBezTo>
                    <a:cubicBezTo>
                      <a:pt x="24" y="417"/>
                      <a:pt x="54" y="427"/>
                      <a:pt x="79" y="415"/>
                    </a:cubicBezTo>
                    <a:cubicBezTo>
                      <a:pt x="79" y="415"/>
                      <a:pt x="79" y="415"/>
                      <a:pt x="79" y="415"/>
                    </a:cubicBezTo>
                    <a:cubicBezTo>
                      <a:pt x="156" y="379"/>
                      <a:pt x="204" y="323"/>
                      <a:pt x="230" y="266"/>
                    </a:cubicBezTo>
                    <a:cubicBezTo>
                      <a:pt x="248" y="228"/>
                      <a:pt x="257" y="191"/>
                      <a:pt x="260" y="158"/>
                    </a:cubicBezTo>
                    <a:cubicBezTo>
                      <a:pt x="268" y="168"/>
                      <a:pt x="276" y="180"/>
                      <a:pt x="282" y="193"/>
                    </a:cubicBezTo>
                    <a:cubicBezTo>
                      <a:pt x="291" y="214"/>
                      <a:pt x="298" y="238"/>
                      <a:pt x="298" y="268"/>
                    </a:cubicBezTo>
                    <a:cubicBezTo>
                      <a:pt x="298" y="293"/>
                      <a:pt x="293" y="322"/>
                      <a:pt x="281" y="356"/>
                    </a:cubicBezTo>
                    <a:cubicBezTo>
                      <a:pt x="272" y="382"/>
                      <a:pt x="285" y="410"/>
                      <a:pt x="311" y="420"/>
                    </a:cubicBezTo>
                    <a:cubicBezTo>
                      <a:pt x="317" y="422"/>
                      <a:pt x="322" y="423"/>
                      <a:pt x="328" y="423"/>
                    </a:cubicBezTo>
                    <a:cubicBezTo>
                      <a:pt x="348" y="423"/>
                      <a:pt x="368" y="410"/>
                      <a:pt x="375" y="390"/>
                    </a:cubicBezTo>
                    <a:cubicBezTo>
                      <a:pt x="391" y="346"/>
                      <a:pt x="398" y="305"/>
                      <a:pt x="398" y="268"/>
                    </a:cubicBezTo>
                    <a:cubicBezTo>
                      <a:pt x="398" y="222"/>
                      <a:pt x="387" y="181"/>
                      <a:pt x="371" y="148"/>
                    </a:cubicBezTo>
                    <a:cubicBezTo>
                      <a:pt x="354" y="113"/>
                      <a:pt x="332" y="86"/>
                      <a:pt x="311" y="64"/>
                    </a:cubicBezTo>
                    <a:cubicBezTo>
                      <a:pt x="304" y="68"/>
                      <a:pt x="297" y="71"/>
                      <a:pt x="289" y="71"/>
                    </a:cubicBezTo>
                    <a:cubicBezTo>
                      <a:pt x="286" y="71"/>
                      <a:pt x="282" y="70"/>
                      <a:pt x="278" y="69"/>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1" name="Freeform 16"/>
              <p:cNvSpPr>
                <a:spLocks/>
              </p:cNvSpPr>
              <p:nvPr/>
            </p:nvSpPr>
            <p:spPr bwMode="auto">
              <a:xfrm>
                <a:off x="4783138" y="1244601"/>
                <a:ext cx="257175" cy="252413"/>
              </a:xfrm>
              <a:custGeom>
                <a:avLst/>
                <a:gdLst/>
                <a:ahLst/>
                <a:cxnLst>
                  <a:cxn ang="0">
                    <a:pos x="74" y="123"/>
                  </a:cxn>
                  <a:cxn ang="0">
                    <a:pos x="78" y="123"/>
                  </a:cxn>
                  <a:cxn ang="0">
                    <a:pos x="118" y="159"/>
                  </a:cxn>
                  <a:cxn ang="0">
                    <a:pos x="109" y="188"/>
                  </a:cxn>
                  <a:cxn ang="0">
                    <a:pos x="108" y="190"/>
                  </a:cxn>
                  <a:cxn ang="0">
                    <a:pos x="176" y="134"/>
                  </a:cxn>
                  <a:cxn ang="0">
                    <a:pos x="124" y="17"/>
                  </a:cxn>
                  <a:cxn ang="0">
                    <a:pos x="8" y="69"/>
                  </a:cxn>
                  <a:cxn ang="0">
                    <a:pos x="5" y="126"/>
                  </a:cxn>
                  <a:cxn ang="0">
                    <a:pos x="18" y="126"/>
                  </a:cxn>
                  <a:cxn ang="0">
                    <a:pos x="74" y="123"/>
                  </a:cxn>
                </a:cxnLst>
                <a:rect l="0" t="0" r="r" b="b"/>
                <a:pathLst>
                  <a:path w="194" h="190">
                    <a:moveTo>
                      <a:pt x="74" y="123"/>
                    </a:moveTo>
                    <a:cubicBezTo>
                      <a:pt x="76" y="123"/>
                      <a:pt x="77" y="123"/>
                      <a:pt x="78" y="123"/>
                    </a:cubicBezTo>
                    <a:cubicBezTo>
                      <a:pt x="99" y="123"/>
                      <a:pt x="116" y="138"/>
                      <a:pt x="118" y="159"/>
                    </a:cubicBezTo>
                    <a:cubicBezTo>
                      <a:pt x="119" y="169"/>
                      <a:pt x="116" y="180"/>
                      <a:pt x="109" y="188"/>
                    </a:cubicBezTo>
                    <a:cubicBezTo>
                      <a:pt x="109" y="189"/>
                      <a:pt x="108" y="189"/>
                      <a:pt x="108" y="190"/>
                    </a:cubicBezTo>
                    <a:cubicBezTo>
                      <a:pt x="138" y="185"/>
                      <a:pt x="164" y="164"/>
                      <a:pt x="176" y="134"/>
                    </a:cubicBezTo>
                    <a:cubicBezTo>
                      <a:pt x="194" y="87"/>
                      <a:pt x="171" y="35"/>
                      <a:pt x="124" y="17"/>
                    </a:cubicBezTo>
                    <a:cubicBezTo>
                      <a:pt x="78" y="0"/>
                      <a:pt x="26" y="23"/>
                      <a:pt x="8" y="69"/>
                    </a:cubicBezTo>
                    <a:cubicBezTo>
                      <a:pt x="1" y="88"/>
                      <a:pt x="0" y="108"/>
                      <a:pt x="5" y="126"/>
                    </a:cubicBezTo>
                    <a:cubicBezTo>
                      <a:pt x="10" y="126"/>
                      <a:pt x="14" y="126"/>
                      <a:pt x="18" y="126"/>
                    </a:cubicBezTo>
                    <a:cubicBezTo>
                      <a:pt x="36" y="126"/>
                      <a:pt x="55" y="125"/>
                      <a:pt x="74" y="123"/>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2" name="Freeform 17"/>
              <p:cNvSpPr>
                <a:spLocks/>
              </p:cNvSpPr>
              <p:nvPr/>
            </p:nvSpPr>
            <p:spPr bwMode="auto">
              <a:xfrm>
                <a:off x="4729163" y="1517651"/>
                <a:ext cx="92075" cy="188913"/>
              </a:xfrm>
              <a:custGeom>
                <a:avLst/>
                <a:gdLst/>
                <a:ahLst/>
                <a:cxnLst>
                  <a:cxn ang="0">
                    <a:pos x="59" y="1"/>
                  </a:cxn>
                  <a:cxn ang="0">
                    <a:pos x="34" y="0"/>
                  </a:cxn>
                  <a:cxn ang="0">
                    <a:pos x="38" y="4"/>
                  </a:cxn>
                  <a:cxn ang="0">
                    <a:pos x="34" y="60"/>
                  </a:cxn>
                  <a:cxn ang="0">
                    <a:pos x="33" y="61"/>
                  </a:cxn>
                  <a:cxn ang="0">
                    <a:pos x="30" y="65"/>
                  </a:cxn>
                  <a:cxn ang="0">
                    <a:pos x="18" y="80"/>
                  </a:cxn>
                  <a:cxn ang="0">
                    <a:pos x="0" y="130"/>
                  </a:cxn>
                  <a:cxn ang="0">
                    <a:pos x="41" y="142"/>
                  </a:cxn>
                  <a:cxn ang="0">
                    <a:pos x="59" y="73"/>
                  </a:cxn>
                  <a:cxn ang="0">
                    <a:pos x="64" y="1"/>
                  </a:cxn>
                  <a:cxn ang="0">
                    <a:pos x="59" y="1"/>
                  </a:cxn>
                </a:cxnLst>
                <a:rect l="0" t="0" r="r" b="b"/>
                <a:pathLst>
                  <a:path w="70" h="142">
                    <a:moveTo>
                      <a:pt x="59" y="1"/>
                    </a:moveTo>
                    <a:cubicBezTo>
                      <a:pt x="50" y="1"/>
                      <a:pt x="42" y="1"/>
                      <a:pt x="34" y="0"/>
                    </a:cubicBezTo>
                    <a:cubicBezTo>
                      <a:pt x="36" y="1"/>
                      <a:pt x="37" y="3"/>
                      <a:pt x="38" y="4"/>
                    </a:cubicBezTo>
                    <a:cubicBezTo>
                      <a:pt x="52" y="21"/>
                      <a:pt x="50" y="46"/>
                      <a:pt x="34" y="60"/>
                    </a:cubicBezTo>
                    <a:cubicBezTo>
                      <a:pt x="33" y="61"/>
                      <a:pt x="33" y="61"/>
                      <a:pt x="33" y="61"/>
                    </a:cubicBezTo>
                    <a:cubicBezTo>
                      <a:pt x="33" y="62"/>
                      <a:pt x="31" y="63"/>
                      <a:pt x="30" y="65"/>
                    </a:cubicBezTo>
                    <a:cubicBezTo>
                      <a:pt x="27" y="68"/>
                      <a:pt x="22" y="73"/>
                      <a:pt x="18" y="80"/>
                    </a:cubicBezTo>
                    <a:cubicBezTo>
                      <a:pt x="7" y="96"/>
                      <a:pt x="2" y="113"/>
                      <a:pt x="0" y="130"/>
                    </a:cubicBezTo>
                    <a:cubicBezTo>
                      <a:pt x="15" y="133"/>
                      <a:pt x="28" y="137"/>
                      <a:pt x="41" y="142"/>
                    </a:cubicBezTo>
                    <a:cubicBezTo>
                      <a:pt x="47" y="116"/>
                      <a:pt x="54" y="91"/>
                      <a:pt x="59" y="73"/>
                    </a:cubicBezTo>
                    <a:cubicBezTo>
                      <a:pt x="69" y="50"/>
                      <a:pt x="70" y="23"/>
                      <a:pt x="64" y="1"/>
                    </a:cubicBezTo>
                    <a:cubicBezTo>
                      <a:pt x="62" y="1"/>
                      <a:pt x="61" y="1"/>
                      <a:pt x="59" y="1"/>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3" name="Freeform 18"/>
              <p:cNvSpPr>
                <a:spLocks/>
              </p:cNvSpPr>
              <p:nvPr/>
            </p:nvSpPr>
            <p:spPr bwMode="auto">
              <a:xfrm>
                <a:off x="4579938" y="1500189"/>
                <a:ext cx="131763" cy="174625"/>
              </a:xfrm>
              <a:custGeom>
                <a:avLst/>
                <a:gdLst/>
                <a:ahLst/>
                <a:cxnLst>
                  <a:cxn ang="0">
                    <a:pos x="33" y="131"/>
                  </a:cxn>
                  <a:cxn ang="0">
                    <a:pos x="62" y="49"/>
                  </a:cxn>
                  <a:cxn ang="0">
                    <a:pos x="94" y="12"/>
                  </a:cxn>
                  <a:cxn ang="0">
                    <a:pos x="99" y="8"/>
                  </a:cxn>
                  <a:cxn ang="0">
                    <a:pos x="57" y="0"/>
                  </a:cxn>
                  <a:cxn ang="0">
                    <a:pos x="35" y="34"/>
                  </a:cxn>
                  <a:cxn ang="0">
                    <a:pos x="22" y="63"/>
                  </a:cxn>
                  <a:cxn ang="0">
                    <a:pos x="0" y="131"/>
                  </a:cxn>
                  <a:cxn ang="0">
                    <a:pos x="11" y="131"/>
                  </a:cxn>
                  <a:cxn ang="0">
                    <a:pos x="33" y="131"/>
                  </a:cxn>
                </a:cxnLst>
                <a:rect l="0" t="0" r="r" b="b"/>
                <a:pathLst>
                  <a:path w="99" h="131">
                    <a:moveTo>
                      <a:pt x="33" y="131"/>
                    </a:moveTo>
                    <a:cubicBezTo>
                      <a:pt x="37" y="96"/>
                      <a:pt x="51" y="67"/>
                      <a:pt x="62" y="49"/>
                    </a:cubicBezTo>
                    <a:cubicBezTo>
                      <a:pt x="76" y="29"/>
                      <a:pt x="89" y="16"/>
                      <a:pt x="94" y="12"/>
                    </a:cubicBezTo>
                    <a:cubicBezTo>
                      <a:pt x="95" y="10"/>
                      <a:pt x="97" y="9"/>
                      <a:pt x="99" y="8"/>
                    </a:cubicBezTo>
                    <a:cubicBezTo>
                      <a:pt x="84" y="6"/>
                      <a:pt x="70" y="3"/>
                      <a:pt x="57" y="0"/>
                    </a:cubicBezTo>
                    <a:cubicBezTo>
                      <a:pt x="49" y="9"/>
                      <a:pt x="41" y="20"/>
                      <a:pt x="35" y="34"/>
                    </a:cubicBezTo>
                    <a:cubicBezTo>
                      <a:pt x="30" y="44"/>
                      <a:pt x="26" y="54"/>
                      <a:pt x="22" y="63"/>
                    </a:cubicBezTo>
                    <a:cubicBezTo>
                      <a:pt x="14" y="86"/>
                      <a:pt x="7" y="110"/>
                      <a:pt x="0" y="131"/>
                    </a:cubicBezTo>
                    <a:cubicBezTo>
                      <a:pt x="4" y="131"/>
                      <a:pt x="8" y="131"/>
                      <a:pt x="11" y="131"/>
                    </a:cubicBezTo>
                    <a:cubicBezTo>
                      <a:pt x="19" y="131"/>
                      <a:pt x="26" y="131"/>
                      <a:pt x="33" y="131"/>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4" name="Freeform 19"/>
              <p:cNvSpPr>
                <a:spLocks/>
              </p:cNvSpPr>
              <p:nvPr/>
            </p:nvSpPr>
            <p:spPr bwMode="auto">
              <a:xfrm>
                <a:off x="4541838" y="1063626"/>
                <a:ext cx="274638" cy="273050"/>
              </a:xfrm>
              <a:custGeom>
                <a:avLst/>
                <a:gdLst/>
                <a:ahLst/>
                <a:cxnLst>
                  <a:cxn ang="0">
                    <a:pos x="62" y="182"/>
                  </a:cxn>
                  <a:cxn ang="0">
                    <a:pos x="183" y="143"/>
                  </a:cxn>
                  <a:cxn ang="0">
                    <a:pos x="144" y="22"/>
                  </a:cxn>
                  <a:cxn ang="0">
                    <a:pos x="23" y="61"/>
                  </a:cxn>
                  <a:cxn ang="0">
                    <a:pos x="62" y="182"/>
                  </a:cxn>
                </a:cxnLst>
                <a:rect l="0" t="0" r="r" b="b"/>
                <a:pathLst>
                  <a:path w="206" h="205">
                    <a:moveTo>
                      <a:pt x="62" y="182"/>
                    </a:moveTo>
                    <a:cubicBezTo>
                      <a:pt x="106" y="205"/>
                      <a:pt x="161" y="187"/>
                      <a:pt x="183" y="143"/>
                    </a:cubicBezTo>
                    <a:cubicBezTo>
                      <a:pt x="206" y="99"/>
                      <a:pt x="188" y="45"/>
                      <a:pt x="144" y="22"/>
                    </a:cubicBezTo>
                    <a:cubicBezTo>
                      <a:pt x="100" y="0"/>
                      <a:pt x="45" y="17"/>
                      <a:pt x="23" y="61"/>
                    </a:cubicBezTo>
                    <a:cubicBezTo>
                      <a:pt x="0" y="106"/>
                      <a:pt x="18" y="160"/>
                      <a:pt x="62" y="182"/>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5" name="Freeform 20"/>
              <p:cNvSpPr>
                <a:spLocks/>
              </p:cNvSpPr>
              <p:nvPr/>
            </p:nvSpPr>
            <p:spPr bwMode="auto">
              <a:xfrm>
                <a:off x="4357688" y="1303339"/>
                <a:ext cx="298450" cy="525463"/>
              </a:xfrm>
              <a:custGeom>
                <a:avLst/>
                <a:gdLst/>
                <a:ahLst/>
                <a:cxnLst>
                  <a:cxn ang="0">
                    <a:pos x="77" y="394"/>
                  </a:cxn>
                  <a:cxn ang="0">
                    <a:pos x="99" y="395"/>
                  </a:cxn>
                  <a:cxn ang="0">
                    <a:pos x="112" y="394"/>
                  </a:cxn>
                  <a:cxn ang="0">
                    <a:pos x="112" y="394"/>
                  </a:cxn>
                  <a:cxn ang="0">
                    <a:pos x="150" y="389"/>
                  </a:cxn>
                  <a:cxn ang="0">
                    <a:pos x="178" y="388"/>
                  </a:cxn>
                  <a:cxn ang="0">
                    <a:pos x="224" y="391"/>
                  </a:cxn>
                  <a:cxn ang="0">
                    <a:pos x="199" y="297"/>
                  </a:cxn>
                  <a:cxn ang="0">
                    <a:pos x="199" y="288"/>
                  </a:cxn>
                  <a:cxn ang="0">
                    <a:pos x="178" y="288"/>
                  </a:cxn>
                  <a:cxn ang="0">
                    <a:pos x="164" y="288"/>
                  </a:cxn>
                  <a:cxn ang="0">
                    <a:pos x="156" y="288"/>
                  </a:cxn>
                  <a:cxn ang="0">
                    <a:pos x="206" y="144"/>
                  </a:cxn>
                  <a:cxn ang="0">
                    <a:pos x="123" y="108"/>
                  </a:cxn>
                  <a:cxn ang="0">
                    <a:pos x="108" y="81"/>
                  </a:cxn>
                  <a:cxn ang="0">
                    <a:pos x="115" y="52"/>
                  </a:cxn>
                  <a:cxn ang="0">
                    <a:pos x="147" y="36"/>
                  </a:cxn>
                  <a:cxn ang="0">
                    <a:pos x="171" y="44"/>
                  </a:cxn>
                  <a:cxn ang="0">
                    <a:pos x="172" y="44"/>
                  </a:cxn>
                  <a:cxn ang="0">
                    <a:pos x="178" y="48"/>
                  </a:cxn>
                  <a:cxn ang="0">
                    <a:pos x="208" y="61"/>
                  </a:cxn>
                  <a:cxn ang="0">
                    <a:pos x="225" y="67"/>
                  </a:cxn>
                  <a:cxn ang="0">
                    <a:pos x="199" y="18"/>
                  </a:cxn>
                  <a:cxn ang="0">
                    <a:pos x="82" y="65"/>
                  </a:cxn>
                  <a:cxn ang="0">
                    <a:pos x="4" y="295"/>
                  </a:cxn>
                  <a:cxn ang="0">
                    <a:pos x="77" y="394"/>
                  </a:cxn>
                </a:cxnLst>
                <a:rect l="0" t="0" r="r" b="b"/>
                <a:pathLst>
                  <a:path w="225" h="396">
                    <a:moveTo>
                      <a:pt x="77" y="394"/>
                    </a:moveTo>
                    <a:cubicBezTo>
                      <a:pt x="85" y="396"/>
                      <a:pt x="92" y="396"/>
                      <a:pt x="99" y="395"/>
                    </a:cubicBezTo>
                    <a:cubicBezTo>
                      <a:pt x="103" y="395"/>
                      <a:pt x="107" y="394"/>
                      <a:pt x="112" y="394"/>
                    </a:cubicBezTo>
                    <a:cubicBezTo>
                      <a:pt x="112" y="394"/>
                      <a:pt x="112" y="394"/>
                      <a:pt x="112" y="394"/>
                    </a:cubicBezTo>
                    <a:cubicBezTo>
                      <a:pt x="113" y="393"/>
                      <a:pt x="128" y="390"/>
                      <a:pt x="150" y="389"/>
                    </a:cubicBezTo>
                    <a:cubicBezTo>
                      <a:pt x="159" y="388"/>
                      <a:pt x="168" y="388"/>
                      <a:pt x="178" y="388"/>
                    </a:cubicBezTo>
                    <a:cubicBezTo>
                      <a:pt x="192" y="388"/>
                      <a:pt x="208" y="389"/>
                      <a:pt x="224" y="391"/>
                    </a:cubicBezTo>
                    <a:cubicBezTo>
                      <a:pt x="204" y="353"/>
                      <a:pt x="199" y="321"/>
                      <a:pt x="199" y="297"/>
                    </a:cubicBezTo>
                    <a:cubicBezTo>
                      <a:pt x="199" y="294"/>
                      <a:pt x="199" y="291"/>
                      <a:pt x="199" y="288"/>
                    </a:cubicBezTo>
                    <a:cubicBezTo>
                      <a:pt x="192" y="288"/>
                      <a:pt x="185" y="288"/>
                      <a:pt x="178" y="288"/>
                    </a:cubicBezTo>
                    <a:cubicBezTo>
                      <a:pt x="173" y="288"/>
                      <a:pt x="169" y="288"/>
                      <a:pt x="164" y="288"/>
                    </a:cubicBezTo>
                    <a:cubicBezTo>
                      <a:pt x="161" y="288"/>
                      <a:pt x="159" y="288"/>
                      <a:pt x="156" y="288"/>
                    </a:cubicBezTo>
                    <a:cubicBezTo>
                      <a:pt x="170" y="243"/>
                      <a:pt x="190" y="184"/>
                      <a:pt x="206" y="144"/>
                    </a:cubicBezTo>
                    <a:cubicBezTo>
                      <a:pt x="151" y="129"/>
                      <a:pt x="124" y="108"/>
                      <a:pt x="123" y="108"/>
                    </a:cubicBezTo>
                    <a:cubicBezTo>
                      <a:pt x="115" y="101"/>
                      <a:pt x="109" y="92"/>
                      <a:pt x="108" y="81"/>
                    </a:cubicBezTo>
                    <a:cubicBezTo>
                      <a:pt x="106" y="71"/>
                      <a:pt x="109" y="60"/>
                      <a:pt x="115" y="52"/>
                    </a:cubicBezTo>
                    <a:cubicBezTo>
                      <a:pt x="123" y="42"/>
                      <a:pt x="135" y="36"/>
                      <a:pt x="147" y="36"/>
                    </a:cubicBezTo>
                    <a:cubicBezTo>
                      <a:pt x="156" y="36"/>
                      <a:pt x="164" y="38"/>
                      <a:pt x="171" y="44"/>
                    </a:cubicBezTo>
                    <a:cubicBezTo>
                      <a:pt x="171" y="44"/>
                      <a:pt x="172" y="44"/>
                      <a:pt x="172" y="44"/>
                    </a:cubicBezTo>
                    <a:cubicBezTo>
                      <a:pt x="173" y="45"/>
                      <a:pt x="175" y="46"/>
                      <a:pt x="178" y="48"/>
                    </a:cubicBezTo>
                    <a:cubicBezTo>
                      <a:pt x="184" y="51"/>
                      <a:pt x="194" y="56"/>
                      <a:pt x="208" y="61"/>
                    </a:cubicBezTo>
                    <a:cubicBezTo>
                      <a:pt x="214" y="63"/>
                      <a:pt x="219" y="65"/>
                      <a:pt x="225" y="67"/>
                    </a:cubicBezTo>
                    <a:cubicBezTo>
                      <a:pt x="223" y="46"/>
                      <a:pt x="215" y="27"/>
                      <a:pt x="199" y="18"/>
                    </a:cubicBezTo>
                    <a:cubicBezTo>
                      <a:pt x="168" y="0"/>
                      <a:pt x="116" y="8"/>
                      <a:pt x="82" y="65"/>
                    </a:cubicBezTo>
                    <a:cubicBezTo>
                      <a:pt x="35" y="144"/>
                      <a:pt x="16" y="198"/>
                      <a:pt x="4" y="295"/>
                    </a:cubicBezTo>
                    <a:cubicBezTo>
                      <a:pt x="0" y="367"/>
                      <a:pt x="41" y="385"/>
                      <a:pt x="77" y="394"/>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6" name="Freeform 21"/>
              <p:cNvSpPr>
                <a:spLocks/>
              </p:cNvSpPr>
              <p:nvPr/>
            </p:nvSpPr>
            <p:spPr bwMode="auto">
              <a:xfrm>
                <a:off x="4729163" y="1700214"/>
                <a:ext cx="279400" cy="309563"/>
              </a:xfrm>
              <a:custGeom>
                <a:avLst/>
                <a:gdLst/>
                <a:ahLst/>
                <a:cxnLst>
                  <a:cxn ang="0">
                    <a:pos x="26" y="72"/>
                  </a:cxn>
                  <a:cxn ang="0">
                    <a:pos x="49" y="101"/>
                  </a:cxn>
                  <a:cxn ang="0">
                    <a:pos x="59" y="129"/>
                  </a:cxn>
                  <a:cxn ang="0">
                    <a:pos x="58" y="136"/>
                  </a:cxn>
                  <a:cxn ang="0">
                    <a:pos x="107" y="202"/>
                  </a:cxn>
                  <a:cxn ang="0">
                    <a:pos x="153" y="232"/>
                  </a:cxn>
                  <a:cxn ang="0">
                    <a:pos x="173" y="227"/>
                  </a:cxn>
                  <a:cxn ang="0">
                    <a:pos x="199" y="162"/>
                  </a:cxn>
                  <a:cxn ang="0">
                    <a:pos x="56" y="19"/>
                  </a:cxn>
                  <a:cxn ang="0">
                    <a:pos x="39" y="12"/>
                  </a:cxn>
                  <a:cxn ang="0">
                    <a:pos x="0" y="0"/>
                  </a:cxn>
                  <a:cxn ang="0">
                    <a:pos x="26" y="72"/>
                  </a:cxn>
                </a:cxnLst>
                <a:rect l="0" t="0" r="r" b="b"/>
                <a:pathLst>
                  <a:path w="210" h="232">
                    <a:moveTo>
                      <a:pt x="26" y="72"/>
                    </a:moveTo>
                    <a:cubicBezTo>
                      <a:pt x="33" y="81"/>
                      <a:pt x="40" y="91"/>
                      <a:pt x="49" y="101"/>
                    </a:cubicBezTo>
                    <a:cubicBezTo>
                      <a:pt x="56" y="109"/>
                      <a:pt x="60" y="119"/>
                      <a:pt x="59" y="129"/>
                    </a:cubicBezTo>
                    <a:cubicBezTo>
                      <a:pt x="59" y="132"/>
                      <a:pt x="59" y="134"/>
                      <a:pt x="58" y="136"/>
                    </a:cubicBezTo>
                    <a:cubicBezTo>
                      <a:pt x="78" y="152"/>
                      <a:pt x="94" y="173"/>
                      <a:pt x="107" y="202"/>
                    </a:cubicBezTo>
                    <a:cubicBezTo>
                      <a:pt x="115" y="220"/>
                      <a:pt x="134" y="232"/>
                      <a:pt x="153" y="232"/>
                    </a:cubicBezTo>
                    <a:cubicBezTo>
                      <a:pt x="159" y="232"/>
                      <a:pt x="166" y="230"/>
                      <a:pt x="173" y="227"/>
                    </a:cubicBezTo>
                    <a:cubicBezTo>
                      <a:pt x="198" y="216"/>
                      <a:pt x="210" y="187"/>
                      <a:pt x="199" y="162"/>
                    </a:cubicBezTo>
                    <a:cubicBezTo>
                      <a:pt x="167" y="89"/>
                      <a:pt x="112" y="43"/>
                      <a:pt x="56" y="19"/>
                    </a:cubicBezTo>
                    <a:cubicBezTo>
                      <a:pt x="51" y="17"/>
                      <a:pt x="45" y="14"/>
                      <a:pt x="39" y="12"/>
                    </a:cubicBezTo>
                    <a:cubicBezTo>
                      <a:pt x="26" y="7"/>
                      <a:pt x="13" y="3"/>
                      <a:pt x="0" y="0"/>
                    </a:cubicBezTo>
                    <a:cubicBezTo>
                      <a:pt x="1" y="24"/>
                      <a:pt x="9" y="47"/>
                      <a:pt x="26" y="72"/>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7" name="Freeform 22"/>
              <p:cNvSpPr>
                <a:spLocks/>
              </p:cNvSpPr>
              <p:nvPr/>
            </p:nvSpPr>
            <p:spPr bwMode="auto">
              <a:xfrm>
                <a:off x="4505325" y="1355726"/>
                <a:ext cx="427038" cy="152400"/>
              </a:xfrm>
              <a:custGeom>
                <a:avLst/>
                <a:gdLst/>
                <a:ahLst/>
                <a:cxnLst>
                  <a:cxn ang="0">
                    <a:pos x="94" y="29"/>
                  </a:cxn>
                  <a:cxn ang="0">
                    <a:pos x="64" y="15"/>
                  </a:cxn>
                  <a:cxn ang="0">
                    <a:pos x="57" y="11"/>
                  </a:cxn>
                  <a:cxn ang="0">
                    <a:pos x="56" y="10"/>
                  </a:cxn>
                  <a:cxn ang="0">
                    <a:pos x="55" y="10"/>
                  </a:cxn>
                  <a:cxn ang="0">
                    <a:pos x="55" y="10"/>
                  </a:cxn>
                  <a:cxn ang="0">
                    <a:pos x="11" y="17"/>
                  </a:cxn>
                  <a:cxn ang="0">
                    <a:pos x="17" y="61"/>
                  </a:cxn>
                  <a:cxn ang="0">
                    <a:pos x="98" y="97"/>
                  </a:cxn>
                  <a:cxn ang="0">
                    <a:pos x="106" y="99"/>
                  </a:cxn>
                  <a:cxn ang="0">
                    <a:pos x="120" y="103"/>
                  </a:cxn>
                  <a:cxn ang="0">
                    <a:pos x="174" y="111"/>
                  </a:cxn>
                  <a:cxn ang="0">
                    <a:pos x="176" y="111"/>
                  </a:cxn>
                  <a:cxn ang="0">
                    <a:pos x="185" y="112"/>
                  </a:cxn>
                  <a:cxn ang="0">
                    <a:pos x="227" y="114"/>
                  </a:cxn>
                  <a:cxn ang="0">
                    <a:pos x="227" y="114"/>
                  </a:cxn>
                  <a:cxn ang="0">
                    <a:pos x="229" y="114"/>
                  </a:cxn>
                  <a:cxn ang="0">
                    <a:pos x="291" y="110"/>
                  </a:cxn>
                  <a:cxn ang="0">
                    <a:pos x="302" y="107"/>
                  </a:cxn>
                  <a:cxn ang="0">
                    <a:pos x="319" y="75"/>
                  </a:cxn>
                  <a:cxn ang="0">
                    <a:pos x="284" y="47"/>
                  </a:cxn>
                  <a:cxn ang="0">
                    <a:pos x="227" y="50"/>
                  </a:cxn>
                  <a:cxn ang="0">
                    <a:pos x="217" y="50"/>
                  </a:cxn>
                  <a:cxn ang="0">
                    <a:pos x="122" y="37"/>
                  </a:cxn>
                  <a:cxn ang="0">
                    <a:pos x="114" y="35"/>
                  </a:cxn>
                  <a:cxn ang="0">
                    <a:pos x="94" y="29"/>
                  </a:cxn>
                </a:cxnLst>
                <a:rect l="0" t="0" r="r" b="b"/>
                <a:pathLst>
                  <a:path w="321" h="114">
                    <a:moveTo>
                      <a:pt x="94" y="29"/>
                    </a:moveTo>
                    <a:cubicBezTo>
                      <a:pt x="80" y="24"/>
                      <a:pt x="70" y="19"/>
                      <a:pt x="64" y="15"/>
                    </a:cubicBezTo>
                    <a:cubicBezTo>
                      <a:pt x="60" y="13"/>
                      <a:pt x="58" y="12"/>
                      <a:pt x="57" y="11"/>
                    </a:cubicBezTo>
                    <a:cubicBezTo>
                      <a:pt x="56" y="11"/>
                      <a:pt x="56" y="10"/>
                      <a:pt x="56" y="10"/>
                    </a:cubicBezTo>
                    <a:cubicBezTo>
                      <a:pt x="55" y="10"/>
                      <a:pt x="55" y="10"/>
                      <a:pt x="55" y="10"/>
                    </a:cubicBezTo>
                    <a:cubicBezTo>
                      <a:pt x="55" y="10"/>
                      <a:pt x="55" y="10"/>
                      <a:pt x="55" y="10"/>
                    </a:cubicBezTo>
                    <a:cubicBezTo>
                      <a:pt x="41" y="0"/>
                      <a:pt x="21" y="3"/>
                      <a:pt x="11" y="17"/>
                    </a:cubicBezTo>
                    <a:cubicBezTo>
                      <a:pt x="0" y="31"/>
                      <a:pt x="3" y="51"/>
                      <a:pt x="17" y="61"/>
                    </a:cubicBezTo>
                    <a:cubicBezTo>
                      <a:pt x="20" y="63"/>
                      <a:pt x="46" y="82"/>
                      <a:pt x="98" y="97"/>
                    </a:cubicBezTo>
                    <a:cubicBezTo>
                      <a:pt x="100" y="98"/>
                      <a:pt x="103" y="98"/>
                      <a:pt x="106" y="99"/>
                    </a:cubicBezTo>
                    <a:cubicBezTo>
                      <a:pt x="110" y="100"/>
                      <a:pt x="115" y="101"/>
                      <a:pt x="120" y="103"/>
                    </a:cubicBezTo>
                    <a:cubicBezTo>
                      <a:pt x="136" y="106"/>
                      <a:pt x="154" y="109"/>
                      <a:pt x="174" y="111"/>
                    </a:cubicBezTo>
                    <a:cubicBezTo>
                      <a:pt x="175" y="111"/>
                      <a:pt x="175" y="111"/>
                      <a:pt x="176" y="111"/>
                    </a:cubicBezTo>
                    <a:cubicBezTo>
                      <a:pt x="179" y="111"/>
                      <a:pt x="182" y="111"/>
                      <a:pt x="185" y="112"/>
                    </a:cubicBezTo>
                    <a:cubicBezTo>
                      <a:pt x="198" y="113"/>
                      <a:pt x="212" y="114"/>
                      <a:pt x="227" y="114"/>
                    </a:cubicBezTo>
                    <a:cubicBezTo>
                      <a:pt x="227" y="114"/>
                      <a:pt x="227" y="114"/>
                      <a:pt x="227" y="114"/>
                    </a:cubicBezTo>
                    <a:cubicBezTo>
                      <a:pt x="228" y="114"/>
                      <a:pt x="229" y="114"/>
                      <a:pt x="229" y="114"/>
                    </a:cubicBezTo>
                    <a:cubicBezTo>
                      <a:pt x="249" y="114"/>
                      <a:pt x="269" y="113"/>
                      <a:pt x="291" y="110"/>
                    </a:cubicBezTo>
                    <a:cubicBezTo>
                      <a:pt x="295" y="110"/>
                      <a:pt x="298" y="109"/>
                      <a:pt x="302" y="107"/>
                    </a:cubicBezTo>
                    <a:cubicBezTo>
                      <a:pt x="313" y="102"/>
                      <a:pt x="321" y="89"/>
                      <a:pt x="319" y="75"/>
                    </a:cubicBezTo>
                    <a:cubicBezTo>
                      <a:pt x="318" y="58"/>
                      <a:pt x="302" y="45"/>
                      <a:pt x="284" y="47"/>
                    </a:cubicBezTo>
                    <a:cubicBezTo>
                      <a:pt x="264" y="49"/>
                      <a:pt x="245" y="50"/>
                      <a:pt x="227" y="50"/>
                    </a:cubicBezTo>
                    <a:cubicBezTo>
                      <a:pt x="224" y="50"/>
                      <a:pt x="220" y="50"/>
                      <a:pt x="217" y="50"/>
                    </a:cubicBezTo>
                    <a:cubicBezTo>
                      <a:pt x="178" y="49"/>
                      <a:pt x="147" y="44"/>
                      <a:pt x="122" y="37"/>
                    </a:cubicBezTo>
                    <a:cubicBezTo>
                      <a:pt x="120" y="37"/>
                      <a:pt x="117" y="36"/>
                      <a:pt x="114" y="35"/>
                    </a:cubicBezTo>
                    <a:cubicBezTo>
                      <a:pt x="107" y="33"/>
                      <a:pt x="100" y="31"/>
                      <a:pt x="94" y="29"/>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108" name="Freeform 23"/>
              <p:cNvSpPr>
                <a:spLocks/>
              </p:cNvSpPr>
              <p:nvPr/>
            </p:nvSpPr>
            <p:spPr bwMode="auto">
              <a:xfrm>
                <a:off x="4632325" y="1514476"/>
                <a:ext cx="165100" cy="398463"/>
              </a:xfrm>
              <a:custGeom>
                <a:avLst/>
                <a:gdLst/>
                <a:ahLst/>
                <a:cxnLst>
                  <a:cxn ang="0">
                    <a:pos x="59" y="8"/>
                  </a:cxn>
                  <a:cxn ang="0">
                    <a:pos x="59" y="8"/>
                  </a:cxn>
                  <a:cxn ang="0">
                    <a:pos x="29" y="43"/>
                  </a:cxn>
                  <a:cxn ang="0">
                    <a:pos x="1" y="122"/>
                  </a:cxn>
                  <a:cxn ang="0">
                    <a:pos x="0" y="130"/>
                  </a:cxn>
                  <a:cxn ang="0">
                    <a:pos x="0" y="138"/>
                  </a:cxn>
                  <a:cxn ang="0">
                    <a:pos x="27" y="233"/>
                  </a:cxn>
                  <a:cxn ang="0">
                    <a:pos x="32" y="242"/>
                  </a:cxn>
                  <a:cxn ang="0">
                    <a:pos x="33" y="243"/>
                  </a:cxn>
                  <a:cxn ang="0">
                    <a:pos x="68" y="289"/>
                  </a:cxn>
                  <a:cxn ang="0">
                    <a:pos x="82" y="298"/>
                  </a:cxn>
                  <a:cxn ang="0">
                    <a:pos x="91" y="300"/>
                  </a:cxn>
                  <a:cxn ang="0">
                    <a:pos x="107" y="296"/>
                  </a:cxn>
                  <a:cxn ang="0">
                    <a:pos x="113" y="291"/>
                  </a:cxn>
                  <a:cxn ang="0">
                    <a:pos x="121" y="279"/>
                  </a:cxn>
                  <a:cxn ang="0">
                    <a:pos x="123" y="271"/>
                  </a:cxn>
                  <a:cxn ang="0">
                    <a:pos x="115" y="246"/>
                  </a:cxn>
                  <a:cxn ang="0">
                    <a:pos x="96" y="223"/>
                  </a:cxn>
                  <a:cxn ang="0">
                    <a:pos x="64" y="138"/>
                  </a:cxn>
                  <a:cxn ang="0">
                    <a:pos x="64" y="138"/>
                  </a:cxn>
                  <a:cxn ang="0">
                    <a:pos x="65" y="130"/>
                  </a:cxn>
                  <a:cxn ang="0">
                    <a:pos x="83" y="78"/>
                  </a:cxn>
                  <a:cxn ang="0">
                    <a:pos x="96" y="61"/>
                  </a:cxn>
                  <a:cxn ang="0">
                    <a:pos x="100" y="57"/>
                  </a:cxn>
                  <a:cxn ang="0">
                    <a:pos x="101" y="56"/>
                  </a:cxn>
                  <a:cxn ang="0">
                    <a:pos x="101" y="56"/>
                  </a:cxn>
                  <a:cxn ang="0">
                    <a:pos x="101" y="56"/>
                  </a:cxn>
                  <a:cxn ang="0">
                    <a:pos x="104" y="11"/>
                  </a:cxn>
                  <a:cxn ang="0">
                    <a:pos x="87" y="1"/>
                  </a:cxn>
                  <a:cxn ang="0">
                    <a:pos x="78" y="0"/>
                  </a:cxn>
                  <a:cxn ang="0">
                    <a:pos x="59" y="8"/>
                  </a:cxn>
                </a:cxnLst>
                <a:rect l="0" t="0" r="r" b="b"/>
                <a:pathLst>
                  <a:path w="124" h="300">
                    <a:moveTo>
                      <a:pt x="59" y="8"/>
                    </a:moveTo>
                    <a:cubicBezTo>
                      <a:pt x="59" y="8"/>
                      <a:pt x="59" y="8"/>
                      <a:pt x="59" y="8"/>
                    </a:cubicBezTo>
                    <a:cubicBezTo>
                      <a:pt x="57" y="9"/>
                      <a:pt x="43" y="21"/>
                      <a:pt x="29" y="43"/>
                    </a:cubicBezTo>
                    <a:cubicBezTo>
                      <a:pt x="17" y="62"/>
                      <a:pt x="4" y="89"/>
                      <a:pt x="1" y="122"/>
                    </a:cubicBezTo>
                    <a:cubicBezTo>
                      <a:pt x="1" y="124"/>
                      <a:pt x="1" y="127"/>
                      <a:pt x="0" y="130"/>
                    </a:cubicBezTo>
                    <a:cubicBezTo>
                      <a:pt x="0" y="133"/>
                      <a:pt x="0" y="135"/>
                      <a:pt x="0" y="138"/>
                    </a:cubicBezTo>
                    <a:cubicBezTo>
                      <a:pt x="0" y="167"/>
                      <a:pt x="8" y="200"/>
                      <a:pt x="27" y="233"/>
                    </a:cubicBezTo>
                    <a:cubicBezTo>
                      <a:pt x="28" y="236"/>
                      <a:pt x="30" y="239"/>
                      <a:pt x="32" y="242"/>
                    </a:cubicBezTo>
                    <a:cubicBezTo>
                      <a:pt x="32" y="242"/>
                      <a:pt x="32" y="243"/>
                      <a:pt x="33" y="243"/>
                    </a:cubicBezTo>
                    <a:cubicBezTo>
                      <a:pt x="42" y="259"/>
                      <a:pt x="54" y="274"/>
                      <a:pt x="68" y="289"/>
                    </a:cubicBezTo>
                    <a:cubicBezTo>
                      <a:pt x="72" y="294"/>
                      <a:pt x="77" y="297"/>
                      <a:pt x="82" y="298"/>
                    </a:cubicBezTo>
                    <a:cubicBezTo>
                      <a:pt x="85" y="299"/>
                      <a:pt x="88" y="300"/>
                      <a:pt x="91" y="300"/>
                    </a:cubicBezTo>
                    <a:cubicBezTo>
                      <a:pt x="97" y="300"/>
                      <a:pt x="102" y="298"/>
                      <a:pt x="107" y="296"/>
                    </a:cubicBezTo>
                    <a:cubicBezTo>
                      <a:pt x="109" y="294"/>
                      <a:pt x="111" y="293"/>
                      <a:pt x="113" y="291"/>
                    </a:cubicBezTo>
                    <a:cubicBezTo>
                      <a:pt x="117" y="288"/>
                      <a:pt x="120" y="284"/>
                      <a:pt x="121" y="279"/>
                    </a:cubicBezTo>
                    <a:cubicBezTo>
                      <a:pt x="122" y="276"/>
                      <a:pt x="123" y="274"/>
                      <a:pt x="123" y="271"/>
                    </a:cubicBezTo>
                    <a:cubicBezTo>
                      <a:pt x="124" y="262"/>
                      <a:pt x="121" y="253"/>
                      <a:pt x="115" y="246"/>
                    </a:cubicBezTo>
                    <a:cubicBezTo>
                      <a:pt x="108" y="238"/>
                      <a:pt x="101" y="230"/>
                      <a:pt x="96" y="223"/>
                    </a:cubicBezTo>
                    <a:cubicBezTo>
                      <a:pt x="71" y="189"/>
                      <a:pt x="64" y="161"/>
                      <a:pt x="64" y="138"/>
                    </a:cubicBezTo>
                    <a:cubicBezTo>
                      <a:pt x="64" y="138"/>
                      <a:pt x="64" y="138"/>
                      <a:pt x="64" y="138"/>
                    </a:cubicBezTo>
                    <a:cubicBezTo>
                      <a:pt x="64" y="136"/>
                      <a:pt x="64" y="133"/>
                      <a:pt x="65" y="130"/>
                    </a:cubicBezTo>
                    <a:cubicBezTo>
                      <a:pt x="66" y="109"/>
                      <a:pt x="74" y="91"/>
                      <a:pt x="83" y="78"/>
                    </a:cubicBezTo>
                    <a:cubicBezTo>
                      <a:pt x="88" y="71"/>
                      <a:pt x="92" y="65"/>
                      <a:pt x="96" y="61"/>
                    </a:cubicBezTo>
                    <a:cubicBezTo>
                      <a:pt x="98" y="59"/>
                      <a:pt x="99" y="58"/>
                      <a:pt x="100" y="57"/>
                    </a:cubicBezTo>
                    <a:cubicBezTo>
                      <a:pt x="100" y="57"/>
                      <a:pt x="100" y="57"/>
                      <a:pt x="101" y="56"/>
                    </a:cubicBezTo>
                    <a:cubicBezTo>
                      <a:pt x="101" y="56"/>
                      <a:pt x="101" y="56"/>
                      <a:pt x="101" y="56"/>
                    </a:cubicBezTo>
                    <a:cubicBezTo>
                      <a:pt x="101" y="56"/>
                      <a:pt x="101" y="56"/>
                      <a:pt x="101" y="56"/>
                    </a:cubicBezTo>
                    <a:cubicBezTo>
                      <a:pt x="114" y="45"/>
                      <a:pt x="116" y="25"/>
                      <a:pt x="104" y="11"/>
                    </a:cubicBezTo>
                    <a:cubicBezTo>
                      <a:pt x="100" y="6"/>
                      <a:pt x="94" y="3"/>
                      <a:pt x="87" y="1"/>
                    </a:cubicBezTo>
                    <a:cubicBezTo>
                      <a:pt x="84" y="0"/>
                      <a:pt x="81" y="0"/>
                      <a:pt x="78" y="0"/>
                    </a:cubicBezTo>
                    <a:cubicBezTo>
                      <a:pt x="71" y="1"/>
                      <a:pt x="64" y="3"/>
                      <a:pt x="59" y="8"/>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nvGrpSpPr>
            <p:cNvPr id="39" name="Group 38"/>
            <p:cNvGrpSpPr/>
            <p:nvPr/>
          </p:nvGrpSpPr>
          <p:grpSpPr>
            <a:xfrm flipH="1">
              <a:off x="3298376" y="3527922"/>
              <a:ext cx="230159" cy="426446"/>
              <a:chOff x="682625" y="1263651"/>
              <a:chExt cx="644526" cy="1204911"/>
            </a:xfrm>
            <a:solidFill>
              <a:srgbClr val="9E3039"/>
            </a:solidFill>
          </p:grpSpPr>
          <p:sp>
            <p:nvSpPr>
              <p:cNvPr id="97" name="Freeform 8"/>
              <p:cNvSpPr>
                <a:spLocks/>
              </p:cNvSpPr>
              <p:nvPr/>
            </p:nvSpPr>
            <p:spPr bwMode="auto">
              <a:xfrm>
                <a:off x="727075" y="1263651"/>
                <a:ext cx="263525" cy="263525"/>
              </a:xfrm>
              <a:custGeom>
                <a:avLst/>
                <a:gdLst/>
                <a:ahLst/>
                <a:cxnLst>
                  <a:cxn ang="0">
                    <a:pos x="119" y="187"/>
                  </a:cxn>
                  <a:cxn ang="0">
                    <a:pos x="187" y="79"/>
                  </a:cxn>
                  <a:cxn ang="0">
                    <a:pos x="79" y="11"/>
                  </a:cxn>
                  <a:cxn ang="0">
                    <a:pos x="11" y="119"/>
                  </a:cxn>
                  <a:cxn ang="0">
                    <a:pos x="119" y="187"/>
                  </a:cxn>
                </a:cxnLst>
                <a:rect l="0" t="0" r="r" b="b"/>
                <a:pathLst>
                  <a:path w="198" h="198">
                    <a:moveTo>
                      <a:pt x="119" y="187"/>
                    </a:moveTo>
                    <a:cubicBezTo>
                      <a:pt x="168" y="175"/>
                      <a:pt x="198" y="127"/>
                      <a:pt x="187" y="79"/>
                    </a:cubicBezTo>
                    <a:cubicBezTo>
                      <a:pt x="175" y="30"/>
                      <a:pt x="127" y="0"/>
                      <a:pt x="79" y="11"/>
                    </a:cubicBezTo>
                    <a:cubicBezTo>
                      <a:pt x="30" y="23"/>
                      <a:pt x="0" y="71"/>
                      <a:pt x="11" y="119"/>
                    </a:cubicBezTo>
                    <a:cubicBezTo>
                      <a:pt x="23" y="168"/>
                      <a:pt x="71" y="198"/>
                      <a:pt x="119" y="187"/>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8" name="Freeform 9"/>
              <p:cNvSpPr>
                <a:spLocks/>
              </p:cNvSpPr>
              <p:nvPr/>
            </p:nvSpPr>
            <p:spPr bwMode="auto">
              <a:xfrm>
                <a:off x="801688" y="1508125"/>
                <a:ext cx="525463" cy="960437"/>
              </a:xfrm>
              <a:custGeom>
                <a:avLst/>
                <a:gdLst/>
                <a:ahLst/>
                <a:cxnLst>
                  <a:cxn ang="0">
                    <a:pos x="119" y="41"/>
                  </a:cxn>
                  <a:cxn ang="0">
                    <a:pos x="159" y="81"/>
                  </a:cxn>
                  <a:cxn ang="0">
                    <a:pos x="159" y="81"/>
                  </a:cxn>
                  <a:cxn ang="0">
                    <a:pos x="159" y="81"/>
                  </a:cxn>
                  <a:cxn ang="0">
                    <a:pos x="148" y="144"/>
                  </a:cxn>
                  <a:cxn ang="0">
                    <a:pos x="77" y="244"/>
                  </a:cxn>
                  <a:cxn ang="0">
                    <a:pos x="76" y="310"/>
                  </a:cxn>
                  <a:cxn ang="0">
                    <a:pos x="76" y="333"/>
                  </a:cxn>
                  <a:cxn ang="0">
                    <a:pos x="1" y="671"/>
                  </a:cxn>
                  <a:cxn ang="0">
                    <a:pos x="49" y="723"/>
                  </a:cxn>
                  <a:cxn ang="0">
                    <a:pos x="51" y="723"/>
                  </a:cxn>
                  <a:cxn ang="0">
                    <a:pos x="101" y="675"/>
                  </a:cxn>
                  <a:cxn ang="0">
                    <a:pos x="135" y="461"/>
                  </a:cxn>
                  <a:cxn ang="0">
                    <a:pos x="204" y="531"/>
                  </a:cxn>
                  <a:cxn ang="0">
                    <a:pos x="336" y="578"/>
                  </a:cxn>
                  <a:cxn ang="0">
                    <a:pos x="393" y="535"/>
                  </a:cxn>
                  <a:cxn ang="0">
                    <a:pos x="350" y="479"/>
                  </a:cxn>
                  <a:cxn ang="0">
                    <a:pos x="259" y="448"/>
                  </a:cxn>
                  <a:cxn ang="0">
                    <a:pos x="203" y="375"/>
                  </a:cxn>
                  <a:cxn ang="0">
                    <a:pos x="196" y="348"/>
                  </a:cxn>
                  <a:cxn ang="0">
                    <a:pos x="219" y="300"/>
                  </a:cxn>
                  <a:cxn ang="0">
                    <a:pos x="196" y="78"/>
                  </a:cxn>
                  <a:cxn ang="0">
                    <a:pos x="93" y="9"/>
                  </a:cxn>
                  <a:cxn ang="0">
                    <a:pos x="55" y="105"/>
                  </a:cxn>
                  <a:cxn ang="0">
                    <a:pos x="62" y="142"/>
                  </a:cxn>
                  <a:cxn ang="0">
                    <a:pos x="79" y="81"/>
                  </a:cxn>
                  <a:cxn ang="0">
                    <a:pos x="119" y="41"/>
                  </a:cxn>
                </a:cxnLst>
                <a:rect l="0" t="0" r="r" b="b"/>
                <a:pathLst>
                  <a:path w="396" h="723">
                    <a:moveTo>
                      <a:pt x="119" y="41"/>
                    </a:moveTo>
                    <a:cubicBezTo>
                      <a:pt x="141" y="41"/>
                      <a:pt x="159" y="59"/>
                      <a:pt x="159" y="81"/>
                    </a:cubicBezTo>
                    <a:cubicBezTo>
                      <a:pt x="159" y="81"/>
                      <a:pt x="159" y="81"/>
                      <a:pt x="159" y="81"/>
                    </a:cubicBezTo>
                    <a:cubicBezTo>
                      <a:pt x="159" y="81"/>
                      <a:pt x="159" y="81"/>
                      <a:pt x="159" y="81"/>
                    </a:cubicBezTo>
                    <a:cubicBezTo>
                      <a:pt x="159" y="90"/>
                      <a:pt x="157" y="114"/>
                      <a:pt x="148" y="144"/>
                    </a:cubicBezTo>
                    <a:cubicBezTo>
                      <a:pt x="138" y="174"/>
                      <a:pt x="118" y="214"/>
                      <a:pt x="77" y="244"/>
                    </a:cubicBezTo>
                    <a:cubicBezTo>
                      <a:pt x="79" y="266"/>
                      <a:pt x="79" y="289"/>
                      <a:pt x="76" y="310"/>
                    </a:cubicBezTo>
                    <a:cubicBezTo>
                      <a:pt x="75" y="319"/>
                      <a:pt x="75" y="326"/>
                      <a:pt x="76" y="333"/>
                    </a:cubicBezTo>
                    <a:cubicBezTo>
                      <a:pt x="48" y="393"/>
                      <a:pt x="7" y="508"/>
                      <a:pt x="1" y="671"/>
                    </a:cubicBezTo>
                    <a:cubicBezTo>
                      <a:pt x="0" y="699"/>
                      <a:pt x="22" y="722"/>
                      <a:pt x="49" y="723"/>
                    </a:cubicBezTo>
                    <a:cubicBezTo>
                      <a:pt x="50" y="723"/>
                      <a:pt x="50" y="723"/>
                      <a:pt x="51" y="723"/>
                    </a:cubicBezTo>
                    <a:cubicBezTo>
                      <a:pt x="78" y="723"/>
                      <a:pt x="100" y="702"/>
                      <a:pt x="101" y="675"/>
                    </a:cubicBezTo>
                    <a:cubicBezTo>
                      <a:pt x="104" y="587"/>
                      <a:pt x="118" y="515"/>
                      <a:pt x="135" y="461"/>
                    </a:cubicBezTo>
                    <a:cubicBezTo>
                      <a:pt x="151" y="486"/>
                      <a:pt x="173" y="511"/>
                      <a:pt x="204" y="531"/>
                    </a:cubicBezTo>
                    <a:cubicBezTo>
                      <a:pt x="238" y="554"/>
                      <a:pt x="282" y="571"/>
                      <a:pt x="336" y="578"/>
                    </a:cubicBezTo>
                    <a:cubicBezTo>
                      <a:pt x="364" y="582"/>
                      <a:pt x="389" y="563"/>
                      <a:pt x="393" y="535"/>
                    </a:cubicBezTo>
                    <a:cubicBezTo>
                      <a:pt x="396" y="508"/>
                      <a:pt x="377" y="483"/>
                      <a:pt x="350" y="479"/>
                    </a:cubicBezTo>
                    <a:cubicBezTo>
                      <a:pt x="308" y="474"/>
                      <a:pt x="280" y="462"/>
                      <a:pt x="259" y="448"/>
                    </a:cubicBezTo>
                    <a:cubicBezTo>
                      <a:pt x="228" y="427"/>
                      <a:pt x="212" y="401"/>
                      <a:pt x="203" y="375"/>
                    </a:cubicBezTo>
                    <a:cubicBezTo>
                      <a:pt x="200" y="366"/>
                      <a:pt x="197" y="356"/>
                      <a:pt x="196" y="348"/>
                    </a:cubicBezTo>
                    <a:cubicBezTo>
                      <a:pt x="206" y="338"/>
                      <a:pt x="215" y="322"/>
                      <a:pt x="219" y="300"/>
                    </a:cubicBezTo>
                    <a:cubicBezTo>
                      <a:pt x="229" y="211"/>
                      <a:pt x="224" y="158"/>
                      <a:pt x="196" y="78"/>
                    </a:cubicBezTo>
                    <a:cubicBezTo>
                      <a:pt x="176" y="19"/>
                      <a:pt x="127" y="0"/>
                      <a:pt x="93" y="9"/>
                    </a:cubicBezTo>
                    <a:cubicBezTo>
                      <a:pt x="58" y="17"/>
                      <a:pt x="43" y="65"/>
                      <a:pt x="55" y="105"/>
                    </a:cubicBezTo>
                    <a:cubicBezTo>
                      <a:pt x="57" y="116"/>
                      <a:pt x="60" y="129"/>
                      <a:pt x="62" y="142"/>
                    </a:cubicBezTo>
                    <a:cubicBezTo>
                      <a:pt x="78" y="113"/>
                      <a:pt x="79" y="81"/>
                      <a:pt x="79" y="81"/>
                    </a:cubicBezTo>
                    <a:cubicBezTo>
                      <a:pt x="79" y="59"/>
                      <a:pt x="97" y="41"/>
                      <a:pt x="119" y="41"/>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9" name="Freeform 10"/>
              <p:cNvSpPr>
                <a:spLocks/>
              </p:cNvSpPr>
              <p:nvPr/>
            </p:nvSpPr>
            <p:spPr bwMode="auto">
              <a:xfrm>
                <a:off x="682625" y="1573213"/>
                <a:ext cx="319088" cy="303212"/>
              </a:xfrm>
              <a:custGeom>
                <a:avLst/>
                <a:gdLst/>
                <a:ahLst/>
                <a:cxnLst>
                  <a:cxn ang="0">
                    <a:pos x="32" y="228"/>
                  </a:cxn>
                  <a:cxn ang="0">
                    <a:pos x="33" y="228"/>
                  </a:cxn>
                  <a:cxn ang="0">
                    <a:pos x="151" y="196"/>
                  </a:cxn>
                  <a:cxn ang="0">
                    <a:pos x="166" y="185"/>
                  </a:cxn>
                  <a:cxn ang="0">
                    <a:pos x="229" y="93"/>
                  </a:cxn>
                  <a:cxn ang="0">
                    <a:pos x="240" y="32"/>
                  </a:cxn>
                  <a:cxn ang="0">
                    <a:pos x="208" y="0"/>
                  </a:cxn>
                  <a:cxn ang="0">
                    <a:pos x="176" y="32"/>
                  </a:cxn>
                  <a:cxn ang="0">
                    <a:pos x="176" y="32"/>
                  </a:cxn>
                  <a:cxn ang="0">
                    <a:pos x="176" y="32"/>
                  </a:cxn>
                  <a:cxn ang="0">
                    <a:pos x="156" y="100"/>
                  </a:cxn>
                  <a:cxn ang="0">
                    <a:pos x="154" y="104"/>
                  </a:cxn>
                  <a:cxn ang="0">
                    <a:pos x="115" y="143"/>
                  </a:cxn>
                  <a:cxn ang="0">
                    <a:pos x="31" y="164"/>
                  </a:cxn>
                  <a:cxn ang="0">
                    <a:pos x="0" y="197"/>
                  </a:cxn>
                  <a:cxn ang="0">
                    <a:pos x="32" y="228"/>
                  </a:cxn>
                </a:cxnLst>
                <a:rect l="0" t="0" r="r" b="b"/>
                <a:pathLst>
                  <a:path w="240" h="228">
                    <a:moveTo>
                      <a:pt x="32" y="228"/>
                    </a:moveTo>
                    <a:cubicBezTo>
                      <a:pt x="32" y="228"/>
                      <a:pt x="32" y="228"/>
                      <a:pt x="33" y="228"/>
                    </a:cubicBezTo>
                    <a:cubicBezTo>
                      <a:pt x="82" y="227"/>
                      <a:pt x="121" y="215"/>
                      <a:pt x="151" y="196"/>
                    </a:cubicBezTo>
                    <a:cubicBezTo>
                      <a:pt x="156" y="192"/>
                      <a:pt x="161" y="189"/>
                      <a:pt x="166" y="185"/>
                    </a:cubicBezTo>
                    <a:cubicBezTo>
                      <a:pt x="201" y="158"/>
                      <a:pt x="220" y="122"/>
                      <a:pt x="229" y="93"/>
                    </a:cubicBezTo>
                    <a:cubicBezTo>
                      <a:pt x="240" y="60"/>
                      <a:pt x="240" y="34"/>
                      <a:pt x="240" y="32"/>
                    </a:cubicBezTo>
                    <a:cubicBezTo>
                      <a:pt x="240" y="14"/>
                      <a:pt x="226" y="0"/>
                      <a:pt x="208" y="0"/>
                    </a:cubicBezTo>
                    <a:cubicBezTo>
                      <a:pt x="190" y="0"/>
                      <a:pt x="176" y="14"/>
                      <a:pt x="176" y="32"/>
                    </a:cubicBezTo>
                    <a:cubicBezTo>
                      <a:pt x="176" y="32"/>
                      <a:pt x="176" y="32"/>
                      <a:pt x="176" y="32"/>
                    </a:cubicBezTo>
                    <a:cubicBezTo>
                      <a:pt x="176" y="32"/>
                      <a:pt x="176" y="32"/>
                      <a:pt x="176" y="32"/>
                    </a:cubicBezTo>
                    <a:cubicBezTo>
                      <a:pt x="176" y="35"/>
                      <a:pt x="174" y="69"/>
                      <a:pt x="156" y="100"/>
                    </a:cubicBezTo>
                    <a:cubicBezTo>
                      <a:pt x="155" y="102"/>
                      <a:pt x="154" y="103"/>
                      <a:pt x="154" y="104"/>
                    </a:cubicBezTo>
                    <a:cubicBezTo>
                      <a:pt x="145" y="119"/>
                      <a:pt x="132" y="132"/>
                      <a:pt x="115" y="143"/>
                    </a:cubicBezTo>
                    <a:cubicBezTo>
                      <a:pt x="96" y="154"/>
                      <a:pt x="69" y="163"/>
                      <a:pt x="31" y="164"/>
                    </a:cubicBezTo>
                    <a:cubicBezTo>
                      <a:pt x="14" y="164"/>
                      <a:pt x="0" y="179"/>
                      <a:pt x="0" y="197"/>
                    </a:cubicBezTo>
                    <a:cubicBezTo>
                      <a:pt x="0" y="214"/>
                      <a:pt x="15" y="228"/>
                      <a:pt x="32" y="228"/>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nvGrpSpPr>
            <p:cNvPr id="40" name="Group 39"/>
            <p:cNvGrpSpPr/>
            <p:nvPr/>
          </p:nvGrpSpPr>
          <p:grpSpPr>
            <a:xfrm>
              <a:off x="4464057" y="3396977"/>
              <a:ext cx="335103" cy="434943"/>
              <a:chOff x="2425701" y="1506537"/>
              <a:chExt cx="646113" cy="846138"/>
            </a:xfrm>
            <a:solidFill>
              <a:srgbClr val="9E3039"/>
            </a:solidFill>
          </p:grpSpPr>
          <p:sp>
            <p:nvSpPr>
              <p:cNvPr id="94" name="Freeform 15"/>
              <p:cNvSpPr>
                <a:spLocks/>
              </p:cNvSpPr>
              <p:nvPr/>
            </p:nvSpPr>
            <p:spPr bwMode="auto">
              <a:xfrm>
                <a:off x="2746376" y="1506537"/>
                <a:ext cx="200025" cy="198437"/>
              </a:xfrm>
              <a:custGeom>
                <a:avLst/>
                <a:gdLst/>
                <a:ahLst/>
                <a:cxnLst>
                  <a:cxn ang="0">
                    <a:pos x="67" y="185"/>
                  </a:cxn>
                  <a:cxn ang="0">
                    <a:pos x="185" y="137"/>
                  </a:cxn>
                  <a:cxn ang="0">
                    <a:pos x="137" y="19"/>
                  </a:cxn>
                  <a:cxn ang="0">
                    <a:pos x="19" y="66"/>
                  </a:cxn>
                  <a:cxn ang="0">
                    <a:pos x="67" y="185"/>
                  </a:cxn>
                </a:cxnLst>
                <a:rect l="0" t="0" r="r" b="b"/>
                <a:pathLst>
                  <a:path w="204" h="204">
                    <a:moveTo>
                      <a:pt x="67" y="185"/>
                    </a:moveTo>
                    <a:cubicBezTo>
                      <a:pt x="112" y="204"/>
                      <a:pt x="165" y="183"/>
                      <a:pt x="185" y="137"/>
                    </a:cubicBezTo>
                    <a:cubicBezTo>
                      <a:pt x="204" y="91"/>
                      <a:pt x="183" y="39"/>
                      <a:pt x="137" y="19"/>
                    </a:cubicBezTo>
                    <a:cubicBezTo>
                      <a:pt x="92" y="0"/>
                      <a:pt x="39" y="21"/>
                      <a:pt x="19" y="66"/>
                    </a:cubicBezTo>
                    <a:cubicBezTo>
                      <a:pt x="0" y="112"/>
                      <a:pt x="21" y="165"/>
                      <a:pt x="67" y="185"/>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5" name="Freeform 16"/>
              <p:cNvSpPr>
                <a:spLocks/>
              </p:cNvSpPr>
              <p:nvPr/>
            </p:nvSpPr>
            <p:spPr bwMode="auto">
              <a:xfrm>
                <a:off x="2425701" y="1711325"/>
                <a:ext cx="576263" cy="641350"/>
              </a:xfrm>
              <a:custGeom>
                <a:avLst/>
                <a:gdLst/>
                <a:ahLst/>
                <a:cxnLst>
                  <a:cxn ang="0">
                    <a:pos x="57" y="654"/>
                  </a:cxn>
                  <a:cxn ang="0">
                    <a:pos x="80" y="648"/>
                  </a:cxn>
                  <a:cxn ang="0">
                    <a:pos x="337" y="435"/>
                  </a:cxn>
                  <a:cxn ang="0">
                    <a:pos x="382" y="363"/>
                  </a:cxn>
                  <a:cxn ang="0">
                    <a:pos x="383" y="363"/>
                  </a:cxn>
                  <a:cxn ang="0">
                    <a:pos x="427" y="383"/>
                  </a:cxn>
                  <a:cxn ang="0">
                    <a:pos x="474" y="423"/>
                  </a:cxn>
                  <a:cxn ang="0">
                    <a:pos x="491" y="473"/>
                  </a:cxn>
                  <a:cxn ang="0">
                    <a:pos x="452" y="573"/>
                  </a:cxn>
                  <a:cxn ang="0">
                    <a:pos x="465" y="643"/>
                  </a:cxn>
                  <a:cxn ang="0">
                    <a:pos x="534" y="630"/>
                  </a:cxn>
                  <a:cxn ang="0">
                    <a:pos x="591" y="473"/>
                  </a:cxn>
                  <a:cxn ang="0">
                    <a:pos x="551" y="360"/>
                  </a:cxn>
                  <a:cxn ang="0">
                    <a:pos x="433" y="275"/>
                  </a:cxn>
                  <a:cxn ang="0">
                    <a:pos x="415" y="268"/>
                  </a:cxn>
                  <a:cxn ang="0">
                    <a:pos x="458" y="134"/>
                  </a:cxn>
                  <a:cxn ang="0">
                    <a:pos x="417" y="120"/>
                  </a:cxn>
                  <a:cxn ang="0">
                    <a:pos x="386" y="101"/>
                  </a:cxn>
                  <a:cxn ang="0">
                    <a:pos x="372" y="73"/>
                  </a:cxn>
                  <a:cxn ang="0">
                    <a:pos x="372" y="64"/>
                  </a:cxn>
                  <a:cxn ang="0">
                    <a:pos x="380" y="44"/>
                  </a:cxn>
                  <a:cxn ang="0">
                    <a:pos x="411" y="29"/>
                  </a:cxn>
                  <a:cxn ang="0">
                    <a:pos x="437" y="38"/>
                  </a:cxn>
                  <a:cxn ang="0">
                    <a:pos x="437" y="38"/>
                  </a:cxn>
                  <a:cxn ang="0">
                    <a:pos x="437" y="39"/>
                  </a:cxn>
                  <a:cxn ang="0">
                    <a:pos x="440" y="41"/>
                  </a:cxn>
                  <a:cxn ang="0">
                    <a:pos x="449" y="46"/>
                  </a:cxn>
                  <a:cxn ang="0">
                    <a:pos x="452" y="48"/>
                  </a:cxn>
                  <a:cxn ang="0">
                    <a:pos x="475" y="56"/>
                  </a:cxn>
                  <a:cxn ang="0">
                    <a:pos x="446" y="12"/>
                  </a:cxn>
                  <a:cxn ang="0">
                    <a:pos x="427" y="6"/>
                  </a:cxn>
                  <a:cxn ang="0">
                    <a:pos x="426" y="6"/>
                  </a:cxn>
                  <a:cxn ang="0">
                    <a:pos x="369" y="0"/>
                  </a:cxn>
                  <a:cxn ang="0">
                    <a:pos x="245" y="33"/>
                  </a:cxn>
                  <a:cxn ang="0">
                    <a:pos x="142" y="182"/>
                  </a:cxn>
                  <a:cxn ang="0">
                    <a:pos x="165" y="221"/>
                  </a:cxn>
                  <a:cxn ang="0">
                    <a:pos x="173" y="222"/>
                  </a:cxn>
                  <a:cxn ang="0">
                    <a:pos x="204" y="198"/>
                  </a:cxn>
                  <a:cxn ang="0">
                    <a:pos x="278" y="88"/>
                  </a:cxn>
                  <a:cxn ang="0">
                    <a:pos x="327" y="69"/>
                  </a:cxn>
                  <a:cxn ang="0">
                    <a:pos x="270" y="276"/>
                  </a:cxn>
                  <a:cxn ang="0">
                    <a:pos x="286" y="330"/>
                  </a:cxn>
                  <a:cxn ang="0">
                    <a:pos x="253" y="381"/>
                  </a:cxn>
                  <a:cxn ang="0">
                    <a:pos x="34" y="560"/>
                  </a:cxn>
                  <a:cxn ang="0">
                    <a:pos x="12" y="627"/>
                  </a:cxn>
                  <a:cxn ang="0">
                    <a:pos x="57" y="654"/>
                  </a:cxn>
                </a:cxnLst>
                <a:rect l="0" t="0" r="r" b="b"/>
                <a:pathLst>
                  <a:path w="591" h="658">
                    <a:moveTo>
                      <a:pt x="57" y="654"/>
                    </a:moveTo>
                    <a:cubicBezTo>
                      <a:pt x="64" y="654"/>
                      <a:pt x="72" y="652"/>
                      <a:pt x="80" y="648"/>
                    </a:cubicBezTo>
                    <a:cubicBezTo>
                      <a:pt x="209" y="582"/>
                      <a:pt x="289" y="500"/>
                      <a:pt x="337" y="435"/>
                    </a:cubicBezTo>
                    <a:cubicBezTo>
                      <a:pt x="357" y="407"/>
                      <a:pt x="372" y="383"/>
                      <a:pt x="382" y="363"/>
                    </a:cubicBezTo>
                    <a:cubicBezTo>
                      <a:pt x="382" y="363"/>
                      <a:pt x="383" y="363"/>
                      <a:pt x="383" y="363"/>
                    </a:cubicBezTo>
                    <a:cubicBezTo>
                      <a:pt x="397" y="368"/>
                      <a:pt x="412" y="375"/>
                      <a:pt x="427" y="383"/>
                    </a:cubicBezTo>
                    <a:cubicBezTo>
                      <a:pt x="445" y="394"/>
                      <a:pt x="463" y="408"/>
                      <a:pt x="474" y="423"/>
                    </a:cubicBezTo>
                    <a:cubicBezTo>
                      <a:pt x="485" y="438"/>
                      <a:pt x="491" y="453"/>
                      <a:pt x="491" y="473"/>
                    </a:cubicBezTo>
                    <a:cubicBezTo>
                      <a:pt x="491" y="496"/>
                      <a:pt x="482" y="528"/>
                      <a:pt x="452" y="573"/>
                    </a:cubicBezTo>
                    <a:cubicBezTo>
                      <a:pt x="436" y="596"/>
                      <a:pt x="442" y="627"/>
                      <a:pt x="465" y="643"/>
                    </a:cubicBezTo>
                    <a:cubicBezTo>
                      <a:pt x="487" y="658"/>
                      <a:pt x="519" y="652"/>
                      <a:pt x="534" y="630"/>
                    </a:cubicBezTo>
                    <a:cubicBezTo>
                      <a:pt x="573" y="574"/>
                      <a:pt x="591" y="522"/>
                      <a:pt x="591" y="473"/>
                    </a:cubicBezTo>
                    <a:cubicBezTo>
                      <a:pt x="591" y="428"/>
                      <a:pt x="574" y="389"/>
                      <a:pt x="551" y="360"/>
                    </a:cubicBezTo>
                    <a:cubicBezTo>
                      <a:pt x="516" y="316"/>
                      <a:pt x="470" y="291"/>
                      <a:pt x="433" y="275"/>
                    </a:cubicBezTo>
                    <a:cubicBezTo>
                      <a:pt x="427" y="272"/>
                      <a:pt x="421" y="270"/>
                      <a:pt x="415" y="268"/>
                    </a:cubicBezTo>
                    <a:cubicBezTo>
                      <a:pt x="424" y="220"/>
                      <a:pt x="442" y="173"/>
                      <a:pt x="458" y="134"/>
                    </a:cubicBezTo>
                    <a:cubicBezTo>
                      <a:pt x="444" y="131"/>
                      <a:pt x="431" y="126"/>
                      <a:pt x="417" y="120"/>
                    </a:cubicBezTo>
                    <a:cubicBezTo>
                      <a:pt x="401" y="112"/>
                      <a:pt x="390" y="104"/>
                      <a:pt x="386" y="101"/>
                    </a:cubicBezTo>
                    <a:cubicBezTo>
                      <a:pt x="378" y="94"/>
                      <a:pt x="373" y="84"/>
                      <a:pt x="372" y="73"/>
                    </a:cubicBezTo>
                    <a:cubicBezTo>
                      <a:pt x="371" y="70"/>
                      <a:pt x="371" y="67"/>
                      <a:pt x="372" y="64"/>
                    </a:cubicBezTo>
                    <a:cubicBezTo>
                      <a:pt x="373" y="57"/>
                      <a:pt x="376" y="50"/>
                      <a:pt x="380" y="44"/>
                    </a:cubicBezTo>
                    <a:cubicBezTo>
                      <a:pt x="388" y="35"/>
                      <a:pt x="399" y="29"/>
                      <a:pt x="411" y="29"/>
                    </a:cubicBezTo>
                    <a:cubicBezTo>
                      <a:pt x="421" y="29"/>
                      <a:pt x="429" y="33"/>
                      <a:pt x="437" y="38"/>
                    </a:cubicBezTo>
                    <a:cubicBezTo>
                      <a:pt x="437" y="38"/>
                      <a:pt x="437" y="38"/>
                      <a:pt x="437" y="38"/>
                    </a:cubicBezTo>
                    <a:cubicBezTo>
                      <a:pt x="437" y="39"/>
                      <a:pt x="437" y="39"/>
                      <a:pt x="437" y="39"/>
                    </a:cubicBezTo>
                    <a:cubicBezTo>
                      <a:pt x="437" y="39"/>
                      <a:pt x="438" y="40"/>
                      <a:pt x="440" y="41"/>
                    </a:cubicBezTo>
                    <a:cubicBezTo>
                      <a:pt x="442" y="42"/>
                      <a:pt x="445" y="44"/>
                      <a:pt x="449" y="46"/>
                    </a:cubicBezTo>
                    <a:cubicBezTo>
                      <a:pt x="450" y="47"/>
                      <a:pt x="451" y="47"/>
                      <a:pt x="452" y="48"/>
                    </a:cubicBezTo>
                    <a:cubicBezTo>
                      <a:pt x="458" y="51"/>
                      <a:pt x="466" y="54"/>
                      <a:pt x="475" y="56"/>
                    </a:cubicBezTo>
                    <a:cubicBezTo>
                      <a:pt x="472" y="36"/>
                      <a:pt x="462" y="19"/>
                      <a:pt x="446" y="12"/>
                    </a:cubicBezTo>
                    <a:cubicBezTo>
                      <a:pt x="440" y="9"/>
                      <a:pt x="433" y="7"/>
                      <a:pt x="427" y="6"/>
                    </a:cubicBezTo>
                    <a:cubicBezTo>
                      <a:pt x="426" y="6"/>
                      <a:pt x="426" y="6"/>
                      <a:pt x="426" y="6"/>
                    </a:cubicBezTo>
                    <a:cubicBezTo>
                      <a:pt x="424" y="6"/>
                      <a:pt x="402" y="0"/>
                      <a:pt x="369" y="0"/>
                    </a:cubicBezTo>
                    <a:cubicBezTo>
                      <a:pt x="335" y="0"/>
                      <a:pt x="289" y="6"/>
                      <a:pt x="245" y="33"/>
                    </a:cubicBezTo>
                    <a:cubicBezTo>
                      <a:pt x="201" y="59"/>
                      <a:pt x="162" y="107"/>
                      <a:pt x="142" y="182"/>
                    </a:cubicBezTo>
                    <a:cubicBezTo>
                      <a:pt x="138" y="199"/>
                      <a:pt x="148" y="216"/>
                      <a:pt x="165" y="221"/>
                    </a:cubicBezTo>
                    <a:cubicBezTo>
                      <a:pt x="168" y="221"/>
                      <a:pt x="171" y="222"/>
                      <a:pt x="173" y="222"/>
                    </a:cubicBezTo>
                    <a:cubicBezTo>
                      <a:pt x="188" y="222"/>
                      <a:pt x="201" y="212"/>
                      <a:pt x="204" y="198"/>
                    </a:cubicBezTo>
                    <a:cubicBezTo>
                      <a:pt x="221" y="137"/>
                      <a:pt x="249" y="106"/>
                      <a:pt x="278" y="88"/>
                    </a:cubicBezTo>
                    <a:cubicBezTo>
                      <a:pt x="294" y="78"/>
                      <a:pt x="311" y="72"/>
                      <a:pt x="327" y="69"/>
                    </a:cubicBezTo>
                    <a:cubicBezTo>
                      <a:pt x="290" y="139"/>
                      <a:pt x="276" y="190"/>
                      <a:pt x="270" y="276"/>
                    </a:cubicBezTo>
                    <a:cubicBezTo>
                      <a:pt x="271" y="300"/>
                      <a:pt x="277" y="317"/>
                      <a:pt x="286" y="330"/>
                    </a:cubicBezTo>
                    <a:cubicBezTo>
                      <a:pt x="278" y="344"/>
                      <a:pt x="267" y="362"/>
                      <a:pt x="253" y="381"/>
                    </a:cubicBezTo>
                    <a:cubicBezTo>
                      <a:pt x="212" y="435"/>
                      <a:pt x="145" y="502"/>
                      <a:pt x="34" y="560"/>
                    </a:cubicBezTo>
                    <a:cubicBezTo>
                      <a:pt x="9" y="572"/>
                      <a:pt x="0" y="603"/>
                      <a:pt x="12" y="627"/>
                    </a:cubicBezTo>
                    <a:cubicBezTo>
                      <a:pt x="21" y="644"/>
                      <a:pt x="39" y="654"/>
                      <a:pt x="57" y="654"/>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6" name="Freeform 17"/>
              <p:cNvSpPr>
                <a:spLocks/>
              </p:cNvSpPr>
              <p:nvPr/>
            </p:nvSpPr>
            <p:spPr bwMode="auto">
              <a:xfrm>
                <a:off x="2794001" y="1685925"/>
                <a:ext cx="277813" cy="150812"/>
              </a:xfrm>
              <a:custGeom>
                <a:avLst/>
                <a:gdLst/>
                <a:ahLst/>
                <a:cxnLst>
                  <a:cxn ang="0">
                    <a:pos x="68" y="78"/>
                  </a:cxn>
                  <a:cxn ang="0">
                    <a:pos x="57" y="72"/>
                  </a:cxn>
                  <a:cxn ang="0">
                    <a:pos x="54" y="70"/>
                  </a:cxn>
                  <a:cxn ang="0">
                    <a:pos x="54" y="70"/>
                  </a:cxn>
                  <a:cxn ang="0">
                    <a:pos x="54" y="70"/>
                  </a:cxn>
                  <a:cxn ang="0">
                    <a:pos x="9" y="74"/>
                  </a:cxn>
                  <a:cxn ang="0">
                    <a:pos x="2" y="90"/>
                  </a:cxn>
                  <a:cxn ang="0">
                    <a:pos x="13" y="119"/>
                  </a:cxn>
                  <a:cxn ang="0">
                    <a:pos x="43" y="138"/>
                  </a:cxn>
                  <a:cxn ang="0">
                    <a:pos x="83" y="151"/>
                  </a:cxn>
                  <a:cxn ang="0">
                    <a:pos x="116" y="155"/>
                  </a:cxn>
                  <a:cxn ang="0">
                    <a:pos x="117" y="155"/>
                  </a:cxn>
                  <a:cxn ang="0">
                    <a:pos x="196" y="133"/>
                  </a:cxn>
                  <a:cxn ang="0">
                    <a:pos x="275" y="55"/>
                  </a:cxn>
                  <a:cxn ang="0">
                    <a:pos x="266" y="10"/>
                  </a:cxn>
                  <a:cxn ang="0">
                    <a:pos x="222" y="19"/>
                  </a:cxn>
                  <a:cxn ang="0">
                    <a:pos x="164" y="78"/>
                  </a:cxn>
                  <a:cxn ang="0">
                    <a:pos x="116" y="91"/>
                  </a:cxn>
                  <a:cxn ang="0">
                    <a:pos x="98" y="89"/>
                  </a:cxn>
                  <a:cxn ang="0">
                    <a:pos x="71" y="80"/>
                  </a:cxn>
                  <a:cxn ang="0">
                    <a:pos x="68" y="78"/>
                  </a:cxn>
                </a:cxnLst>
                <a:rect l="0" t="0" r="r" b="b"/>
                <a:pathLst>
                  <a:path w="285" h="155">
                    <a:moveTo>
                      <a:pt x="68" y="78"/>
                    </a:moveTo>
                    <a:cubicBezTo>
                      <a:pt x="63" y="76"/>
                      <a:pt x="60" y="74"/>
                      <a:pt x="57" y="72"/>
                    </a:cubicBezTo>
                    <a:cubicBezTo>
                      <a:pt x="56" y="71"/>
                      <a:pt x="55" y="70"/>
                      <a:pt x="54" y="70"/>
                    </a:cubicBezTo>
                    <a:cubicBezTo>
                      <a:pt x="54" y="70"/>
                      <a:pt x="54" y="70"/>
                      <a:pt x="54" y="70"/>
                    </a:cubicBezTo>
                    <a:cubicBezTo>
                      <a:pt x="54" y="70"/>
                      <a:pt x="54" y="70"/>
                      <a:pt x="54" y="70"/>
                    </a:cubicBezTo>
                    <a:cubicBezTo>
                      <a:pt x="40" y="59"/>
                      <a:pt x="20" y="61"/>
                      <a:pt x="9" y="74"/>
                    </a:cubicBezTo>
                    <a:cubicBezTo>
                      <a:pt x="5" y="79"/>
                      <a:pt x="3" y="84"/>
                      <a:pt x="2" y="90"/>
                    </a:cubicBezTo>
                    <a:cubicBezTo>
                      <a:pt x="0" y="100"/>
                      <a:pt x="4" y="112"/>
                      <a:pt x="13" y="119"/>
                    </a:cubicBezTo>
                    <a:cubicBezTo>
                      <a:pt x="15" y="120"/>
                      <a:pt x="25" y="129"/>
                      <a:pt x="43" y="138"/>
                    </a:cubicBezTo>
                    <a:cubicBezTo>
                      <a:pt x="54" y="143"/>
                      <a:pt x="67" y="148"/>
                      <a:pt x="83" y="151"/>
                    </a:cubicBezTo>
                    <a:cubicBezTo>
                      <a:pt x="93" y="153"/>
                      <a:pt x="104" y="155"/>
                      <a:pt x="116" y="155"/>
                    </a:cubicBezTo>
                    <a:cubicBezTo>
                      <a:pt x="117" y="155"/>
                      <a:pt x="117" y="155"/>
                      <a:pt x="117" y="155"/>
                    </a:cubicBezTo>
                    <a:cubicBezTo>
                      <a:pt x="141" y="155"/>
                      <a:pt x="169" y="149"/>
                      <a:pt x="196" y="133"/>
                    </a:cubicBezTo>
                    <a:cubicBezTo>
                      <a:pt x="224" y="117"/>
                      <a:pt x="250" y="91"/>
                      <a:pt x="275" y="55"/>
                    </a:cubicBezTo>
                    <a:cubicBezTo>
                      <a:pt x="285" y="40"/>
                      <a:pt x="281" y="20"/>
                      <a:pt x="266" y="10"/>
                    </a:cubicBezTo>
                    <a:cubicBezTo>
                      <a:pt x="252" y="0"/>
                      <a:pt x="232" y="4"/>
                      <a:pt x="222" y="19"/>
                    </a:cubicBezTo>
                    <a:cubicBezTo>
                      <a:pt x="201" y="50"/>
                      <a:pt x="182" y="67"/>
                      <a:pt x="164" y="78"/>
                    </a:cubicBezTo>
                    <a:cubicBezTo>
                      <a:pt x="146" y="88"/>
                      <a:pt x="131" y="91"/>
                      <a:pt x="116" y="91"/>
                    </a:cubicBezTo>
                    <a:cubicBezTo>
                      <a:pt x="110" y="91"/>
                      <a:pt x="104" y="90"/>
                      <a:pt x="98" y="89"/>
                    </a:cubicBezTo>
                    <a:cubicBezTo>
                      <a:pt x="87" y="87"/>
                      <a:pt x="78" y="84"/>
                      <a:pt x="71" y="80"/>
                    </a:cubicBezTo>
                    <a:cubicBezTo>
                      <a:pt x="70" y="79"/>
                      <a:pt x="69" y="79"/>
                      <a:pt x="68" y="78"/>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nvGrpSpPr>
            <p:cNvPr id="41" name="Group 182"/>
            <p:cNvGrpSpPr/>
            <p:nvPr/>
          </p:nvGrpSpPr>
          <p:grpSpPr>
            <a:xfrm flipH="1">
              <a:off x="5120920" y="2219412"/>
              <a:ext cx="459761" cy="738507"/>
              <a:chOff x="7239000" y="1446213"/>
              <a:chExt cx="690563" cy="1119187"/>
            </a:xfrm>
            <a:solidFill>
              <a:srgbClr val="9E3039"/>
            </a:solidFill>
          </p:grpSpPr>
          <p:sp>
            <p:nvSpPr>
              <p:cNvPr id="86" name="Freeform 26"/>
              <p:cNvSpPr>
                <a:spLocks/>
              </p:cNvSpPr>
              <p:nvPr/>
            </p:nvSpPr>
            <p:spPr bwMode="auto">
              <a:xfrm>
                <a:off x="7264400" y="1912938"/>
                <a:ext cx="314325" cy="455612"/>
              </a:xfrm>
              <a:custGeom>
                <a:avLst/>
                <a:gdLst/>
                <a:ahLst/>
                <a:cxnLst>
                  <a:cxn ang="0">
                    <a:pos x="151" y="137"/>
                  </a:cxn>
                  <a:cxn ang="0">
                    <a:pos x="174" y="67"/>
                  </a:cxn>
                  <a:cxn ang="0">
                    <a:pos x="212" y="40"/>
                  </a:cxn>
                  <a:cxn ang="0">
                    <a:pos x="225" y="42"/>
                  </a:cxn>
                  <a:cxn ang="0">
                    <a:pos x="248" y="62"/>
                  </a:cxn>
                  <a:cxn ang="0">
                    <a:pos x="250" y="93"/>
                  </a:cxn>
                  <a:cxn ang="0">
                    <a:pos x="209" y="216"/>
                  </a:cxn>
                  <a:cxn ang="0">
                    <a:pos x="225" y="257"/>
                  </a:cxn>
                  <a:cxn ang="0">
                    <a:pos x="188" y="255"/>
                  </a:cxn>
                  <a:cxn ang="0">
                    <a:pos x="171" y="262"/>
                  </a:cxn>
                  <a:cxn ang="0">
                    <a:pos x="11" y="288"/>
                  </a:cxn>
                  <a:cxn ang="0">
                    <a:pos x="10" y="288"/>
                  </a:cxn>
                  <a:cxn ang="0">
                    <a:pos x="13" y="316"/>
                  </a:cxn>
                  <a:cxn ang="0">
                    <a:pos x="94" y="517"/>
                  </a:cxn>
                  <a:cxn ang="0">
                    <a:pos x="141" y="548"/>
                  </a:cxn>
                  <a:cxn ang="0">
                    <a:pos x="159" y="545"/>
                  </a:cxn>
                  <a:cxn ang="0">
                    <a:pos x="187" y="479"/>
                  </a:cxn>
                  <a:cxn ang="0">
                    <a:pos x="135" y="352"/>
                  </a:cxn>
                  <a:cxn ang="0">
                    <a:pos x="272" y="360"/>
                  </a:cxn>
                  <a:cxn ang="0">
                    <a:pos x="283" y="360"/>
                  </a:cxn>
                  <a:cxn ang="0">
                    <a:pos x="304" y="355"/>
                  </a:cxn>
                  <a:cxn ang="0">
                    <a:pos x="373" y="261"/>
                  </a:cxn>
                  <a:cxn ang="0">
                    <a:pos x="289" y="54"/>
                  </a:cxn>
                  <a:cxn ang="0">
                    <a:pos x="170" y="18"/>
                  </a:cxn>
                  <a:cxn ang="0">
                    <a:pos x="168" y="19"/>
                  </a:cxn>
                  <a:cxn ang="0">
                    <a:pos x="157" y="27"/>
                  </a:cxn>
                  <a:cxn ang="0">
                    <a:pos x="90" y="110"/>
                  </a:cxn>
                  <a:cxn ang="0">
                    <a:pos x="72" y="41"/>
                  </a:cxn>
                  <a:cxn ang="0">
                    <a:pos x="4" y="3"/>
                  </a:cxn>
                  <a:cxn ang="0">
                    <a:pos x="2" y="25"/>
                  </a:cxn>
                  <a:cxn ang="0">
                    <a:pos x="2" y="25"/>
                  </a:cxn>
                  <a:cxn ang="0">
                    <a:pos x="44" y="188"/>
                  </a:cxn>
                  <a:cxn ang="0">
                    <a:pos x="51" y="201"/>
                  </a:cxn>
                  <a:cxn ang="0">
                    <a:pos x="107" y="191"/>
                  </a:cxn>
                  <a:cxn ang="0">
                    <a:pos x="151" y="137"/>
                  </a:cxn>
                </a:cxnLst>
                <a:rect l="0" t="0" r="r" b="b"/>
                <a:pathLst>
                  <a:path w="379" h="548">
                    <a:moveTo>
                      <a:pt x="151" y="137"/>
                    </a:moveTo>
                    <a:cubicBezTo>
                      <a:pt x="174" y="67"/>
                      <a:pt x="174" y="67"/>
                      <a:pt x="174" y="67"/>
                    </a:cubicBezTo>
                    <a:cubicBezTo>
                      <a:pt x="180" y="51"/>
                      <a:pt x="195" y="40"/>
                      <a:pt x="212" y="40"/>
                    </a:cubicBezTo>
                    <a:cubicBezTo>
                      <a:pt x="216" y="40"/>
                      <a:pt x="221" y="41"/>
                      <a:pt x="225" y="42"/>
                    </a:cubicBezTo>
                    <a:cubicBezTo>
                      <a:pt x="235" y="45"/>
                      <a:pt x="243" y="52"/>
                      <a:pt x="248" y="62"/>
                    </a:cubicBezTo>
                    <a:cubicBezTo>
                      <a:pt x="253" y="72"/>
                      <a:pt x="253" y="82"/>
                      <a:pt x="250" y="93"/>
                    </a:cubicBezTo>
                    <a:cubicBezTo>
                      <a:pt x="209" y="216"/>
                      <a:pt x="209" y="216"/>
                      <a:pt x="209" y="216"/>
                    </a:cubicBezTo>
                    <a:cubicBezTo>
                      <a:pt x="215" y="229"/>
                      <a:pt x="220" y="243"/>
                      <a:pt x="225" y="257"/>
                    </a:cubicBezTo>
                    <a:cubicBezTo>
                      <a:pt x="188" y="255"/>
                      <a:pt x="188" y="255"/>
                      <a:pt x="188" y="255"/>
                    </a:cubicBezTo>
                    <a:cubicBezTo>
                      <a:pt x="183" y="258"/>
                      <a:pt x="177" y="261"/>
                      <a:pt x="171" y="262"/>
                    </a:cubicBezTo>
                    <a:cubicBezTo>
                      <a:pt x="11" y="288"/>
                      <a:pt x="11" y="288"/>
                      <a:pt x="11" y="288"/>
                    </a:cubicBezTo>
                    <a:cubicBezTo>
                      <a:pt x="11" y="288"/>
                      <a:pt x="10" y="288"/>
                      <a:pt x="10" y="288"/>
                    </a:cubicBezTo>
                    <a:cubicBezTo>
                      <a:pt x="9" y="297"/>
                      <a:pt x="9" y="307"/>
                      <a:pt x="13" y="316"/>
                    </a:cubicBezTo>
                    <a:cubicBezTo>
                      <a:pt x="94" y="517"/>
                      <a:pt x="94" y="517"/>
                      <a:pt x="94" y="517"/>
                    </a:cubicBezTo>
                    <a:cubicBezTo>
                      <a:pt x="102" y="536"/>
                      <a:pt x="121" y="548"/>
                      <a:pt x="141" y="548"/>
                    </a:cubicBezTo>
                    <a:cubicBezTo>
                      <a:pt x="147" y="548"/>
                      <a:pt x="153" y="547"/>
                      <a:pt x="159" y="545"/>
                    </a:cubicBezTo>
                    <a:cubicBezTo>
                      <a:pt x="185" y="534"/>
                      <a:pt x="197" y="505"/>
                      <a:pt x="187" y="479"/>
                    </a:cubicBezTo>
                    <a:cubicBezTo>
                      <a:pt x="135" y="352"/>
                      <a:pt x="135" y="352"/>
                      <a:pt x="135" y="352"/>
                    </a:cubicBezTo>
                    <a:cubicBezTo>
                      <a:pt x="272" y="360"/>
                      <a:pt x="272" y="360"/>
                      <a:pt x="272" y="360"/>
                    </a:cubicBezTo>
                    <a:cubicBezTo>
                      <a:pt x="275" y="360"/>
                      <a:pt x="279" y="360"/>
                      <a:pt x="283" y="360"/>
                    </a:cubicBezTo>
                    <a:cubicBezTo>
                      <a:pt x="289" y="359"/>
                      <a:pt x="296" y="357"/>
                      <a:pt x="304" y="355"/>
                    </a:cubicBezTo>
                    <a:cubicBezTo>
                      <a:pt x="339" y="345"/>
                      <a:pt x="379" y="326"/>
                      <a:pt x="373" y="261"/>
                    </a:cubicBezTo>
                    <a:cubicBezTo>
                      <a:pt x="358" y="173"/>
                      <a:pt x="338" y="124"/>
                      <a:pt x="289" y="54"/>
                    </a:cubicBezTo>
                    <a:cubicBezTo>
                      <a:pt x="253" y="4"/>
                      <a:pt x="200" y="0"/>
                      <a:pt x="170" y="18"/>
                    </a:cubicBezTo>
                    <a:cubicBezTo>
                      <a:pt x="169" y="18"/>
                      <a:pt x="169" y="18"/>
                      <a:pt x="168" y="19"/>
                    </a:cubicBezTo>
                    <a:cubicBezTo>
                      <a:pt x="164" y="21"/>
                      <a:pt x="160" y="24"/>
                      <a:pt x="157" y="27"/>
                    </a:cubicBezTo>
                    <a:cubicBezTo>
                      <a:pt x="90" y="110"/>
                      <a:pt x="90" y="110"/>
                      <a:pt x="90" y="110"/>
                    </a:cubicBezTo>
                    <a:cubicBezTo>
                      <a:pt x="72" y="41"/>
                      <a:pt x="72" y="41"/>
                      <a:pt x="72" y="41"/>
                    </a:cubicBezTo>
                    <a:cubicBezTo>
                      <a:pt x="45" y="38"/>
                      <a:pt x="20" y="24"/>
                      <a:pt x="4" y="3"/>
                    </a:cubicBezTo>
                    <a:cubicBezTo>
                      <a:pt x="1" y="10"/>
                      <a:pt x="0" y="17"/>
                      <a:pt x="2" y="25"/>
                    </a:cubicBezTo>
                    <a:cubicBezTo>
                      <a:pt x="2" y="25"/>
                      <a:pt x="2" y="25"/>
                      <a:pt x="2" y="25"/>
                    </a:cubicBezTo>
                    <a:cubicBezTo>
                      <a:pt x="44" y="188"/>
                      <a:pt x="44" y="188"/>
                      <a:pt x="44" y="188"/>
                    </a:cubicBezTo>
                    <a:cubicBezTo>
                      <a:pt x="46" y="192"/>
                      <a:pt x="48" y="197"/>
                      <a:pt x="51" y="201"/>
                    </a:cubicBezTo>
                    <a:cubicBezTo>
                      <a:pt x="107" y="191"/>
                      <a:pt x="107" y="191"/>
                      <a:pt x="107" y="191"/>
                    </a:cubicBezTo>
                    <a:lnTo>
                      <a:pt x="151" y="137"/>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7" name="Freeform 27"/>
              <p:cNvSpPr>
                <a:spLocks/>
              </p:cNvSpPr>
              <p:nvPr/>
            </p:nvSpPr>
            <p:spPr bwMode="auto">
              <a:xfrm>
                <a:off x="7239000" y="1949450"/>
                <a:ext cx="230188" cy="196850"/>
              </a:xfrm>
              <a:custGeom>
                <a:avLst/>
                <a:gdLst/>
                <a:ahLst/>
                <a:cxnLst>
                  <a:cxn ang="0">
                    <a:pos x="35" y="237"/>
                  </a:cxn>
                  <a:cxn ang="0">
                    <a:pos x="40" y="236"/>
                  </a:cxn>
                  <a:cxn ang="0">
                    <a:pos x="200" y="210"/>
                  </a:cxn>
                  <a:cxn ang="0">
                    <a:pos x="225" y="188"/>
                  </a:cxn>
                  <a:cxn ang="0">
                    <a:pos x="272" y="46"/>
                  </a:cxn>
                  <a:cxn ang="0">
                    <a:pos x="252" y="6"/>
                  </a:cxn>
                  <a:cxn ang="0">
                    <a:pos x="212" y="26"/>
                  </a:cxn>
                  <a:cxn ang="0">
                    <a:pos x="170" y="150"/>
                  </a:cxn>
                  <a:cxn ang="0">
                    <a:pos x="29" y="173"/>
                  </a:cxn>
                  <a:cxn ang="0">
                    <a:pos x="3" y="210"/>
                  </a:cxn>
                  <a:cxn ang="0">
                    <a:pos x="35" y="237"/>
                  </a:cxn>
                </a:cxnLst>
                <a:rect l="0" t="0" r="r" b="b"/>
                <a:pathLst>
                  <a:path w="278" h="237">
                    <a:moveTo>
                      <a:pt x="35" y="237"/>
                    </a:moveTo>
                    <a:cubicBezTo>
                      <a:pt x="36" y="237"/>
                      <a:pt x="38" y="237"/>
                      <a:pt x="40" y="236"/>
                    </a:cubicBezTo>
                    <a:cubicBezTo>
                      <a:pt x="200" y="210"/>
                      <a:pt x="200" y="210"/>
                      <a:pt x="200" y="210"/>
                    </a:cubicBezTo>
                    <a:cubicBezTo>
                      <a:pt x="212" y="208"/>
                      <a:pt x="221" y="200"/>
                      <a:pt x="225" y="188"/>
                    </a:cubicBezTo>
                    <a:cubicBezTo>
                      <a:pt x="272" y="46"/>
                      <a:pt x="272" y="46"/>
                      <a:pt x="272" y="46"/>
                    </a:cubicBezTo>
                    <a:cubicBezTo>
                      <a:pt x="278" y="29"/>
                      <a:pt x="269" y="11"/>
                      <a:pt x="252" y="6"/>
                    </a:cubicBezTo>
                    <a:cubicBezTo>
                      <a:pt x="235" y="0"/>
                      <a:pt x="217" y="9"/>
                      <a:pt x="212" y="26"/>
                    </a:cubicBezTo>
                    <a:cubicBezTo>
                      <a:pt x="170" y="150"/>
                      <a:pt x="170" y="150"/>
                      <a:pt x="170" y="150"/>
                    </a:cubicBezTo>
                    <a:cubicBezTo>
                      <a:pt x="29" y="173"/>
                      <a:pt x="29" y="173"/>
                      <a:pt x="29" y="173"/>
                    </a:cubicBezTo>
                    <a:cubicBezTo>
                      <a:pt x="12" y="176"/>
                      <a:pt x="0" y="193"/>
                      <a:pt x="3" y="210"/>
                    </a:cubicBezTo>
                    <a:cubicBezTo>
                      <a:pt x="6" y="226"/>
                      <a:pt x="19" y="237"/>
                      <a:pt x="35" y="237"/>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8" name="Freeform 28"/>
              <p:cNvSpPr>
                <a:spLocks/>
              </p:cNvSpPr>
              <p:nvPr/>
            </p:nvSpPr>
            <p:spPr bwMode="auto">
              <a:xfrm>
                <a:off x="7245350" y="1779588"/>
                <a:ext cx="171450" cy="171450"/>
              </a:xfrm>
              <a:custGeom>
                <a:avLst/>
                <a:gdLst/>
                <a:ahLst/>
                <a:cxnLst>
                  <a:cxn ang="0">
                    <a:pos x="147" y="181"/>
                  </a:cxn>
                  <a:cxn ang="0">
                    <a:pos x="181" y="59"/>
                  </a:cxn>
                  <a:cxn ang="0">
                    <a:pos x="59" y="25"/>
                  </a:cxn>
                  <a:cxn ang="0">
                    <a:pos x="25" y="147"/>
                  </a:cxn>
                  <a:cxn ang="0">
                    <a:pos x="147" y="181"/>
                  </a:cxn>
                </a:cxnLst>
                <a:rect l="0" t="0" r="r" b="b"/>
                <a:pathLst>
                  <a:path w="206" h="206">
                    <a:moveTo>
                      <a:pt x="147" y="181"/>
                    </a:moveTo>
                    <a:cubicBezTo>
                      <a:pt x="190" y="157"/>
                      <a:pt x="206" y="102"/>
                      <a:pt x="181" y="59"/>
                    </a:cubicBezTo>
                    <a:cubicBezTo>
                      <a:pt x="157" y="15"/>
                      <a:pt x="102" y="0"/>
                      <a:pt x="59" y="25"/>
                    </a:cubicBezTo>
                    <a:cubicBezTo>
                      <a:pt x="15" y="49"/>
                      <a:pt x="0" y="104"/>
                      <a:pt x="25" y="147"/>
                    </a:cubicBezTo>
                    <a:cubicBezTo>
                      <a:pt x="49" y="191"/>
                      <a:pt x="104" y="206"/>
                      <a:pt x="147" y="181"/>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9" name="Freeform 29"/>
              <p:cNvSpPr>
                <a:spLocks noEditPoints="1"/>
              </p:cNvSpPr>
              <p:nvPr/>
            </p:nvSpPr>
            <p:spPr bwMode="auto">
              <a:xfrm>
                <a:off x="7400925" y="2220913"/>
                <a:ext cx="254000" cy="344487"/>
              </a:xfrm>
              <a:custGeom>
                <a:avLst/>
                <a:gdLst/>
                <a:ahLst/>
                <a:cxnLst>
                  <a:cxn ang="0">
                    <a:pos x="127" y="21"/>
                  </a:cxn>
                  <a:cxn ang="0">
                    <a:pos x="140" y="21"/>
                  </a:cxn>
                  <a:cxn ang="0">
                    <a:pos x="140" y="0"/>
                  </a:cxn>
                  <a:cxn ang="0">
                    <a:pos x="20" y="0"/>
                  </a:cxn>
                  <a:cxn ang="0">
                    <a:pos x="20" y="21"/>
                  </a:cxn>
                  <a:cxn ang="0">
                    <a:pos x="34" y="21"/>
                  </a:cxn>
                  <a:cxn ang="0">
                    <a:pos x="0" y="213"/>
                  </a:cxn>
                  <a:cxn ang="0">
                    <a:pos x="21" y="217"/>
                  </a:cxn>
                  <a:cxn ang="0">
                    <a:pos x="34" y="139"/>
                  </a:cxn>
                  <a:cxn ang="0">
                    <a:pos x="126" y="139"/>
                  </a:cxn>
                  <a:cxn ang="0">
                    <a:pos x="139" y="217"/>
                  </a:cxn>
                  <a:cxn ang="0">
                    <a:pos x="160" y="213"/>
                  </a:cxn>
                  <a:cxn ang="0">
                    <a:pos x="127" y="21"/>
                  </a:cxn>
                  <a:cxn ang="0">
                    <a:pos x="38" y="118"/>
                  </a:cxn>
                  <a:cxn ang="0">
                    <a:pos x="55" y="21"/>
                  </a:cxn>
                  <a:cxn ang="0">
                    <a:pos x="105" y="21"/>
                  </a:cxn>
                  <a:cxn ang="0">
                    <a:pos x="122" y="118"/>
                  </a:cxn>
                  <a:cxn ang="0">
                    <a:pos x="38" y="118"/>
                  </a:cxn>
                </a:cxnLst>
                <a:rect l="0" t="0" r="r" b="b"/>
                <a:pathLst>
                  <a:path w="160" h="217">
                    <a:moveTo>
                      <a:pt x="127" y="21"/>
                    </a:moveTo>
                    <a:lnTo>
                      <a:pt x="140" y="21"/>
                    </a:lnTo>
                    <a:lnTo>
                      <a:pt x="140" y="0"/>
                    </a:lnTo>
                    <a:lnTo>
                      <a:pt x="20" y="0"/>
                    </a:lnTo>
                    <a:lnTo>
                      <a:pt x="20" y="21"/>
                    </a:lnTo>
                    <a:lnTo>
                      <a:pt x="34" y="21"/>
                    </a:lnTo>
                    <a:lnTo>
                      <a:pt x="0" y="213"/>
                    </a:lnTo>
                    <a:lnTo>
                      <a:pt x="21" y="217"/>
                    </a:lnTo>
                    <a:lnTo>
                      <a:pt x="34" y="139"/>
                    </a:lnTo>
                    <a:lnTo>
                      <a:pt x="126" y="139"/>
                    </a:lnTo>
                    <a:lnTo>
                      <a:pt x="139" y="217"/>
                    </a:lnTo>
                    <a:lnTo>
                      <a:pt x="160" y="213"/>
                    </a:lnTo>
                    <a:lnTo>
                      <a:pt x="127" y="21"/>
                    </a:lnTo>
                    <a:close/>
                    <a:moveTo>
                      <a:pt x="38" y="118"/>
                    </a:moveTo>
                    <a:lnTo>
                      <a:pt x="55" y="21"/>
                    </a:lnTo>
                    <a:lnTo>
                      <a:pt x="105" y="21"/>
                    </a:lnTo>
                    <a:lnTo>
                      <a:pt x="122" y="118"/>
                    </a:lnTo>
                    <a:lnTo>
                      <a:pt x="38" y="118"/>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0" name="Freeform 30"/>
              <p:cNvSpPr>
                <a:spLocks/>
              </p:cNvSpPr>
              <p:nvPr/>
            </p:nvSpPr>
            <p:spPr bwMode="auto">
              <a:xfrm>
                <a:off x="7477125" y="1446213"/>
                <a:ext cx="452438" cy="287337"/>
              </a:xfrm>
              <a:custGeom>
                <a:avLst/>
                <a:gdLst/>
                <a:ahLst/>
                <a:cxnLst>
                  <a:cxn ang="0">
                    <a:pos x="113" y="259"/>
                  </a:cxn>
                  <a:cxn ang="0">
                    <a:pos x="124" y="258"/>
                  </a:cxn>
                  <a:cxn ang="0">
                    <a:pos x="123" y="268"/>
                  </a:cxn>
                  <a:cxn ang="0">
                    <a:pos x="227" y="347"/>
                  </a:cxn>
                  <a:cxn ang="0">
                    <a:pos x="313" y="312"/>
                  </a:cxn>
                  <a:cxn ang="0">
                    <a:pos x="341" y="317"/>
                  </a:cxn>
                  <a:cxn ang="0">
                    <a:pos x="400" y="285"/>
                  </a:cxn>
                  <a:cxn ang="0">
                    <a:pos x="401" y="285"/>
                  </a:cxn>
                  <a:cxn ang="0">
                    <a:pos x="544" y="180"/>
                  </a:cxn>
                  <a:cxn ang="0">
                    <a:pos x="449" y="81"/>
                  </a:cxn>
                  <a:cxn ang="0">
                    <a:pos x="368" y="27"/>
                  </a:cxn>
                  <a:cxn ang="0">
                    <a:pos x="341" y="31"/>
                  </a:cxn>
                  <a:cxn ang="0">
                    <a:pos x="248" y="0"/>
                  </a:cxn>
                  <a:cxn ang="0">
                    <a:pos x="118" y="83"/>
                  </a:cxn>
                  <a:cxn ang="0">
                    <a:pos x="113" y="82"/>
                  </a:cxn>
                  <a:cxn ang="0">
                    <a:pos x="0" y="171"/>
                  </a:cxn>
                  <a:cxn ang="0">
                    <a:pos x="113" y="259"/>
                  </a:cxn>
                </a:cxnLst>
                <a:rect l="0" t="0" r="r" b="b"/>
                <a:pathLst>
                  <a:path w="544" h="347">
                    <a:moveTo>
                      <a:pt x="113" y="259"/>
                    </a:moveTo>
                    <a:cubicBezTo>
                      <a:pt x="116" y="259"/>
                      <a:pt x="120" y="259"/>
                      <a:pt x="124" y="258"/>
                    </a:cubicBezTo>
                    <a:cubicBezTo>
                      <a:pt x="123" y="261"/>
                      <a:pt x="123" y="264"/>
                      <a:pt x="123" y="268"/>
                    </a:cubicBezTo>
                    <a:cubicBezTo>
                      <a:pt x="123" y="311"/>
                      <a:pt x="170" y="347"/>
                      <a:pt x="227" y="347"/>
                    </a:cubicBezTo>
                    <a:cubicBezTo>
                      <a:pt x="263" y="347"/>
                      <a:pt x="295" y="333"/>
                      <a:pt x="313" y="312"/>
                    </a:cubicBezTo>
                    <a:cubicBezTo>
                      <a:pt x="322" y="316"/>
                      <a:pt x="331" y="317"/>
                      <a:pt x="341" y="317"/>
                    </a:cubicBezTo>
                    <a:cubicBezTo>
                      <a:pt x="367" y="317"/>
                      <a:pt x="390" y="304"/>
                      <a:pt x="400" y="285"/>
                    </a:cubicBezTo>
                    <a:cubicBezTo>
                      <a:pt x="400" y="285"/>
                      <a:pt x="401" y="285"/>
                      <a:pt x="401" y="285"/>
                    </a:cubicBezTo>
                    <a:cubicBezTo>
                      <a:pt x="480" y="285"/>
                      <a:pt x="544" y="238"/>
                      <a:pt x="544" y="180"/>
                    </a:cubicBezTo>
                    <a:cubicBezTo>
                      <a:pt x="544" y="134"/>
                      <a:pt x="504" y="96"/>
                      <a:pt x="449" y="81"/>
                    </a:cubicBezTo>
                    <a:cubicBezTo>
                      <a:pt x="443" y="50"/>
                      <a:pt x="409" y="27"/>
                      <a:pt x="368" y="27"/>
                    </a:cubicBezTo>
                    <a:cubicBezTo>
                      <a:pt x="359" y="27"/>
                      <a:pt x="350" y="28"/>
                      <a:pt x="341" y="31"/>
                    </a:cubicBezTo>
                    <a:cubicBezTo>
                      <a:pt x="317" y="12"/>
                      <a:pt x="284" y="0"/>
                      <a:pt x="248" y="0"/>
                    </a:cubicBezTo>
                    <a:cubicBezTo>
                      <a:pt x="185" y="0"/>
                      <a:pt x="132" y="35"/>
                      <a:pt x="118" y="83"/>
                    </a:cubicBezTo>
                    <a:cubicBezTo>
                      <a:pt x="116" y="82"/>
                      <a:pt x="114" y="82"/>
                      <a:pt x="113" y="82"/>
                    </a:cubicBezTo>
                    <a:cubicBezTo>
                      <a:pt x="50" y="82"/>
                      <a:pt x="0" y="122"/>
                      <a:pt x="0" y="171"/>
                    </a:cubicBezTo>
                    <a:cubicBezTo>
                      <a:pt x="0" y="219"/>
                      <a:pt x="50" y="259"/>
                      <a:pt x="113" y="259"/>
                    </a:cubicBezTo>
                    <a:close/>
                  </a:path>
                </a:pathLst>
              </a:custGeom>
              <a:solidFill>
                <a:schemeClr val="accent4"/>
              </a:solidFill>
              <a:ln w="9525">
                <a:solidFill>
                  <a:schemeClr val="bg1"/>
                </a:solidFill>
                <a:round/>
                <a:headEnd/>
                <a:tailEnd/>
              </a:ln>
            </p:spPr>
            <p:txBody>
              <a:bodyPr vert="horz" wrap="square" lIns="0" tIns="0" rIns="0" bIns="0" numCol="1" anchor="ctr" anchorCtr="0" compatLnSpc="1">
                <a:prstTxWarp prst="textNoShape">
                  <a:avLst/>
                </a:prstTxWarp>
              </a:bodyPr>
              <a:lstStyle/>
              <a:p>
                <a:pPr algn="ctr"/>
                <a:r>
                  <a:rPr lang="en-GB" sz="447" dirty="0">
                    <a:solidFill>
                      <a:prstClr val="white"/>
                    </a:solidFill>
                  </a:rPr>
                  <a:t>?</a:t>
                </a:r>
              </a:p>
            </p:txBody>
          </p:sp>
          <p:sp>
            <p:nvSpPr>
              <p:cNvPr id="91" name="Oval 31"/>
              <p:cNvSpPr>
                <a:spLocks noChangeArrowheads="1"/>
              </p:cNvSpPr>
              <p:nvPr/>
            </p:nvSpPr>
            <p:spPr bwMode="auto">
              <a:xfrm>
                <a:off x="7494587" y="1684338"/>
                <a:ext cx="69850" cy="49212"/>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2" name="Oval 32"/>
              <p:cNvSpPr>
                <a:spLocks noChangeArrowheads="1"/>
              </p:cNvSpPr>
              <p:nvPr/>
            </p:nvSpPr>
            <p:spPr bwMode="auto">
              <a:xfrm>
                <a:off x="7458075" y="1741488"/>
                <a:ext cx="41275" cy="28575"/>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93" name="Oval 33"/>
              <p:cNvSpPr>
                <a:spLocks noChangeArrowheads="1"/>
              </p:cNvSpPr>
              <p:nvPr/>
            </p:nvSpPr>
            <p:spPr bwMode="auto">
              <a:xfrm>
                <a:off x="7407275" y="1758950"/>
                <a:ext cx="39688" cy="28575"/>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cxnSp>
          <p:nvCxnSpPr>
            <p:cNvPr id="42" name="Straight Connector 41"/>
            <p:cNvCxnSpPr/>
            <p:nvPr/>
          </p:nvCxnSpPr>
          <p:spPr>
            <a:xfrm flipV="1">
              <a:off x="8802558" y="2464067"/>
              <a:ext cx="0" cy="1549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109678" y="2464067"/>
              <a:ext cx="0" cy="1549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85"/>
            <p:cNvGrpSpPr/>
            <p:nvPr/>
          </p:nvGrpSpPr>
          <p:grpSpPr>
            <a:xfrm>
              <a:off x="6911150" y="2215893"/>
              <a:ext cx="441120" cy="426581"/>
              <a:chOff x="4021138" y="3014663"/>
              <a:chExt cx="1111250" cy="1084262"/>
            </a:xfrm>
            <a:solidFill>
              <a:srgbClr val="9E3039"/>
            </a:solidFill>
          </p:grpSpPr>
          <p:sp>
            <p:nvSpPr>
              <p:cNvPr id="79" name="Freeform 40"/>
              <p:cNvSpPr>
                <a:spLocks/>
              </p:cNvSpPr>
              <p:nvPr/>
            </p:nvSpPr>
            <p:spPr bwMode="auto">
              <a:xfrm>
                <a:off x="4216400" y="3014663"/>
                <a:ext cx="274637" cy="274637"/>
              </a:xfrm>
              <a:custGeom>
                <a:avLst/>
                <a:gdLst/>
                <a:ahLst/>
                <a:cxnLst>
                  <a:cxn ang="0">
                    <a:pos x="187" y="120"/>
                  </a:cxn>
                  <a:cxn ang="0">
                    <a:pos x="120" y="12"/>
                  </a:cxn>
                  <a:cxn ang="0">
                    <a:pos x="12" y="79"/>
                  </a:cxn>
                  <a:cxn ang="0">
                    <a:pos x="79" y="187"/>
                  </a:cxn>
                  <a:cxn ang="0">
                    <a:pos x="187" y="120"/>
                  </a:cxn>
                </a:cxnLst>
                <a:rect l="0" t="0" r="r" b="b"/>
                <a:pathLst>
                  <a:path w="198" h="198">
                    <a:moveTo>
                      <a:pt x="187" y="120"/>
                    </a:moveTo>
                    <a:cubicBezTo>
                      <a:pt x="198" y="71"/>
                      <a:pt x="168" y="23"/>
                      <a:pt x="120" y="12"/>
                    </a:cubicBezTo>
                    <a:cubicBezTo>
                      <a:pt x="71" y="0"/>
                      <a:pt x="23" y="30"/>
                      <a:pt x="12" y="79"/>
                    </a:cubicBezTo>
                    <a:cubicBezTo>
                      <a:pt x="0" y="127"/>
                      <a:pt x="31" y="176"/>
                      <a:pt x="79" y="187"/>
                    </a:cubicBezTo>
                    <a:cubicBezTo>
                      <a:pt x="127" y="198"/>
                      <a:pt x="176" y="168"/>
                      <a:pt x="187" y="120"/>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0" name="Freeform 41"/>
              <p:cNvSpPr>
                <a:spLocks/>
              </p:cNvSpPr>
              <p:nvPr/>
            </p:nvSpPr>
            <p:spPr bwMode="auto">
              <a:xfrm>
                <a:off x="4021138" y="3830638"/>
                <a:ext cx="333375" cy="263525"/>
              </a:xfrm>
              <a:custGeom>
                <a:avLst/>
                <a:gdLst/>
                <a:ahLst/>
                <a:cxnLst>
                  <a:cxn ang="0">
                    <a:pos x="177" y="0"/>
                  </a:cxn>
                  <a:cxn ang="0">
                    <a:pos x="33" y="0"/>
                  </a:cxn>
                  <a:cxn ang="0">
                    <a:pos x="0" y="166"/>
                  </a:cxn>
                  <a:cxn ang="0">
                    <a:pos x="210" y="166"/>
                  </a:cxn>
                  <a:cxn ang="0">
                    <a:pos x="177" y="0"/>
                  </a:cxn>
                </a:cxnLst>
                <a:rect l="0" t="0" r="r" b="b"/>
                <a:pathLst>
                  <a:path w="210" h="166">
                    <a:moveTo>
                      <a:pt x="177" y="0"/>
                    </a:moveTo>
                    <a:lnTo>
                      <a:pt x="33" y="0"/>
                    </a:lnTo>
                    <a:lnTo>
                      <a:pt x="0" y="166"/>
                    </a:lnTo>
                    <a:lnTo>
                      <a:pt x="210" y="166"/>
                    </a:lnTo>
                    <a:lnTo>
                      <a:pt x="177" y="0"/>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1" name="Freeform 42"/>
              <p:cNvSpPr>
                <a:spLocks/>
              </p:cNvSpPr>
              <p:nvPr/>
            </p:nvSpPr>
            <p:spPr bwMode="auto">
              <a:xfrm>
                <a:off x="4135438" y="3287713"/>
                <a:ext cx="996950" cy="811212"/>
              </a:xfrm>
              <a:custGeom>
                <a:avLst/>
                <a:gdLst/>
                <a:ahLst/>
                <a:cxnLst>
                  <a:cxn ang="0">
                    <a:pos x="284" y="178"/>
                  </a:cxn>
                  <a:cxn ang="0">
                    <a:pos x="284" y="209"/>
                  </a:cxn>
                  <a:cxn ang="0">
                    <a:pos x="322" y="209"/>
                  </a:cxn>
                  <a:cxn ang="0">
                    <a:pos x="322" y="296"/>
                  </a:cxn>
                  <a:cxn ang="0">
                    <a:pos x="318" y="290"/>
                  </a:cxn>
                  <a:cxn ang="0">
                    <a:pos x="279" y="270"/>
                  </a:cxn>
                  <a:cxn ang="0">
                    <a:pos x="156" y="270"/>
                  </a:cxn>
                  <a:cxn ang="0">
                    <a:pos x="158" y="161"/>
                  </a:cxn>
                  <a:cxn ang="0">
                    <a:pos x="118" y="141"/>
                  </a:cxn>
                  <a:cxn ang="0">
                    <a:pos x="71" y="98"/>
                  </a:cxn>
                  <a:cxn ang="0">
                    <a:pos x="65" y="68"/>
                  </a:cxn>
                  <a:cxn ang="0">
                    <a:pos x="82" y="43"/>
                  </a:cxn>
                  <a:cxn ang="0">
                    <a:pos x="104" y="36"/>
                  </a:cxn>
                  <a:cxn ang="0">
                    <a:pos x="137" y="53"/>
                  </a:cxn>
                  <a:cxn ang="0">
                    <a:pos x="137" y="54"/>
                  </a:cxn>
                  <a:cxn ang="0">
                    <a:pos x="141" y="58"/>
                  </a:cxn>
                  <a:cxn ang="0">
                    <a:pos x="161" y="74"/>
                  </a:cxn>
                  <a:cxn ang="0">
                    <a:pos x="166" y="77"/>
                  </a:cxn>
                  <a:cxn ang="0">
                    <a:pos x="119" y="5"/>
                  </a:cxn>
                  <a:cxn ang="0">
                    <a:pos x="21" y="83"/>
                  </a:cxn>
                  <a:cxn ang="0">
                    <a:pos x="18" y="306"/>
                  </a:cxn>
                  <a:cxn ang="0">
                    <a:pos x="46" y="353"/>
                  </a:cxn>
                  <a:cxn ang="0">
                    <a:pos x="84" y="370"/>
                  </a:cxn>
                  <a:cxn ang="0">
                    <a:pos x="84" y="370"/>
                  </a:cxn>
                  <a:cxn ang="0">
                    <a:pos x="212" y="370"/>
                  </a:cxn>
                  <a:cxn ang="0">
                    <a:pos x="170" y="521"/>
                  </a:cxn>
                  <a:cxn ang="0">
                    <a:pos x="204" y="583"/>
                  </a:cxn>
                  <a:cxn ang="0">
                    <a:pos x="218" y="585"/>
                  </a:cxn>
                  <a:cxn ang="0">
                    <a:pos x="266" y="548"/>
                  </a:cxn>
                  <a:cxn ang="0">
                    <a:pos x="322" y="350"/>
                  </a:cxn>
                  <a:cxn ang="0">
                    <a:pos x="322" y="582"/>
                  </a:cxn>
                  <a:cxn ang="0">
                    <a:pos x="365" y="582"/>
                  </a:cxn>
                  <a:cxn ang="0">
                    <a:pos x="365" y="209"/>
                  </a:cxn>
                  <a:cxn ang="0">
                    <a:pos x="637" y="209"/>
                  </a:cxn>
                  <a:cxn ang="0">
                    <a:pos x="637" y="582"/>
                  </a:cxn>
                  <a:cxn ang="0">
                    <a:pos x="680" y="582"/>
                  </a:cxn>
                  <a:cxn ang="0">
                    <a:pos x="680" y="209"/>
                  </a:cxn>
                  <a:cxn ang="0">
                    <a:pos x="718" y="209"/>
                  </a:cxn>
                  <a:cxn ang="0">
                    <a:pos x="718" y="169"/>
                  </a:cxn>
                  <a:cxn ang="0">
                    <a:pos x="345" y="169"/>
                  </a:cxn>
                  <a:cxn ang="0">
                    <a:pos x="337" y="171"/>
                  </a:cxn>
                  <a:cxn ang="0">
                    <a:pos x="284" y="178"/>
                  </a:cxn>
                </a:cxnLst>
                <a:rect l="0" t="0" r="r" b="b"/>
                <a:pathLst>
                  <a:path w="718" h="585">
                    <a:moveTo>
                      <a:pt x="284" y="178"/>
                    </a:moveTo>
                    <a:cubicBezTo>
                      <a:pt x="284" y="209"/>
                      <a:pt x="284" y="209"/>
                      <a:pt x="284" y="209"/>
                    </a:cubicBezTo>
                    <a:cubicBezTo>
                      <a:pt x="322" y="209"/>
                      <a:pt x="322" y="209"/>
                      <a:pt x="322" y="209"/>
                    </a:cubicBezTo>
                    <a:cubicBezTo>
                      <a:pt x="322" y="296"/>
                      <a:pt x="322" y="296"/>
                      <a:pt x="322" y="296"/>
                    </a:cubicBezTo>
                    <a:cubicBezTo>
                      <a:pt x="321" y="294"/>
                      <a:pt x="320" y="292"/>
                      <a:pt x="318" y="290"/>
                    </a:cubicBezTo>
                    <a:cubicBezTo>
                      <a:pt x="309" y="278"/>
                      <a:pt x="294" y="270"/>
                      <a:pt x="279" y="270"/>
                    </a:cubicBezTo>
                    <a:cubicBezTo>
                      <a:pt x="156" y="270"/>
                      <a:pt x="156" y="270"/>
                      <a:pt x="156" y="270"/>
                    </a:cubicBezTo>
                    <a:cubicBezTo>
                      <a:pt x="153" y="234"/>
                      <a:pt x="154" y="196"/>
                      <a:pt x="158" y="161"/>
                    </a:cubicBezTo>
                    <a:cubicBezTo>
                      <a:pt x="142" y="155"/>
                      <a:pt x="128" y="148"/>
                      <a:pt x="118" y="141"/>
                    </a:cubicBezTo>
                    <a:cubicBezTo>
                      <a:pt x="89" y="123"/>
                      <a:pt x="75" y="104"/>
                      <a:pt x="71" y="98"/>
                    </a:cubicBezTo>
                    <a:cubicBezTo>
                      <a:pt x="65" y="89"/>
                      <a:pt x="63" y="79"/>
                      <a:pt x="65" y="68"/>
                    </a:cubicBezTo>
                    <a:cubicBezTo>
                      <a:pt x="67" y="58"/>
                      <a:pt x="73" y="49"/>
                      <a:pt x="82" y="43"/>
                    </a:cubicBezTo>
                    <a:cubicBezTo>
                      <a:pt x="88" y="38"/>
                      <a:pt x="96" y="36"/>
                      <a:pt x="104" y="36"/>
                    </a:cubicBezTo>
                    <a:cubicBezTo>
                      <a:pt x="117" y="36"/>
                      <a:pt x="129" y="42"/>
                      <a:pt x="137" y="53"/>
                    </a:cubicBezTo>
                    <a:cubicBezTo>
                      <a:pt x="137" y="54"/>
                      <a:pt x="137" y="54"/>
                      <a:pt x="137" y="54"/>
                    </a:cubicBezTo>
                    <a:cubicBezTo>
                      <a:pt x="138" y="54"/>
                      <a:pt x="139" y="56"/>
                      <a:pt x="141" y="58"/>
                    </a:cubicBezTo>
                    <a:cubicBezTo>
                      <a:pt x="145" y="62"/>
                      <a:pt x="151" y="68"/>
                      <a:pt x="161" y="74"/>
                    </a:cubicBezTo>
                    <a:cubicBezTo>
                      <a:pt x="163" y="75"/>
                      <a:pt x="165" y="76"/>
                      <a:pt x="166" y="77"/>
                    </a:cubicBezTo>
                    <a:cubicBezTo>
                      <a:pt x="166" y="43"/>
                      <a:pt x="148" y="10"/>
                      <a:pt x="119" y="5"/>
                    </a:cubicBezTo>
                    <a:cubicBezTo>
                      <a:pt x="84" y="0"/>
                      <a:pt x="36" y="23"/>
                      <a:pt x="21" y="83"/>
                    </a:cubicBezTo>
                    <a:cubicBezTo>
                      <a:pt x="1" y="166"/>
                      <a:pt x="0" y="219"/>
                      <a:pt x="18" y="306"/>
                    </a:cubicBezTo>
                    <a:cubicBezTo>
                      <a:pt x="25" y="328"/>
                      <a:pt x="34" y="343"/>
                      <a:pt x="46" y="353"/>
                    </a:cubicBezTo>
                    <a:cubicBezTo>
                      <a:pt x="55" y="364"/>
                      <a:pt x="69" y="370"/>
                      <a:pt x="84" y="370"/>
                    </a:cubicBezTo>
                    <a:cubicBezTo>
                      <a:pt x="84" y="370"/>
                      <a:pt x="84" y="370"/>
                      <a:pt x="84" y="370"/>
                    </a:cubicBezTo>
                    <a:cubicBezTo>
                      <a:pt x="212" y="370"/>
                      <a:pt x="212" y="370"/>
                      <a:pt x="212" y="370"/>
                    </a:cubicBezTo>
                    <a:cubicBezTo>
                      <a:pt x="170" y="521"/>
                      <a:pt x="170" y="521"/>
                      <a:pt x="170" y="521"/>
                    </a:cubicBezTo>
                    <a:cubicBezTo>
                      <a:pt x="162" y="548"/>
                      <a:pt x="178" y="575"/>
                      <a:pt x="204" y="583"/>
                    </a:cubicBezTo>
                    <a:cubicBezTo>
                      <a:pt x="209" y="584"/>
                      <a:pt x="213" y="585"/>
                      <a:pt x="218" y="585"/>
                    </a:cubicBezTo>
                    <a:cubicBezTo>
                      <a:pt x="240" y="585"/>
                      <a:pt x="260" y="570"/>
                      <a:pt x="266" y="548"/>
                    </a:cubicBezTo>
                    <a:cubicBezTo>
                      <a:pt x="322" y="350"/>
                      <a:pt x="322" y="350"/>
                      <a:pt x="322" y="350"/>
                    </a:cubicBezTo>
                    <a:cubicBezTo>
                      <a:pt x="322" y="582"/>
                      <a:pt x="322" y="582"/>
                      <a:pt x="322" y="582"/>
                    </a:cubicBezTo>
                    <a:cubicBezTo>
                      <a:pt x="365" y="582"/>
                      <a:pt x="365" y="582"/>
                      <a:pt x="365" y="582"/>
                    </a:cubicBezTo>
                    <a:cubicBezTo>
                      <a:pt x="365" y="209"/>
                      <a:pt x="365" y="209"/>
                      <a:pt x="365" y="209"/>
                    </a:cubicBezTo>
                    <a:cubicBezTo>
                      <a:pt x="637" y="209"/>
                      <a:pt x="637" y="209"/>
                      <a:pt x="637" y="209"/>
                    </a:cubicBezTo>
                    <a:cubicBezTo>
                      <a:pt x="637" y="582"/>
                      <a:pt x="637" y="582"/>
                      <a:pt x="637" y="582"/>
                    </a:cubicBezTo>
                    <a:cubicBezTo>
                      <a:pt x="680" y="582"/>
                      <a:pt x="680" y="582"/>
                      <a:pt x="680" y="582"/>
                    </a:cubicBezTo>
                    <a:cubicBezTo>
                      <a:pt x="680" y="209"/>
                      <a:pt x="680" y="209"/>
                      <a:pt x="680" y="209"/>
                    </a:cubicBezTo>
                    <a:cubicBezTo>
                      <a:pt x="718" y="209"/>
                      <a:pt x="718" y="209"/>
                      <a:pt x="718" y="209"/>
                    </a:cubicBezTo>
                    <a:cubicBezTo>
                      <a:pt x="718" y="169"/>
                      <a:pt x="718" y="169"/>
                      <a:pt x="718" y="169"/>
                    </a:cubicBezTo>
                    <a:cubicBezTo>
                      <a:pt x="345" y="169"/>
                      <a:pt x="345" y="169"/>
                      <a:pt x="345" y="169"/>
                    </a:cubicBezTo>
                    <a:cubicBezTo>
                      <a:pt x="342" y="170"/>
                      <a:pt x="339" y="171"/>
                      <a:pt x="337" y="171"/>
                    </a:cubicBezTo>
                    <a:cubicBezTo>
                      <a:pt x="319" y="175"/>
                      <a:pt x="301" y="177"/>
                      <a:pt x="284" y="178"/>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2" name="Rectangle 43"/>
              <p:cNvSpPr>
                <a:spLocks noChangeArrowheads="1"/>
              </p:cNvSpPr>
              <p:nvPr/>
            </p:nvSpPr>
            <p:spPr bwMode="auto">
              <a:xfrm>
                <a:off x="4868863" y="3479800"/>
                <a:ext cx="138112" cy="25400"/>
              </a:xfrm>
              <a:prstGeom prst="rect">
                <a:avLst/>
              </a:prstGeom>
              <a:solidFill>
                <a:schemeClr val="accent4"/>
              </a:solidFill>
              <a:ln w="9525">
                <a:noFill/>
                <a:miter lim="800000"/>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3" name="Freeform 44"/>
              <p:cNvSpPr>
                <a:spLocks/>
              </p:cNvSpPr>
              <p:nvPr/>
            </p:nvSpPr>
            <p:spPr bwMode="auto">
              <a:xfrm>
                <a:off x="4632325" y="3486150"/>
                <a:ext cx="85725" cy="22225"/>
              </a:xfrm>
              <a:custGeom>
                <a:avLst/>
                <a:gdLst/>
                <a:ahLst/>
                <a:cxnLst>
                  <a:cxn ang="0">
                    <a:pos x="0" y="16"/>
                  </a:cxn>
                  <a:cxn ang="0">
                    <a:pos x="61" y="16"/>
                  </a:cxn>
                  <a:cxn ang="0">
                    <a:pos x="61" y="0"/>
                  </a:cxn>
                  <a:cxn ang="0">
                    <a:pos x="9" y="0"/>
                  </a:cxn>
                  <a:cxn ang="0">
                    <a:pos x="4" y="10"/>
                  </a:cxn>
                  <a:cxn ang="0">
                    <a:pos x="0" y="16"/>
                  </a:cxn>
                </a:cxnLst>
                <a:rect l="0" t="0" r="r" b="b"/>
                <a:pathLst>
                  <a:path w="61" h="16">
                    <a:moveTo>
                      <a:pt x="0" y="16"/>
                    </a:moveTo>
                    <a:cubicBezTo>
                      <a:pt x="61" y="16"/>
                      <a:pt x="61" y="16"/>
                      <a:pt x="61" y="16"/>
                    </a:cubicBezTo>
                    <a:cubicBezTo>
                      <a:pt x="61" y="0"/>
                      <a:pt x="61" y="0"/>
                      <a:pt x="61" y="0"/>
                    </a:cubicBezTo>
                    <a:cubicBezTo>
                      <a:pt x="9" y="0"/>
                      <a:pt x="9" y="0"/>
                      <a:pt x="9" y="0"/>
                    </a:cubicBezTo>
                    <a:cubicBezTo>
                      <a:pt x="8" y="4"/>
                      <a:pt x="6" y="7"/>
                      <a:pt x="4" y="10"/>
                    </a:cubicBezTo>
                    <a:cubicBezTo>
                      <a:pt x="3" y="12"/>
                      <a:pt x="1" y="14"/>
                      <a:pt x="0" y="16"/>
                    </a:cubicBezTo>
                    <a:close/>
                  </a:path>
                </a:pathLst>
              </a:custGeom>
              <a:grp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4" name="Freeform 45"/>
              <p:cNvSpPr>
                <a:spLocks/>
              </p:cNvSpPr>
              <p:nvPr/>
            </p:nvSpPr>
            <p:spPr bwMode="auto">
              <a:xfrm>
                <a:off x="4230688" y="3343275"/>
                <a:ext cx="409575" cy="180975"/>
              </a:xfrm>
              <a:custGeom>
                <a:avLst/>
                <a:gdLst/>
                <a:ahLst/>
                <a:cxnLst>
                  <a:cxn ang="0">
                    <a:pos x="292" y="86"/>
                  </a:cxn>
                  <a:cxn ang="0">
                    <a:pos x="255" y="61"/>
                  </a:cxn>
                  <a:cxn ang="0">
                    <a:pos x="192" y="67"/>
                  </a:cxn>
                  <a:cxn ang="0">
                    <a:pos x="89" y="40"/>
                  </a:cxn>
                  <a:cxn ang="0">
                    <a:pos x="67" y="24"/>
                  </a:cxn>
                  <a:cxn ang="0">
                    <a:pos x="63" y="19"/>
                  </a:cxn>
                  <a:cxn ang="0">
                    <a:pos x="62" y="18"/>
                  </a:cxn>
                  <a:cxn ang="0">
                    <a:pos x="18" y="9"/>
                  </a:cxn>
                  <a:cxn ang="0">
                    <a:pos x="9" y="54"/>
                  </a:cxn>
                  <a:cxn ang="0">
                    <a:pos x="9" y="54"/>
                  </a:cxn>
                  <a:cxn ang="0">
                    <a:pos x="54" y="95"/>
                  </a:cxn>
                  <a:cxn ang="0">
                    <a:pos x="192" y="131"/>
                  </a:cxn>
                  <a:cxn ang="0">
                    <a:pos x="192" y="131"/>
                  </a:cxn>
                  <a:cxn ang="0">
                    <a:pos x="267" y="123"/>
                  </a:cxn>
                  <a:cxn ang="0">
                    <a:pos x="292" y="86"/>
                  </a:cxn>
                </a:cxnLst>
                <a:rect l="0" t="0" r="r" b="b"/>
                <a:pathLst>
                  <a:path w="296" h="131">
                    <a:moveTo>
                      <a:pt x="292" y="86"/>
                    </a:moveTo>
                    <a:cubicBezTo>
                      <a:pt x="289" y="69"/>
                      <a:pt x="272" y="57"/>
                      <a:pt x="255" y="61"/>
                    </a:cubicBezTo>
                    <a:cubicBezTo>
                      <a:pt x="231" y="65"/>
                      <a:pt x="210" y="67"/>
                      <a:pt x="192" y="67"/>
                    </a:cubicBezTo>
                    <a:cubicBezTo>
                      <a:pt x="141" y="67"/>
                      <a:pt x="109" y="53"/>
                      <a:pt x="89" y="40"/>
                    </a:cubicBezTo>
                    <a:cubicBezTo>
                      <a:pt x="79" y="34"/>
                      <a:pt x="72" y="28"/>
                      <a:pt x="67" y="24"/>
                    </a:cubicBezTo>
                    <a:cubicBezTo>
                      <a:pt x="65" y="21"/>
                      <a:pt x="64" y="20"/>
                      <a:pt x="63" y="19"/>
                    </a:cubicBezTo>
                    <a:cubicBezTo>
                      <a:pt x="63" y="18"/>
                      <a:pt x="62" y="18"/>
                      <a:pt x="62" y="18"/>
                    </a:cubicBezTo>
                    <a:cubicBezTo>
                      <a:pt x="52" y="3"/>
                      <a:pt x="33" y="0"/>
                      <a:pt x="18" y="9"/>
                    </a:cubicBezTo>
                    <a:cubicBezTo>
                      <a:pt x="3" y="19"/>
                      <a:pt x="0" y="39"/>
                      <a:pt x="9" y="54"/>
                    </a:cubicBezTo>
                    <a:cubicBezTo>
                      <a:pt x="9" y="54"/>
                      <a:pt x="9" y="54"/>
                      <a:pt x="9" y="54"/>
                    </a:cubicBezTo>
                    <a:cubicBezTo>
                      <a:pt x="11" y="57"/>
                      <a:pt x="25" y="76"/>
                      <a:pt x="54" y="95"/>
                    </a:cubicBezTo>
                    <a:cubicBezTo>
                      <a:pt x="84" y="113"/>
                      <a:pt x="129" y="131"/>
                      <a:pt x="192" y="131"/>
                    </a:cubicBezTo>
                    <a:cubicBezTo>
                      <a:pt x="192" y="131"/>
                      <a:pt x="192" y="131"/>
                      <a:pt x="192" y="131"/>
                    </a:cubicBezTo>
                    <a:cubicBezTo>
                      <a:pt x="215" y="131"/>
                      <a:pt x="240" y="129"/>
                      <a:pt x="267" y="123"/>
                    </a:cubicBezTo>
                    <a:cubicBezTo>
                      <a:pt x="284" y="120"/>
                      <a:pt x="296" y="103"/>
                      <a:pt x="292" y="86"/>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85" name="Freeform 46"/>
              <p:cNvSpPr>
                <a:spLocks/>
              </p:cNvSpPr>
              <p:nvPr/>
            </p:nvSpPr>
            <p:spPr bwMode="auto">
              <a:xfrm>
                <a:off x="4727575" y="3089275"/>
                <a:ext cx="398462" cy="390525"/>
              </a:xfrm>
              <a:custGeom>
                <a:avLst/>
                <a:gdLst/>
                <a:ahLst/>
                <a:cxnLst>
                  <a:cxn ang="0">
                    <a:pos x="28" y="236"/>
                  </a:cxn>
                  <a:cxn ang="0">
                    <a:pos x="251" y="236"/>
                  </a:cxn>
                  <a:cxn ang="0">
                    <a:pos x="251" y="92"/>
                  </a:cxn>
                  <a:cxn ang="0">
                    <a:pos x="28" y="13"/>
                  </a:cxn>
                  <a:cxn ang="0">
                    <a:pos x="28" y="0"/>
                  </a:cxn>
                  <a:cxn ang="0">
                    <a:pos x="0" y="0"/>
                  </a:cxn>
                  <a:cxn ang="0">
                    <a:pos x="0" y="246"/>
                  </a:cxn>
                  <a:cxn ang="0">
                    <a:pos x="28" y="246"/>
                  </a:cxn>
                  <a:cxn ang="0">
                    <a:pos x="28" y="236"/>
                  </a:cxn>
                </a:cxnLst>
                <a:rect l="0" t="0" r="r" b="b"/>
                <a:pathLst>
                  <a:path w="251" h="246">
                    <a:moveTo>
                      <a:pt x="28" y="236"/>
                    </a:moveTo>
                    <a:lnTo>
                      <a:pt x="251" y="236"/>
                    </a:lnTo>
                    <a:lnTo>
                      <a:pt x="251" y="92"/>
                    </a:lnTo>
                    <a:lnTo>
                      <a:pt x="28" y="13"/>
                    </a:lnTo>
                    <a:lnTo>
                      <a:pt x="28" y="0"/>
                    </a:lnTo>
                    <a:lnTo>
                      <a:pt x="0" y="0"/>
                    </a:lnTo>
                    <a:lnTo>
                      <a:pt x="0" y="246"/>
                    </a:lnTo>
                    <a:lnTo>
                      <a:pt x="28" y="246"/>
                    </a:lnTo>
                    <a:lnTo>
                      <a:pt x="28" y="236"/>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nvGrpSpPr>
            <p:cNvPr id="45" name="Group 44"/>
            <p:cNvGrpSpPr/>
            <p:nvPr/>
          </p:nvGrpSpPr>
          <p:grpSpPr>
            <a:xfrm>
              <a:off x="8601561" y="1772687"/>
              <a:ext cx="539947" cy="510689"/>
              <a:chOff x="4208463" y="4452938"/>
              <a:chExt cx="1187449" cy="1425575"/>
            </a:xfrm>
            <a:solidFill>
              <a:srgbClr val="9E3039"/>
            </a:solidFill>
          </p:grpSpPr>
          <p:sp>
            <p:nvSpPr>
              <p:cNvPr id="60" name="Freeform 61"/>
              <p:cNvSpPr>
                <a:spLocks/>
              </p:cNvSpPr>
              <p:nvPr/>
            </p:nvSpPr>
            <p:spPr bwMode="auto">
              <a:xfrm>
                <a:off x="4595813" y="4452938"/>
                <a:ext cx="298450" cy="233362"/>
              </a:xfrm>
              <a:custGeom>
                <a:avLst/>
                <a:gdLst/>
                <a:ahLst/>
                <a:cxnLst>
                  <a:cxn ang="0">
                    <a:pos x="216" y="0"/>
                  </a:cxn>
                  <a:cxn ang="0">
                    <a:pos x="0" y="0"/>
                  </a:cxn>
                  <a:cxn ang="0">
                    <a:pos x="0" y="111"/>
                  </a:cxn>
                  <a:cxn ang="0">
                    <a:pos x="16" y="145"/>
                  </a:cxn>
                  <a:cxn ang="0">
                    <a:pos x="16" y="16"/>
                  </a:cxn>
                  <a:cxn ang="0">
                    <a:pos x="200" y="16"/>
                  </a:cxn>
                  <a:cxn ang="0">
                    <a:pos x="200" y="152"/>
                  </a:cxn>
                  <a:cxn ang="0">
                    <a:pos x="18" y="152"/>
                  </a:cxn>
                  <a:cxn ang="0">
                    <a:pos x="19" y="168"/>
                  </a:cxn>
                  <a:cxn ang="0">
                    <a:pos x="216" y="168"/>
                  </a:cxn>
                  <a:cxn ang="0">
                    <a:pos x="216" y="0"/>
                  </a:cxn>
                </a:cxnLst>
                <a:rect l="0" t="0" r="r" b="b"/>
                <a:pathLst>
                  <a:path w="216" h="168">
                    <a:moveTo>
                      <a:pt x="216" y="0"/>
                    </a:moveTo>
                    <a:cubicBezTo>
                      <a:pt x="0" y="0"/>
                      <a:pt x="0" y="0"/>
                      <a:pt x="0" y="0"/>
                    </a:cubicBezTo>
                    <a:cubicBezTo>
                      <a:pt x="0" y="111"/>
                      <a:pt x="0" y="111"/>
                      <a:pt x="0" y="111"/>
                    </a:cubicBezTo>
                    <a:cubicBezTo>
                      <a:pt x="8" y="121"/>
                      <a:pt x="13" y="133"/>
                      <a:pt x="16" y="145"/>
                    </a:cubicBezTo>
                    <a:cubicBezTo>
                      <a:pt x="16" y="16"/>
                      <a:pt x="16" y="16"/>
                      <a:pt x="16" y="16"/>
                    </a:cubicBezTo>
                    <a:cubicBezTo>
                      <a:pt x="200" y="16"/>
                      <a:pt x="200" y="16"/>
                      <a:pt x="200" y="16"/>
                    </a:cubicBezTo>
                    <a:cubicBezTo>
                      <a:pt x="200" y="152"/>
                      <a:pt x="200" y="152"/>
                      <a:pt x="200" y="152"/>
                    </a:cubicBezTo>
                    <a:cubicBezTo>
                      <a:pt x="18" y="152"/>
                      <a:pt x="18" y="152"/>
                      <a:pt x="18" y="152"/>
                    </a:cubicBezTo>
                    <a:cubicBezTo>
                      <a:pt x="19" y="157"/>
                      <a:pt x="19" y="163"/>
                      <a:pt x="19" y="168"/>
                    </a:cubicBezTo>
                    <a:cubicBezTo>
                      <a:pt x="216" y="168"/>
                      <a:pt x="216" y="168"/>
                      <a:pt x="216" y="168"/>
                    </a:cubicBezTo>
                    <a:lnTo>
                      <a:pt x="216" y="0"/>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1" name="Freeform 62"/>
              <p:cNvSpPr>
                <a:spLocks noEditPoints="1"/>
              </p:cNvSpPr>
              <p:nvPr/>
            </p:nvSpPr>
            <p:spPr bwMode="auto">
              <a:xfrm>
                <a:off x="4927600" y="4810125"/>
                <a:ext cx="300037" cy="233362"/>
              </a:xfrm>
              <a:custGeom>
                <a:avLst/>
                <a:gdLst/>
                <a:ahLst/>
                <a:cxnLst>
                  <a:cxn ang="0">
                    <a:pos x="0" y="147"/>
                  </a:cxn>
                  <a:cxn ang="0">
                    <a:pos x="189" y="147"/>
                  </a:cxn>
                  <a:cxn ang="0">
                    <a:pos x="189" y="0"/>
                  </a:cxn>
                  <a:cxn ang="0">
                    <a:pos x="0" y="0"/>
                  </a:cxn>
                  <a:cxn ang="0">
                    <a:pos x="0" y="147"/>
                  </a:cxn>
                  <a:cxn ang="0">
                    <a:pos x="14" y="14"/>
                  </a:cxn>
                  <a:cxn ang="0">
                    <a:pos x="175" y="14"/>
                  </a:cxn>
                  <a:cxn ang="0">
                    <a:pos x="175" y="133"/>
                  </a:cxn>
                  <a:cxn ang="0">
                    <a:pos x="14" y="133"/>
                  </a:cxn>
                  <a:cxn ang="0">
                    <a:pos x="14" y="14"/>
                  </a:cxn>
                </a:cxnLst>
                <a:rect l="0" t="0" r="r" b="b"/>
                <a:pathLst>
                  <a:path w="189" h="147">
                    <a:moveTo>
                      <a:pt x="0" y="147"/>
                    </a:moveTo>
                    <a:lnTo>
                      <a:pt x="189" y="147"/>
                    </a:lnTo>
                    <a:lnTo>
                      <a:pt x="189" y="0"/>
                    </a:lnTo>
                    <a:lnTo>
                      <a:pt x="0" y="0"/>
                    </a:lnTo>
                    <a:lnTo>
                      <a:pt x="0" y="147"/>
                    </a:lnTo>
                    <a:close/>
                    <a:moveTo>
                      <a:pt x="14" y="14"/>
                    </a:moveTo>
                    <a:lnTo>
                      <a:pt x="175" y="14"/>
                    </a:lnTo>
                    <a:lnTo>
                      <a:pt x="175" y="133"/>
                    </a:lnTo>
                    <a:lnTo>
                      <a:pt x="14" y="133"/>
                    </a:lnTo>
                    <a:lnTo>
                      <a:pt x="14" y="14"/>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2" name="Freeform 63"/>
              <p:cNvSpPr>
                <a:spLocks/>
              </p:cNvSpPr>
              <p:nvPr/>
            </p:nvSpPr>
            <p:spPr bwMode="auto">
              <a:xfrm>
                <a:off x="4881563" y="4886325"/>
                <a:ext cx="33337" cy="87312"/>
              </a:xfrm>
              <a:custGeom>
                <a:avLst/>
                <a:gdLst/>
                <a:ahLst/>
                <a:cxnLst>
                  <a:cxn ang="0">
                    <a:pos x="24" y="0"/>
                  </a:cxn>
                  <a:cxn ang="0">
                    <a:pos x="7" y="50"/>
                  </a:cxn>
                  <a:cxn ang="0">
                    <a:pos x="0" y="63"/>
                  </a:cxn>
                  <a:cxn ang="0">
                    <a:pos x="24" y="63"/>
                  </a:cxn>
                  <a:cxn ang="0">
                    <a:pos x="24" y="0"/>
                  </a:cxn>
                </a:cxnLst>
                <a:rect l="0" t="0" r="r" b="b"/>
                <a:pathLst>
                  <a:path w="24" h="63">
                    <a:moveTo>
                      <a:pt x="24" y="0"/>
                    </a:moveTo>
                    <a:cubicBezTo>
                      <a:pt x="20" y="19"/>
                      <a:pt x="14" y="36"/>
                      <a:pt x="7" y="50"/>
                    </a:cubicBezTo>
                    <a:cubicBezTo>
                      <a:pt x="5" y="55"/>
                      <a:pt x="3" y="59"/>
                      <a:pt x="0" y="63"/>
                    </a:cubicBezTo>
                    <a:cubicBezTo>
                      <a:pt x="24" y="63"/>
                      <a:pt x="24" y="63"/>
                      <a:pt x="24" y="63"/>
                    </a:cubicBezTo>
                    <a:lnTo>
                      <a:pt x="24" y="0"/>
                    </a:lnTo>
                    <a:close/>
                  </a:path>
                </a:pathLst>
              </a:custGeom>
              <a:grp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3" name="Freeform 64"/>
              <p:cNvSpPr>
                <a:spLocks noEditPoints="1"/>
              </p:cNvSpPr>
              <p:nvPr/>
            </p:nvSpPr>
            <p:spPr bwMode="auto">
              <a:xfrm>
                <a:off x="4924425" y="5230813"/>
                <a:ext cx="300037" cy="233362"/>
              </a:xfrm>
              <a:custGeom>
                <a:avLst/>
                <a:gdLst/>
                <a:ahLst/>
                <a:cxnLst>
                  <a:cxn ang="0">
                    <a:pos x="0" y="147"/>
                  </a:cxn>
                  <a:cxn ang="0">
                    <a:pos x="189" y="147"/>
                  </a:cxn>
                  <a:cxn ang="0">
                    <a:pos x="189" y="0"/>
                  </a:cxn>
                  <a:cxn ang="0">
                    <a:pos x="0" y="0"/>
                  </a:cxn>
                  <a:cxn ang="0">
                    <a:pos x="0" y="147"/>
                  </a:cxn>
                  <a:cxn ang="0">
                    <a:pos x="14" y="14"/>
                  </a:cxn>
                  <a:cxn ang="0">
                    <a:pos x="175" y="14"/>
                  </a:cxn>
                  <a:cxn ang="0">
                    <a:pos x="175" y="133"/>
                  </a:cxn>
                  <a:cxn ang="0">
                    <a:pos x="14" y="133"/>
                  </a:cxn>
                  <a:cxn ang="0">
                    <a:pos x="14" y="14"/>
                  </a:cxn>
                </a:cxnLst>
                <a:rect l="0" t="0" r="r" b="b"/>
                <a:pathLst>
                  <a:path w="189" h="147">
                    <a:moveTo>
                      <a:pt x="0" y="147"/>
                    </a:moveTo>
                    <a:lnTo>
                      <a:pt x="189" y="147"/>
                    </a:lnTo>
                    <a:lnTo>
                      <a:pt x="189" y="0"/>
                    </a:lnTo>
                    <a:lnTo>
                      <a:pt x="0" y="0"/>
                    </a:lnTo>
                    <a:lnTo>
                      <a:pt x="0" y="147"/>
                    </a:lnTo>
                    <a:close/>
                    <a:moveTo>
                      <a:pt x="14" y="14"/>
                    </a:moveTo>
                    <a:lnTo>
                      <a:pt x="175" y="14"/>
                    </a:lnTo>
                    <a:lnTo>
                      <a:pt x="175" y="133"/>
                    </a:lnTo>
                    <a:lnTo>
                      <a:pt x="14" y="133"/>
                    </a:lnTo>
                    <a:lnTo>
                      <a:pt x="14" y="14"/>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4" name="Freeform 65"/>
              <p:cNvSpPr>
                <a:spLocks/>
              </p:cNvSpPr>
              <p:nvPr/>
            </p:nvSpPr>
            <p:spPr bwMode="auto">
              <a:xfrm>
                <a:off x="5029200" y="5062538"/>
                <a:ext cx="95250" cy="152400"/>
              </a:xfrm>
              <a:custGeom>
                <a:avLst/>
                <a:gdLst/>
                <a:ahLst/>
                <a:cxnLst>
                  <a:cxn ang="0">
                    <a:pos x="0" y="69"/>
                  </a:cxn>
                  <a:cxn ang="0">
                    <a:pos x="0" y="96"/>
                  </a:cxn>
                  <a:cxn ang="0">
                    <a:pos x="60" y="96"/>
                  </a:cxn>
                  <a:cxn ang="0">
                    <a:pos x="60" y="69"/>
                  </a:cxn>
                  <a:cxn ang="0">
                    <a:pos x="37" y="69"/>
                  </a:cxn>
                  <a:cxn ang="0">
                    <a:pos x="37" y="27"/>
                  </a:cxn>
                  <a:cxn ang="0">
                    <a:pos x="60" y="27"/>
                  </a:cxn>
                  <a:cxn ang="0">
                    <a:pos x="60" y="0"/>
                  </a:cxn>
                  <a:cxn ang="0">
                    <a:pos x="0" y="0"/>
                  </a:cxn>
                  <a:cxn ang="0">
                    <a:pos x="0" y="27"/>
                  </a:cxn>
                  <a:cxn ang="0">
                    <a:pos x="23" y="27"/>
                  </a:cxn>
                  <a:cxn ang="0">
                    <a:pos x="23" y="69"/>
                  </a:cxn>
                  <a:cxn ang="0">
                    <a:pos x="0" y="69"/>
                  </a:cxn>
                </a:cxnLst>
                <a:rect l="0" t="0" r="r" b="b"/>
                <a:pathLst>
                  <a:path w="60" h="96">
                    <a:moveTo>
                      <a:pt x="0" y="69"/>
                    </a:moveTo>
                    <a:lnTo>
                      <a:pt x="0" y="96"/>
                    </a:lnTo>
                    <a:lnTo>
                      <a:pt x="60" y="96"/>
                    </a:lnTo>
                    <a:lnTo>
                      <a:pt x="60" y="69"/>
                    </a:lnTo>
                    <a:lnTo>
                      <a:pt x="37" y="69"/>
                    </a:lnTo>
                    <a:lnTo>
                      <a:pt x="37" y="27"/>
                    </a:lnTo>
                    <a:lnTo>
                      <a:pt x="60" y="27"/>
                    </a:lnTo>
                    <a:lnTo>
                      <a:pt x="60" y="0"/>
                    </a:lnTo>
                    <a:lnTo>
                      <a:pt x="0" y="0"/>
                    </a:lnTo>
                    <a:lnTo>
                      <a:pt x="0" y="27"/>
                    </a:lnTo>
                    <a:lnTo>
                      <a:pt x="23" y="27"/>
                    </a:lnTo>
                    <a:lnTo>
                      <a:pt x="23" y="69"/>
                    </a:lnTo>
                    <a:lnTo>
                      <a:pt x="0" y="69"/>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5" name="Freeform 66"/>
              <p:cNvSpPr>
                <a:spLocks/>
              </p:cNvSpPr>
              <p:nvPr/>
            </p:nvSpPr>
            <p:spPr bwMode="auto">
              <a:xfrm>
                <a:off x="4697413" y="4702175"/>
                <a:ext cx="95250" cy="234950"/>
              </a:xfrm>
              <a:custGeom>
                <a:avLst/>
                <a:gdLst/>
                <a:ahLst/>
                <a:cxnLst>
                  <a:cxn ang="0">
                    <a:pos x="48" y="169"/>
                  </a:cxn>
                  <a:cxn ang="0">
                    <a:pos x="52" y="168"/>
                  </a:cxn>
                  <a:cxn ang="0">
                    <a:pos x="61" y="159"/>
                  </a:cxn>
                  <a:cxn ang="0">
                    <a:pos x="65" y="153"/>
                  </a:cxn>
                  <a:cxn ang="0">
                    <a:pos x="42" y="153"/>
                  </a:cxn>
                  <a:cxn ang="0">
                    <a:pos x="42" y="31"/>
                  </a:cxn>
                  <a:cxn ang="0">
                    <a:pos x="68" y="31"/>
                  </a:cxn>
                  <a:cxn ang="0">
                    <a:pos x="68" y="0"/>
                  </a:cxn>
                  <a:cxn ang="0">
                    <a:pos x="0" y="0"/>
                  </a:cxn>
                  <a:cxn ang="0">
                    <a:pos x="0" y="31"/>
                  </a:cxn>
                  <a:cxn ang="0">
                    <a:pos x="26" y="31"/>
                  </a:cxn>
                  <a:cxn ang="0">
                    <a:pos x="26" y="165"/>
                  </a:cxn>
                  <a:cxn ang="0">
                    <a:pos x="40" y="169"/>
                  </a:cxn>
                  <a:cxn ang="0">
                    <a:pos x="48" y="169"/>
                  </a:cxn>
                </a:cxnLst>
                <a:rect l="0" t="0" r="r" b="b"/>
                <a:pathLst>
                  <a:path w="68" h="169">
                    <a:moveTo>
                      <a:pt x="48" y="169"/>
                    </a:moveTo>
                    <a:cubicBezTo>
                      <a:pt x="50" y="169"/>
                      <a:pt x="51" y="168"/>
                      <a:pt x="52" y="168"/>
                    </a:cubicBezTo>
                    <a:cubicBezTo>
                      <a:pt x="54" y="167"/>
                      <a:pt x="57" y="165"/>
                      <a:pt x="61" y="159"/>
                    </a:cubicBezTo>
                    <a:cubicBezTo>
                      <a:pt x="62" y="158"/>
                      <a:pt x="63" y="156"/>
                      <a:pt x="65" y="153"/>
                    </a:cubicBezTo>
                    <a:cubicBezTo>
                      <a:pt x="42" y="153"/>
                      <a:pt x="42" y="153"/>
                      <a:pt x="42" y="153"/>
                    </a:cubicBezTo>
                    <a:cubicBezTo>
                      <a:pt x="42" y="31"/>
                      <a:pt x="42" y="31"/>
                      <a:pt x="42" y="31"/>
                    </a:cubicBezTo>
                    <a:cubicBezTo>
                      <a:pt x="68" y="31"/>
                      <a:pt x="68" y="31"/>
                      <a:pt x="68" y="31"/>
                    </a:cubicBezTo>
                    <a:cubicBezTo>
                      <a:pt x="68" y="0"/>
                      <a:pt x="68" y="0"/>
                      <a:pt x="68" y="0"/>
                    </a:cubicBezTo>
                    <a:cubicBezTo>
                      <a:pt x="0" y="0"/>
                      <a:pt x="0" y="0"/>
                      <a:pt x="0" y="0"/>
                    </a:cubicBezTo>
                    <a:cubicBezTo>
                      <a:pt x="0" y="31"/>
                      <a:pt x="0" y="31"/>
                      <a:pt x="0" y="31"/>
                    </a:cubicBezTo>
                    <a:cubicBezTo>
                      <a:pt x="26" y="31"/>
                      <a:pt x="26" y="31"/>
                      <a:pt x="26" y="31"/>
                    </a:cubicBezTo>
                    <a:cubicBezTo>
                      <a:pt x="26" y="165"/>
                      <a:pt x="26" y="165"/>
                      <a:pt x="26" y="165"/>
                    </a:cubicBezTo>
                    <a:cubicBezTo>
                      <a:pt x="31" y="167"/>
                      <a:pt x="36" y="169"/>
                      <a:pt x="40" y="169"/>
                    </a:cubicBezTo>
                    <a:lnTo>
                      <a:pt x="48" y="169"/>
                    </a:lnTo>
                    <a:close/>
                  </a:path>
                </a:pathLst>
              </a:custGeom>
              <a:grp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6" name="Freeform 67"/>
              <p:cNvSpPr>
                <a:spLocks noEditPoints="1"/>
              </p:cNvSpPr>
              <p:nvPr/>
            </p:nvSpPr>
            <p:spPr bwMode="auto">
              <a:xfrm>
                <a:off x="5095875" y="4452938"/>
                <a:ext cx="300037" cy="233362"/>
              </a:xfrm>
              <a:custGeom>
                <a:avLst/>
                <a:gdLst/>
                <a:ahLst/>
                <a:cxnLst>
                  <a:cxn ang="0">
                    <a:pos x="0" y="147"/>
                  </a:cxn>
                  <a:cxn ang="0">
                    <a:pos x="189" y="147"/>
                  </a:cxn>
                  <a:cxn ang="0">
                    <a:pos x="189" y="0"/>
                  </a:cxn>
                  <a:cxn ang="0">
                    <a:pos x="0" y="0"/>
                  </a:cxn>
                  <a:cxn ang="0">
                    <a:pos x="0" y="147"/>
                  </a:cxn>
                  <a:cxn ang="0">
                    <a:pos x="14" y="14"/>
                  </a:cxn>
                  <a:cxn ang="0">
                    <a:pos x="175" y="14"/>
                  </a:cxn>
                  <a:cxn ang="0">
                    <a:pos x="175" y="133"/>
                  </a:cxn>
                  <a:cxn ang="0">
                    <a:pos x="14" y="133"/>
                  </a:cxn>
                  <a:cxn ang="0">
                    <a:pos x="14" y="14"/>
                  </a:cxn>
                </a:cxnLst>
                <a:rect l="0" t="0" r="r" b="b"/>
                <a:pathLst>
                  <a:path w="189" h="147">
                    <a:moveTo>
                      <a:pt x="0" y="147"/>
                    </a:moveTo>
                    <a:lnTo>
                      <a:pt x="189" y="147"/>
                    </a:lnTo>
                    <a:lnTo>
                      <a:pt x="189" y="0"/>
                    </a:lnTo>
                    <a:lnTo>
                      <a:pt x="0" y="0"/>
                    </a:lnTo>
                    <a:lnTo>
                      <a:pt x="0" y="147"/>
                    </a:lnTo>
                    <a:close/>
                    <a:moveTo>
                      <a:pt x="14" y="14"/>
                    </a:moveTo>
                    <a:lnTo>
                      <a:pt x="175" y="14"/>
                    </a:lnTo>
                    <a:lnTo>
                      <a:pt x="175" y="133"/>
                    </a:lnTo>
                    <a:lnTo>
                      <a:pt x="14" y="133"/>
                    </a:lnTo>
                    <a:lnTo>
                      <a:pt x="14" y="14"/>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7" name="Rectangle 68"/>
              <p:cNvSpPr>
                <a:spLocks noChangeArrowheads="1"/>
              </p:cNvSpPr>
              <p:nvPr/>
            </p:nvSpPr>
            <p:spPr bwMode="auto">
              <a:xfrm>
                <a:off x="5038725" y="4521200"/>
                <a:ext cx="42862" cy="95250"/>
              </a:xfrm>
              <a:prstGeom prst="rect">
                <a:avLst/>
              </a:prstGeom>
              <a:solidFill>
                <a:schemeClr val="accent4"/>
              </a:solidFill>
              <a:ln w="9525">
                <a:noFill/>
                <a:miter lim="800000"/>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8" name="Rectangle 69"/>
              <p:cNvSpPr>
                <a:spLocks noChangeArrowheads="1"/>
              </p:cNvSpPr>
              <p:nvPr/>
            </p:nvSpPr>
            <p:spPr bwMode="auto">
              <a:xfrm>
                <a:off x="4914900" y="4559300"/>
                <a:ext cx="112712" cy="22225"/>
              </a:xfrm>
              <a:prstGeom prst="rect">
                <a:avLst/>
              </a:prstGeom>
              <a:solidFill>
                <a:schemeClr val="accent4"/>
              </a:solidFill>
              <a:ln w="9525">
                <a:noFill/>
                <a:miter lim="800000"/>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69" name="Oval 70"/>
              <p:cNvSpPr>
                <a:spLocks noChangeArrowheads="1"/>
              </p:cNvSpPr>
              <p:nvPr/>
            </p:nvSpPr>
            <p:spPr bwMode="auto">
              <a:xfrm>
                <a:off x="4711700" y="4494213"/>
                <a:ext cx="71437" cy="69850"/>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0" name="Freeform 71"/>
              <p:cNvSpPr>
                <a:spLocks/>
              </p:cNvSpPr>
              <p:nvPr/>
            </p:nvSpPr>
            <p:spPr bwMode="auto">
              <a:xfrm>
                <a:off x="4670425" y="4575175"/>
                <a:ext cx="153987" cy="73025"/>
              </a:xfrm>
              <a:custGeom>
                <a:avLst/>
                <a:gdLst/>
                <a:ahLst/>
                <a:cxnLst>
                  <a:cxn ang="0">
                    <a:pos x="25" y="27"/>
                  </a:cxn>
                  <a:cxn ang="0">
                    <a:pos x="25" y="53"/>
                  </a:cxn>
                  <a:cxn ang="0">
                    <a:pos x="86" y="53"/>
                  </a:cxn>
                  <a:cxn ang="0">
                    <a:pos x="86" y="27"/>
                  </a:cxn>
                  <a:cxn ang="0">
                    <a:pos x="88" y="32"/>
                  </a:cxn>
                  <a:cxn ang="0">
                    <a:pos x="93" y="53"/>
                  </a:cxn>
                  <a:cxn ang="0">
                    <a:pos x="111" y="53"/>
                  </a:cxn>
                  <a:cxn ang="0">
                    <a:pos x="99" y="14"/>
                  </a:cxn>
                  <a:cxn ang="0">
                    <a:pos x="87" y="2"/>
                  </a:cxn>
                  <a:cxn ang="0">
                    <a:pos x="80" y="0"/>
                  </a:cxn>
                  <a:cxn ang="0">
                    <a:pos x="77" y="0"/>
                  </a:cxn>
                  <a:cxn ang="0">
                    <a:pos x="33" y="0"/>
                  </a:cxn>
                  <a:cxn ang="0">
                    <a:pos x="31" y="0"/>
                  </a:cxn>
                  <a:cxn ang="0">
                    <a:pos x="24" y="2"/>
                  </a:cxn>
                  <a:cxn ang="0">
                    <a:pos x="6" y="24"/>
                  </a:cxn>
                  <a:cxn ang="0">
                    <a:pos x="0" y="53"/>
                  </a:cxn>
                  <a:cxn ang="0">
                    <a:pos x="18" y="53"/>
                  </a:cxn>
                  <a:cxn ang="0">
                    <a:pos x="25" y="27"/>
                  </a:cxn>
                </a:cxnLst>
                <a:rect l="0" t="0" r="r" b="b"/>
                <a:pathLst>
                  <a:path w="111" h="53">
                    <a:moveTo>
                      <a:pt x="25" y="27"/>
                    </a:moveTo>
                    <a:cubicBezTo>
                      <a:pt x="25" y="53"/>
                      <a:pt x="25" y="53"/>
                      <a:pt x="25" y="53"/>
                    </a:cubicBezTo>
                    <a:cubicBezTo>
                      <a:pt x="86" y="53"/>
                      <a:pt x="86" y="53"/>
                      <a:pt x="86" y="53"/>
                    </a:cubicBezTo>
                    <a:cubicBezTo>
                      <a:pt x="86" y="27"/>
                      <a:pt x="86" y="27"/>
                      <a:pt x="86" y="27"/>
                    </a:cubicBezTo>
                    <a:cubicBezTo>
                      <a:pt x="87" y="29"/>
                      <a:pt x="87" y="30"/>
                      <a:pt x="88" y="32"/>
                    </a:cubicBezTo>
                    <a:cubicBezTo>
                      <a:pt x="90" y="37"/>
                      <a:pt x="92" y="44"/>
                      <a:pt x="93" y="53"/>
                    </a:cubicBezTo>
                    <a:cubicBezTo>
                      <a:pt x="111" y="53"/>
                      <a:pt x="111" y="53"/>
                      <a:pt x="111" y="53"/>
                    </a:cubicBezTo>
                    <a:cubicBezTo>
                      <a:pt x="109" y="34"/>
                      <a:pt x="105" y="22"/>
                      <a:pt x="99" y="14"/>
                    </a:cubicBezTo>
                    <a:cubicBezTo>
                      <a:pt x="95" y="8"/>
                      <a:pt x="91" y="4"/>
                      <a:pt x="87" y="2"/>
                    </a:cubicBezTo>
                    <a:cubicBezTo>
                      <a:pt x="84" y="1"/>
                      <a:pt x="82" y="0"/>
                      <a:pt x="80" y="0"/>
                    </a:cubicBezTo>
                    <a:cubicBezTo>
                      <a:pt x="79" y="0"/>
                      <a:pt x="78" y="0"/>
                      <a:pt x="77" y="0"/>
                    </a:cubicBezTo>
                    <a:cubicBezTo>
                      <a:pt x="33" y="0"/>
                      <a:pt x="33" y="0"/>
                      <a:pt x="33" y="0"/>
                    </a:cubicBezTo>
                    <a:cubicBezTo>
                      <a:pt x="32" y="0"/>
                      <a:pt x="32" y="0"/>
                      <a:pt x="31" y="0"/>
                    </a:cubicBezTo>
                    <a:cubicBezTo>
                      <a:pt x="29" y="0"/>
                      <a:pt x="26" y="1"/>
                      <a:pt x="24" y="2"/>
                    </a:cubicBezTo>
                    <a:cubicBezTo>
                      <a:pt x="18" y="5"/>
                      <a:pt x="11" y="12"/>
                      <a:pt x="6" y="24"/>
                    </a:cubicBezTo>
                    <a:cubicBezTo>
                      <a:pt x="3" y="31"/>
                      <a:pt x="1" y="40"/>
                      <a:pt x="0" y="53"/>
                    </a:cubicBezTo>
                    <a:cubicBezTo>
                      <a:pt x="18" y="53"/>
                      <a:pt x="18" y="53"/>
                      <a:pt x="18" y="53"/>
                    </a:cubicBezTo>
                    <a:cubicBezTo>
                      <a:pt x="20" y="40"/>
                      <a:pt x="22" y="32"/>
                      <a:pt x="25" y="27"/>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1" name="Oval 72"/>
              <p:cNvSpPr>
                <a:spLocks noChangeArrowheads="1"/>
              </p:cNvSpPr>
              <p:nvPr/>
            </p:nvSpPr>
            <p:spPr bwMode="auto">
              <a:xfrm>
                <a:off x="5043488" y="4852988"/>
                <a:ext cx="69850" cy="71437"/>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2" name="Freeform 73"/>
              <p:cNvSpPr>
                <a:spLocks/>
              </p:cNvSpPr>
              <p:nvPr/>
            </p:nvSpPr>
            <p:spPr bwMode="auto">
              <a:xfrm>
                <a:off x="5002213" y="4932363"/>
                <a:ext cx="153987" cy="73025"/>
              </a:xfrm>
              <a:custGeom>
                <a:avLst/>
                <a:gdLst/>
                <a:ahLst/>
                <a:cxnLst>
                  <a:cxn ang="0">
                    <a:pos x="87" y="3"/>
                  </a:cxn>
                  <a:cxn ang="0">
                    <a:pos x="80" y="1"/>
                  </a:cxn>
                  <a:cxn ang="0">
                    <a:pos x="77" y="0"/>
                  </a:cxn>
                  <a:cxn ang="0">
                    <a:pos x="34" y="0"/>
                  </a:cxn>
                  <a:cxn ang="0">
                    <a:pos x="31" y="1"/>
                  </a:cxn>
                  <a:cxn ang="0">
                    <a:pos x="24" y="3"/>
                  </a:cxn>
                  <a:cxn ang="0">
                    <a:pos x="6" y="24"/>
                  </a:cxn>
                  <a:cxn ang="0">
                    <a:pos x="0" y="53"/>
                  </a:cxn>
                  <a:cxn ang="0">
                    <a:pos x="18" y="53"/>
                  </a:cxn>
                  <a:cxn ang="0">
                    <a:pos x="25" y="28"/>
                  </a:cxn>
                  <a:cxn ang="0">
                    <a:pos x="25" y="53"/>
                  </a:cxn>
                  <a:cxn ang="0">
                    <a:pos x="86" y="53"/>
                  </a:cxn>
                  <a:cxn ang="0">
                    <a:pos x="86" y="28"/>
                  </a:cxn>
                  <a:cxn ang="0">
                    <a:pos x="88" y="33"/>
                  </a:cxn>
                  <a:cxn ang="0">
                    <a:pos x="93" y="53"/>
                  </a:cxn>
                  <a:cxn ang="0">
                    <a:pos x="111" y="53"/>
                  </a:cxn>
                  <a:cxn ang="0">
                    <a:pos x="99" y="14"/>
                  </a:cxn>
                  <a:cxn ang="0">
                    <a:pos x="87" y="3"/>
                  </a:cxn>
                </a:cxnLst>
                <a:rect l="0" t="0" r="r" b="b"/>
                <a:pathLst>
                  <a:path w="111" h="53">
                    <a:moveTo>
                      <a:pt x="87" y="3"/>
                    </a:moveTo>
                    <a:cubicBezTo>
                      <a:pt x="85" y="2"/>
                      <a:pt x="82" y="1"/>
                      <a:pt x="80" y="1"/>
                    </a:cubicBezTo>
                    <a:cubicBezTo>
                      <a:pt x="79" y="0"/>
                      <a:pt x="78" y="0"/>
                      <a:pt x="77" y="0"/>
                    </a:cubicBezTo>
                    <a:cubicBezTo>
                      <a:pt x="34" y="0"/>
                      <a:pt x="34" y="0"/>
                      <a:pt x="34" y="0"/>
                    </a:cubicBezTo>
                    <a:cubicBezTo>
                      <a:pt x="33" y="0"/>
                      <a:pt x="32" y="0"/>
                      <a:pt x="31" y="1"/>
                    </a:cubicBezTo>
                    <a:cubicBezTo>
                      <a:pt x="29" y="1"/>
                      <a:pt x="26" y="2"/>
                      <a:pt x="24" y="3"/>
                    </a:cubicBezTo>
                    <a:cubicBezTo>
                      <a:pt x="18" y="6"/>
                      <a:pt x="11" y="13"/>
                      <a:pt x="6" y="24"/>
                    </a:cubicBezTo>
                    <a:cubicBezTo>
                      <a:pt x="4" y="32"/>
                      <a:pt x="1" y="41"/>
                      <a:pt x="0" y="53"/>
                    </a:cubicBezTo>
                    <a:cubicBezTo>
                      <a:pt x="18" y="53"/>
                      <a:pt x="18" y="53"/>
                      <a:pt x="18" y="53"/>
                    </a:cubicBezTo>
                    <a:cubicBezTo>
                      <a:pt x="20" y="41"/>
                      <a:pt x="22" y="33"/>
                      <a:pt x="25" y="28"/>
                    </a:cubicBezTo>
                    <a:cubicBezTo>
                      <a:pt x="25" y="53"/>
                      <a:pt x="25" y="53"/>
                      <a:pt x="25" y="53"/>
                    </a:cubicBezTo>
                    <a:cubicBezTo>
                      <a:pt x="86" y="53"/>
                      <a:pt x="86" y="53"/>
                      <a:pt x="86" y="53"/>
                    </a:cubicBezTo>
                    <a:cubicBezTo>
                      <a:pt x="86" y="28"/>
                      <a:pt x="86" y="28"/>
                      <a:pt x="86" y="28"/>
                    </a:cubicBezTo>
                    <a:cubicBezTo>
                      <a:pt x="87" y="29"/>
                      <a:pt x="88" y="31"/>
                      <a:pt x="88" y="33"/>
                    </a:cubicBezTo>
                    <a:cubicBezTo>
                      <a:pt x="90" y="38"/>
                      <a:pt x="92" y="44"/>
                      <a:pt x="93" y="53"/>
                    </a:cubicBezTo>
                    <a:cubicBezTo>
                      <a:pt x="111" y="53"/>
                      <a:pt x="111" y="53"/>
                      <a:pt x="111" y="53"/>
                    </a:cubicBezTo>
                    <a:cubicBezTo>
                      <a:pt x="109" y="34"/>
                      <a:pt x="105" y="22"/>
                      <a:pt x="99" y="14"/>
                    </a:cubicBezTo>
                    <a:cubicBezTo>
                      <a:pt x="96" y="9"/>
                      <a:pt x="91" y="5"/>
                      <a:pt x="87" y="3"/>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3" name="Oval 74"/>
              <p:cNvSpPr>
                <a:spLocks noChangeArrowheads="1"/>
              </p:cNvSpPr>
              <p:nvPr/>
            </p:nvSpPr>
            <p:spPr bwMode="auto">
              <a:xfrm>
                <a:off x="5043488" y="5270500"/>
                <a:ext cx="69850" cy="71437"/>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4" name="Freeform 75"/>
              <p:cNvSpPr>
                <a:spLocks/>
              </p:cNvSpPr>
              <p:nvPr/>
            </p:nvSpPr>
            <p:spPr bwMode="auto">
              <a:xfrm>
                <a:off x="5002213" y="5351463"/>
                <a:ext cx="153987" cy="73025"/>
              </a:xfrm>
              <a:custGeom>
                <a:avLst/>
                <a:gdLst/>
                <a:ahLst/>
                <a:cxnLst>
                  <a:cxn ang="0">
                    <a:pos x="87" y="2"/>
                  </a:cxn>
                  <a:cxn ang="0">
                    <a:pos x="80" y="0"/>
                  </a:cxn>
                  <a:cxn ang="0">
                    <a:pos x="77" y="0"/>
                  </a:cxn>
                  <a:cxn ang="0">
                    <a:pos x="34" y="0"/>
                  </a:cxn>
                  <a:cxn ang="0">
                    <a:pos x="31" y="0"/>
                  </a:cxn>
                  <a:cxn ang="0">
                    <a:pos x="24" y="2"/>
                  </a:cxn>
                  <a:cxn ang="0">
                    <a:pos x="6" y="24"/>
                  </a:cxn>
                  <a:cxn ang="0">
                    <a:pos x="0" y="53"/>
                  </a:cxn>
                  <a:cxn ang="0">
                    <a:pos x="18" y="53"/>
                  </a:cxn>
                  <a:cxn ang="0">
                    <a:pos x="25" y="27"/>
                  </a:cxn>
                  <a:cxn ang="0">
                    <a:pos x="25" y="53"/>
                  </a:cxn>
                  <a:cxn ang="0">
                    <a:pos x="86" y="53"/>
                  </a:cxn>
                  <a:cxn ang="0">
                    <a:pos x="86" y="27"/>
                  </a:cxn>
                  <a:cxn ang="0">
                    <a:pos x="88" y="32"/>
                  </a:cxn>
                  <a:cxn ang="0">
                    <a:pos x="93" y="53"/>
                  </a:cxn>
                  <a:cxn ang="0">
                    <a:pos x="111" y="53"/>
                  </a:cxn>
                  <a:cxn ang="0">
                    <a:pos x="99" y="14"/>
                  </a:cxn>
                  <a:cxn ang="0">
                    <a:pos x="87" y="2"/>
                  </a:cxn>
                </a:cxnLst>
                <a:rect l="0" t="0" r="r" b="b"/>
                <a:pathLst>
                  <a:path w="111" h="53">
                    <a:moveTo>
                      <a:pt x="87" y="2"/>
                    </a:moveTo>
                    <a:cubicBezTo>
                      <a:pt x="85" y="1"/>
                      <a:pt x="82" y="0"/>
                      <a:pt x="80" y="0"/>
                    </a:cubicBezTo>
                    <a:cubicBezTo>
                      <a:pt x="79" y="0"/>
                      <a:pt x="78" y="0"/>
                      <a:pt x="77" y="0"/>
                    </a:cubicBezTo>
                    <a:cubicBezTo>
                      <a:pt x="34" y="0"/>
                      <a:pt x="34" y="0"/>
                      <a:pt x="34" y="0"/>
                    </a:cubicBezTo>
                    <a:cubicBezTo>
                      <a:pt x="33" y="0"/>
                      <a:pt x="32" y="0"/>
                      <a:pt x="31" y="0"/>
                    </a:cubicBezTo>
                    <a:cubicBezTo>
                      <a:pt x="29" y="0"/>
                      <a:pt x="26" y="1"/>
                      <a:pt x="24" y="2"/>
                    </a:cubicBezTo>
                    <a:cubicBezTo>
                      <a:pt x="18" y="5"/>
                      <a:pt x="11" y="12"/>
                      <a:pt x="6" y="24"/>
                    </a:cubicBezTo>
                    <a:cubicBezTo>
                      <a:pt x="4" y="31"/>
                      <a:pt x="1" y="40"/>
                      <a:pt x="0" y="53"/>
                    </a:cubicBezTo>
                    <a:cubicBezTo>
                      <a:pt x="18" y="53"/>
                      <a:pt x="18" y="53"/>
                      <a:pt x="18" y="53"/>
                    </a:cubicBezTo>
                    <a:cubicBezTo>
                      <a:pt x="20" y="40"/>
                      <a:pt x="22" y="32"/>
                      <a:pt x="25" y="27"/>
                    </a:cubicBezTo>
                    <a:cubicBezTo>
                      <a:pt x="25" y="53"/>
                      <a:pt x="25" y="53"/>
                      <a:pt x="25" y="53"/>
                    </a:cubicBezTo>
                    <a:cubicBezTo>
                      <a:pt x="86" y="53"/>
                      <a:pt x="86" y="53"/>
                      <a:pt x="86" y="53"/>
                    </a:cubicBezTo>
                    <a:cubicBezTo>
                      <a:pt x="86" y="27"/>
                      <a:pt x="86" y="27"/>
                      <a:pt x="86" y="27"/>
                    </a:cubicBezTo>
                    <a:cubicBezTo>
                      <a:pt x="87" y="29"/>
                      <a:pt x="88" y="30"/>
                      <a:pt x="88" y="32"/>
                    </a:cubicBezTo>
                    <a:cubicBezTo>
                      <a:pt x="90" y="37"/>
                      <a:pt x="92" y="44"/>
                      <a:pt x="93" y="53"/>
                    </a:cubicBezTo>
                    <a:cubicBezTo>
                      <a:pt x="111" y="53"/>
                      <a:pt x="111" y="53"/>
                      <a:pt x="111" y="53"/>
                    </a:cubicBezTo>
                    <a:cubicBezTo>
                      <a:pt x="109" y="34"/>
                      <a:pt x="105" y="22"/>
                      <a:pt x="99" y="14"/>
                    </a:cubicBezTo>
                    <a:cubicBezTo>
                      <a:pt x="96" y="8"/>
                      <a:pt x="91" y="4"/>
                      <a:pt x="87" y="2"/>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5" name="Oval 76"/>
              <p:cNvSpPr>
                <a:spLocks noChangeArrowheads="1"/>
              </p:cNvSpPr>
              <p:nvPr/>
            </p:nvSpPr>
            <p:spPr bwMode="auto">
              <a:xfrm>
                <a:off x="5210175" y="4494213"/>
                <a:ext cx="69850" cy="69850"/>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6" name="Freeform 77"/>
              <p:cNvSpPr>
                <a:spLocks/>
              </p:cNvSpPr>
              <p:nvPr/>
            </p:nvSpPr>
            <p:spPr bwMode="auto">
              <a:xfrm>
                <a:off x="5168900" y="4575175"/>
                <a:ext cx="153987" cy="73025"/>
              </a:xfrm>
              <a:custGeom>
                <a:avLst/>
                <a:gdLst/>
                <a:ahLst/>
                <a:cxnLst>
                  <a:cxn ang="0">
                    <a:pos x="87" y="2"/>
                  </a:cxn>
                  <a:cxn ang="0">
                    <a:pos x="80" y="0"/>
                  </a:cxn>
                  <a:cxn ang="0">
                    <a:pos x="77" y="0"/>
                  </a:cxn>
                  <a:cxn ang="0">
                    <a:pos x="33" y="0"/>
                  </a:cxn>
                  <a:cxn ang="0">
                    <a:pos x="31" y="0"/>
                  </a:cxn>
                  <a:cxn ang="0">
                    <a:pos x="24" y="2"/>
                  </a:cxn>
                  <a:cxn ang="0">
                    <a:pos x="6" y="24"/>
                  </a:cxn>
                  <a:cxn ang="0">
                    <a:pos x="0" y="53"/>
                  </a:cxn>
                  <a:cxn ang="0">
                    <a:pos x="18" y="53"/>
                  </a:cxn>
                  <a:cxn ang="0">
                    <a:pos x="25" y="27"/>
                  </a:cxn>
                  <a:cxn ang="0">
                    <a:pos x="25" y="53"/>
                  </a:cxn>
                  <a:cxn ang="0">
                    <a:pos x="86" y="53"/>
                  </a:cxn>
                  <a:cxn ang="0">
                    <a:pos x="86" y="27"/>
                  </a:cxn>
                  <a:cxn ang="0">
                    <a:pos x="88" y="32"/>
                  </a:cxn>
                  <a:cxn ang="0">
                    <a:pos x="93" y="53"/>
                  </a:cxn>
                  <a:cxn ang="0">
                    <a:pos x="111" y="53"/>
                  </a:cxn>
                  <a:cxn ang="0">
                    <a:pos x="99" y="14"/>
                  </a:cxn>
                  <a:cxn ang="0">
                    <a:pos x="87" y="2"/>
                  </a:cxn>
                </a:cxnLst>
                <a:rect l="0" t="0" r="r" b="b"/>
                <a:pathLst>
                  <a:path w="111" h="53">
                    <a:moveTo>
                      <a:pt x="87" y="2"/>
                    </a:moveTo>
                    <a:cubicBezTo>
                      <a:pt x="84" y="1"/>
                      <a:pt x="82" y="0"/>
                      <a:pt x="80" y="0"/>
                    </a:cubicBezTo>
                    <a:cubicBezTo>
                      <a:pt x="79" y="0"/>
                      <a:pt x="78" y="0"/>
                      <a:pt x="77" y="0"/>
                    </a:cubicBezTo>
                    <a:cubicBezTo>
                      <a:pt x="33" y="0"/>
                      <a:pt x="33" y="0"/>
                      <a:pt x="33" y="0"/>
                    </a:cubicBezTo>
                    <a:cubicBezTo>
                      <a:pt x="32" y="0"/>
                      <a:pt x="32" y="0"/>
                      <a:pt x="31" y="0"/>
                    </a:cubicBezTo>
                    <a:cubicBezTo>
                      <a:pt x="29" y="0"/>
                      <a:pt x="26" y="1"/>
                      <a:pt x="24" y="2"/>
                    </a:cubicBezTo>
                    <a:cubicBezTo>
                      <a:pt x="18" y="5"/>
                      <a:pt x="11" y="12"/>
                      <a:pt x="6" y="24"/>
                    </a:cubicBezTo>
                    <a:cubicBezTo>
                      <a:pt x="4" y="31"/>
                      <a:pt x="1" y="40"/>
                      <a:pt x="0" y="53"/>
                    </a:cubicBezTo>
                    <a:cubicBezTo>
                      <a:pt x="18" y="53"/>
                      <a:pt x="18" y="53"/>
                      <a:pt x="18" y="53"/>
                    </a:cubicBezTo>
                    <a:cubicBezTo>
                      <a:pt x="20" y="40"/>
                      <a:pt x="22" y="32"/>
                      <a:pt x="25" y="27"/>
                    </a:cubicBezTo>
                    <a:cubicBezTo>
                      <a:pt x="25" y="53"/>
                      <a:pt x="25" y="53"/>
                      <a:pt x="25" y="53"/>
                    </a:cubicBezTo>
                    <a:cubicBezTo>
                      <a:pt x="86" y="53"/>
                      <a:pt x="86" y="53"/>
                      <a:pt x="86" y="53"/>
                    </a:cubicBezTo>
                    <a:cubicBezTo>
                      <a:pt x="86" y="27"/>
                      <a:pt x="86" y="27"/>
                      <a:pt x="86" y="27"/>
                    </a:cubicBezTo>
                    <a:cubicBezTo>
                      <a:pt x="87" y="29"/>
                      <a:pt x="87" y="30"/>
                      <a:pt x="88" y="32"/>
                    </a:cubicBezTo>
                    <a:cubicBezTo>
                      <a:pt x="90" y="37"/>
                      <a:pt x="92" y="44"/>
                      <a:pt x="93" y="53"/>
                    </a:cubicBezTo>
                    <a:cubicBezTo>
                      <a:pt x="111" y="53"/>
                      <a:pt x="111" y="53"/>
                      <a:pt x="111" y="53"/>
                    </a:cubicBezTo>
                    <a:cubicBezTo>
                      <a:pt x="109" y="34"/>
                      <a:pt x="105" y="22"/>
                      <a:pt x="99" y="14"/>
                    </a:cubicBezTo>
                    <a:cubicBezTo>
                      <a:pt x="95" y="8"/>
                      <a:pt x="91" y="4"/>
                      <a:pt x="87" y="2"/>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7" name="Freeform 78"/>
              <p:cNvSpPr>
                <a:spLocks/>
              </p:cNvSpPr>
              <p:nvPr/>
            </p:nvSpPr>
            <p:spPr bwMode="auto">
              <a:xfrm>
                <a:off x="4208463" y="4773613"/>
                <a:ext cx="708025" cy="1104900"/>
              </a:xfrm>
              <a:custGeom>
                <a:avLst/>
                <a:gdLst/>
                <a:ahLst/>
                <a:cxnLst>
                  <a:cxn ang="0">
                    <a:pos x="485" y="129"/>
                  </a:cxn>
                  <a:cxn ang="0">
                    <a:pos x="508" y="37"/>
                  </a:cxn>
                  <a:cxn ang="0">
                    <a:pos x="480" y="2"/>
                  </a:cxn>
                  <a:cxn ang="0">
                    <a:pos x="445" y="30"/>
                  </a:cxn>
                  <a:cxn ang="0">
                    <a:pos x="420" y="113"/>
                  </a:cxn>
                  <a:cxn ang="0">
                    <a:pos x="409" y="124"/>
                  </a:cxn>
                  <a:cxn ang="0">
                    <a:pos x="398" y="127"/>
                  </a:cxn>
                  <a:cxn ang="0">
                    <a:pos x="369" y="118"/>
                  </a:cxn>
                  <a:cxn ang="0">
                    <a:pos x="321" y="84"/>
                  </a:cxn>
                  <a:cxn ang="0">
                    <a:pos x="306" y="69"/>
                  </a:cxn>
                  <a:cxn ang="0">
                    <a:pos x="305" y="68"/>
                  </a:cxn>
                  <a:cxn ang="0">
                    <a:pos x="278" y="51"/>
                  </a:cxn>
                  <a:cxn ang="0">
                    <a:pos x="123" y="51"/>
                  </a:cxn>
                  <a:cxn ang="0">
                    <a:pos x="113" y="53"/>
                  </a:cxn>
                  <a:cxn ang="0">
                    <a:pos x="89" y="60"/>
                  </a:cxn>
                  <a:cxn ang="0">
                    <a:pos x="28" y="136"/>
                  </a:cxn>
                  <a:cxn ang="0">
                    <a:pos x="0" y="328"/>
                  </a:cxn>
                  <a:cxn ang="0">
                    <a:pos x="3" y="405"/>
                  </a:cxn>
                  <a:cxn ang="0">
                    <a:pos x="35" y="435"/>
                  </a:cxn>
                  <a:cxn ang="0">
                    <a:pos x="37" y="435"/>
                  </a:cxn>
                  <a:cxn ang="0">
                    <a:pos x="67" y="401"/>
                  </a:cxn>
                  <a:cxn ang="0">
                    <a:pos x="64" y="328"/>
                  </a:cxn>
                  <a:cxn ang="0">
                    <a:pos x="92" y="148"/>
                  </a:cxn>
                  <a:cxn ang="0">
                    <a:pos x="92" y="280"/>
                  </a:cxn>
                  <a:cxn ang="0">
                    <a:pos x="92" y="356"/>
                  </a:cxn>
                  <a:cxn ang="0">
                    <a:pos x="92" y="748"/>
                  </a:cxn>
                  <a:cxn ang="0">
                    <a:pos x="142" y="797"/>
                  </a:cxn>
                  <a:cxn ang="0">
                    <a:pos x="191" y="748"/>
                  </a:cxn>
                  <a:cxn ang="0">
                    <a:pos x="191" y="386"/>
                  </a:cxn>
                  <a:cxn ang="0">
                    <a:pos x="210" y="386"/>
                  </a:cxn>
                  <a:cxn ang="0">
                    <a:pos x="210" y="748"/>
                  </a:cxn>
                  <a:cxn ang="0">
                    <a:pos x="259" y="797"/>
                  </a:cxn>
                  <a:cxn ang="0">
                    <a:pos x="309" y="748"/>
                  </a:cxn>
                  <a:cxn ang="0">
                    <a:pos x="309" y="356"/>
                  </a:cxn>
                  <a:cxn ang="0">
                    <a:pos x="309" y="280"/>
                  </a:cxn>
                  <a:cxn ang="0">
                    <a:pos x="309" y="156"/>
                  </a:cxn>
                  <a:cxn ang="0">
                    <a:pos x="340" y="176"/>
                  </a:cxn>
                  <a:cxn ang="0">
                    <a:pos x="398" y="191"/>
                  </a:cxn>
                  <a:cxn ang="0">
                    <a:pos x="398" y="191"/>
                  </a:cxn>
                  <a:cxn ang="0">
                    <a:pos x="438" y="181"/>
                  </a:cxn>
                  <a:cxn ang="0">
                    <a:pos x="485" y="129"/>
                  </a:cxn>
                </a:cxnLst>
                <a:rect l="0" t="0" r="r" b="b"/>
                <a:pathLst>
                  <a:path w="511" h="797">
                    <a:moveTo>
                      <a:pt x="485" y="129"/>
                    </a:moveTo>
                    <a:cubicBezTo>
                      <a:pt x="496" y="105"/>
                      <a:pt x="504" y="76"/>
                      <a:pt x="508" y="37"/>
                    </a:cubicBezTo>
                    <a:cubicBezTo>
                      <a:pt x="511" y="20"/>
                      <a:pt x="498" y="4"/>
                      <a:pt x="480" y="2"/>
                    </a:cubicBezTo>
                    <a:cubicBezTo>
                      <a:pt x="463" y="0"/>
                      <a:pt x="447" y="12"/>
                      <a:pt x="445" y="30"/>
                    </a:cubicBezTo>
                    <a:cubicBezTo>
                      <a:pt x="440" y="75"/>
                      <a:pt x="429" y="101"/>
                      <a:pt x="420" y="113"/>
                    </a:cubicBezTo>
                    <a:cubicBezTo>
                      <a:pt x="416" y="119"/>
                      <a:pt x="412" y="122"/>
                      <a:pt x="409" y="124"/>
                    </a:cubicBezTo>
                    <a:cubicBezTo>
                      <a:pt x="405" y="126"/>
                      <a:pt x="402" y="127"/>
                      <a:pt x="398" y="127"/>
                    </a:cubicBezTo>
                    <a:cubicBezTo>
                      <a:pt x="390" y="127"/>
                      <a:pt x="380" y="124"/>
                      <a:pt x="369" y="118"/>
                    </a:cubicBezTo>
                    <a:cubicBezTo>
                      <a:pt x="352" y="110"/>
                      <a:pt x="334" y="96"/>
                      <a:pt x="321" y="84"/>
                    </a:cubicBezTo>
                    <a:cubicBezTo>
                      <a:pt x="315" y="78"/>
                      <a:pt x="310" y="73"/>
                      <a:pt x="306" y="69"/>
                    </a:cubicBezTo>
                    <a:cubicBezTo>
                      <a:pt x="306" y="68"/>
                      <a:pt x="305" y="68"/>
                      <a:pt x="305" y="68"/>
                    </a:cubicBezTo>
                    <a:cubicBezTo>
                      <a:pt x="300" y="58"/>
                      <a:pt x="290" y="51"/>
                      <a:pt x="278" y="51"/>
                    </a:cubicBezTo>
                    <a:cubicBezTo>
                      <a:pt x="123" y="51"/>
                      <a:pt x="123" y="51"/>
                      <a:pt x="123" y="51"/>
                    </a:cubicBezTo>
                    <a:cubicBezTo>
                      <a:pt x="120" y="51"/>
                      <a:pt x="116" y="52"/>
                      <a:pt x="113" y="53"/>
                    </a:cubicBezTo>
                    <a:cubicBezTo>
                      <a:pt x="107" y="54"/>
                      <a:pt x="98" y="56"/>
                      <a:pt x="89" y="60"/>
                    </a:cubicBezTo>
                    <a:cubicBezTo>
                      <a:pt x="67" y="71"/>
                      <a:pt x="44" y="95"/>
                      <a:pt x="28" y="136"/>
                    </a:cubicBezTo>
                    <a:cubicBezTo>
                      <a:pt x="11" y="177"/>
                      <a:pt x="0" y="237"/>
                      <a:pt x="0" y="328"/>
                    </a:cubicBezTo>
                    <a:cubicBezTo>
                      <a:pt x="0" y="351"/>
                      <a:pt x="1" y="377"/>
                      <a:pt x="3" y="405"/>
                    </a:cubicBezTo>
                    <a:cubicBezTo>
                      <a:pt x="4" y="422"/>
                      <a:pt x="18" y="435"/>
                      <a:pt x="35" y="435"/>
                    </a:cubicBezTo>
                    <a:cubicBezTo>
                      <a:pt x="35" y="435"/>
                      <a:pt x="36" y="435"/>
                      <a:pt x="37" y="435"/>
                    </a:cubicBezTo>
                    <a:cubicBezTo>
                      <a:pt x="54" y="434"/>
                      <a:pt x="68" y="419"/>
                      <a:pt x="67" y="401"/>
                    </a:cubicBezTo>
                    <a:cubicBezTo>
                      <a:pt x="65" y="374"/>
                      <a:pt x="64" y="350"/>
                      <a:pt x="64" y="328"/>
                    </a:cubicBezTo>
                    <a:cubicBezTo>
                      <a:pt x="64" y="231"/>
                      <a:pt x="78" y="177"/>
                      <a:pt x="92" y="148"/>
                    </a:cubicBezTo>
                    <a:cubicBezTo>
                      <a:pt x="92" y="280"/>
                      <a:pt x="92" y="280"/>
                      <a:pt x="92" y="280"/>
                    </a:cubicBezTo>
                    <a:cubicBezTo>
                      <a:pt x="92" y="356"/>
                      <a:pt x="92" y="356"/>
                      <a:pt x="92" y="356"/>
                    </a:cubicBezTo>
                    <a:cubicBezTo>
                      <a:pt x="92" y="748"/>
                      <a:pt x="92" y="748"/>
                      <a:pt x="92" y="748"/>
                    </a:cubicBezTo>
                    <a:cubicBezTo>
                      <a:pt x="92" y="775"/>
                      <a:pt x="114" y="797"/>
                      <a:pt x="142" y="797"/>
                    </a:cubicBezTo>
                    <a:cubicBezTo>
                      <a:pt x="169" y="797"/>
                      <a:pt x="191" y="775"/>
                      <a:pt x="191" y="748"/>
                    </a:cubicBezTo>
                    <a:cubicBezTo>
                      <a:pt x="191" y="386"/>
                      <a:pt x="191" y="386"/>
                      <a:pt x="191" y="386"/>
                    </a:cubicBezTo>
                    <a:cubicBezTo>
                      <a:pt x="210" y="386"/>
                      <a:pt x="210" y="386"/>
                      <a:pt x="210" y="386"/>
                    </a:cubicBezTo>
                    <a:cubicBezTo>
                      <a:pt x="210" y="748"/>
                      <a:pt x="210" y="748"/>
                      <a:pt x="210" y="748"/>
                    </a:cubicBezTo>
                    <a:cubicBezTo>
                      <a:pt x="210" y="775"/>
                      <a:pt x="232" y="797"/>
                      <a:pt x="259" y="797"/>
                    </a:cubicBezTo>
                    <a:cubicBezTo>
                      <a:pt x="286" y="797"/>
                      <a:pt x="309" y="775"/>
                      <a:pt x="309" y="748"/>
                    </a:cubicBezTo>
                    <a:cubicBezTo>
                      <a:pt x="309" y="356"/>
                      <a:pt x="309" y="356"/>
                      <a:pt x="309" y="356"/>
                    </a:cubicBezTo>
                    <a:cubicBezTo>
                      <a:pt x="309" y="280"/>
                      <a:pt x="309" y="280"/>
                      <a:pt x="309" y="280"/>
                    </a:cubicBezTo>
                    <a:cubicBezTo>
                      <a:pt x="309" y="156"/>
                      <a:pt x="309" y="156"/>
                      <a:pt x="309" y="156"/>
                    </a:cubicBezTo>
                    <a:cubicBezTo>
                      <a:pt x="318" y="163"/>
                      <a:pt x="329" y="170"/>
                      <a:pt x="340" y="176"/>
                    </a:cubicBezTo>
                    <a:cubicBezTo>
                      <a:pt x="357" y="184"/>
                      <a:pt x="376" y="190"/>
                      <a:pt x="398" y="191"/>
                    </a:cubicBezTo>
                    <a:cubicBezTo>
                      <a:pt x="398" y="191"/>
                      <a:pt x="398" y="191"/>
                      <a:pt x="398" y="191"/>
                    </a:cubicBezTo>
                    <a:cubicBezTo>
                      <a:pt x="411" y="191"/>
                      <a:pt x="425" y="188"/>
                      <a:pt x="438" y="181"/>
                    </a:cubicBezTo>
                    <a:cubicBezTo>
                      <a:pt x="458" y="171"/>
                      <a:pt x="474" y="153"/>
                      <a:pt x="485" y="129"/>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78" name="Oval 79"/>
              <p:cNvSpPr>
                <a:spLocks noChangeArrowheads="1"/>
              </p:cNvSpPr>
              <p:nvPr/>
            </p:nvSpPr>
            <p:spPr bwMode="auto">
              <a:xfrm>
                <a:off x="4360863" y="4562475"/>
                <a:ext cx="249237" cy="249237"/>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cxnSp>
          <p:nvCxnSpPr>
            <p:cNvPr id="46" name="Straight Connector 45"/>
            <p:cNvCxnSpPr/>
            <p:nvPr/>
          </p:nvCxnSpPr>
          <p:spPr>
            <a:xfrm flipV="1">
              <a:off x="5422143" y="2666379"/>
              <a:ext cx="0" cy="1346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912971" y="3566711"/>
              <a:ext cx="0" cy="4463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184"/>
            <p:cNvGrpSpPr/>
            <p:nvPr/>
          </p:nvGrpSpPr>
          <p:grpSpPr>
            <a:xfrm>
              <a:off x="3849488" y="3101938"/>
              <a:ext cx="332111" cy="572382"/>
              <a:chOff x="8058468" y="1284605"/>
              <a:chExt cx="644525" cy="1120775"/>
            </a:xfrm>
            <a:solidFill>
              <a:srgbClr val="9E3039"/>
            </a:solidFill>
          </p:grpSpPr>
          <p:sp>
            <p:nvSpPr>
              <p:cNvPr id="56" name="Freeform 131"/>
              <p:cNvSpPr>
                <a:spLocks noEditPoints="1"/>
              </p:cNvSpPr>
              <p:nvPr/>
            </p:nvSpPr>
            <p:spPr bwMode="auto">
              <a:xfrm>
                <a:off x="8058468" y="1629093"/>
                <a:ext cx="358775" cy="776287"/>
              </a:xfrm>
              <a:custGeom>
                <a:avLst/>
                <a:gdLst/>
                <a:ahLst/>
                <a:cxnLst>
                  <a:cxn ang="0">
                    <a:pos x="60" y="585"/>
                  </a:cxn>
                  <a:cxn ang="0">
                    <a:pos x="64" y="383"/>
                  </a:cxn>
                  <a:cxn ang="0">
                    <a:pos x="99" y="262"/>
                  </a:cxn>
                  <a:cxn ang="0">
                    <a:pos x="99" y="493"/>
                  </a:cxn>
                  <a:cxn ang="0">
                    <a:pos x="148" y="934"/>
                  </a:cxn>
                  <a:cxn ang="0">
                    <a:pos x="197" y="524"/>
                  </a:cxn>
                  <a:cxn ang="0">
                    <a:pos x="216" y="885"/>
                  </a:cxn>
                  <a:cxn ang="0">
                    <a:pos x="315" y="885"/>
                  </a:cxn>
                  <a:cxn ang="0">
                    <a:pos x="315" y="417"/>
                  </a:cxn>
                  <a:cxn ang="0">
                    <a:pos x="342" y="260"/>
                  </a:cxn>
                  <a:cxn ang="0">
                    <a:pos x="421" y="228"/>
                  </a:cxn>
                  <a:cxn ang="0">
                    <a:pos x="412" y="133"/>
                  </a:cxn>
                  <a:cxn ang="0">
                    <a:pos x="368" y="41"/>
                  </a:cxn>
                  <a:cxn ang="0">
                    <a:pos x="323" y="4"/>
                  </a:cxn>
                  <a:cxn ang="0">
                    <a:pos x="295" y="29"/>
                  </a:cxn>
                  <a:cxn ang="0">
                    <a:pos x="304" y="27"/>
                  </a:cxn>
                  <a:cxn ang="0">
                    <a:pos x="327" y="117"/>
                  </a:cxn>
                  <a:cxn ang="0">
                    <a:pos x="296" y="113"/>
                  </a:cxn>
                  <a:cxn ang="0">
                    <a:pos x="298" y="129"/>
                  </a:cxn>
                  <a:cxn ang="0">
                    <a:pos x="285" y="131"/>
                  </a:cxn>
                  <a:cxn ang="0">
                    <a:pos x="329" y="132"/>
                  </a:cxn>
                  <a:cxn ang="0">
                    <a:pos x="356" y="164"/>
                  </a:cxn>
                  <a:cxn ang="0">
                    <a:pos x="360" y="194"/>
                  </a:cxn>
                  <a:cxn ang="0">
                    <a:pos x="308" y="193"/>
                  </a:cxn>
                  <a:cxn ang="0">
                    <a:pos x="294" y="190"/>
                  </a:cxn>
                  <a:cxn ang="0">
                    <a:pos x="284" y="188"/>
                  </a:cxn>
                  <a:cxn ang="0">
                    <a:pos x="126" y="189"/>
                  </a:cxn>
                  <a:cxn ang="0">
                    <a:pos x="91" y="194"/>
                  </a:cxn>
                  <a:cxn ang="0">
                    <a:pos x="0" y="383"/>
                  </a:cxn>
                  <a:cxn ang="0">
                    <a:pos x="53" y="586"/>
                  </a:cxn>
                  <a:cxn ang="0">
                    <a:pos x="324" y="24"/>
                  </a:cxn>
                  <a:cxn ang="0">
                    <a:pos x="347" y="26"/>
                  </a:cxn>
                </a:cxnLst>
                <a:rect l="0" t="0" r="r" b="b"/>
                <a:pathLst>
                  <a:path w="431" h="934">
                    <a:moveTo>
                      <a:pt x="53" y="586"/>
                    </a:moveTo>
                    <a:cubicBezTo>
                      <a:pt x="56" y="586"/>
                      <a:pt x="58" y="586"/>
                      <a:pt x="60" y="585"/>
                    </a:cubicBezTo>
                    <a:cubicBezTo>
                      <a:pt x="77" y="582"/>
                      <a:pt x="88" y="565"/>
                      <a:pt x="85" y="547"/>
                    </a:cubicBezTo>
                    <a:cubicBezTo>
                      <a:pt x="70" y="478"/>
                      <a:pt x="64" y="424"/>
                      <a:pt x="64" y="383"/>
                    </a:cubicBezTo>
                    <a:cubicBezTo>
                      <a:pt x="64" y="347"/>
                      <a:pt x="68" y="321"/>
                      <a:pt x="74" y="303"/>
                    </a:cubicBezTo>
                    <a:cubicBezTo>
                      <a:pt x="82" y="280"/>
                      <a:pt x="91" y="269"/>
                      <a:pt x="99" y="262"/>
                    </a:cubicBezTo>
                    <a:cubicBezTo>
                      <a:pt x="99" y="417"/>
                      <a:pt x="99" y="417"/>
                      <a:pt x="99" y="417"/>
                    </a:cubicBezTo>
                    <a:cubicBezTo>
                      <a:pt x="99" y="493"/>
                      <a:pt x="99" y="493"/>
                      <a:pt x="99" y="493"/>
                    </a:cubicBezTo>
                    <a:cubicBezTo>
                      <a:pt x="99" y="885"/>
                      <a:pt x="99" y="885"/>
                      <a:pt x="99" y="885"/>
                    </a:cubicBezTo>
                    <a:cubicBezTo>
                      <a:pt x="99" y="912"/>
                      <a:pt x="121" y="934"/>
                      <a:pt x="148" y="934"/>
                    </a:cubicBezTo>
                    <a:cubicBezTo>
                      <a:pt x="175" y="934"/>
                      <a:pt x="197" y="912"/>
                      <a:pt x="197" y="885"/>
                    </a:cubicBezTo>
                    <a:cubicBezTo>
                      <a:pt x="197" y="524"/>
                      <a:pt x="197" y="524"/>
                      <a:pt x="197" y="524"/>
                    </a:cubicBezTo>
                    <a:cubicBezTo>
                      <a:pt x="216" y="524"/>
                      <a:pt x="216" y="524"/>
                      <a:pt x="216" y="524"/>
                    </a:cubicBezTo>
                    <a:cubicBezTo>
                      <a:pt x="216" y="885"/>
                      <a:pt x="216" y="885"/>
                      <a:pt x="216" y="885"/>
                    </a:cubicBezTo>
                    <a:cubicBezTo>
                      <a:pt x="216" y="912"/>
                      <a:pt x="238" y="934"/>
                      <a:pt x="265" y="934"/>
                    </a:cubicBezTo>
                    <a:cubicBezTo>
                      <a:pt x="293" y="934"/>
                      <a:pt x="315" y="912"/>
                      <a:pt x="315" y="885"/>
                    </a:cubicBezTo>
                    <a:cubicBezTo>
                      <a:pt x="315" y="493"/>
                      <a:pt x="315" y="493"/>
                      <a:pt x="315" y="493"/>
                    </a:cubicBezTo>
                    <a:cubicBezTo>
                      <a:pt x="315" y="417"/>
                      <a:pt x="315" y="417"/>
                      <a:pt x="315" y="417"/>
                    </a:cubicBezTo>
                    <a:cubicBezTo>
                      <a:pt x="315" y="258"/>
                      <a:pt x="315" y="258"/>
                      <a:pt x="315" y="258"/>
                    </a:cubicBezTo>
                    <a:cubicBezTo>
                      <a:pt x="323" y="259"/>
                      <a:pt x="333" y="260"/>
                      <a:pt x="342" y="260"/>
                    </a:cubicBezTo>
                    <a:cubicBezTo>
                      <a:pt x="359" y="260"/>
                      <a:pt x="377" y="258"/>
                      <a:pt x="396" y="250"/>
                    </a:cubicBezTo>
                    <a:cubicBezTo>
                      <a:pt x="405" y="245"/>
                      <a:pt x="414" y="238"/>
                      <a:pt x="421" y="228"/>
                    </a:cubicBezTo>
                    <a:cubicBezTo>
                      <a:pt x="428" y="218"/>
                      <a:pt x="431" y="205"/>
                      <a:pt x="431" y="192"/>
                    </a:cubicBezTo>
                    <a:cubicBezTo>
                      <a:pt x="431" y="173"/>
                      <a:pt x="424" y="154"/>
                      <a:pt x="412" y="133"/>
                    </a:cubicBezTo>
                    <a:cubicBezTo>
                      <a:pt x="400" y="112"/>
                      <a:pt x="383" y="89"/>
                      <a:pt x="359" y="61"/>
                    </a:cubicBezTo>
                    <a:cubicBezTo>
                      <a:pt x="368" y="41"/>
                      <a:pt x="368" y="41"/>
                      <a:pt x="368" y="41"/>
                    </a:cubicBezTo>
                    <a:cubicBezTo>
                      <a:pt x="371" y="32"/>
                      <a:pt x="368" y="23"/>
                      <a:pt x="360" y="20"/>
                    </a:cubicBezTo>
                    <a:cubicBezTo>
                      <a:pt x="323" y="4"/>
                      <a:pt x="323" y="4"/>
                      <a:pt x="323" y="4"/>
                    </a:cubicBezTo>
                    <a:cubicBezTo>
                      <a:pt x="315" y="0"/>
                      <a:pt x="305" y="4"/>
                      <a:pt x="302" y="12"/>
                    </a:cubicBezTo>
                    <a:cubicBezTo>
                      <a:pt x="295" y="29"/>
                      <a:pt x="295" y="29"/>
                      <a:pt x="295" y="29"/>
                    </a:cubicBezTo>
                    <a:cubicBezTo>
                      <a:pt x="296" y="32"/>
                      <a:pt x="298" y="35"/>
                      <a:pt x="299" y="38"/>
                    </a:cubicBezTo>
                    <a:cubicBezTo>
                      <a:pt x="304" y="27"/>
                      <a:pt x="304" y="27"/>
                      <a:pt x="304" y="27"/>
                    </a:cubicBezTo>
                    <a:cubicBezTo>
                      <a:pt x="356" y="49"/>
                      <a:pt x="356" y="49"/>
                      <a:pt x="356" y="49"/>
                    </a:cubicBezTo>
                    <a:cubicBezTo>
                      <a:pt x="327" y="117"/>
                      <a:pt x="327" y="117"/>
                      <a:pt x="327" y="117"/>
                    </a:cubicBezTo>
                    <a:cubicBezTo>
                      <a:pt x="299" y="105"/>
                      <a:pt x="299" y="105"/>
                      <a:pt x="299" y="105"/>
                    </a:cubicBezTo>
                    <a:cubicBezTo>
                      <a:pt x="298" y="107"/>
                      <a:pt x="297" y="110"/>
                      <a:pt x="296" y="113"/>
                    </a:cubicBezTo>
                    <a:cubicBezTo>
                      <a:pt x="304" y="116"/>
                      <a:pt x="304" y="116"/>
                      <a:pt x="304" y="116"/>
                    </a:cubicBezTo>
                    <a:cubicBezTo>
                      <a:pt x="298" y="129"/>
                      <a:pt x="298" y="129"/>
                      <a:pt x="298" y="129"/>
                    </a:cubicBezTo>
                    <a:cubicBezTo>
                      <a:pt x="289" y="125"/>
                      <a:pt x="289" y="125"/>
                      <a:pt x="289" y="125"/>
                    </a:cubicBezTo>
                    <a:cubicBezTo>
                      <a:pt x="288" y="127"/>
                      <a:pt x="286" y="129"/>
                      <a:pt x="285" y="131"/>
                    </a:cubicBezTo>
                    <a:cubicBezTo>
                      <a:pt x="308" y="141"/>
                      <a:pt x="308" y="141"/>
                      <a:pt x="308" y="141"/>
                    </a:cubicBezTo>
                    <a:cubicBezTo>
                      <a:pt x="316" y="144"/>
                      <a:pt x="325" y="141"/>
                      <a:pt x="329" y="132"/>
                    </a:cubicBezTo>
                    <a:cubicBezTo>
                      <a:pt x="331" y="127"/>
                      <a:pt x="331" y="127"/>
                      <a:pt x="331" y="127"/>
                    </a:cubicBezTo>
                    <a:cubicBezTo>
                      <a:pt x="342" y="142"/>
                      <a:pt x="351" y="154"/>
                      <a:pt x="356" y="164"/>
                    </a:cubicBezTo>
                    <a:cubicBezTo>
                      <a:pt x="365" y="179"/>
                      <a:pt x="367" y="189"/>
                      <a:pt x="367" y="192"/>
                    </a:cubicBezTo>
                    <a:cubicBezTo>
                      <a:pt x="366" y="193"/>
                      <a:pt x="363" y="194"/>
                      <a:pt x="360" y="194"/>
                    </a:cubicBezTo>
                    <a:cubicBezTo>
                      <a:pt x="355" y="195"/>
                      <a:pt x="349" y="196"/>
                      <a:pt x="342" y="196"/>
                    </a:cubicBezTo>
                    <a:cubicBezTo>
                      <a:pt x="331" y="196"/>
                      <a:pt x="318" y="194"/>
                      <a:pt x="308" y="193"/>
                    </a:cubicBezTo>
                    <a:cubicBezTo>
                      <a:pt x="304" y="192"/>
                      <a:pt x="300" y="191"/>
                      <a:pt x="297" y="191"/>
                    </a:cubicBezTo>
                    <a:cubicBezTo>
                      <a:pt x="296" y="190"/>
                      <a:pt x="295" y="190"/>
                      <a:pt x="294" y="190"/>
                    </a:cubicBezTo>
                    <a:cubicBezTo>
                      <a:pt x="294" y="190"/>
                      <a:pt x="294" y="190"/>
                      <a:pt x="294" y="190"/>
                    </a:cubicBezTo>
                    <a:cubicBezTo>
                      <a:pt x="291" y="189"/>
                      <a:pt x="287" y="188"/>
                      <a:pt x="284" y="188"/>
                    </a:cubicBezTo>
                    <a:cubicBezTo>
                      <a:pt x="129" y="188"/>
                      <a:pt x="129" y="188"/>
                      <a:pt x="129" y="188"/>
                    </a:cubicBezTo>
                    <a:cubicBezTo>
                      <a:pt x="128" y="188"/>
                      <a:pt x="127" y="189"/>
                      <a:pt x="126" y="189"/>
                    </a:cubicBezTo>
                    <a:cubicBezTo>
                      <a:pt x="125" y="189"/>
                      <a:pt x="125" y="189"/>
                      <a:pt x="124" y="189"/>
                    </a:cubicBezTo>
                    <a:cubicBezTo>
                      <a:pt x="116" y="189"/>
                      <a:pt x="104" y="190"/>
                      <a:pt x="91" y="194"/>
                    </a:cubicBezTo>
                    <a:cubicBezTo>
                      <a:pt x="70" y="201"/>
                      <a:pt x="45" y="218"/>
                      <a:pt x="28" y="249"/>
                    </a:cubicBezTo>
                    <a:cubicBezTo>
                      <a:pt x="11" y="279"/>
                      <a:pt x="0" y="322"/>
                      <a:pt x="0" y="383"/>
                    </a:cubicBezTo>
                    <a:cubicBezTo>
                      <a:pt x="0" y="430"/>
                      <a:pt x="7" y="488"/>
                      <a:pt x="22" y="561"/>
                    </a:cubicBezTo>
                    <a:cubicBezTo>
                      <a:pt x="25" y="576"/>
                      <a:pt x="39" y="586"/>
                      <a:pt x="53" y="586"/>
                    </a:cubicBezTo>
                    <a:close/>
                    <a:moveTo>
                      <a:pt x="344" y="32"/>
                    </a:moveTo>
                    <a:cubicBezTo>
                      <a:pt x="324" y="24"/>
                      <a:pt x="324" y="24"/>
                      <a:pt x="324" y="24"/>
                    </a:cubicBezTo>
                    <a:cubicBezTo>
                      <a:pt x="327" y="18"/>
                      <a:pt x="327" y="18"/>
                      <a:pt x="327" y="18"/>
                    </a:cubicBezTo>
                    <a:cubicBezTo>
                      <a:pt x="347" y="26"/>
                      <a:pt x="347" y="26"/>
                      <a:pt x="347" y="26"/>
                    </a:cubicBezTo>
                    <a:lnTo>
                      <a:pt x="344" y="32"/>
                    </a:ln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57" name="Oval 132"/>
              <p:cNvSpPr>
                <a:spLocks noChangeArrowheads="1"/>
              </p:cNvSpPr>
              <p:nvPr/>
            </p:nvSpPr>
            <p:spPr bwMode="auto">
              <a:xfrm>
                <a:off x="8155305" y="1614805"/>
                <a:ext cx="149225" cy="149225"/>
              </a:xfrm>
              <a:prstGeom prst="ellipse">
                <a:avLst/>
              </a:pr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58" name="Freeform 133"/>
              <p:cNvSpPr>
                <a:spLocks/>
              </p:cNvSpPr>
              <p:nvPr/>
            </p:nvSpPr>
            <p:spPr bwMode="auto">
              <a:xfrm>
                <a:off x="8287068" y="1284605"/>
                <a:ext cx="415925" cy="382587"/>
              </a:xfrm>
              <a:custGeom>
                <a:avLst/>
                <a:gdLst/>
                <a:ahLst/>
                <a:cxnLst>
                  <a:cxn ang="0">
                    <a:pos x="16" y="284"/>
                  </a:cxn>
                  <a:cxn ang="0">
                    <a:pos x="181" y="284"/>
                  </a:cxn>
                  <a:cxn ang="0">
                    <a:pos x="154" y="323"/>
                  </a:cxn>
                  <a:cxn ang="0">
                    <a:pos x="204" y="323"/>
                  </a:cxn>
                  <a:cxn ang="0">
                    <a:pos x="158" y="381"/>
                  </a:cxn>
                  <a:cxn ang="0">
                    <a:pos x="190" y="381"/>
                  </a:cxn>
                  <a:cxn ang="0">
                    <a:pos x="141" y="461"/>
                  </a:cxn>
                  <a:cxn ang="0">
                    <a:pos x="260" y="381"/>
                  </a:cxn>
                  <a:cxn ang="0">
                    <a:pos x="225" y="381"/>
                  </a:cxn>
                  <a:cxn ang="0">
                    <a:pos x="302" y="323"/>
                  </a:cxn>
                  <a:cxn ang="0">
                    <a:pos x="258" y="323"/>
                  </a:cxn>
                  <a:cxn ang="0">
                    <a:pos x="291" y="284"/>
                  </a:cxn>
                  <a:cxn ang="0">
                    <a:pos x="485" y="284"/>
                  </a:cxn>
                  <a:cxn ang="0">
                    <a:pos x="501" y="268"/>
                  </a:cxn>
                  <a:cxn ang="0">
                    <a:pos x="501" y="16"/>
                  </a:cxn>
                  <a:cxn ang="0">
                    <a:pos x="485" y="0"/>
                  </a:cxn>
                  <a:cxn ang="0">
                    <a:pos x="16" y="0"/>
                  </a:cxn>
                  <a:cxn ang="0">
                    <a:pos x="0" y="16"/>
                  </a:cxn>
                  <a:cxn ang="0">
                    <a:pos x="0" y="268"/>
                  </a:cxn>
                  <a:cxn ang="0">
                    <a:pos x="16" y="284"/>
                  </a:cxn>
                </a:cxnLst>
                <a:rect l="0" t="0" r="r" b="b"/>
                <a:pathLst>
                  <a:path w="501" h="461">
                    <a:moveTo>
                      <a:pt x="16" y="284"/>
                    </a:moveTo>
                    <a:cubicBezTo>
                      <a:pt x="181" y="284"/>
                      <a:pt x="181" y="284"/>
                      <a:pt x="181" y="284"/>
                    </a:cubicBezTo>
                    <a:cubicBezTo>
                      <a:pt x="154" y="323"/>
                      <a:pt x="154" y="323"/>
                      <a:pt x="154" y="323"/>
                    </a:cubicBezTo>
                    <a:cubicBezTo>
                      <a:pt x="204" y="323"/>
                      <a:pt x="204" y="323"/>
                      <a:pt x="204" y="323"/>
                    </a:cubicBezTo>
                    <a:cubicBezTo>
                      <a:pt x="158" y="381"/>
                      <a:pt x="158" y="381"/>
                      <a:pt x="158" y="381"/>
                    </a:cubicBezTo>
                    <a:cubicBezTo>
                      <a:pt x="190" y="381"/>
                      <a:pt x="190" y="381"/>
                      <a:pt x="190" y="381"/>
                    </a:cubicBezTo>
                    <a:cubicBezTo>
                      <a:pt x="141" y="461"/>
                      <a:pt x="141" y="461"/>
                      <a:pt x="141" y="461"/>
                    </a:cubicBezTo>
                    <a:cubicBezTo>
                      <a:pt x="260" y="381"/>
                      <a:pt x="260" y="381"/>
                      <a:pt x="260" y="381"/>
                    </a:cubicBezTo>
                    <a:cubicBezTo>
                      <a:pt x="225" y="381"/>
                      <a:pt x="225" y="381"/>
                      <a:pt x="225" y="381"/>
                    </a:cubicBezTo>
                    <a:cubicBezTo>
                      <a:pt x="302" y="323"/>
                      <a:pt x="302" y="323"/>
                      <a:pt x="302" y="323"/>
                    </a:cubicBezTo>
                    <a:cubicBezTo>
                      <a:pt x="258" y="323"/>
                      <a:pt x="258" y="323"/>
                      <a:pt x="258" y="323"/>
                    </a:cubicBezTo>
                    <a:cubicBezTo>
                      <a:pt x="291" y="284"/>
                      <a:pt x="291" y="284"/>
                      <a:pt x="291" y="284"/>
                    </a:cubicBezTo>
                    <a:cubicBezTo>
                      <a:pt x="485" y="284"/>
                      <a:pt x="485" y="284"/>
                      <a:pt x="485" y="284"/>
                    </a:cubicBezTo>
                    <a:cubicBezTo>
                      <a:pt x="493" y="284"/>
                      <a:pt x="501" y="277"/>
                      <a:pt x="501" y="268"/>
                    </a:cubicBezTo>
                    <a:cubicBezTo>
                      <a:pt x="501" y="16"/>
                      <a:pt x="501" y="16"/>
                      <a:pt x="501" y="16"/>
                    </a:cubicBezTo>
                    <a:cubicBezTo>
                      <a:pt x="501" y="8"/>
                      <a:pt x="493" y="0"/>
                      <a:pt x="485" y="0"/>
                    </a:cubicBezTo>
                    <a:cubicBezTo>
                      <a:pt x="16" y="0"/>
                      <a:pt x="16" y="0"/>
                      <a:pt x="16" y="0"/>
                    </a:cubicBezTo>
                    <a:cubicBezTo>
                      <a:pt x="7" y="0"/>
                      <a:pt x="0" y="8"/>
                      <a:pt x="0" y="16"/>
                    </a:cubicBezTo>
                    <a:cubicBezTo>
                      <a:pt x="0" y="268"/>
                      <a:pt x="0" y="268"/>
                      <a:pt x="0" y="268"/>
                    </a:cubicBezTo>
                    <a:cubicBezTo>
                      <a:pt x="0" y="277"/>
                      <a:pt x="7" y="284"/>
                      <a:pt x="16" y="284"/>
                    </a:cubicBezTo>
                    <a:close/>
                  </a:path>
                </a:pathLst>
              </a:custGeom>
              <a:solidFill>
                <a:schemeClr val="accent4"/>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59" name="Rectangle 58"/>
              <p:cNvSpPr/>
              <p:nvPr/>
            </p:nvSpPr>
            <p:spPr>
              <a:xfrm>
                <a:off x="8317230" y="1311593"/>
                <a:ext cx="357187" cy="178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595" b="1" dirty="0">
                    <a:solidFill>
                      <a:prstClr val="white"/>
                    </a:solidFill>
                  </a:rPr>
                  <a:t>?!?!</a:t>
                </a:r>
                <a:endParaRPr lang="en-GB" sz="1340" b="1" dirty="0">
                  <a:solidFill>
                    <a:prstClr val="white"/>
                  </a:solidFill>
                </a:endParaRPr>
              </a:p>
            </p:txBody>
          </p:sp>
        </p:grpSp>
        <p:sp>
          <p:nvSpPr>
            <p:cNvPr id="49" name="Freeform 21"/>
            <p:cNvSpPr>
              <a:spLocks noEditPoints="1"/>
            </p:cNvSpPr>
            <p:nvPr/>
          </p:nvSpPr>
          <p:spPr bwMode="auto">
            <a:xfrm>
              <a:off x="9596703" y="1855038"/>
              <a:ext cx="508589" cy="505224"/>
            </a:xfrm>
            <a:custGeom>
              <a:avLst/>
              <a:gdLst/>
              <a:ahLst/>
              <a:cxnLst>
                <a:cxn ang="0">
                  <a:pos x="454" y="72"/>
                </a:cxn>
                <a:cxn ang="0">
                  <a:pos x="416" y="23"/>
                </a:cxn>
                <a:cxn ang="0">
                  <a:pos x="323" y="20"/>
                </a:cxn>
                <a:cxn ang="0">
                  <a:pos x="282" y="68"/>
                </a:cxn>
                <a:cxn ang="0">
                  <a:pos x="168" y="51"/>
                </a:cxn>
                <a:cxn ang="0">
                  <a:pos x="128" y="166"/>
                </a:cxn>
                <a:cxn ang="0">
                  <a:pos x="68" y="183"/>
                </a:cxn>
                <a:cxn ang="0">
                  <a:pos x="33" y="261"/>
                </a:cxn>
                <a:cxn ang="0">
                  <a:pos x="60" y="317"/>
                </a:cxn>
                <a:cxn ang="0">
                  <a:pos x="2" y="424"/>
                </a:cxn>
                <a:cxn ang="0">
                  <a:pos x="90" y="498"/>
                </a:cxn>
                <a:cxn ang="0">
                  <a:pos x="82" y="560"/>
                </a:cxn>
                <a:cxn ang="0">
                  <a:pos x="146" y="627"/>
                </a:cxn>
                <a:cxn ang="0">
                  <a:pos x="208" y="623"/>
                </a:cxn>
                <a:cxn ang="0">
                  <a:pos x="277" y="715"/>
                </a:cxn>
                <a:cxn ang="0">
                  <a:pos x="387" y="663"/>
                </a:cxn>
                <a:cxn ang="0">
                  <a:pos x="442" y="693"/>
                </a:cxn>
                <a:cxn ang="0">
                  <a:pos x="521" y="663"/>
                </a:cxn>
                <a:cxn ang="0">
                  <a:pos x="542" y="604"/>
                </a:cxn>
                <a:cxn ang="0">
                  <a:pos x="659" y="569"/>
                </a:cxn>
                <a:cxn ang="0">
                  <a:pos x="649" y="455"/>
                </a:cxn>
                <a:cxn ang="0">
                  <a:pos x="698" y="416"/>
                </a:cxn>
                <a:cxn ang="0">
                  <a:pos x="701" y="324"/>
                </a:cxn>
                <a:cxn ang="0">
                  <a:pos x="653" y="283"/>
                </a:cxn>
                <a:cxn ang="0">
                  <a:pos x="670" y="169"/>
                </a:cxn>
                <a:cxn ang="0">
                  <a:pos x="555" y="128"/>
                </a:cxn>
                <a:cxn ang="0">
                  <a:pos x="538" y="68"/>
                </a:cxn>
                <a:cxn ang="0">
                  <a:pos x="461" y="203"/>
                </a:cxn>
                <a:cxn ang="0">
                  <a:pos x="446" y="166"/>
                </a:cxn>
                <a:cxn ang="0">
                  <a:pos x="370" y="148"/>
                </a:cxn>
                <a:cxn ang="0">
                  <a:pos x="340" y="174"/>
                </a:cxn>
                <a:cxn ang="0">
                  <a:pos x="568" y="211"/>
                </a:cxn>
                <a:cxn ang="0">
                  <a:pos x="314" y="286"/>
                </a:cxn>
                <a:cxn ang="0">
                  <a:pos x="242" y="215"/>
                </a:cxn>
                <a:cxn ang="0">
                  <a:pos x="160" y="256"/>
                </a:cxn>
                <a:cxn ang="0">
                  <a:pos x="174" y="348"/>
                </a:cxn>
                <a:cxn ang="0">
                  <a:pos x="149" y="379"/>
                </a:cxn>
                <a:cxn ang="0">
                  <a:pos x="134" y="480"/>
                </a:cxn>
                <a:cxn ang="0">
                  <a:pos x="478" y="506"/>
                </a:cxn>
                <a:cxn ang="0">
                  <a:pos x="561" y="466"/>
                </a:cxn>
                <a:cxn ang="0">
                  <a:pos x="547" y="373"/>
                </a:cxn>
                <a:cxn ang="0">
                  <a:pos x="572" y="342"/>
                </a:cxn>
                <a:cxn ang="0">
                  <a:pos x="586" y="241"/>
                </a:cxn>
                <a:cxn ang="0">
                  <a:pos x="153" y="510"/>
                </a:cxn>
                <a:cxn ang="0">
                  <a:pos x="250" y="542"/>
                </a:cxn>
                <a:cxn ang="0">
                  <a:pos x="288" y="533"/>
                </a:cxn>
                <a:cxn ang="0">
                  <a:pos x="365" y="587"/>
                </a:cxn>
                <a:cxn ang="0">
                  <a:pos x="438" y="531"/>
                </a:cxn>
              </a:cxnLst>
              <a:rect l="0" t="0" r="r" b="b"/>
              <a:pathLst>
                <a:path w="721" h="721">
                  <a:moveTo>
                    <a:pt x="538" y="68"/>
                  </a:moveTo>
                  <a:cubicBezTo>
                    <a:pt x="513" y="98"/>
                    <a:pt x="513" y="98"/>
                    <a:pt x="513" y="98"/>
                  </a:cubicBezTo>
                  <a:cubicBezTo>
                    <a:pt x="494" y="88"/>
                    <a:pt x="475" y="79"/>
                    <a:pt x="454" y="72"/>
                  </a:cubicBezTo>
                  <a:cubicBezTo>
                    <a:pt x="460" y="33"/>
                    <a:pt x="460" y="33"/>
                    <a:pt x="460" y="33"/>
                  </a:cubicBezTo>
                  <a:cubicBezTo>
                    <a:pt x="463" y="21"/>
                    <a:pt x="455" y="9"/>
                    <a:pt x="443" y="6"/>
                  </a:cubicBezTo>
                  <a:cubicBezTo>
                    <a:pt x="431" y="3"/>
                    <a:pt x="419" y="11"/>
                    <a:pt x="416" y="23"/>
                  </a:cubicBezTo>
                  <a:cubicBezTo>
                    <a:pt x="404" y="61"/>
                    <a:pt x="404" y="61"/>
                    <a:pt x="404" y="61"/>
                  </a:cubicBezTo>
                  <a:cubicBezTo>
                    <a:pt x="381" y="57"/>
                    <a:pt x="357" y="56"/>
                    <a:pt x="333" y="59"/>
                  </a:cubicBezTo>
                  <a:cubicBezTo>
                    <a:pt x="323" y="20"/>
                    <a:pt x="323" y="20"/>
                    <a:pt x="323" y="20"/>
                  </a:cubicBezTo>
                  <a:cubicBezTo>
                    <a:pt x="321" y="8"/>
                    <a:pt x="309" y="0"/>
                    <a:pt x="297" y="2"/>
                  </a:cubicBezTo>
                  <a:cubicBezTo>
                    <a:pt x="285" y="4"/>
                    <a:pt x="277" y="16"/>
                    <a:pt x="279" y="28"/>
                  </a:cubicBezTo>
                  <a:cubicBezTo>
                    <a:pt x="282" y="68"/>
                    <a:pt x="282" y="68"/>
                    <a:pt x="282" y="68"/>
                  </a:cubicBezTo>
                  <a:cubicBezTo>
                    <a:pt x="262" y="73"/>
                    <a:pt x="242" y="81"/>
                    <a:pt x="223" y="90"/>
                  </a:cubicBezTo>
                  <a:cubicBezTo>
                    <a:pt x="199" y="59"/>
                    <a:pt x="199" y="59"/>
                    <a:pt x="199" y="59"/>
                  </a:cubicBezTo>
                  <a:cubicBezTo>
                    <a:pt x="193" y="48"/>
                    <a:pt x="179" y="45"/>
                    <a:pt x="168" y="51"/>
                  </a:cubicBezTo>
                  <a:cubicBezTo>
                    <a:pt x="158" y="58"/>
                    <a:pt x="155" y="72"/>
                    <a:pt x="161" y="82"/>
                  </a:cubicBezTo>
                  <a:cubicBezTo>
                    <a:pt x="179" y="118"/>
                    <a:pt x="179" y="118"/>
                    <a:pt x="179" y="118"/>
                  </a:cubicBezTo>
                  <a:cubicBezTo>
                    <a:pt x="160" y="132"/>
                    <a:pt x="143" y="148"/>
                    <a:pt x="128" y="166"/>
                  </a:cubicBezTo>
                  <a:cubicBezTo>
                    <a:pt x="94" y="146"/>
                    <a:pt x="94" y="146"/>
                    <a:pt x="94" y="146"/>
                  </a:cubicBezTo>
                  <a:cubicBezTo>
                    <a:pt x="83" y="139"/>
                    <a:pt x="69" y="142"/>
                    <a:pt x="62" y="152"/>
                  </a:cubicBezTo>
                  <a:cubicBezTo>
                    <a:pt x="55" y="162"/>
                    <a:pt x="58" y="176"/>
                    <a:pt x="68" y="183"/>
                  </a:cubicBezTo>
                  <a:cubicBezTo>
                    <a:pt x="98" y="208"/>
                    <a:pt x="98" y="208"/>
                    <a:pt x="98" y="208"/>
                  </a:cubicBezTo>
                  <a:cubicBezTo>
                    <a:pt x="87" y="227"/>
                    <a:pt x="79" y="246"/>
                    <a:pt x="72" y="267"/>
                  </a:cubicBezTo>
                  <a:cubicBezTo>
                    <a:pt x="33" y="261"/>
                    <a:pt x="33" y="261"/>
                    <a:pt x="33" y="261"/>
                  </a:cubicBezTo>
                  <a:cubicBezTo>
                    <a:pt x="21" y="258"/>
                    <a:pt x="9" y="266"/>
                    <a:pt x="6" y="278"/>
                  </a:cubicBezTo>
                  <a:cubicBezTo>
                    <a:pt x="3" y="290"/>
                    <a:pt x="11" y="302"/>
                    <a:pt x="23" y="305"/>
                  </a:cubicBezTo>
                  <a:cubicBezTo>
                    <a:pt x="60" y="317"/>
                    <a:pt x="60" y="317"/>
                    <a:pt x="60" y="317"/>
                  </a:cubicBezTo>
                  <a:cubicBezTo>
                    <a:pt x="57" y="340"/>
                    <a:pt x="56" y="364"/>
                    <a:pt x="58" y="388"/>
                  </a:cubicBezTo>
                  <a:cubicBezTo>
                    <a:pt x="20" y="398"/>
                    <a:pt x="20" y="398"/>
                    <a:pt x="20" y="398"/>
                  </a:cubicBezTo>
                  <a:cubicBezTo>
                    <a:pt x="8" y="400"/>
                    <a:pt x="0" y="412"/>
                    <a:pt x="2" y="424"/>
                  </a:cubicBezTo>
                  <a:cubicBezTo>
                    <a:pt x="4" y="436"/>
                    <a:pt x="16" y="444"/>
                    <a:pt x="28" y="442"/>
                  </a:cubicBezTo>
                  <a:cubicBezTo>
                    <a:pt x="67" y="438"/>
                    <a:pt x="67" y="438"/>
                    <a:pt x="67" y="438"/>
                  </a:cubicBezTo>
                  <a:cubicBezTo>
                    <a:pt x="73" y="459"/>
                    <a:pt x="80" y="479"/>
                    <a:pt x="90" y="498"/>
                  </a:cubicBezTo>
                  <a:cubicBezTo>
                    <a:pt x="58" y="521"/>
                    <a:pt x="58" y="521"/>
                    <a:pt x="58" y="521"/>
                  </a:cubicBezTo>
                  <a:cubicBezTo>
                    <a:pt x="48" y="528"/>
                    <a:pt x="45" y="542"/>
                    <a:pt x="51" y="553"/>
                  </a:cubicBezTo>
                  <a:cubicBezTo>
                    <a:pt x="58" y="563"/>
                    <a:pt x="72" y="566"/>
                    <a:pt x="82" y="560"/>
                  </a:cubicBezTo>
                  <a:cubicBezTo>
                    <a:pt x="117" y="542"/>
                    <a:pt x="117" y="542"/>
                    <a:pt x="117" y="542"/>
                  </a:cubicBezTo>
                  <a:cubicBezTo>
                    <a:pt x="132" y="561"/>
                    <a:pt x="148" y="578"/>
                    <a:pt x="166" y="593"/>
                  </a:cubicBezTo>
                  <a:cubicBezTo>
                    <a:pt x="146" y="627"/>
                    <a:pt x="146" y="627"/>
                    <a:pt x="146" y="627"/>
                  </a:cubicBezTo>
                  <a:cubicBezTo>
                    <a:pt x="139" y="638"/>
                    <a:pt x="141" y="652"/>
                    <a:pt x="152" y="659"/>
                  </a:cubicBezTo>
                  <a:cubicBezTo>
                    <a:pt x="162" y="666"/>
                    <a:pt x="176" y="663"/>
                    <a:pt x="183" y="653"/>
                  </a:cubicBezTo>
                  <a:cubicBezTo>
                    <a:pt x="208" y="623"/>
                    <a:pt x="208" y="623"/>
                    <a:pt x="208" y="623"/>
                  </a:cubicBezTo>
                  <a:cubicBezTo>
                    <a:pt x="227" y="634"/>
                    <a:pt x="246" y="642"/>
                    <a:pt x="266" y="649"/>
                  </a:cubicBezTo>
                  <a:cubicBezTo>
                    <a:pt x="261" y="688"/>
                    <a:pt x="261" y="688"/>
                    <a:pt x="261" y="688"/>
                  </a:cubicBezTo>
                  <a:cubicBezTo>
                    <a:pt x="258" y="700"/>
                    <a:pt x="265" y="712"/>
                    <a:pt x="277" y="715"/>
                  </a:cubicBezTo>
                  <a:cubicBezTo>
                    <a:pt x="290" y="718"/>
                    <a:pt x="302" y="710"/>
                    <a:pt x="305" y="698"/>
                  </a:cubicBezTo>
                  <a:cubicBezTo>
                    <a:pt x="317" y="661"/>
                    <a:pt x="317" y="661"/>
                    <a:pt x="317" y="661"/>
                  </a:cubicBezTo>
                  <a:cubicBezTo>
                    <a:pt x="340" y="664"/>
                    <a:pt x="364" y="665"/>
                    <a:pt x="387" y="663"/>
                  </a:cubicBezTo>
                  <a:cubicBezTo>
                    <a:pt x="397" y="701"/>
                    <a:pt x="397" y="701"/>
                    <a:pt x="397" y="701"/>
                  </a:cubicBezTo>
                  <a:cubicBezTo>
                    <a:pt x="400" y="713"/>
                    <a:pt x="411" y="721"/>
                    <a:pt x="424" y="719"/>
                  </a:cubicBezTo>
                  <a:cubicBezTo>
                    <a:pt x="436" y="717"/>
                    <a:pt x="444" y="705"/>
                    <a:pt x="442" y="693"/>
                  </a:cubicBezTo>
                  <a:cubicBezTo>
                    <a:pt x="438" y="654"/>
                    <a:pt x="438" y="654"/>
                    <a:pt x="438" y="654"/>
                  </a:cubicBezTo>
                  <a:cubicBezTo>
                    <a:pt x="459" y="648"/>
                    <a:pt x="478" y="641"/>
                    <a:pt x="498" y="631"/>
                  </a:cubicBezTo>
                  <a:cubicBezTo>
                    <a:pt x="521" y="663"/>
                    <a:pt x="521" y="663"/>
                    <a:pt x="521" y="663"/>
                  </a:cubicBezTo>
                  <a:cubicBezTo>
                    <a:pt x="528" y="673"/>
                    <a:pt x="542" y="676"/>
                    <a:pt x="552" y="670"/>
                  </a:cubicBezTo>
                  <a:cubicBezTo>
                    <a:pt x="563" y="663"/>
                    <a:pt x="566" y="649"/>
                    <a:pt x="560" y="639"/>
                  </a:cubicBezTo>
                  <a:cubicBezTo>
                    <a:pt x="542" y="604"/>
                    <a:pt x="542" y="604"/>
                    <a:pt x="542" y="604"/>
                  </a:cubicBezTo>
                  <a:cubicBezTo>
                    <a:pt x="561" y="589"/>
                    <a:pt x="578" y="573"/>
                    <a:pt x="593" y="555"/>
                  </a:cubicBezTo>
                  <a:cubicBezTo>
                    <a:pt x="627" y="575"/>
                    <a:pt x="627" y="575"/>
                    <a:pt x="627" y="575"/>
                  </a:cubicBezTo>
                  <a:cubicBezTo>
                    <a:pt x="637" y="582"/>
                    <a:pt x="651" y="580"/>
                    <a:pt x="659" y="569"/>
                  </a:cubicBezTo>
                  <a:cubicBezTo>
                    <a:pt x="666" y="559"/>
                    <a:pt x="663" y="545"/>
                    <a:pt x="653" y="538"/>
                  </a:cubicBezTo>
                  <a:cubicBezTo>
                    <a:pt x="623" y="513"/>
                    <a:pt x="623" y="513"/>
                    <a:pt x="623" y="513"/>
                  </a:cubicBezTo>
                  <a:cubicBezTo>
                    <a:pt x="633" y="494"/>
                    <a:pt x="642" y="475"/>
                    <a:pt x="649" y="455"/>
                  </a:cubicBezTo>
                  <a:cubicBezTo>
                    <a:pt x="688" y="460"/>
                    <a:pt x="688" y="460"/>
                    <a:pt x="688" y="460"/>
                  </a:cubicBezTo>
                  <a:cubicBezTo>
                    <a:pt x="700" y="463"/>
                    <a:pt x="712" y="456"/>
                    <a:pt x="715" y="443"/>
                  </a:cubicBezTo>
                  <a:cubicBezTo>
                    <a:pt x="718" y="431"/>
                    <a:pt x="710" y="419"/>
                    <a:pt x="698" y="416"/>
                  </a:cubicBezTo>
                  <a:cubicBezTo>
                    <a:pt x="660" y="404"/>
                    <a:pt x="660" y="404"/>
                    <a:pt x="660" y="404"/>
                  </a:cubicBezTo>
                  <a:cubicBezTo>
                    <a:pt x="664" y="381"/>
                    <a:pt x="664" y="357"/>
                    <a:pt x="662" y="334"/>
                  </a:cubicBezTo>
                  <a:cubicBezTo>
                    <a:pt x="701" y="324"/>
                    <a:pt x="701" y="324"/>
                    <a:pt x="701" y="324"/>
                  </a:cubicBezTo>
                  <a:cubicBezTo>
                    <a:pt x="713" y="321"/>
                    <a:pt x="721" y="310"/>
                    <a:pt x="719" y="297"/>
                  </a:cubicBezTo>
                  <a:cubicBezTo>
                    <a:pt x="717" y="285"/>
                    <a:pt x="705" y="277"/>
                    <a:pt x="693" y="279"/>
                  </a:cubicBezTo>
                  <a:cubicBezTo>
                    <a:pt x="653" y="283"/>
                    <a:pt x="653" y="283"/>
                    <a:pt x="653" y="283"/>
                  </a:cubicBezTo>
                  <a:cubicBezTo>
                    <a:pt x="648" y="262"/>
                    <a:pt x="640" y="243"/>
                    <a:pt x="631" y="223"/>
                  </a:cubicBezTo>
                  <a:cubicBezTo>
                    <a:pt x="662" y="200"/>
                    <a:pt x="662" y="200"/>
                    <a:pt x="662" y="200"/>
                  </a:cubicBezTo>
                  <a:cubicBezTo>
                    <a:pt x="673" y="193"/>
                    <a:pt x="676" y="179"/>
                    <a:pt x="670" y="169"/>
                  </a:cubicBezTo>
                  <a:cubicBezTo>
                    <a:pt x="663" y="158"/>
                    <a:pt x="649" y="155"/>
                    <a:pt x="639" y="161"/>
                  </a:cubicBezTo>
                  <a:cubicBezTo>
                    <a:pt x="603" y="179"/>
                    <a:pt x="603" y="179"/>
                    <a:pt x="603" y="179"/>
                  </a:cubicBezTo>
                  <a:cubicBezTo>
                    <a:pt x="589" y="160"/>
                    <a:pt x="573" y="143"/>
                    <a:pt x="555" y="128"/>
                  </a:cubicBezTo>
                  <a:cubicBezTo>
                    <a:pt x="575" y="94"/>
                    <a:pt x="575" y="94"/>
                    <a:pt x="575" y="94"/>
                  </a:cubicBezTo>
                  <a:cubicBezTo>
                    <a:pt x="582" y="84"/>
                    <a:pt x="579" y="70"/>
                    <a:pt x="569" y="62"/>
                  </a:cubicBezTo>
                  <a:cubicBezTo>
                    <a:pt x="559" y="55"/>
                    <a:pt x="545" y="58"/>
                    <a:pt x="538" y="68"/>
                  </a:cubicBezTo>
                  <a:moveTo>
                    <a:pt x="568" y="211"/>
                  </a:moveTo>
                  <a:cubicBezTo>
                    <a:pt x="506" y="243"/>
                    <a:pt x="506" y="243"/>
                    <a:pt x="506" y="243"/>
                  </a:cubicBezTo>
                  <a:cubicBezTo>
                    <a:pt x="493" y="227"/>
                    <a:pt x="478" y="213"/>
                    <a:pt x="461" y="203"/>
                  </a:cubicBezTo>
                  <a:cubicBezTo>
                    <a:pt x="471" y="179"/>
                    <a:pt x="471" y="179"/>
                    <a:pt x="471" y="179"/>
                  </a:cubicBezTo>
                  <a:cubicBezTo>
                    <a:pt x="475" y="172"/>
                    <a:pt x="472" y="164"/>
                    <a:pt x="465" y="160"/>
                  </a:cubicBezTo>
                  <a:cubicBezTo>
                    <a:pt x="458" y="157"/>
                    <a:pt x="450" y="159"/>
                    <a:pt x="446" y="166"/>
                  </a:cubicBezTo>
                  <a:cubicBezTo>
                    <a:pt x="433" y="188"/>
                    <a:pt x="433" y="188"/>
                    <a:pt x="433" y="188"/>
                  </a:cubicBezTo>
                  <a:cubicBezTo>
                    <a:pt x="414" y="180"/>
                    <a:pt x="393" y="175"/>
                    <a:pt x="373" y="174"/>
                  </a:cubicBezTo>
                  <a:cubicBezTo>
                    <a:pt x="370" y="148"/>
                    <a:pt x="370" y="148"/>
                    <a:pt x="370" y="148"/>
                  </a:cubicBezTo>
                  <a:cubicBezTo>
                    <a:pt x="370" y="141"/>
                    <a:pt x="363" y="134"/>
                    <a:pt x="356" y="135"/>
                  </a:cubicBezTo>
                  <a:cubicBezTo>
                    <a:pt x="348" y="135"/>
                    <a:pt x="342" y="141"/>
                    <a:pt x="342" y="149"/>
                  </a:cubicBezTo>
                  <a:cubicBezTo>
                    <a:pt x="340" y="174"/>
                    <a:pt x="340" y="174"/>
                    <a:pt x="340" y="174"/>
                  </a:cubicBezTo>
                  <a:cubicBezTo>
                    <a:pt x="321" y="177"/>
                    <a:pt x="301" y="182"/>
                    <a:pt x="282" y="190"/>
                  </a:cubicBezTo>
                  <a:cubicBezTo>
                    <a:pt x="241" y="134"/>
                    <a:pt x="241" y="134"/>
                    <a:pt x="241" y="134"/>
                  </a:cubicBezTo>
                  <a:cubicBezTo>
                    <a:pt x="353" y="75"/>
                    <a:pt x="493" y="108"/>
                    <a:pt x="568" y="211"/>
                  </a:cubicBezTo>
                  <a:moveTo>
                    <a:pt x="407" y="436"/>
                  </a:moveTo>
                  <a:cubicBezTo>
                    <a:pt x="366" y="461"/>
                    <a:pt x="311" y="449"/>
                    <a:pt x="285" y="407"/>
                  </a:cubicBezTo>
                  <a:cubicBezTo>
                    <a:pt x="260" y="366"/>
                    <a:pt x="272" y="311"/>
                    <a:pt x="314" y="286"/>
                  </a:cubicBezTo>
                  <a:cubicBezTo>
                    <a:pt x="355" y="260"/>
                    <a:pt x="410" y="273"/>
                    <a:pt x="435" y="314"/>
                  </a:cubicBezTo>
                  <a:cubicBezTo>
                    <a:pt x="461" y="355"/>
                    <a:pt x="448" y="410"/>
                    <a:pt x="407" y="436"/>
                  </a:cubicBezTo>
                  <a:moveTo>
                    <a:pt x="242" y="215"/>
                  </a:moveTo>
                  <a:cubicBezTo>
                    <a:pt x="227" y="228"/>
                    <a:pt x="213" y="243"/>
                    <a:pt x="203" y="260"/>
                  </a:cubicBezTo>
                  <a:cubicBezTo>
                    <a:pt x="179" y="250"/>
                    <a:pt x="179" y="250"/>
                    <a:pt x="179" y="250"/>
                  </a:cubicBezTo>
                  <a:cubicBezTo>
                    <a:pt x="172" y="246"/>
                    <a:pt x="164" y="249"/>
                    <a:pt x="160" y="256"/>
                  </a:cubicBezTo>
                  <a:cubicBezTo>
                    <a:pt x="157" y="262"/>
                    <a:pt x="159" y="271"/>
                    <a:pt x="166" y="275"/>
                  </a:cubicBezTo>
                  <a:cubicBezTo>
                    <a:pt x="188" y="288"/>
                    <a:pt x="188" y="288"/>
                    <a:pt x="188" y="288"/>
                  </a:cubicBezTo>
                  <a:cubicBezTo>
                    <a:pt x="180" y="307"/>
                    <a:pt x="175" y="328"/>
                    <a:pt x="174" y="348"/>
                  </a:cubicBezTo>
                  <a:cubicBezTo>
                    <a:pt x="148" y="351"/>
                    <a:pt x="148" y="351"/>
                    <a:pt x="148" y="351"/>
                  </a:cubicBezTo>
                  <a:cubicBezTo>
                    <a:pt x="140" y="351"/>
                    <a:pt x="134" y="357"/>
                    <a:pt x="134" y="365"/>
                  </a:cubicBezTo>
                  <a:cubicBezTo>
                    <a:pt x="134" y="373"/>
                    <a:pt x="141" y="379"/>
                    <a:pt x="149" y="379"/>
                  </a:cubicBezTo>
                  <a:cubicBezTo>
                    <a:pt x="174" y="381"/>
                    <a:pt x="174" y="381"/>
                    <a:pt x="174" y="381"/>
                  </a:cubicBezTo>
                  <a:cubicBezTo>
                    <a:pt x="176" y="400"/>
                    <a:pt x="182" y="420"/>
                    <a:pt x="190" y="439"/>
                  </a:cubicBezTo>
                  <a:cubicBezTo>
                    <a:pt x="134" y="480"/>
                    <a:pt x="134" y="480"/>
                    <a:pt x="134" y="480"/>
                  </a:cubicBezTo>
                  <a:cubicBezTo>
                    <a:pt x="75" y="368"/>
                    <a:pt x="107" y="228"/>
                    <a:pt x="211" y="153"/>
                  </a:cubicBezTo>
                  <a:cubicBezTo>
                    <a:pt x="242" y="215"/>
                    <a:pt x="242" y="215"/>
                    <a:pt x="242" y="215"/>
                  </a:cubicBezTo>
                  <a:moveTo>
                    <a:pt x="478" y="506"/>
                  </a:moveTo>
                  <a:cubicBezTo>
                    <a:pt x="494" y="493"/>
                    <a:pt x="507" y="478"/>
                    <a:pt x="518" y="461"/>
                  </a:cubicBezTo>
                  <a:cubicBezTo>
                    <a:pt x="542" y="471"/>
                    <a:pt x="542" y="471"/>
                    <a:pt x="542" y="471"/>
                  </a:cubicBezTo>
                  <a:cubicBezTo>
                    <a:pt x="549" y="475"/>
                    <a:pt x="557" y="472"/>
                    <a:pt x="561" y="466"/>
                  </a:cubicBezTo>
                  <a:cubicBezTo>
                    <a:pt x="564" y="459"/>
                    <a:pt x="562" y="450"/>
                    <a:pt x="555" y="447"/>
                  </a:cubicBezTo>
                  <a:cubicBezTo>
                    <a:pt x="533" y="433"/>
                    <a:pt x="533" y="433"/>
                    <a:pt x="533" y="433"/>
                  </a:cubicBezTo>
                  <a:cubicBezTo>
                    <a:pt x="541" y="414"/>
                    <a:pt x="546" y="394"/>
                    <a:pt x="547" y="373"/>
                  </a:cubicBezTo>
                  <a:cubicBezTo>
                    <a:pt x="573" y="370"/>
                    <a:pt x="573" y="370"/>
                    <a:pt x="573" y="370"/>
                  </a:cubicBezTo>
                  <a:cubicBezTo>
                    <a:pt x="580" y="370"/>
                    <a:pt x="587" y="364"/>
                    <a:pt x="586" y="356"/>
                  </a:cubicBezTo>
                  <a:cubicBezTo>
                    <a:pt x="586" y="348"/>
                    <a:pt x="580" y="342"/>
                    <a:pt x="572" y="342"/>
                  </a:cubicBezTo>
                  <a:cubicBezTo>
                    <a:pt x="547" y="341"/>
                    <a:pt x="547" y="341"/>
                    <a:pt x="547" y="341"/>
                  </a:cubicBezTo>
                  <a:cubicBezTo>
                    <a:pt x="544" y="321"/>
                    <a:pt x="539" y="301"/>
                    <a:pt x="531" y="283"/>
                  </a:cubicBezTo>
                  <a:cubicBezTo>
                    <a:pt x="586" y="241"/>
                    <a:pt x="586" y="241"/>
                    <a:pt x="586" y="241"/>
                  </a:cubicBezTo>
                  <a:cubicBezTo>
                    <a:pt x="646" y="354"/>
                    <a:pt x="613" y="494"/>
                    <a:pt x="510" y="568"/>
                  </a:cubicBezTo>
                  <a:cubicBezTo>
                    <a:pt x="478" y="506"/>
                    <a:pt x="478" y="506"/>
                    <a:pt x="478" y="506"/>
                  </a:cubicBezTo>
                  <a:moveTo>
                    <a:pt x="153" y="510"/>
                  </a:moveTo>
                  <a:cubicBezTo>
                    <a:pt x="215" y="479"/>
                    <a:pt x="215" y="479"/>
                    <a:pt x="215" y="479"/>
                  </a:cubicBezTo>
                  <a:cubicBezTo>
                    <a:pt x="228" y="494"/>
                    <a:pt x="243" y="508"/>
                    <a:pt x="260" y="518"/>
                  </a:cubicBezTo>
                  <a:cubicBezTo>
                    <a:pt x="250" y="542"/>
                    <a:pt x="250" y="542"/>
                    <a:pt x="250" y="542"/>
                  </a:cubicBezTo>
                  <a:cubicBezTo>
                    <a:pt x="246" y="549"/>
                    <a:pt x="249" y="557"/>
                    <a:pt x="255" y="561"/>
                  </a:cubicBezTo>
                  <a:cubicBezTo>
                    <a:pt x="262" y="564"/>
                    <a:pt x="271" y="562"/>
                    <a:pt x="274" y="555"/>
                  </a:cubicBezTo>
                  <a:cubicBezTo>
                    <a:pt x="288" y="533"/>
                    <a:pt x="288" y="533"/>
                    <a:pt x="288" y="533"/>
                  </a:cubicBezTo>
                  <a:cubicBezTo>
                    <a:pt x="307" y="541"/>
                    <a:pt x="327" y="546"/>
                    <a:pt x="348" y="547"/>
                  </a:cubicBezTo>
                  <a:cubicBezTo>
                    <a:pt x="351" y="573"/>
                    <a:pt x="351" y="573"/>
                    <a:pt x="351" y="573"/>
                  </a:cubicBezTo>
                  <a:cubicBezTo>
                    <a:pt x="351" y="581"/>
                    <a:pt x="357" y="587"/>
                    <a:pt x="365" y="587"/>
                  </a:cubicBezTo>
                  <a:cubicBezTo>
                    <a:pt x="373" y="587"/>
                    <a:pt x="379" y="580"/>
                    <a:pt x="379" y="572"/>
                  </a:cubicBezTo>
                  <a:cubicBezTo>
                    <a:pt x="380" y="547"/>
                    <a:pt x="380" y="547"/>
                    <a:pt x="380" y="547"/>
                  </a:cubicBezTo>
                  <a:cubicBezTo>
                    <a:pt x="400" y="545"/>
                    <a:pt x="420" y="539"/>
                    <a:pt x="438" y="531"/>
                  </a:cubicBezTo>
                  <a:cubicBezTo>
                    <a:pt x="480" y="587"/>
                    <a:pt x="480" y="587"/>
                    <a:pt x="480" y="587"/>
                  </a:cubicBezTo>
                  <a:cubicBezTo>
                    <a:pt x="367" y="646"/>
                    <a:pt x="227" y="614"/>
                    <a:pt x="153" y="510"/>
                  </a:cubicBezTo>
                </a:path>
              </a:pathLst>
            </a:custGeom>
            <a:solidFill>
              <a:srgbClr val="97989A"/>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nvGrpSpPr>
            <p:cNvPr id="50" name="Group 49"/>
            <p:cNvGrpSpPr/>
            <p:nvPr/>
          </p:nvGrpSpPr>
          <p:grpSpPr>
            <a:xfrm>
              <a:off x="9483080" y="1468447"/>
              <a:ext cx="708055" cy="601868"/>
              <a:chOff x="9073584" y="2591945"/>
              <a:chExt cx="798597" cy="684918"/>
            </a:xfrm>
          </p:grpSpPr>
          <p:sp>
            <p:nvSpPr>
              <p:cNvPr id="54" name="Freeform 22"/>
              <p:cNvSpPr>
                <a:spLocks noEditPoints="1"/>
              </p:cNvSpPr>
              <p:nvPr/>
            </p:nvSpPr>
            <p:spPr bwMode="auto">
              <a:xfrm>
                <a:off x="9073584" y="2591945"/>
                <a:ext cx="798597" cy="684918"/>
              </a:xfrm>
              <a:custGeom>
                <a:avLst/>
                <a:gdLst/>
                <a:ahLst/>
                <a:cxnLst>
                  <a:cxn ang="0">
                    <a:pos x="359" y="187"/>
                  </a:cxn>
                  <a:cxn ang="0">
                    <a:pos x="336" y="213"/>
                  </a:cxn>
                  <a:cxn ang="0">
                    <a:pos x="213" y="61"/>
                  </a:cxn>
                  <a:cxn ang="0">
                    <a:pos x="91" y="213"/>
                  </a:cxn>
                  <a:cxn ang="0">
                    <a:pos x="68" y="187"/>
                  </a:cxn>
                  <a:cxn ang="0">
                    <a:pos x="355" y="220"/>
                  </a:cxn>
                  <a:cxn ang="0">
                    <a:pos x="386" y="220"/>
                  </a:cxn>
                  <a:cxn ang="0">
                    <a:pos x="435" y="220"/>
                  </a:cxn>
                  <a:cxn ang="0">
                    <a:pos x="435" y="299"/>
                  </a:cxn>
                  <a:cxn ang="0">
                    <a:pos x="370" y="331"/>
                  </a:cxn>
                  <a:cxn ang="0">
                    <a:pos x="307" y="331"/>
                  </a:cxn>
                  <a:cxn ang="0">
                    <a:pos x="81" y="331"/>
                  </a:cxn>
                  <a:cxn ang="0">
                    <a:pos x="57" y="299"/>
                  </a:cxn>
                  <a:cxn ang="0">
                    <a:pos x="27" y="279"/>
                  </a:cxn>
                  <a:cxn ang="0">
                    <a:pos x="15" y="220"/>
                  </a:cxn>
                  <a:cxn ang="0">
                    <a:pos x="64" y="220"/>
                  </a:cxn>
                  <a:cxn ang="0">
                    <a:pos x="92" y="220"/>
                  </a:cxn>
                  <a:cxn ang="0">
                    <a:pos x="108" y="220"/>
                  </a:cxn>
                  <a:cxn ang="0">
                    <a:pos x="319" y="238"/>
                  </a:cxn>
                  <a:cxn ang="0">
                    <a:pos x="329" y="220"/>
                  </a:cxn>
                  <a:cxn ang="0">
                    <a:pos x="355" y="220"/>
                  </a:cxn>
                  <a:cxn ang="0">
                    <a:pos x="300" y="351"/>
                  </a:cxn>
                  <a:cxn ang="0">
                    <a:pos x="258" y="367"/>
                  </a:cxn>
                  <a:cxn ang="0">
                    <a:pos x="214" y="373"/>
                  </a:cxn>
                  <a:cxn ang="0">
                    <a:pos x="169" y="367"/>
                  </a:cxn>
                  <a:cxn ang="0">
                    <a:pos x="127" y="351"/>
                  </a:cxn>
                  <a:cxn ang="0">
                    <a:pos x="304" y="339"/>
                  </a:cxn>
                  <a:cxn ang="0">
                    <a:pos x="395" y="213"/>
                  </a:cxn>
                  <a:cxn ang="0">
                    <a:pos x="382" y="188"/>
                  </a:cxn>
                  <a:cxn ang="0">
                    <a:pos x="377" y="147"/>
                  </a:cxn>
                  <a:cxn ang="0">
                    <a:pos x="363" y="109"/>
                  </a:cxn>
                  <a:cxn ang="0">
                    <a:pos x="341" y="76"/>
                  </a:cxn>
                  <a:cxn ang="0">
                    <a:pos x="310" y="49"/>
                  </a:cxn>
                  <a:cxn ang="0">
                    <a:pos x="275" y="29"/>
                  </a:cxn>
                  <a:cxn ang="0">
                    <a:pos x="235" y="19"/>
                  </a:cxn>
                  <a:cxn ang="0">
                    <a:pos x="195" y="19"/>
                  </a:cxn>
                  <a:cxn ang="0">
                    <a:pos x="155" y="28"/>
                  </a:cxn>
                  <a:cxn ang="0">
                    <a:pos x="119" y="47"/>
                  </a:cxn>
                  <a:cxn ang="0">
                    <a:pos x="89" y="74"/>
                  </a:cxn>
                  <a:cxn ang="0">
                    <a:pos x="66" y="107"/>
                  </a:cxn>
                  <a:cxn ang="0">
                    <a:pos x="51" y="145"/>
                  </a:cxn>
                  <a:cxn ang="0">
                    <a:pos x="46" y="185"/>
                  </a:cxn>
                  <a:cxn ang="0">
                    <a:pos x="34" y="213"/>
                  </a:cxn>
                  <a:cxn ang="0">
                    <a:pos x="60" y="187"/>
                  </a:cxn>
                  <a:cxn ang="0">
                    <a:pos x="366" y="187"/>
                  </a:cxn>
                  <a:cxn ang="0">
                    <a:pos x="369" y="238"/>
                  </a:cxn>
                  <a:cxn ang="0">
                    <a:pos x="370" y="289"/>
                  </a:cxn>
                  <a:cxn ang="0">
                    <a:pos x="393" y="281"/>
                  </a:cxn>
                  <a:cxn ang="0">
                    <a:pos x="358" y="231"/>
                  </a:cxn>
                  <a:cxn ang="0">
                    <a:pos x="57" y="289"/>
                  </a:cxn>
                  <a:cxn ang="0">
                    <a:pos x="57" y="238"/>
                  </a:cxn>
                  <a:cxn ang="0">
                    <a:pos x="57" y="238"/>
                  </a:cxn>
                  <a:cxn ang="0">
                    <a:pos x="67" y="231"/>
                  </a:cxn>
                  <a:cxn ang="0">
                    <a:pos x="19" y="231"/>
                  </a:cxn>
                  <a:cxn ang="0">
                    <a:pos x="33" y="289"/>
                  </a:cxn>
                </a:cxnLst>
                <a:rect l="0" t="0" r="r" b="b"/>
                <a:pathLst>
                  <a:path w="435" h="373">
                    <a:moveTo>
                      <a:pt x="213" y="41"/>
                    </a:moveTo>
                    <a:cubicBezTo>
                      <a:pt x="294" y="41"/>
                      <a:pt x="359" y="106"/>
                      <a:pt x="359" y="187"/>
                    </a:cubicBezTo>
                    <a:cubicBezTo>
                      <a:pt x="359" y="196"/>
                      <a:pt x="358" y="204"/>
                      <a:pt x="357" y="213"/>
                    </a:cubicBezTo>
                    <a:cubicBezTo>
                      <a:pt x="336" y="213"/>
                      <a:pt x="336" y="213"/>
                      <a:pt x="336" y="213"/>
                    </a:cubicBezTo>
                    <a:cubicBezTo>
                      <a:pt x="338" y="204"/>
                      <a:pt x="339" y="196"/>
                      <a:pt x="339" y="187"/>
                    </a:cubicBezTo>
                    <a:cubicBezTo>
                      <a:pt x="339" y="117"/>
                      <a:pt x="283" y="61"/>
                      <a:pt x="213" y="61"/>
                    </a:cubicBezTo>
                    <a:cubicBezTo>
                      <a:pt x="144" y="61"/>
                      <a:pt x="88" y="117"/>
                      <a:pt x="88" y="187"/>
                    </a:cubicBezTo>
                    <a:cubicBezTo>
                      <a:pt x="88" y="196"/>
                      <a:pt x="89" y="204"/>
                      <a:pt x="91" y="213"/>
                    </a:cubicBezTo>
                    <a:cubicBezTo>
                      <a:pt x="70" y="213"/>
                      <a:pt x="70" y="213"/>
                      <a:pt x="70" y="213"/>
                    </a:cubicBezTo>
                    <a:cubicBezTo>
                      <a:pt x="69" y="204"/>
                      <a:pt x="68" y="196"/>
                      <a:pt x="68" y="187"/>
                    </a:cubicBezTo>
                    <a:cubicBezTo>
                      <a:pt x="68" y="106"/>
                      <a:pt x="133" y="41"/>
                      <a:pt x="213" y="41"/>
                    </a:cubicBezTo>
                    <a:close/>
                    <a:moveTo>
                      <a:pt x="355" y="220"/>
                    </a:moveTo>
                    <a:cubicBezTo>
                      <a:pt x="363" y="220"/>
                      <a:pt x="363" y="220"/>
                      <a:pt x="363" y="220"/>
                    </a:cubicBezTo>
                    <a:cubicBezTo>
                      <a:pt x="386" y="220"/>
                      <a:pt x="386" y="220"/>
                      <a:pt x="386" y="220"/>
                    </a:cubicBezTo>
                    <a:cubicBezTo>
                      <a:pt x="417" y="220"/>
                      <a:pt x="417" y="220"/>
                      <a:pt x="417" y="220"/>
                    </a:cubicBezTo>
                    <a:cubicBezTo>
                      <a:pt x="435" y="220"/>
                      <a:pt x="435" y="220"/>
                      <a:pt x="435" y="220"/>
                    </a:cubicBezTo>
                    <a:cubicBezTo>
                      <a:pt x="408" y="279"/>
                      <a:pt x="408" y="279"/>
                      <a:pt x="408" y="279"/>
                    </a:cubicBezTo>
                    <a:cubicBezTo>
                      <a:pt x="435" y="299"/>
                      <a:pt x="435" y="299"/>
                      <a:pt x="435" y="299"/>
                    </a:cubicBezTo>
                    <a:cubicBezTo>
                      <a:pt x="370" y="299"/>
                      <a:pt x="370" y="299"/>
                      <a:pt x="370" y="299"/>
                    </a:cubicBezTo>
                    <a:cubicBezTo>
                      <a:pt x="370" y="331"/>
                      <a:pt x="370" y="331"/>
                      <a:pt x="370" y="331"/>
                    </a:cubicBezTo>
                    <a:cubicBezTo>
                      <a:pt x="358" y="331"/>
                      <a:pt x="358" y="331"/>
                      <a:pt x="358" y="331"/>
                    </a:cubicBezTo>
                    <a:cubicBezTo>
                      <a:pt x="307" y="331"/>
                      <a:pt x="307" y="331"/>
                      <a:pt x="307" y="331"/>
                    </a:cubicBezTo>
                    <a:cubicBezTo>
                      <a:pt x="244" y="331"/>
                      <a:pt x="182" y="331"/>
                      <a:pt x="120" y="331"/>
                    </a:cubicBezTo>
                    <a:cubicBezTo>
                      <a:pt x="81" y="331"/>
                      <a:pt x="81" y="331"/>
                      <a:pt x="81" y="331"/>
                    </a:cubicBezTo>
                    <a:cubicBezTo>
                      <a:pt x="57" y="331"/>
                      <a:pt x="57" y="331"/>
                      <a:pt x="57" y="331"/>
                    </a:cubicBezTo>
                    <a:cubicBezTo>
                      <a:pt x="57" y="299"/>
                      <a:pt x="57" y="299"/>
                      <a:pt x="57" y="299"/>
                    </a:cubicBezTo>
                    <a:cubicBezTo>
                      <a:pt x="0" y="299"/>
                      <a:pt x="0" y="299"/>
                      <a:pt x="0" y="299"/>
                    </a:cubicBezTo>
                    <a:cubicBezTo>
                      <a:pt x="27" y="279"/>
                      <a:pt x="27" y="279"/>
                      <a:pt x="27" y="279"/>
                    </a:cubicBezTo>
                    <a:cubicBezTo>
                      <a:pt x="0" y="220"/>
                      <a:pt x="0" y="220"/>
                      <a:pt x="0" y="220"/>
                    </a:cubicBezTo>
                    <a:cubicBezTo>
                      <a:pt x="15" y="220"/>
                      <a:pt x="15" y="220"/>
                      <a:pt x="15" y="220"/>
                    </a:cubicBezTo>
                    <a:cubicBezTo>
                      <a:pt x="43" y="220"/>
                      <a:pt x="43" y="220"/>
                      <a:pt x="43" y="220"/>
                    </a:cubicBezTo>
                    <a:cubicBezTo>
                      <a:pt x="64" y="220"/>
                      <a:pt x="64" y="220"/>
                      <a:pt x="64" y="220"/>
                    </a:cubicBezTo>
                    <a:cubicBezTo>
                      <a:pt x="72" y="220"/>
                      <a:pt x="72" y="220"/>
                      <a:pt x="72" y="220"/>
                    </a:cubicBezTo>
                    <a:cubicBezTo>
                      <a:pt x="92" y="220"/>
                      <a:pt x="92" y="220"/>
                      <a:pt x="92" y="220"/>
                    </a:cubicBezTo>
                    <a:cubicBezTo>
                      <a:pt x="97" y="220"/>
                      <a:pt x="97" y="220"/>
                      <a:pt x="97" y="220"/>
                    </a:cubicBezTo>
                    <a:cubicBezTo>
                      <a:pt x="108" y="220"/>
                      <a:pt x="108" y="220"/>
                      <a:pt x="108" y="220"/>
                    </a:cubicBezTo>
                    <a:cubicBezTo>
                      <a:pt x="108" y="238"/>
                      <a:pt x="108" y="238"/>
                      <a:pt x="108" y="238"/>
                    </a:cubicBezTo>
                    <a:cubicBezTo>
                      <a:pt x="319" y="238"/>
                      <a:pt x="319" y="238"/>
                      <a:pt x="319" y="238"/>
                    </a:cubicBezTo>
                    <a:cubicBezTo>
                      <a:pt x="319" y="220"/>
                      <a:pt x="319" y="220"/>
                      <a:pt x="319" y="220"/>
                    </a:cubicBezTo>
                    <a:cubicBezTo>
                      <a:pt x="329" y="220"/>
                      <a:pt x="329" y="220"/>
                      <a:pt x="329" y="220"/>
                    </a:cubicBezTo>
                    <a:cubicBezTo>
                      <a:pt x="334" y="220"/>
                      <a:pt x="334" y="220"/>
                      <a:pt x="334" y="220"/>
                    </a:cubicBezTo>
                    <a:cubicBezTo>
                      <a:pt x="355" y="220"/>
                      <a:pt x="355" y="220"/>
                      <a:pt x="355" y="220"/>
                    </a:cubicBezTo>
                    <a:close/>
                    <a:moveTo>
                      <a:pt x="304" y="339"/>
                    </a:moveTo>
                    <a:cubicBezTo>
                      <a:pt x="300" y="351"/>
                      <a:pt x="300" y="351"/>
                      <a:pt x="300" y="351"/>
                    </a:cubicBezTo>
                    <a:cubicBezTo>
                      <a:pt x="272" y="344"/>
                      <a:pt x="272" y="344"/>
                      <a:pt x="272" y="344"/>
                    </a:cubicBezTo>
                    <a:cubicBezTo>
                      <a:pt x="258" y="367"/>
                      <a:pt x="258" y="367"/>
                      <a:pt x="258" y="367"/>
                    </a:cubicBezTo>
                    <a:cubicBezTo>
                      <a:pt x="233" y="353"/>
                      <a:pt x="233" y="353"/>
                      <a:pt x="233" y="353"/>
                    </a:cubicBezTo>
                    <a:cubicBezTo>
                      <a:pt x="214" y="373"/>
                      <a:pt x="214" y="373"/>
                      <a:pt x="214" y="373"/>
                    </a:cubicBezTo>
                    <a:cubicBezTo>
                      <a:pt x="192" y="353"/>
                      <a:pt x="192" y="353"/>
                      <a:pt x="192" y="353"/>
                    </a:cubicBezTo>
                    <a:cubicBezTo>
                      <a:pt x="169" y="367"/>
                      <a:pt x="169" y="367"/>
                      <a:pt x="169" y="367"/>
                    </a:cubicBezTo>
                    <a:cubicBezTo>
                      <a:pt x="153" y="343"/>
                      <a:pt x="153" y="343"/>
                      <a:pt x="153" y="343"/>
                    </a:cubicBezTo>
                    <a:cubicBezTo>
                      <a:pt x="127" y="351"/>
                      <a:pt x="127" y="351"/>
                      <a:pt x="127" y="351"/>
                    </a:cubicBezTo>
                    <a:cubicBezTo>
                      <a:pt x="123" y="339"/>
                      <a:pt x="123" y="339"/>
                      <a:pt x="123" y="339"/>
                    </a:cubicBezTo>
                    <a:cubicBezTo>
                      <a:pt x="183" y="339"/>
                      <a:pt x="244" y="339"/>
                      <a:pt x="304" y="339"/>
                    </a:cubicBezTo>
                    <a:close/>
                    <a:moveTo>
                      <a:pt x="364" y="213"/>
                    </a:moveTo>
                    <a:cubicBezTo>
                      <a:pt x="395" y="213"/>
                      <a:pt x="395" y="213"/>
                      <a:pt x="395" y="213"/>
                    </a:cubicBezTo>
                    <a:cubicBezTo>
                      <a:pt x="400" y="209"/>
                      <a:pt x="400" y="209"/>
                      <a:pt x="400" y="209"/>
                    </a:cubicBezTo>
                    <a:cubicBezTo>
                      <a:pt x="382" y="188"/>
                      <a:pt x="382" y="188"/>
                      <a:pt x="382" y="188"/>
                    </a:cubicBezTo>
                    <a:cubicBezTo>
                      <a:pt x="399" y="164"/>
                      <a:pt x="399" y="164"/>
                      <a:pt x="399" y="164"/>
                    </a:cubicBezTo>
                    <a:cubicBezTo>
                      <a:pt x="377" y="147"/>
                      <a:pt x="377" y="147"/>
                      <a:pt x="377" y="147"/>
                    </a:cubicBezTo>
                    <a:cubicBezTo>
                      <a:pt x="388" y="120"/>
                      <a:pt x="388" y="120"/>
                      <a:pt x="388" y="120"/>
                    </a:cubicBezTo>
                    <a:cubicBezTo>
                      <a:pt x="363" y="109"/>
                      <a:pt x="363" y="109"/>
                      <a:pt x="363" y="109"/>
                    </a:cubicBezTo>
                    <a:cubicBezTo>
                      <a:pt x="367" y="80"/>
                      <a:pt x="367" y="80"/>
                      <a:pt x="367" y="80"/>
                    </a:cubicBezTo>
                    <a:cubicBezTo>
                      <a:pt x="341" y="76"/>
                      <a:pt x="341" y="76"/>
                      <a:pt x="341" y="76"/>
                    </a:cubicBezTo>
                    <a:cubicBezTo>
                      <a:pt x="337" y="47"/>
                      <a:pt x="337" y="47"/>
                      <a:pt x="337" y="47"/>
                    </a:cubicBezTo>
                    <a:cubicBezTo>
                      <a:pt x="310" y="49"/>
                      <a:pt x="310" y="49"/>
                      <a:pt x="310" y="49"/>
                    </a:cubicBezTo>
                    <a:cubicBezTo>
                      <a:pt x="300" y="21"/>
                      <a:pt x="300" y="21"/>
                      <a:pt x="300" y="21"/>
                    </a:cubicBezTo>
                    <a:cubicBezTo>
                      <a:pt x="275" y="29"/>
                      <a:pt x="275" y="29"/>
                      <a:pt x="275" y="29"/>
                    </a:cubicBezTo>
                    <a:cubicBezTo>
                      <a:pt x="258" y="5"/>
                      <a:pt x="258" y="5"/>
                      <a:pt x="258" y="5"/>
                    </a:cubicBezTo>
                    <a:cubicBezTo>
                      <a:pt x="235" y="19"/>
                      <a:pt x="235" y="19"/>
                      <a:pt x="235" y="19"/>
                    </a:cubicBezTo>
                    <a:cubicBezTo>
                      <a:pt x="214" y="0"/>
                      <a:pt x="214" y="0"/>
                      <a:pt x="214" y="0"/>
                    </a:cubicBezTo>
                    <a:cubicBezTo>
                      <a:pt x="195" y="19"/>
                      <a:pt x="195" y="19"/>
                      <a:pt x="195" y="19"/>
                    </a:cubicBezTo>
                    <a:cubicBezTo>
                      <a:pt x="169" y="5"/>
                      <a:pt x="169" y="5"/>
                      <a:pt x="169" y="5"/>
                    </a:cubicBezTo>
                    <a:cubicBezTo>
                      <a:pt x="155" y="28"/>
                      <a:pt x="155" y="28"/>
                      <a:pt x="155" y="28"/>
                    </a:cubicBezTo>
                    <a:cubicBezTo>
                      <a:pt x="127" y="21"/>
                      <a:pt x="127" y="21"/>
                      <a:pt x="127" y="21"/>
                    </a:cubicBezTo>
                    <a:cubicBezTo>
                      <a:pt x="119" y="47"/>
                      <a:pt x="119" y="47"/>
                      <a:pt x="119" y="47"/>
                    </a:cubicBezTo>
                    <a:cubicBezTo>
                      <a:pt x="90" y="47"/>
                      <a:pt x="90" y="47"/>
                      <a:pt x="90" y="47"/>
                    </a:cubicBezTo>
                    <a:cubicBezTo>
                      <a:pt x="89" y="74"/>
                      <a:pt x="89" y="74"/>
                      <a:pt x="89" y="74"/>
                    </a:cubicBezTo>
                    <a:cubicBezTo>
                      <a:pt x="60" y="80"/>
                      <a:pt x="60" y="80"/>
                      <a:pt x="60" y="80"/>
                    </a:cubicBezTo>
                    <a:cubicBezTo>
                      <a:pt x="66" y="107"/>
                      <a:pt x="66" y="107"/>
                      <a:pt x="66" y="107"/>
                    </a:cubicBezTo>
                    <a:cubicBezTo>
                      <a:pt x="39" y="120"/>
                      <a:pt x="39" y="120"/>
                      <a:pt x="39" y="120"/>
                    </a:cubicBezTo>
                    <a:cubicBezTo>
                      <a:pt x="51" y="145"/>
                      <a:pt x="51" y="145"/>
                      <a:pt x="51" y="145"/>
                    </a:cubicBezTo>
                    <a:cubicBezTo>
                      <a:pt x="29" y="164"/>
                      <a:pt x="29" y="164"/>
                      <a:pt x="29" y="164"/>
                    </a:cubicBezTo>
                    <a:cubicBezTo>
                      <a:pt x="46" y="185"/>
                      <a:pt x="46" y="185"/>
                      <a:pt x="46" y="185"/>
                    </a:cubicBezTo>
                    <a:cubicBezTo>
                      <a:pt x="29" y="209"/>
                      <a:pt x="29" y="209"/>
                      <a:pt x="29" y="209"/>
                    </a:cubicBezTo>
                    <a:cubicBezTo>
                      <a:pt x="34" y="213"/>
                      <a:pt x="34" y="213"/>
                      <a:pt x="34" y="213"/>
                    </a:cubicBezTo>
                    <a:cubicBezTo>
                      <a:pt x="63" y="213"/>
                      <a:pt x="63" y="213"/>
                      <a:pt x="63" y="213"/>
                    </a:cubicBezTo>
                    <a:cubicBezTo>
                      <a:pt x="61" y="204"/>
                      <a:pt x="60" y="195"/>
                      <a:pt x="60" y="187"/>
                    </a:cubicBezTo>
                    <a:cubicBezTo>
                      <a:pt x="60" y="102"/>
                      <a:pt x="129" y="34"/>
                      <a:pt x="213" y="34"/>
                    </a:cubicBezTo>
                    <a:cubicBezTo>
                      <a:pt x="298" y="34"/>
                      <a:pt x="366" y="102"/>
                      <a:pt x="366" y="187"/>
                    </a:cubicBezTo>
                    <a:cubicBezTo>
                      <a:pt x="366" y="195"/>
                      <a:pt x="366" y="204"/>
                      <a:pt x="364" y="213"/>
                    </a:cubicBezTo>
                    <a:close/>
                    <a:moveTo>
                      <a:pt x="369" y="238"/>
                    </a:moveTo>
                    <a:cubicBezTo>
                      <a:pt x="370" y="238"/>
                      <a:pt x="370" y="238"/>
                      <a:pt x="370" y="238"/>
                    </a:cubicBezTo>
                    <a:cubicBezTo>
                      <a:pt x="370" y="289"/>
                      <a:pt x="370" y="289"/>
                      <a:pt x="370" y="289"/>
                    </a:cubicBezTo>
                    <a:cubicBezTo>
                      <a:pt x="402" y="289"/>
                      <a:pt x="402" y="289"/>
                      <a:pt x="402" y="289"/>
                    </a:cubicBezTo>
                    <a:cubicBezTo>
                      <a:pt x="393" y="281"/>
                      <a:pt x="393" y="281"/>
                      <a:pt x="393" y="281"/>
                    </a:cubicBezTo>
                    <a:cubicBezTo>
                      <a:pt x="416" y="231"/>
                      <a:pt x="416" y="231"/>
                      <a:pt x="416" y="231"/>
                    </a:cubicBezTo>
                    <a:cubicBezTo>
                      <a:pt x="358" y="231"/>
                      <a:pt x="358" y="231"/>
                      <a:pt x="358" y="231"/>
                    </a:cubicBezTo>
                    <a:cubicBezTo>
                      <a:pt x="369" y="238"/>
                      <a:pt x="369" y="238"/>
                      <a:pt x="369" y="238"/>
                    </a:cubicBezTo>
                    <a:close/>
                    <a:moveTo>
                      <a:pt x="57" y="289"/>
                    </a:moveTo>
                    <a:cubicBezTo>
                      <a:pt x="57" y="238"/>
                      <a:pt x="57" y="238"/>
                      <a:pt x="57" y="238"/>
                    </a:cubicBezTo>
                    <a:cubicBezTo>
                      <a:pt x="57" y="238"/>
                      <a:pt x="57" y="238"/>
                      <a:pt x="57" y="238"/>
                    </a:cubicBezTo>
                    <a:cubicBezTo>
                      <a:pt x="57" y="238"/>
                      <a:pt x="57" y="238"/>
                      <a:pt x="57" y="238"/>
                    </a:cubicBezTo>
                    <a:cubicBezTo>
                      <a:pt x="57" y="238"/>
                      <a:pt x="57" y="238"/>
                      <a:pt x="57" y="238"/>
                    </a:cubicBezTo>
                    <a:cubicBezTo>
                      <a:pt x="69" y="231"/>
                      <a:pt x="69" y="231"/>
                      <a:pt x="69" y="231"/>
                    </a:cubicBezTo>
                    <a:cubicBezTo>
                      <a:pt x="67" y="231"/>
                      <a:pt x="67" y="231"/>
                      <a:pt x="67" y="231"/>
                    </a:cubicBezTo>
                    <a:cubicBezTo>
                      <a:pt x="48" y="231"/>
                      <a:pt x="48" y="231"/>
                      <a:pt x="48" y="231"/>
                    </a:cubicBezTo>
                    <a:cubicBezTo>
                      <a:pt x="19" y="231"/>
                      <a:pt x="19" y="231"/>
                      <a:pt x="19" y="231"/>
                    </a:cubicBezTo>
                    <a:cubicBezTo>
                      <a:pt x="41" y="281"/>
                      <a:pt x="41" y="281"/>
                      <a:pt x="41" y="281"/>
                    </a:cubicBezTo>
                    <a:cubicBezTo>
                      <a:pt x="33" y="289"/>
                      <a:pt x="33" y="289"/>
                      <a:pt x="33" y="289"/>
                    </a:cubicBezTo>
                    <a:lnTo>
                      <a:pt x="57" y="289"/>
                    </a:lnTo>
                    <a:close/>
                  </a:path>
                </a:pathLst>
              </a:custGeom>
              <a:solidFill>
                <a:srgbClr val="97989A"/>
              </a:solid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55" name="Oval 54"/>
              <p:cNvSpPr/>
              <p:nvPr/>
            </p:nvSpPr>
            <p:spPr>
              <a:xfrm>
                <a:off x="9212704" y="2674226"/>
                <a:ext cx="520356" cy="520356"/>
              </a:xfrm>
              <a:prstGeom prst="ellipse">
                <a:avLst/>
              </a:prstGeom>
              <a:solidFill>
                <a:schemeClr val="bg1"/>
              </a:solidFill>
              <a:ln>
                <a:solidFill>
                  <a:srgbClr val="97989A"/>
                </a:solidFill>
              </a:ln>
            </p:spPr>
            <p:style>
              <a:lnRef idx="2">
                <a:schemeClr val="accent1">
                  <a:shade val="50000"/>
                </a:schemeClr>
              </a:lnRef>
              <a:fillRef idx="1">
                <a:schemeClr val="accent1"/>
              </a:fillRef>
              <a:effectRef idx="0">
                <a:schemeClr val="accent1"/>
              </a:effectRef>
              <a:fontRef idx="minor">
                <a:schemeClr val="lt1"/>
              </a:fontRef>
            </p:style>
            <p:txBody>
              <a:bodyPr lIns="40189" tIns="40189" rIns="40189" bIns="40189" rtlCol="0" anchor="ctr"/>
              <a:lstStyle/>
              <a:p>
                <a:pPr algn="ctr"/>
                <a:endParaRPr lang="en-GB" sz="1340" dirty="0">
                  <a:solidFill>
                    <a:prstClr val="white"/>
                  </a:solidFill>
                </a:endParaRPr>
              </a:p>
            </p:txBody>
          </p:sp>
        </p:grpSp>
        <p:grpSp>
          <p:nvGrpSpPr>
            <p:cNvPr id="51" name="Group 178"/>
            <p:cNvGrpSpPr>
              <a:grpSpLocks/>
            </p:cNvGrpSpPr>
            <p:nvPr/>
          </p:nvGrpSpPr>
          <p:grpSpPr>
            <a:xfrm>
              <a:off x="9676762" y="1607126"/>
              <a:ext cx="318122" cy="315294"/>
              <a:chOff x="434405" y="3024535"/>
              <a:chExt cx="877888" cy="1028700"/>
            </a:xfrm>
            <a:solidFill>
              <a:srgbClr val="97989A"/>
            </a:solidFill>
          </p:grpSpPr>
          <p:sp>
            <p:nvSpPr>
              <p:cNvPr id="52" name="Freeform 106"/>
              <p:cNvSpPr>
                <a:spLocks noEditPoints="1"/>
              </p:cNvSpPr>
              <p:nvPr/>
            </p:nvSpPr>
            <p:spPr bwMode="auto">
              <a:xfrm>
                <a:off x="434405" y="3024535"/>
                <a:ext cx="877888" cy="1028700"/>
              </a:xfrm>
              <a:custGeom>
                <a:avLst/>
                <a:gdLst/>
                <a:ahLst/>
                <a:cxnLst>
                  <a:cxn ang="0">
                    <a:pos x="306" y="714"/>
                  </a:cxn>
                  <a:cxn ang="0">
                    <a:pos x="308" y="714"/>
                  </a:cxn>
                  <a:cxn ang="0">
                    <a:pos x="310" y="714"/>
                  </a:cxn>
                  <a:cxn ang="0">
                    <a:pos x="488" y="662"/>
                  </a:cxn>
                  <a:cxn ang="0">
                    <a:pos x="573" y="532"/>
                  </a:cxn>
                  <a:cxn ang="0">
                    <a:pos x="535" y="306"/>
                  </a:cxn>
                  <a:cxn ang="0">
                    <a:pos x="439" y="185"/>
                  </a:cxn>
                  <a:cxn ang="0">
                    <a:pos x="482" y="138"/>
                  </a:cxn>
                  <a:cxn ang="0">
                    <a:pos x="497" y="48"/>
                  </a:cxn>
                  <a:cxn ang="0">
                    <a:pos x="425" y="1"/>
                  </a:cxn>
                  <a:cxn ang="0">
                    <a:pos x="425" y="1"/>
                  </a:cxn>
                  <a:cxn ang="0">
                    <a:pos x="406" y="3"/>
                  </a:cxn>
                  <a:cxn ang="0">
                    <a:pos x="359" y="22"/>
                  </a:cxn>
                  <a:cxn ang="0">
                    <a:pos x="317" y="15"/>
                  </a:cxn>
                  <a:cxn ang="0">
                    <a:pos x="271" y="23"/>
                  </a:cxn>
                  <a:cxn ang="0">
                    <a:pos x="207" y="0"/>
                  </a:cxn>
                  <a:cxn ang="0">
                    <a:pos x="198" y="0"/>
                  </a:cxn>
                  <a:cxn ang="0">
                    <a:pos x="124" y="48"/>
                  </a:cxn>
                  <a:cxn ang="0">
                    <a:pos x="138" y="138"/>
                  </a:cxn>
                  <a:cxn ang="0">
                    <a:pos x="183" y="188"/>
                  </a:cxn>
                  <a:cxn ang="0">
                    <a:pos x="98" y="308"/>
                  </a:cxn>
                  <a:cxn ang="0">
                    <a:pos x="59" y="543"/>
                  </a:cxn>
                  <a:cxn ang="0">
                    <a:pos x="306" y="714"/>
                  </a:cxn>
                  <a:cxn ang="0">
                    <a:pos x="198" y="69"/>
                  </a:cxn>
                  <a:cxn ang="0">
                    <a:pos x="200" y="69"/>
                  </a:cxn>
                  <a:cxn ang="0">
                    <a:pos x="261" y="108"/>
                  </a:cxn>
                  <a:cxn ang="0">
                    <a:pos x="266" y="111"/>
                  </a:cxn>
                  <a:cxn ang="0">
                    <a:pos x="272" y="106"/>
                  </a:cxn>
                  <a:cxn ang="0">
                    <a:pos x="317" y="85"/>
                  </a:cxn>
                  <a:cxn ang="0">
                    <a:pos x="358" y="106"/>
                  </a:cxn>
                  <a:cxn ang="0">
                    <a:pos x="363" y="109"/>
                  </a:cxn>
                  <a:cxn ang="0">
                    <a:pos x="366" y="107"/>
                  </a:cxn>
                  <a:cxn ang="0">
                    <a:pos x="422" y="71"/>
                  </a:cxn>
                  <a:cxn ang="0">
                    <a:pos x="425" y="70"/>
                  </a:cxn>
                  <a:cxn ang="0">
                    <a:pos x="431" y="91"/>
                  </a:cxn>
                  <a:cxn ang="0">
                    <a:pos x="353" y="176"/>
                  </a:cxn>
                  <a:cxn ang="0">
                    <a:pos x="265" y="176"/>
                  </a:cxn>
                  <a:cxn ang="0">
                    <a:pos x="190" y="91"/>
                  </a:cxn>
                  <a:cxn ang="0">
                    <a:pos x="198" y="69"/>
                  </a:cxn>
                  <a:cxn ang="0">
                    <a:pos x="256" y="216"/>
                  </a:cxn>
                  <a:cxn ang="0">
                    <a:pos x="365" y="216"/>
                  </a:cxn>
                  <a:cxn ang="0">
                    <a:pos x="309" y="644"/>
                  </a:cxn>
                  <a:cxn ang="0">
                    <a:pos x="256" y="216"/>
                  </a:cxn>
                </a:cxnLst>
                <a:rect l="0" t="0" r="r" b="b"/>
                <a:pathLst>
                  <a:path w="611" h="714">
                    <a:moveTo>
                      <a:pt x="306" y="714"/>
                    </a:moveTo>
                    <a:cubicBezTo>
                      <a:pt x="308" y="714"/>
                      <a:pt x="308" y="714"/>
                      <a:pt x="308" y="714"/>
                    </a:cubicBezTo>
                    <a:cubicBezTo>
                      <a:pt x="310" y="714"/>
                      <a:pt x="310" y="714"/>
                      <a:pt x="310" y="714"/>
                    </a:cubicBezTo>
                    <a:cubicBezTo>
                      <a:pt x="382" y="712"/>
                      <a:pt x="442" y="695"/>
                      <a:pt x="488" y="662"/>
                    </a:cubicBezTo>
                    <a:cubicBezTo>
                      <a:pt x="532" y="631"/>
                      <a:pt x="561" y="586"/>
                      <a:pt x="573" y="532"/>
                    </a:cubicBezTo>
                    <a:cubicBezTo>
                      <a:pt x="588" y="463"/>
                      <a:pt x="575" y="383"/>
                      <a:pt x="535" y="306"/>
                    </a:cubicBezTo>
                    <a:cubicBezTo>
                      <a:pt x="510" y="259"/>
                      <a:pt x="477" y="217"/>
                      <a:pt x="439" y="185"/>
                    </a:cubicBezTo>
                    <a:cubicBezTo>
                      <a:pt x="482" y="138"/>
                      <a:pt x="482" y="138"/>
                      <a:pt x="482" y="138"/>
                    </a:cubicBezTo>
                    <a:cubicBezTo>
                      <a:pt x="505" y="114"/>
                      <a:pt x="510" y="79"/>
                      <a:pt x="497" y="48"/>
                    </a:cubicBezTo>
                    <a:cubicBezTo>
                      <a:pt x="484" y="20"/>
                      <a:pt x="456" y="1"/>
                      <a:pt x="425" y="1"/>
                    </a:cubicBezTo>
                    <a:cubicBezTo>
                      <a:pt x="425" y="1"/>
                      <a:pt x="425" y="1"/>
                      <a:pt x="425" y="1"/>
                    </a:cubicBezTo>
                    <a:cubicBezTo>
                      <a:pt x="418" y="1"/>
                      <a:pt x="412" y="2"/>
                      <a:pt x="406" y="3"/>
                    </a:cubicBezTo>
                    <a:cubicBezTo>
                      <a:pt x="391" y="7"/>
                      <a:pt x="375" y="13"/>
                      <a:pt x="359" y="22"/>
                    </a:cubicBezTo>
                    <a:cubicBezTo>
                      <a:pt x="346" y="18"/>
                      <a:pt x="332" y="15"/>
                      <a:pt x="317" y="15"/>
                    </a:cubicBezTo>
                    <a:cubicBezTo>
                      <a:pt x="301" y="15"/>
                      <a:pt x="285" y="18"/>
                      <a:pt x="271" y="23"/>
                    </a:cubicBezTo>
                    <a:cubicBezTo>
                      <a:pt x="252" y="10"/>
                      <a:pt x="231" y="3"/>
                      <a:pt x="207" y="0"/>
                    </a:cubicBezTo>
                    <a:cubicBezTo>
                      <a:pt x="204" y="0"/>
                      <a:pt x="201" y="0"/>
                      <a:pt x="198" y="0"/>
                    </a:cubicBezTo>
                    <a:cubicBezTo>
                      <a:pt x="166" y="0"/>
                      <a:pt x="137" y="18"/>
                      <a:pt x="124" y="48"/>
                    </a:cubicBezTo>
                    <a:cubicBezTo>
                      <a:pt x="111" y="78"/>
                      <a:pt x="116" y="113"/>
                      <a:pt x="138" y="138"/>
                    </a:cubicBezTo>
                    <a:cubicBezTo>
                      <a:pt x="183" y="188"/>
                      <a:pt x="183" y="188"/>
                      <a:pt x="183" y="188"/>
                    </a:cubicBezTo>
                    <a:cubicBezTo>
                      <a:pt x="152" y="219"/>
                      <a:pt x="122" y="261"/>
                      <a:pt x="98" y="308"/>
                    </a:cubicBezTo>
                    <a:cubicBezTo>
                      <a:pt x="74" y="356"/>
                      <a:pt x="37" y="451"/>
                      <a:pt x="59" y="543"/>
                    </a:cubicBezTo>
                    <a:cubicBezTo>
                      <a:pt x="73" y="603"/>
                      <a:pt x="124" y="705"/>
                      <a:pt x="306" y="714"/>
                    </a:cubicBezTo>
                    <a:close/>
                    <a:moveTo>
                      <a:pt x="198" y="69"/>
                    </a:moveTo>
                    <a:cubicBezTo>
                      <a:pt x="199" y="69"/>
                      <a:pt x="199" y="69"/>
                      <a:pt x="200" y="69"/>
                    </a:cubicBezTo>
                    <a:cubicBezTo>
                      <a:pt x="225" y="72"/>
                      <a:pt x="244" y="85"/>
                      <a:pt x="261" y="108"/>
                    </a:cubicBezTo>
                    <a:cubicBezTo>
                      <a:pt x="262" y="110"/>
                      <a:pt x="264" y="111"/>
                      <a:pt x="266" y="111"/>
                    </a:cubicBezTo>
                    <a:cubicBezTo>
                      <a:pt x="268" y="111"/>
                      <a:pt x="271" y="109"/>
                      <a:pt x="272" y="106"/>
                    </a:cubicBezTo>
                    <a:cubicBezTo>
                      <a:pt x="280" y="92"/>
                      <a:pt x="298" y="85"/>
                      <a:pt x="317" y="85"/>
                    </a:cubicBezTo>
                    <a:cubicBezTo>
                      <a:pt x="334" y="85"/>
                      <a:pt x="352" y="92"/>
                      <a:pt x="358" y="106"/>
                    </a:cubicBezTo>
                    <a:cubicBezTo>
                      <a:pt x="359" y="108"/>
                      <a:pt x="361" y="109"/>
                      <a:pt x="363" y="109"/>
                    </a:cubicBezTo>
                    <a:cubicBezTo>
                      <a:pt x="364" y="109"/>
                      <a:pt x="365" y="108"/>
                      <a:pt x="366" y="107"/>
                    </a:cubicBezTo>
                    <a:cubicBezTo>
                      <a:pt x="377" y="90"/>
                      <a:pt x="400" y="76"/>
                      <a:pt x="422" y="71"/>
                    </a:cubicBezTo>
                    <a:cubicBezTo>
                      <a:pt x="423" y="70"/>
                      <a:pt x="424" y="70"/>
                      <a:pt x="425" y="70"/>
                    </a:cubicBezTo>
                    <a:cubicBezTo>
                      <a:pt x="434" y="70"/>
                      <a:pt x="438" y="83"/>
                      <a:pt x="431" y="91"/>
                    </a:cubicBezTo>
                    <a:cubicBezTo>
                      <a:pt x="353" y="176"/>
                      <a:pt x="353" y="176"/>
                      <a:pt x="353" y="176"/>
                    </a:cubicBezTo>
                    <a:cubicBezTo>
                      <a:pt x="265" y="176"/>
                      <a:pt x="265" y="176"/>
                      <a:pt x="265" y="176"/>
                    </a:cubicBezTo>
                    <a:cubicBezTo>
                      <a:pt x="190" y="91"/>
                      <a:pt x="190" y="91"/>
                      <a:pt x="190" y="91"/>
                    </a:cubicBezTo>
                    <a:cubicBezTo>
                      <a:pt x="183" y="83"/>
                      <a:pt x="187" y="69"/>
                      <a:pt x="198" y="69"/>
                    </a:cubicBezTo>
                    <a:close/>
                    <a:moveTo>
                      <a:pt x="256" y="216"/>
                    </a:moveTo>
                    <a:cubicBezTo>
                      <a:pt x="365" y="216"/>
                      <a:pt x="365" y="216"/>
                      <a:pt x="365" y="216"/>
                    </a:cubicBezTo>
                    <a:cubicBezTo>
                      <a:pt x="522" y="316"/>
                      <a:pt x="611" y="637"/>
                      <a:pt x="309" y="644"/>
                    </a:cubicBezTo>
                    <a:cubicBezTo>
                      <a:pt x="0" y="630"/>
                      <a:pt x="140" y="303"/>
                      <a:pt x="256" y="216"/>
                    </a:cubicBezTo>
                    <a:close/>
                  </a:path>
                </a:pathLst>
              </a:custGeom>
              <a:grp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sp>
            <p:nvSpPr>
              <p:cNvPr id="53" name="Freeform 107"/>
              <p:cNvSpPr>
                <a:spLocks/>
              </p:cNvSpPr>
              <p:nvPr/>
            </p:nvSpPr>
            <p:spPr bwMode="auto">
              <a:xfrm>
                <a:off x="742380" y="3408710"/>
                <a:ext cx="279400" cy="493713"/>
              </a:xfrm>
              <a:custGeom>
                <a:avLst/>
                <a:gdLst/>
                <a:ahLst/>
                <a:cxnLst>
                  <a:cxn ang="0">
                    <a:pos x="80" y="199"/>
                  </a:cxn>
                  <a:cxn ang="0">
                    <a:pos x="119" y="226"/>
                  </a:cxn>
                  <a:cxn ang="0">
                    <a:pos x="87" y="245"/>
                  </a:cxn>
                  <a:cxn ang="0">
                    <a:pos x="27" y="231"/>
                  </a:cxn>
                  <a:cxn ang="0">
                    <a:pos x="23" y="230"/>
                  </a:cxn>
                  <a:cxn ang="0">
                    <a:pos x="13" y="238"/>
                  </a:cxn>
                  <a:cxn ang="0">
                    <a:pos x="3" y="278"/>
                  </a:cxn>
                  <a:cxn ang="0">
                    <a:pos x="9" y="291"/>
                  </a:cxn>
                  <a:cxn ang="0">
                    <a:pos x="71" y="305"/>
                  </a:cxn>
                  <a:cxn ang="0">
                    <a:pos x="72" y="334"/>
                  </a:cxn>
                  <a:cxn ang="0">
                    <a:pos x="83" y="344"/>
                  </a:cxn>
                  <a:cxn ang="0">
                    <a:pos x="115" y="344"/>
                  </a:cxn>
                  <a:cxn ang="0">
                    <a:pos x="125" y="333"/>
                  </a:cxn>
                  <a:cxn ang="0">
                    <a:pos x="125" y="301"/>
                  </a:cxn>
                  <a:cxn ang="0">
                    <a:pos x="194" y="219"/>
                  </a:cxn>
                  <a:cxn ang="0">
                    <a:pos x="121" y="138"/>
                  </a:cxn>
                  <a:cxn ang="0">
                    <a:pos x="77" y="111"/>
                  </a:cxn>
                  <a:cxn ang="0">
                    <a:pos x="104" y="95"/>
                  </a:cxn>
                  <a:cxn ang="0">
                    <a:pos x="156" y="106"/>
                  </a:cxn>
                  <a:cxn ang="0">
                    <a:pos x="160" y="107"/>
                  </a:cxn>
                  <a:cxn ang="0">
                    <a:pos x="169" y="99"/>
                  </a:cxn>
                  <a:cxn ang="0">
                    <a:pos x="179" y="60"/>
                  </a:cxn>
                  <a:cxn ang="0">
                    <a:pos x="172" y="47"/>
                  </a:cxn>
                  <a:cxn ang="0">
                    <a:pos x="121" y="36"/>
                  </a:cxn>
                  <a:cxn ang="0">
                    <a:pos x="120" y="11"/>
                  </a:cxn>
                  <a:cxn ang="0">
                    <a:pos x="109" y="0"/>
                  </a:cxn>
                  <a:cxn ang="0">
                    <a:pos x="109" y="0"/>
                  </a:cxn>
                  <a:cxn ang="0">
                    <a:pos x="77" y="1"/>
                  </a:cxn>
                  <a:cxn ang="0">
                    <a:pos x="67" y="12"/>
                  </a:cxn>
                  <a:cxn ang="0">
                    <a:pos x="67" y="41"/>
                  </a:cxn>
                  <a:cxn ang="0">
                    <a:pos x="1" y="120"/>
                  </a:cxn>
                  <a:cxn ang="0">
                    <a:pos x="80" y="199"/>
                  </a:cxn>
                </a:cxnLst>
                <a:rect l="0" t="0" r="r" b="b"/>
                <a:pathLst>
                  <a:path w="195" h="344">
                    <a:moveTo>
                      <a:pt x="80" y="199"/>
                    </a:moveTo>
                    <a:cubicBezTo>
                      <a:pt x="112" y="209"/>
                      <a:pt x="119" y="217"/>
                      <a:pt x="119" y="226"/>
                    </a:cubicBezTo>
                    <a:cubicBezTo>
                      <a:pt x="119" y="239"/>
                      <a:pt x="102" y="244"/>
                      <a:pt x="87" y="245"/>
                    </a:cubicBezTo>
                    <a:cubicBezTo>
                      <a:pt x="62" y="245"/>
                      <a:pt x="40" y="237"/>
                      <a:pt x="27" y="231"/>
                    </a:cubicBezTo>
                    <a:cubicBezTo>
                      <a:pt x="26" y="230"/>
                      <a:pt x="24" y="230"/>
                      <a:pt x="23" y="230"/>
                    </a:cubicBezTo>
                    <a:cubicBezTo>
                      <a:pt x="18" y="230"/>
                      <a:pt x="14" y="233"/>
                      <a:pt x="13" y="238"/>
                    </a:cubicBezTo>
                    <a:cubicBezTo>
                      <a:pt x="3" y="278"/>
                      <a:pt x="3" y="278"/>
                      <a:pt x="3" y="278"/>
                    </a:cubicBezTo>
                    <a:cubicBezTo>
                      <a:pt x="2" y="283"/>
                      <a:pt x="5" y="289"/>
                      <a:pt x="9" y="291"/>
                    </a:cubicBezTo>
                    <a:cubicBezTo>
                      <a:pt x="26" y="299"/>
                      <a:pt x="49" y="304"/>
                      <a:pt x="71" y="305"/>
                    </a:cubicBezTo>
                    <a:cubicBezTo>
                      <a:pt x="72" y="334"/>
                      <a:pt x="72" y="334"/>
                      <a:pt x="72" y="334"/>
                    </a:cubicBezTo>
                    <a:cubicBezTo>
                      <a:pt x="72" y="340"/>
                      <a:pt x="77" y="344"/>
                      <a:pt x="83" y="344"/>
                    </a:cubicBezTo>
                    <a:cubicBezTo>
                      <a:pt x="115" y="344"/>
                      <a:pt x="115" y="344"/>
                      <a:pt x="115" y="344"/>
                    </a:cubicBezTo>
                    <a:cubicBezTo>
                      <a:pt x="121" y="343"/>
                      <a:pt x="126" y="338"/>
                      <a:pt x="125" y="333"/>
                    </a:cubicBezTo>
                    <a:cubicBezTo>
                      <a:pt x="125" y="301"/>
                      <a:pt x="125" y="301"/>
                      <a:pt x="125" y="301"/>
                    </a:cubicBezTo>
                    <a:cubicBezTo>
                      <a:pt x="169" y="290"/>
                      <a:pt x="195" y="259"/>
                      <a:pt x="194" y="219"/>
                    </a:cubicBezTo>
                    <a:cubicBezTo>
                      <a:pt x="193" y="179"/>
                      <a:pt x="171" y="155"/>
                      <a:pt x="121" y="138"/>
                    </a:cubicBezTo>
                    <a:cubicBezTo>
                      <a:pt x="89" y="127"/>
                      <a:pt x="77" y="120"/>
                      <a:pt x="77" y="111"/>
                    </a:cubicBezTo>
                    <a:cubicBezTo>
                      <a:pt x="76" y="98"/>
                      <a:pt x="93" y="95"/>
                      <a:pt x="104" y="95"/>
                    </a:cubicBezTo>
                    <a:cubicBezTo>
                      <a:pt x="127" y="95"/>
                      <a:pt x="144" y="101"/>
                      <a:pt x="156" y="106"/>
                    </a:cubicBezTo>
                    <a:cubicBezTo>
                      <a:pt x="157" y="106"/>
                      <a:pt x="158" y="107"/>
                      <a:pt x="160" y="107"/>
                    </a:cubicBezTo>
                    <a:cubicBezTo>
                      <a:pt x="164" y="107"/>
                      <a:pt x="168" y="103"/>
                      <a:pt x="169" y="99"/>
                    </a:cubicBezTo>
                    <a:cubicBezTo>
                      <a:pt x="179" y="60"/>
                      <a:pt x="179" y="60"/>
                      <a:pt x="179" y="60"/>
                    </a:cubicBezTo>
                    <a:cubicBezTo>
                      <a:pt x="180" y="55"/>
                      <a:pt x="177" y="49"/>
                      <a:pt x="172" y="47"/>
                    </a:cubicBezTo>
                    <a:cubicBezTo>
                      <a:pt x="156" y="40"/>
                      <a:pt x="140" y="37"/>
                      <a:pt x="121" y="36"/>
                    </a:cubicBezTo>
                    <a:cubicBezTo>
                      <a:pt x="120" y="11"/>
                      <a:pt x="120" y="11"/>
                      <a:pt x="120" y="11"/>
                    </a:cubicBezTo>
                    <a:cubicBezTo>
                      <a:pt x="120" y="5"/>
                      <a:pt x="115" y="0"/>
                      <a:pt x="109" y="0"/>
                    </a:cubicBezTo>
                    <a:cubicBezTo>
                      <a:pt x="109" y="0"/>
                      <a:pt x="109" y="0"/>
                      <a:pt x="109" y="0"/>
                    </a:cubicBezTo>
                    <a:cubicBezTo>
                      <a:pt x="77" y="1"/>
                      <a:pt x="77" y="1"/>
                      <a:pt x="77" y="1"/>
                    </a:cubicBezTo>
                    <a:cubicBezTo>
                      <a:pt x="71" y="1"/>
                      <a:pt x="66" y="6"/>
                      <a:pt x="67" y="12"/>
                    </a:cubicBezTo>
                    <a:cubicBezTo>
                      <a:pt x="67" y="41"/>
                      <a:pt x="67" y="41"/>
                      <a:pt x="67" y="41"/>
                    </a:cubicBezTo>
                    <a:cubicBezTo>
                      <a:pt x="26" y="52"/>
                      <a:pt x="0" y="82"/>
                      <a:pt x="1" y="120"/>
                    </a:cubicBezTo>
                    <a:cubicBezTo>
                      <a:pt x="2" y="168"/>
                      <a:pt x="44" y="188"/>
                      <a:pt x="80" y="199"/>
                    </a:cubicBezTo>
                    <a:close/>
                  </a:path>
                </a:pathLst>
              </a:custGeom>
              <a:grpFill/>
              <a:ln w="9525">
                <a:noFill/>
                <a:round/>
                <a:headEnd/>
                <a:tailEnd/>
              </a:ln>
            </p:spPr>
            <p:txBody>
              <a:bodyPr vert="horz" wrap="square" lIns="68054" tIns="34027" rIns="68054" bIns="34027" numCol="1" anchor="t" anchorCtr="0" compatLnSpc="1">
                <a:prstTxWarp prst="textNoShape">
                  <a:avLst/>
                </a:prstTxWarp>
              </a:bodyPr>
              <a:lstStyle/>
              <a:p>
                <a:endParaRPr lang="en-GB" sz="1340" dirty="0">
                  <a:solidFill>
                    <a:prstClr val="black"/>
                  </a:solidFill>
                </a:endParaRPr>
              </a:p>
            </p:txBody>
          </p:sp>
        </p:grpSp>
      </p:grpSp>
      <p:sp>
        <p:nvSpPr>
          <p:cNvPr id="117" name="Rectangle 116"/>
          <p:cNvSpPr/>
          <p:nvPr/>
        </p:nvSpPr>
        <p:spPr>
          <a:xfrm>
            <a:off x="5717725" y="2687363"/>
            <a:ext cx="1364474" cy="2178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4030" tIns="44030" rIns="44030" bIns="44030" rtlCol="0" anchor="ctr" anchorCtr="1"/>
          <a:lstStyle/>
          <a:p>
            <a:pPr algn="ctr">
              <a:lnSpc>
                <a:spcPct val="113000"/>
              </a:lnSpc>
              <a:spcBef>
                <a:spcPts val="200"/>
              </a:spcBef>
              <a:spcAft>
                <a:spcPts val="200"/>
              </a:spcAft>
            </a:pPr>
            <a:r>
              <a:rPr lang="en-GB" sz="1200" b="1" dirty="0">
                <a:solidFill>
                  <a:schemeClr val="bg1"/>
                </a:solidFill>
              </a:rPr>
              <a:t>Customer Insights Journey</a:t>
            </a:r>
          </a:p>
        </p:txBody>
      </p:sp>
      <p:sp>
        <p:nvSpPr>
          <p:cNvPr id="118" name="Rectangle 117"/>
          <p:cNvSpPr/>
          <p:nvPr/>
        </p:nvSpPr>
        <p:spPr>
          <a:xfrm>
            <a:off x="5717725" y="4925138"/>
            <a:ext cx="1364474" cy="934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4030" tIns="44030" rIns="44030" bIns="44030" rtlCol="0" anchor="ctr" anchorCtr="1"/>
          <a:lstStyle/>
          <a:p>
            <a:pPr algn="ctr">
              <a:lnSpc>
                <a:spcPct val="113000"/>
              </a:lnSpc>
              <a:spcBef>
                <a:spcPts val="200"/>
              </a:spcBef>
              <a:spcAft>
                <a:spcPts val="200"/>
              </a:spcAft>
            </a:pPr>
            <a:r>
              <a:rPr lang="en-GB" sz="1200" b="1" dirty="0">
                <a:solidFill>
                  <a:schemeClr val="bg1"/>
                </a:solidFill>
              </a:rPr>
              <a:t>Use Cases Across Customer Journey</a:t>
            </a:r>
          </a:p>
        </p:txBody>
      </p:sp>
      <p:sp>
        <p:nvSpPr>
          <p:cNvPr id="119" name="Rectangle 118"/>
          <p:cNvSpPr/>
          <p:nvPr/>
        </p:nvSpPr>
        <p:spPr>
          <a:xfrm>
            <a:off x="5717725" y="5918425"/>
            <a:ext cx="1364474" cy="440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4030" tIns="44030" rIns="44030" bIns="44030" rtlCol="0" anchor="ctr" anchorCtr="1"/>
          <a:lstStyle/>
          <a:p>
            <a:pPr algn="ctr">
              <a:lnSpc>
                <a:spcPct val="113000"/>
              </a:lnSpc>
              <a:spcBef>
                <a:spcPts val="200"/>
              </a:spcBef>
              <a:spcAft>
                <a:spcPts val="200"/>
              </a:spcAft>
            </a:pPr>
            <a:r>
              <a:rPr lang="en-GB" sz="1200" b="1" dirty="0">
                <a:solidFill>
                  <a:schemeClr val="bg1"/>
                </a:solidFill>
              </a:rPr>
              <a:t>Data Sources</a:t>
            </a:r>
          </a:p>
        </p:txBody>
      </p:sp>
      <p:sp>
        <p:nvSpPr>
          <p:cNvPr id="120" name="TextBox 119"/>
          <p:cNvSpPr txBox="1"/>
          <p:nvPr/>
        </p:nvSpPr>
        <p:spPr>
          <a:xfrm>
            <a:off x="7281063" y="5986737"/>
            <a:ext cx="1188720" cy="304364"/>
          </a:xfrm>
          <a:prstGeom prst="rect">
            <a:avLst/>
          </a:prstGeom>
          <a:solidFill>
            <a:schemeClr val="accent6"/>
          </a:solidFill>
          <a:ln>
            <a:solidFill>
              <a:schemeClr val="bg1">
                <a:lumMod val="85000"/>
              </a:schemeClr>
            </a:solidFill>
          </a:ln>
        </p:spPr>
        <p:txBody>
          <a:bodyPr wrap="none" lIns="44030" tIns="44030" rIns="44030" bIns="44030" rtlCol="0" anchor="ctr" anchorCtr="1">
            <a:noAutofit/>
          </a:bodyPr>
          <a:lstStyle/>
          <a:p>
            <a:pPr algn="ctr" defTabSz="737281">
              <a:spcAft>
                <a:spcPts val="484"/>
              </a:spcAft>
            </a:pPr>
            <a:r>
              <a:rPr lang="en-GB" sz="1300" b="1" dirty="0">
                <a:solidFill>
                  <a:schemeClr val="accent1"/>
                </a:solidFill>
                <a:latin typeface="+mj-lt"/>
              </a:rPr>
              <a:t>Operational</a:t>
            </a:r>
          </a:p>
        </p:txBody>
      </p:sp>
      <p:sp>
        <p:nvSpPr>
          <p:cNvPr id="121" name="TextBox 120"/>
          <p:cNvSpPr txBox="1"/>
          <p:nvPr/>
        </p:nvSpPr>
        <p:spPr>
          <a:xfrm>
            <a:off x="8809651" y="5986737"/>
            <a:ext cx="1188720" cy="304364"/>
          </a:xfrm>
          <a:prstGeom prst="rect">
            <a:avLst/>
          </a:prstGeom>
          <a:solidFill>
            <a:schemeClr val="accent6"/>
          </a:solidFill>
          <a:ln>
            <a:solidFill>
              <a:schemeClr val="bg1">
                <a:lumMod val="85000"/>
              </a:schemeClr>
            </a:solidFill>
          </a:ln>
        </p:spPr>
        <p:txBody>
          <a:bodyPr wrap="none" lIns="44030" tIns="44030" rIns="44030" bIns="44030" rtlCol="0" anchor="ctr" anchorCtr="1">
            <a:noAutofit/>
          </a:bodyPr>
          <a:lstStyle/>
          <a:p>
            <a:pPr algn="ctr" defTabSz="737281">
              <a:spcAft>
                <a:spcPts val="484"/>
              </a:spcAft>
            </a:pPr>
            <a:r>
              <a:rPr lang="en-GB" sz="1300" b="1" dirty="0">
                <a:solidFill>
                  <a:schemeClr val="accent1"/>
                </a:solidFill>
                <a:latin typeface="+mj-lt"/>
              </a:rPr>
              <a:t>Customer</a:t>
            </a:r>
          </a:p>
        </p:txBody>
      </p:sp>
      <p:sp>
        <p:nvSpPr>
          <p:cNvPr id="122" name="TextBox 121"/>
          <p:cNvSpPr txBox="1"/>
          <p:nvPr/>
        </p:nvSpPr>
        <p:spPr>
          <a:xfrm>
            <a:off x="10338240" y="5986737"/>
            <a:ext cx="1188720" cy="304364"/>
          </a:xfrm>
          <a:prstGeom prst="rect">
            <a:avLst/>
          </a:prstGeom>
          <a:solidFill>
            <a:schemeClr val="accent6"/>
          </a:solidFill>
          <a:ln>
            <a:solidFill>
              <a:schemeClr val="bg1">
                <a:lumMod val="85000"/>
              </a:schemeClr>
            </a:solidFill>
          </a:ln>
        </p:spPr>
        <p:txBody>
          <a:bodyPr wrap="none" lIns="44030" tIns="44030" rIns="44030" bIns="44030" rtlCol="0" anchor="ctr" anchorCtr="1">
            <a:noAutofit/>
          </a:bodyPr>
          <a:lstStyle/>
          <a:p>
            <a:pPr algn="ctr" defTabSz="737281">
              <a:spcAft>
                <a:spcPts val="484"/>
              </a:spcAft>
            </a:pPr>
            <a:r>
              <a:rPr lang="en-GB" sz="1300" b="1" dirty="0">
                <a:solidFill>
                  <a:schemeClr val="accent1"/>
                </a:solidFill>
                <a:latin typeface="+mj-lt"/>
              </a:rPr>
              <a:t>External</a:t>
            </a:r>
          </a:p>
        </p:txBody>
      </p:sp>
      <p:sp>
        <p:nvSpPr>
          <p:cNvPr id="123" name="Rectangle 122"/>
          <p:cNvSpPr/>
          <p:nvPr/>
        </p:nvSpPr>
        <p:spPr>
          <a:xfrm>
            <a:off x="8886174" y="497600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Self Service Reports</a:t>
            </a:r>
          </a:p>
        </p:txBody>
      </p:sp>
      <p:sp>
        <p:nvSpPr>
          <p:cNvPr id="124" name="Rectangle 123"/>
          <p:cNvSpPr/>
          <p:nvPr/>
        </p:nvSpPr>
        <p:spPr>
          <a:xfrm>
            <a:off x="9766627" y="497600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Best Next Action</a:t>
            </a:r>
          </a:p>
        </p:txBody>
      </p:sp>
      <p:sp>
        <p:nvSpPr>
          <p:cNvPr id="125" name="Rectangle 124"/>
          <p:cNvSpPr/>
          <p:nvPr/>
        </p:nvSpPr>
        <p:spPr>
          <a:xfrm>
            <a:off x="8900518" y="547892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Up-sell / </a:t>
            </a:r>
            <a:br>
              <a:rPr lang="en-GB" sz="750" dirty="0">
                <a:solidFill>
                  <a:prstClr val="black"/>
                </a:solidFill>
              </a:rPr>
            </a:br>
            <a:r>
              <a:rPr lang="en-GB" sz="750" dirty="0">
                <a:solidFill>
                  <a:prstClr val="black"/>
                </a:solidFill>
              </a:rPr>
              <a:t>cross-sell</a:t>
            </a:r>
          </a:p>
        </p:txBody>
      </p:sp>
      <p:sp>
        <p:nvSpPr>
          <p:cNvPr id="126" name="Rectangle 125"/>
          <p:cNvSpPr/>
          <p:nvPr/>
        </p:nvSpPr>
        <p:spPr>
          <a:xfrm>
            <a:off x="10647081" y="497600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Dynamic Staffing</a:t>
            </a:r>
          </a:p>
        </p:txBody>
      </p:sp>
      <p:sp>
        <p:nvSpPr>
          <p:cNvPr id="127" name="Rectangle 126"/>
          <p:cNvSpPr/>
          <p:nvPr/>
        </p:nvSpPr>
        <p:spPr>
          <a:xfrm>
            <a:off x="10652569" y="547892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Online servicing</a:t>
            </a:r>
          </a:p>
        </p:txBody>
      </p:sp>
      <p:sp>
        <p:nvSpPr>
          <p:cNvPr id="128" name="Rectangle 127"/>
          <p:cNvSpPr/>
          <p:nvPr/>
        </p:nvSpPr>
        <p:spPr>
          <a:xfrm>
            <a:off x="9766627" y="5478927"/>
            <a:ext cx="731520" cy="320040"/>
          </a:xfrm>
          <a:prstGeom prst="rect">
            <a:avLst/>
          </a:prstGeom>
          <a:solidFill>
            <a:schemeClr val="bg1">
              <a:lumMod val="95000"/>
            </a:schemeClr>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lIns="44030" tIns="44030" rIns="44030" bIns="44030" rtlCol="0" anchor="ctr"/>
          <a:lstStyle/>
          <a:p>
            <a:pPr algn="ctr">
              <a:lnSpc>
                <a:spcPct val="113000"/>
              </a:lnSpc>
            </a:pPr>
            <a:r>
              <a:rPr lang="en-GB" sz="750" dirty="0">
                <a:solidFill>
                  <a:prstClr val="black"/>
                </a:solidFill>
              </a:rPr>
              <a:t>Complaints Early Warning</a:t>
            </a:r>
          </a:p>
        </p:txBody>
      </p:sp>
      <p:cxnSp>
        <p:nvCxnSpPr>
          <p:cNvPr id="129" name="Straight Connector 128"/>
          <p:cNvCxnSpPr/>
          <p:nvPr/>
        </p:nvCxnSpPr>
        <p:spPr>
          <a:xfrm flipV="1">
            <a:off x="7163768" y="5868486"/>
            <a:ext cx="4534695" cy="0"/>
          </a:xfrm>
          <a:prstGeom prst="line">
            <a:avLst/>
          </a:prstGeom>
          <a:ln>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Rectangle 129"/>
          <p:cNvSpPr/>
          <p:nvPr/>
        </p:nvSpPr>
        <p:spPr>
          <a:xfrm>
            <a:off x="7229862" y="4976007"/>
            <a:ext cx="1187264" cy="822960"/>
          </a:xfrm>
          <a:prstGeom prst="rect">
            <a:avLst/>
          </a:prstGeom>
          <a:solidFill>
            <a:schemeClr val="bg1"/>
          </a:solidFill>
          <a:ln>
            <a:solidFill>
              <a:schemeClr val="bg1">
                <a:lumMod val="85000"/>
              </a:schemeClr>
            </a:solidFill>
          </a:ln>
        </p:spPr>
        <p:style>
          <a:lnRef idx="1">
            <a:schemeClr val="accent4"/>
          </a:lnRef>
          <a:fillRef idx="3">
            <a:schemeClr val="accent4"/>
          </a:fillRef>
          <a:effectRef idx="2">
            <a:schemeClr val="accent4"/>
          </a:effectRef>
          <a:fontRef idx="minor">
            <a:schemeClr val="lt1"/>
          </a:fontRef>
        </p:style>
        <p:txBody>
          <a:bodyPr lIns="44030" tIns="44030" rIns="44030" bIns="44030" rtlCol="0" anchor="ctr"/>
          <a:lstStyle/>
          <a:p>
            <a:pPr marL="60325" indent="-60325">
              <a:buClr>
                <a:schemeClr val="accent3"/>
              </a:buClr>
              <a:buFont typeface="Arial" panose="020B0604020202020204" pitchFamily="34" charset="0"/>
              <a:buChar char="•"/>
            </a:pPr>
            <a:r>
              <a:rPr lang="en-GB" sz="800" dirty="0">
                <a:solidFill>
                  <a:schemeClr val="tx1"/>
                </a:solidFill>
              </a:rPr>
              <a:t>Qualitative / CSAT</a:t>
            </a:r>
          </a:p>
          <a:p>
            <a:pPr marL="60325" indent="-60325">
              <a:buClr>
                <a:schemeClr val="accent3"/>
              </a:buClr>
              <a:buFont typeface="Arial" panose="020B0604020202020204" pitchFamily="34" charset="0"/>
              <a:buChar char="•"/>
            </a:pPr>
            <a:r>
              <a:rPr lang="en-GB" sz="800" dirty="0">
                <a:solidFill>
                  <a:schemeClr val="tx1"/>
                </a:solidFill>
              </a:rPr>
              <a:t>Leaves / Adherence</a:t>
            </a:r>
          </a:p>
          <a:p>
            <a:pPr marL="60325" indent="-60325">
              <a:buClr>
                <a:schemeClr val="accent3"/>
              </a:buClr>
              <a:buFont typeface="Arial" panose="020B0604020202020204" pitchFamily="34" charset="0"/>
              <a:buChar char="•"/>
            </a:pPr>
            <a:r>
              <a:rPr lang="en-GB" sz="800" dirty="0">
                <a:solidFill>
                  <a:schemeClr val="tx1"/>
                </a:solidFill>
              </a:rPr>
              <a:t>Handling time</a:t>
            </a:r>
          </a:p>
          <a:p>
            <a:pPr marL="60325" indent="-60325">
              <a:buClr>
                <a:schemeClr val="accent3"/>
              </a:buClr>
              <a:buFont typeface="Arial" panose="020B0604020202020204" pitchFamily="34" charset="0"/>
              <a:buChar char="•"/>
            </a:pPr>
            <a:r>
              <a:rPr lang="en-GB" sz="800" dirty="0">
                <a:solidFill>
                  <a:schemeClr val="tx1"/>
                </a:solidFill>
              </a:rPr>
              <a:t>Complaint</a:t>
            </a:r>
          </a:p>
          <a:p>
            <a:pPr marL="60325" indent="-60325">
              <a:buClr>
                <a:schemeClr val="accent3"/>
              </a:buClr>
              <a:buFont typeface="Arial" panose="020B0604020202020204" pitchFamily="34" charset="0"/>
              <a:buChar char="•"/>
            </a:pPr>
            <a:r>
              <a:rPr lang="en-GB" sz="800" dirty="0">
                <a:solidFill>
                  <a:schemeClr val="tx1"/>
                </a:solidFill>
              </a:rPr>
              <a:t>Mid-Term Changes</a:t>
            </a:r>
          </a:p>
          <a:p>
            <a:pPr marL="60325" indent="-60325">
              <a:buClr>
                <a:schemeClr val="accent3"/>
              </a:buClr>
              <a:buFont typeface="Arial" panose="020B0604020202020204" pitchFamily="34" charset="0"/>
              <a:buChar char="•"/>
            </a:pPr>
            <a:r>
              <a:rPr lang="en-GB" sz="800" dirty="0">
                <a:solidFill>
                  <a:schemeClr val="tx1"/>
                </a:solidFill>
              </a:rPr>
              <a:t>Retention rate</a:t>
            </a:r>
          </a:p>
        </p:txBody>
      </p:sp>
      <p:sp>
        <p:nvSpPr>
          <p:cNvPr id="131" name="Right Arrow 130"/>
          <p:cNvSpPr/>
          <p:nvPr/>
        </p:nvSpPr>
        <p:spPr>
          <a:xfrm>
            <a:off x="8450183" y="5227929"/>
            <a:ext cx="430394" cy="30290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030" tIns="44030" rIns="44030" bIns="44030" rtlCol="0" anchor="ctr"/>
          <a:lstStyle/>
          <a:p>
            <a:pPr algn="ctr"/>
            <a:endParaRPr lang="en-GB" sz="726" dirty="0">
              <a:solidFill>
                <a:prstClr val="white"/>
              </a:solidFill>
            </a:endParaRPr>
          </a:p>
        </p:txBody>
      </p:sp>
      <p:sp>
        <p:nvSpPr>
          <p:cNvPr id="132" name="Title 2"/>
          <p:cNvSpPr txBox="1">
            <a:spLocks/>
          </p:cNvSpPr>
          <p:nvPr/>
        </p:nvSpPr>
        <p:spPr>
          <a:xfrm>
            <a:off x="3327964" y="1766272"/>
            <a:ext cx="5107745" cy="288797"/>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spcBef>
                <a:spcPts val="200"/>
              </a:spcBef>
            </a:pPr>
            <a:r>
              <a:rPr lang="en-US" sz="1600" b="0" u="sng" dirty="0">
                <a:solidFill>
                  <a:schemeClr val="tx2"/>
                </a:solidFill>
              </a:rPr>
              <a:t>BUILDING A CUSTOMER-CENTRIC OPERATIONS FOR EKATERRA</a:t>
            </a:r>
          </a:p>
          <a:p>
            <a:pPr algn="ctr">
              <a:spcBef>
                <a:spcPts val="200"/>
              </a:spcBef>
              <a:spcAft>
                <a:spcPts val="200"/>
              </a:spcAft>
            </a:pPr>
            <a:endParaRPr lang="en-US" sz="300" b="0" u="sng" dirty="0">
              <a:ea typeface="+mn-ea"/>
              <a:cs typeface="+mn-cs"/>
            </a:endParaRPr>
          </a:p>
        </p:txBody>
      </p:sp>
      <p:cxnSp>
        <p:nvCxnSpPr>
          <p:cNvPr id="133" name="Straight Connector 132"/>
          <p:cNvCxnSpPr/>
          <p:nvPr/>
        </p:nvCxnSpPr>
        <p:spPr>
          <a:xfrm>
            <a:off x="5557335" y="2500151"/>
            <a:ext cx="0" cy="401060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4" name="Title 2"/>
          <p:cNvSpPr txBox="1">
            <a:spLocks/>
          </p:cNvSpPr>
          <p:nvPr/>
        </p:nvSpPr>
        <p:spPr>
          <a:xfrm>
            <a:off x="7464839" y="2247179"/>
            <a:ext cx="3051693" cy="33239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sz="1400" dirty="0">
                <a:solidFill>
                  <a:schemeClr val="accent1"/>
                </a:solidFill>
                <a:latin typeface="+mn-lt"/>
              </a:rPr>
              <a:t>Customer Insights Framework</a:t>
            </a:r>
          </a:p>
        </p:txBody>
      </p:sp>
      <p:graphicFrame>
        <p:nvGraphicFramePr>
          <p:cNvPr id="135" name="Table 134"/>
          <p:cNvGraphicFramePr>
            <a:graphicFrameLocks noGrp="1"/>
          </p:cNvGraphicFramePr>
          <p:nvPr/>
        </p:nvGraphicFramePr>
        <p:xfrm>
          <a:off x="165429" y="4668743"/>
          <a:ext cx="5266368" cy="1143000"/>
        </p:xfrm>
        <a:graphic>
          <a:graphicData uri="http://schemas.openxmlformats.org/drawingml/2006/table">
            <a:tbl>
              <a:tblPr firstRow="1" bandRow="1">
                <a:tableStyleId>{F2DE63D5-997A-4646-A377-4702673A728D}</a:tableStyleId>
              </a:tblPr>
              <a:tblGrid>
                <a:gridCol w="2212011">
                  <a:extLst>
                    <a:ext uri="{9D8B030D-6E8A-4147-A177-3AD203B41FA5}">
                      <a16:colId xmlns:a16="http://schemas.microsoft.com/office/drawing/2014/main" val="3650338501"/>
                    </a:ext>
                  </a:extLst>
                </a:gridCol>
                <a:gridCol w="1391478">
                  <a:extLst>
                    <a:ext uri="{9D8B030D-6E8A-4147-A177-3AD203B41FA5}">
                      <a16:colId xmlns:a16="http://schemas.microsoft.com/office/drawing/2014/main" val="1572792109"/>
                    </a:ext>
                  </a:extLst>
                </a:gridCol>
                <a:gridCol w="1662879">
                  <a:extLst>
                    <a:ext uri="{9D8B030D-6E8A-4147-A177-3AD203B41FA5}">
                      <a16:colId xmlns:a16="http://schemas.microsoft.com/office/drawing/2014/main" val="3151728201"/>
                    </a:ext>
                  </a:extLst>
                </a:gridCol>
              </a:tblGrid>
              <a:tr h="365760">
                <a:tc>
                  <a:txBody>
                    <a:bodyPr/>
                    <a:lstStyle/>
                    <a:p>
                      <a:pPr algn="ctr">
                        <a:lnSpc>
                          <a:spcPct val="113000"/>
                        </a:lnSpc>
                      </a:pPr>
                      <a:r>
                        <a:rPr lang="en-US" sz="1100" dirty="0"/>
                        <a:t>Conversations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lnSpc>
                          <a:spcPct val="113000"/>
                        </a:lnSpc>
                      </a:pPr>
                      <a:r>
                        <a:rPr lang="en-US" sz="1100" dirty="0"/>
                        <a:t>Behaviours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lnSpc>
                          <a:spcPct val="113000"/>
                        </a:lnSpc>
                      </a:pPr>
                      <a:r>
                        <a:rPr lang="en-US" sz="1100" dirty="0"/>
                        <a:t>Feedback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873485075"/>
                  </a:ext>
                </a:extLst>
              </a:tr>
              <a:tr h="0">
                <a:tc>
                  <a:txBody>
                    <a:bodyPr/>
                    <a:lstStyle/>
                    <a:p>
                      <a:pPr algn="ctr">
                        <a:lnSpc>
                          <a:spcPct val="100000"/>
                        </a:lnSpc>
                      </a:pPr>
                      <a:r>
                        <a:rPr lang="en-US" sz="1100" b="0" dirty="0"/>
                        <a:t>Adapt</a:t>
                      </a:r>
                      <a:r>
                        <a:rPr lang="en-US" sz="1100" b="0" baseline="0" dirty="0"/>
                        <a:t> to Customer’s Personality </a:t>
                      </a:r>
                      <a:endParaRPr lang="en-US" sz="1100" b="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1100" b="0" dirty="0"/>
                        <a:t>Being ‘present’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1100" b="0" baseline="0" dirty="0"/>
                        <a:t>“Verbatim” Analysis</a:t>
                      </a:r>
                      <a:endParaRPr lang="en-US" sz="1100" b="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41189089"/>
                  </a:ext>
                </a:extLst>
              </a:tr>
              <a:tr h="0">
                <a:tc>
                  <a:txBody>
                    <a:bodyPr/>
                    <a:lstStyle/>
                    <a:p>
                      <a:pPr algn="ctr">
                        <a:lnSpc>
                          <a:spcPct val="100000"/>
                        </a:lnSpc>
                      </a:pPr>
                      <a:r>
                        <a:rPr lang="en-US" sz="1100" b="0" strike="noStrike" dirty="0"/>
                        <a:t>Right First Time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1100" b="0" dirty="0"/>
                        <a:t>Do</a:t>
                      </a:r>
                      <a:r>
                        <a:rPr lang="en-US" sz="1100" b="0" baseline="0" dirty="0"/>
                        <a:t> the right thing</a:t>
                      </a:r>
                      <a:endParaRPr lang="en-US" sz="1100" b="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1100" b="0" dirty="0"/>
                        <a:t>Call</a:t>
                      </a:r>
                      <a:r>
                        <a:rPr lang="en-US" sz="1100" b="0" baseline="0" dirty="0"/>
                        <a:t> Calibrations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3610767"/>
                  </a:ext>
                </a:extLst>
              </a:tr>
              <a:tr h="0">
                <a:tc>
                  <a:txBody>
                    <a:bodyPr/>
                    <a:lstStyle/>
                    <a:p>
                      <a:pPr algn="ctr">
                        <a:lnSpc>
                          <a:spcPct val="100000"/>
                        </a:lnSpc>
                      </a:pPr>
                      <a:r>
                        <a:rPr lang="en-US" sz="1100" b="0" baseline="0" dirty="0"/>
                        <a:t>Professional in Handling Calls</a:t>
                      </a:r>
                      <a:endParaRPr lang="en-US" sz="1100" b="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1100" b="0" dirty="0"/>
                        <a:t>Accountability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lnSpc>
                          <a:spcPct val="100000"/>
                        </a:lnSpc>
                      </a:pPr>
                      <a:r>
                        <a:rPr lang="en-US" sz="1100" b="0" dirty="0"/>
                        <a:t>Coaching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0146125"/>
                  </a:ext>
                </a:extLst>
              </a:tr>
            </a:tbl>
          </a:graphicData>
        </a:graphic>
      </p:graphicFrame>
      <p:cxnSp>
        <p:nvCxnSpPr>
          <p:cNvPr id="136" name="Straight Connector 135"/>
          <p:cNvCxnSpPr/>
          <p:nvPr/>
        </p:nvCxnSpPr>
        <p:spPr>
          <a:xfrm>
            <a:off x="500658" y="2598155"/>
            <a:ext cx="48188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717725" y="2598155"/>
            <a:ext cx="593900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600840" y="889000"/>
            <a:ext cx="10992605" cy="700897"/>
            <a:chOff x="548744" y="1037851"/>
            <a:chExt cx="11107982" cy="700897"/>
          </a:xfrm>
        </p:grpSpPr>
        <p:grpSp>
          <p:nvGrpSpPr>
            <p:cNvPr id="139" name="Group 138"/>
            <p:cNvGrpSpPr/>
            <p:nvPr/>
          </p:nvGrpSpPr>
          <p:grpSpPr>
            <a:xfrm>
              <a:off x="548744" y="1101394"/>
              <a:ext cx="2131269" cy="625941"/>
              <a:chOff x="421460" y="927725"/>
              <a:chExt cx="2131269" cy="625941"/>
            </a:xfrm>
          </p:grpSpPr>
          <p:sp>
            <p:nvSpPr>
              <p:cNvPr id="156" name="TextBox 155"/>
              <p:cNvSpPr txBox="1"/>
              <p:nvPr/>
            </p:nvSpPr>
            <p:spPr>
              <a:xfrm>
                <a:off x="682714" y="927725"/>
                <a:ext cx="1870015" cy="6259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0" rIns="91440" bIns="0" rtlCol="0" anchor="t" anchorCtr="0">
                <a:spAutoFit/>
              </a:bodyPr>
              <a:lstStyle>
                <a:defPPr>
                  <a:defRPr lang="en-US"/>
                </a:defPPr>
                <a:lvl1pPr algn="ctr">
                  <a:lnSpc>
                    <a:spcPct val="113000"/>
                  </a:lnSpc>
                  <a:defRPr sz="1200" b="0"/>
                </a:lvl1pPr>
              </a:lstStyle>
              <a:p>
                <a:pPr algn="l"/>
                <a:r>
                  <a:rPr lang="en-US" dirty="0">
                    <a:solidFill>
                      <a:schemeClr val="tx2"/>
                    </a:solidFill>
                    <a:latin typeface="+mj-lt"/>
                  </a:rPr>
                  <a:t>Customer Insights team </a:t>
                </a:r>
                <a:br>
                  <a:rPr lang="en-US" dirty="0">
                    <a:solidFill>
                      <a:schemeClr val="tx2"/>
                    </a:solidFill>
                    <a:latin typeface="+mj-lt"/>
                  </a:rPr>
                </a:br>
                <a:r>
                  <a:rPr lang="en-US" dirty="0">
                    <a:solidFill>
                      <a:schemeClr val="tx2"/>
                    </a:solidFill>
                    <a:latin typeface="+mj-lt"/>
                  </a:rPr>
                  <a:t>integrated with Client delivery team</a:t>
                </a:r>
              </a:p>
            </p:txBody>
          </p:sp>
          <p:sp>
            <p:nvSpPr>
              <p:cNvPr id="157" name="Oval 156"/>
              <p:cNvSpPr/>
              <p:nvPr/>
            </p:nvSpPr>
            <p:spPr>
              <a:xfrm>
                <a:off x="421460" y="1077470"/>
                <a:ext cx="276474" cy="27432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1</a:t>
                </a:r>
              </a:p>
            </p:txBody>
          </p:sp>
        </p:grpSp>
        <p:grpSp>
          <p:nvGrpSpPr>
            <p:cNvPr id="140" name="Group 139"/>
            <p:cNvGrpSpPr/>
            <p:nvPr/>
          </p:nvGrpSpPr>
          <p:grpSpPr>
            <a:xfrm>
              <a:off x="2793800" y="1101394"/>
              <a:ext cx="2272934" cy="625941"/>
              <a:chOff x="2737572" y="927725"/>
              <a:chExt cx="2272934" cy="625941"/>
            </a:xfrm>
          </p:grpSpPr>
          <p:sp>
            <p:nvSpPr>
              <p:cNvPr id="154" name="TextBox 153"/>
              <p:cNvSpPr txBox="1"/>
              <p:nvPr/>
            </p:nvSpPr>
            <p:spPr>
              <a:xfrm>
                <a:off x="2998826" y="927725"/>
                <a:ext cx="2011680" cy="6259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0" rIns="91440" bIns="0" rtlCol="0" anchor="t" anchorCtr="0">
                <a:spAutoFit/>
              </a:bodyPr>
              <a:lstStyle>
                <a:defPPr>
                  <a:defRPr lang="en-US"/>
                </a:defPPr>
                <a:lvl1pPr algn="ctr">
                  <a:lnSpc>
                    <a:spcPct val="113000"/>
                  </a:lnSpc>
                  <a:defRPr sz="1200" b="0"/>
                </a:lvl1pPr>
              </a:lstStyle>
              <a:p>
                <a:pPr algn="l"/>
                <a:r>
                  <a:rPr lang="en-US" dirty="0">
                    <a:solidFill>
                      <a:schemeClr val="tx2"/>
                    </a:solidFill>
                    <a:latin typeface="+mj-lt"/>
                  </a:rPr>
                  <a:t>Customise and implement customer experience framework for frontline</a:t>
                </a:r>
              </a:p>
            </p:txBody>
          </p:sp>
          <p:sp>
            <p:nvSpPr>
              <p:cNvPr id="155" name="Oval 154"/>
              <p:cNvSpPr/>
              <p:nvPr/>
            </p:nvSpPr>
            <p:spPr>
              <a:xfrm>
                <a:off x="2737572" y="1077470"/>
                <a:ext cx="276474" cy="27432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2</a:t>
                </a:r>
              </a:p>
            </p:txBody>
          </p:sp>
        </p:grpSp>
        <p:grpSp>
          <p:nvGrpSpPr>
            <p:cNvPr id="141" name="Group 140"/>
            <p:cNvGrpSpPr/>
            <p:nvPr/>
          </p:nvGrpSpPr>
          <p:grpSpPr>
            <a:xfrm>
              <a:off x="5120136" y="1109216"/>
              <a:ext cx="2272934" cy="625941"/>
              <a:chOff x="4877858" y="935547"/>
              <a:chExt cx="2272934" cy="625941"/>
            </a:xfrm>
          </p:grpSpPr>
          <p:sp>
            <p:nvSpPr>
              <p:cNvPr id="152" name="TextBox 151"/>
              <p:cNvSpPr txBox="1"/>
              <p:nvPr/>
            </p:nvSpPr>
            <p:spPr>
              <a:xfrm>
                <a:off x="5139112" y="935547"/>
                <a:ext cx="2011680" cy="6259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0" rIns="91440" bIns="0" rtlCol="0" anchor="t" anchorCtr="0">
                <a:spAutoFit/>
              </a:bodyPr>
              <a:lstStyle>
                <a:defPPr>
                  <a:defRPr lang="en-US"/>
                </a:defPPr>
                <a:lvl1pPr algn="ctr">
                  <a:lnSpc>
                    <a:spcPct val="113000"/>
                  </a:lnSpc>
                  <a:defRPr sz="1200" b="0"/>
                </a:lvl1pPr>
              </a:lstStyle>
              <a:p>
                <a:pPr algn="l"/>
                <a:r>
                  <a:rPr lang="en-US" dirty="0">
                    <a:solidFill>
                      <a:schemeClr val="tx2"/>
                    </a:solidFill>
                    <a:latin typeface="+mj-lt"/>
                  </a:rPr>
                  <a:t>Coach each handler every month and minimum 15 hours in year on learning</a:t>
                </a:r>
              </a:p>
            </p:txBody>
          </p:sp>
          <p:sp>
            <p:nvSpPr>
              <p:cNvPr id="153" name="Oval 152"/>
              <p:cNvSpPr/>
              <p:nvPr/>
            </p:nvSpPr>
            <p:spPr>
              <a:xfrm>
                <a:off x="4877858" y="1077470"/>
                <a:ext cx="276474" cy="27432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3</a:t>
                </a:r>
              </a:p>
            </p:txBody>
          </p:sp>
        </p:grpSp>
        <p:grpSp>
          <p:nvGrpSpPr>
            <p:cNvPr id="142" name="Group 141"/>
            <p:cNvGrpSpPr/>
            <p:nvPr/>
          </p:nvGrpSpPr>
          <p:grpSpPr>
            <a:xfrm>
              <a:off x="7446472" y="1109216"/>
              <a:ext cx="2066795" cy="625941"/>
              <a:chOff x="7172979" y="935547"/>
              <a:chExt cx="2066795" cy="625941"/>
            </a:xfrm>
          </p:grpSpPr>
          <p:sp>
            <p:nvSpPr>
              <p:cNvPr id="150" name="TextBox 149"/>
              <p:cNvSpPr txBox="1"/>
              <p:nvPr/>
            </p:nvSpPr>
            <p:spPr>
              <a:xfrm>
                <a:off x="7434233" y="935547"/>
                <a:ext cx="1805541" cy="6259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0" rIns="91440" bIns="0" rtlCol="0" anchor="t" anchorCtr="0">
                <a:spAutoFit/>
              </a:bodyPr>
              <a:lstStyle>
                <a:defPPr>
                  <a:defRPr lang="en-US"/>
                </a:defPPr>
                <a:lvl1pPr algn="ctr">
                  <a:lnSpc>
                    <a:spcPct val="113000"/>
                  </a:lnSpc>
                  <a:defRPr sz="1200" b="0"/>
                </a:lvl1pPr>
              </a:lstStyle>
              <a:p>
                <a:pPr algn="l"/>
                <a:r>
                  <a:rPr lang="en-US" dirty="0">
                    <a:solidFill>
                      <a:schemeClr val="tx2"/>
                    </a:solidFill>
                    <a:latin typeface="+mj-lt"/>
                  </a:rPr>
                  <a:t>Dedicated SMEs on the floor to drive quicker speed to competence</a:t>
                </a:r>
              </a:p>
            </p:txBody>
          </p:sp>
          <p:sp>
            <p:nvSpPr>
              <p:cNvPr id="151" name="Oval 150"/>
              <p:cNvSpPr/>
              <p:nvPr/>
            </p:nvSpPr>
            <p:spPr>
              <a:xfrm>
                <a:off x="7172979" y="1077470"/>
                <a:ext cx="276474" cy="27432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4</a:t>
                </a:r>
              </a:p>
            </p:txBody>
          </p:sp>
        </p:grpSp>
        <p:grpSp>
          <p:nvGrpSpPr>
            <p:cNvPr id="143" name="Group 142"/>
            <p:cNvGrpSpPr/>
            <p:nvPr/>
          </p:nvGrpSpPr>
          <p:grpSpPr>
            <a:xfrm>
              <a:off x="9566672" y="1109216"/>
              <a:ext cx="2090054" cy="625941"/>
              <a:chOff x="9439388" y="935547"/>
              <a:chExt cx="2090054" cy="625941"/>
            </a:xfrm>
          </p:grpSpPr>
          <p:sp>
            <p:nvSpPr>
              <p:cNvPr id="148" name="TextBox 147"/>
              <p:cNvSpPr txBox="1"/>
              <p:nvPr/>
            </p:nvSpPr>
            <p:spPr>
              <a:xfrm>
                <a:off x="9700642" y="935547"/>
                <a:ext cx="1828800" cy="6259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0" rIns="91440" bIns="0" rtlCol="0" anchor="t" anchorCtr="0">
                <a:spAutoFit/>
              </a:bodyPr>
              <a:lstStyle>
                <a:defPPr>
                  <a:defRPr lang="en-US"/>
                </a:defPPr>
                <a:lvl1pPr algn="ctr">
                  <a:lnSpc>
                    <a:spcPct val="113000"/>
                  </a:lnSpc>
                  <a:defRPr sz="1200" b="0"/>
                </a:lvl1pPr>
              </a:lstStyle>
              <a:p>
                <a:pPr algn="l"/>
                <a:r>
                  <a:rPr lang="en-US" dirty="0">
                    <a:solidFill>
                      <a:schemeClr val="tx2"/>
                    </a:solidFill>
                    <a:latin typeface="+mj-lt"/>
                  </a:rPr>
                  <a:t>Leadership support &amp; oversight - dedicated quality &amp; CE Coach</a:t>
                </a:r>
              </a:p>
            </p:txBody>
          </p:sp>
          <p:sp>
            <p:nvSpPr>
              <p:cNvPr id="149" name="Oval 148"/>
              <p:cNvSpPr/>
              <p:nvPr/>
            </p:nvSpPr>
            <p:spPr>
              <a:xfrm>
                <a:off x="9439388" y="1077470"/>
                <a:ext cx="276474" cy="27432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5</a:t>
                </a:r>
              </a:p>
            </p:txBody>
          </p:sp>
        </p:grpSp>
        <p:cxnSp>
          <p:nvCxnSpPr>
            <p:cNvPr id="144" name="Straight Connector 143"/>
            <p:cNvCxnSpPr/>
            <p:nvPr/>
          </p:nvCxnSpPr>
          <p:spPr>
            <a:xfrm>
              <a:off x="2680015" y="1037851"/>
              <a:ext cx="0" cy="700897"/>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006351" y="1037851"/>
              <a:ext cx="0" cy="700897"/>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332687" y="1037851"/>
              <a:ext cx="0" cy="700897"/>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452884" y="1037851"/>
              <a:ext cx="0" cy="700897"/>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158" name="Picture 157"/>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1728520" y="3290737"/>
            <a:ext cx="302097" cy="365760"/>
          </a:xfrm>
          <a:prstGeom prst="rect">
            <a:avLst/>
          </a:prstGeom>
        </p:spPr>
      </p:pic>
      <p:pic>
        <p:nvPicPr>
          <p:cNvPr id="159" name="Picture 158"/>
          <p:cNvPicPr>
            <a:picLocks noChangeAspect="1"/>
          </p:cNvPicPr>
          <p:nvPr/>
        </p:nvPicPr>
        <p:blipFill>
          <a:blip r:embed="rId3" cstate="print">
            <a:biLevel thresh="50000"/>
            <a:extLst>
              <a:ext uri="{28A0092B-C50C-407E-A947-70E740481C1C}">
                <a14:useLocalDpi xmlns:a14="http://schemas.microsoft.com/office/drawing/2010/main"/>
              </a:ext>
            </a:extLst>
          </a:blip>
          <a:stretch>
            <a:fillRect/>
          </a:stretch>
        </p:blipFill>
        <p:spPr>
          <a:xfrm>
            <a:off x="515822" y="3290737"/>
            <a:ext cx="504734" cy="365760"/>
          </a:xfrm>
          <a:prstGeom prst="rect">
            <a:avLst/>
          </a:prstGeom>
        </p:spPr>
      </p:pic>
      <p:pic>
        <p:nvPicPr>
          <p:cNvPr id="160" name="Picture 159"/>
          <p:cNvPicPr>
            <a:picLocks noChangeAspect="1"/>
          </p:cNvPicPr>
          <p:nvPr/>
        </p:nvPicPr>
        <p:blipFill>
          <a:blip r:embed="rId4" cstate="print">
            <a:biLevel thresh="50000"/>
            <a:extLst>
              <a:ext uri="{28A0092B-C50C-407E-A947-70E740481C1C}">
                <a14:useLocalDpi xmlns:a14="http://schemas.microsoft.com/office/drawing/2010/main"/>
              </a:ext>
            </a:extLst>
          </a:blip>
          <a:stretch>
            <a:fillRect/>
          </a:stretch>
        </p:blipFill>
        <p:spPr>
          <a:xfrm>
            <a:off x="2698672" y="3290737"/>
            <a:ext cx="421677" cy="365760"/>
          </a:xfrm>
          <a:prstGeom prst="rect">
            <a:avLst/>
          </a:prstGeom>
        </p:spPr>
      </p:pic>
      <p:sp>
        <p:nvSpPr>
          <p:cNvPr id="161" name="TextBox 160"/>
          <p:cNvSpPr txBox="1"/>
          <p:nvPr/>
        </p:nvSpPr>
        <p:spPr>
          <a:xfrm>
            <a:off x="664121" y="2747806"/>
            <a:ext cx="1429032" cy="338554"/>
          </a:xfrm>
          <a:prstGeom prst="rect">
            <a:avLst/>
          </a:prstGeom>
          <a:noFill/>
        </p:spPr>
        <p:txBody>
          <a:bodyPr wrap="square" lIns="0" tIns="0" rIns="0" bIns="0" rtlCol="0">
            <a:spAutoFit/>
          </a:bodyPr>
          <a:lstStyle/>
          <a:p>
            <a:pPr algn="ctr"/>
            <a:r>
              <a:rPr lang="en-US" sz="1100" b="1" dirty="0">
                <a:solidFill>
                  <a:schemeClr val="tx2"/>
                </a:solidFill>
              </a:rPr>
              <a:t>Frontline </a:t>
            </a:r>
            <a:br>
              <a:rPr lang="en-US" sz="1100" b="1" dirty="0">
                <a:solidFill>
                  <a:schemeClr val="tx2"/>
                </a:solidFill>
              </a:rPr>
            </a:br>
            <a:r>
              <a:rPr lang="en-US" sz="1100" b="1" dirty="0">
                <a:solidFill>
                  <a:schemeClr val="tx2"/>
                </a:solidFill>
              </a:rPr>
              <a:t>Associates</a:t>
            </a:r>
          </a:p>
        </p:txBody>
      </p:sp>
      <p:sp>
        <p:nvSpPr>
          <p:cNvPr id="162" name="TextBox 161"/>
          <p:cNvSpPr txBox="1"/>
          <p:nvPr/>
        </p:nvSpPr>
        <p:spPr>
          <a:xfrm>
            <a:off x="2195586" y="2747806"/>
            <a:ext cx="1429032" cy="338554"/>
          </a:xfrm>
          <a:prstGeom prst="rect">
            <a:avLst/>
          </a:prstGeom>
          <a:noFill/>
        </p:spPr>
        <p:txBody>
          <a:bodyPr wrap="square" lIns="0" tIns="0" rIns="0" bIns="0" rtlCol="0">
            <a:spAutoFit/>
          </a:bodyPr>
          <a:lstStyle/>
          <a:p>
            <a:pPr algn="ctr"/>
            <a:r>
              <a:rPr lang="en-US" sz="1100" b="1" dirty="0">
                <a:solidFill>
                  <a:schemeClr val="tx2"/>
                </a:solidFill>
              </a:rPr>
              <a:t>Frontline Associates &amp; Supervisors</a:t>
            </a:r>
          </a:p>
        </p:txBody>
      </p:sp>
      <p:sp>
        <p:nvSpPr>
          <p:cNvPr id="163" name="TextBox 162"/>
          <p:cNvSpPr txBox="1"/>
          <p:nvPr/>
        </p:nvSpPr>
        <p:spPr>
          <a:xfrm>
            <a:off x="3770367" y="2747806"/>
            <a:ext cx="1429032" cy="338554"/>
          </a:xfrm>
          <a:prstGeom prst="rect">
            <a:avLst/>
          </a:prstGeom>
          <a:noFill/>
        </p:spPr>
        <p:txBody>
          <a:bodyPr wrap="square" lIns="0" tIns="0" rIns="0" bIns="0" rtlCol="0">
            <a:spAutoFit/>
          </a:bodyPr>
          <a:lstStyle/>
          <a:p>
            <a:pPr algn="ctr"/>
            <a:r>
              <a:rPr lang="en-US" sz="1100" b="1" dirty="0">
                <a:solidFill>
                  <a:schemeClr val="tx2"/>
                </a:solidFill>
              </a:rPr>
              <a:t>Middle </a:t>
            </a:r>
            <a:br>
              <a:rPr lang="en-US" sz="1100" b="1" dirty="0">
                <a:solidFill>
                  <a:schemeClr val="tx2"/>
                </a:solidFill>
              </a:rPr>
            </a:br>
            <a:r>
              <a:rPr lang="en-US" sz="1100" b="1" dirty="0">
                <a:solidFill>
                  <a:schemeClr val="tx2"/>
                </a:solidFill>
              </a:rPr>
              <a:t>Manager</a:t>
            </a:r>
          </a:p>
        </p:txBody>
      </p:sp>
      <p:sp>
        <p:nvSpPr>
          <p:cNvPr id="164" name="TextBox 163"/>
          <p:cNvSpPr txBox="1"/>
          <p:nvPr/>
        </p:nvSpPr>
        <p:spPr>
          <a:xfrm>
            <a:off x="165431" y="3737129"/>
            <a:ext cx="1163262" cy="695575"/>
          </a:xfrm>
          <a:prstGeom prst="rect">
            <a:avLst/>
          </a:prstGeom>
          <a:noFill/>
        </p:spPr>
        <p:txBody>
          <a:bodyPr wrap="square" lIns="0" tIns="0" rIns="0" bIns="0" rtlCol="0">
            <a:spAutoFit/>
          </a:bodyPr>
          <a:lstStyle/>
          <a:p>
            <a:pPr algn="ctr">
              <a:lnSpc>
                <a:spcPct val="113000"/>
              </a:lnSpc>
            </a:pPr>
            <a:r>
              <a:rPr lang="en-US" sz="1000" dirty="0"/>
              <a:t>Client product training</a:t>
            </a:r>
          </a:p>
          <a:p>
            <a:pPr algn="ctr">
              <a:lnSpc>
                <a:spcPct val="113000"/>
              </a:lnSpc>
            </a:pPr>
            <a:r>
              <a:rPr lang="en-US" sz="1000" dirty="0"/>
              <a:t>Customer Service Essentials   (Pre process curriculum)</a:t>
            </a:r>
          </a:p>
        </p:txBody>
      </p:sp>
      <p:sp>
        <p:nvSpPr>
          <p:cNvPr id="165" name="TextBox 164"/>
          <p:cNvSpPr txBox="1"/>
          <p:nvPr/>
        </p:nvSpPr>
        <p:spPr>
          <a:xfrm>
            <a:off x="1376648" y="3749053"/>
            <a:ext cx="1005840" cy="695575"/>
          </a:xfrm>
          <a:prstGeom prst="rect">
            <a:avLst/>
          </a:prstGeom>
          <a:noFill/>
        </p:spPr>
        <p:txBody>
          <a:bodyPr wrap="square" lIns="0" tIns="0" rIns="0" bIns="0" rtlCol="0">
            <a:spAutoFit/>
          </a:bodyPr>
          <a:lstStyle/>
          <a:p>
            <a:pPr algn="ctr">
              <a:lnSpc>
                <a:spcPct val="113000"/>
              </a:lnSpc>
            </a:pPr>
            <a:r>
              <a:rPr lang="en-US" sz="1000" dirty="0"/>
              <a:t>Conversation, Dialogue &amp; Problem Resolution</a:t>
            </a:r>
          </a:p>
        </p:txBody>
      </p:sp>
      <p:sp>
        <p:nvSpPr>
          <p:cNvPr id="166" name="TextBox 165"/>
          <p:cNvSpPr txBox="1"/>
          <p:nvPr/>
        </p:nvSpPr>
        <p:spPr>
          <a:xfrm>
            <a:off x="2406590" y="3796759"/>
            <a:ext cx="1005840" cy="347788"/>
          </a:xfrm>
          <a:prstGeom prst="rect">
            <a:avLst/>
          </a:prstGeom>
          <a:noFill/>
        </p:spPr>
        <p:txBody>
          <a:bodyPr wrap="square" lIns="0" tIns="0" rIns="0" bIns="0" rtlCol="0">
            <a:spAutoFit/>
          </a:bodyPr>
          <a:lstStyle/>
          <a:p>
            <a:pPr algn="ctr">
              <a:lnSpc>
                <a:spcPct val="113000"/>
              </a:lnSpc>
            </a:pPr>
            <a:r>
              <a:rPr lang="en-US" sz="1000" dirty="0"/>
              <a:t>Behavioral Motivation</a:t>
            </a:r>
          </a:p>
        </p:txBody>
      </p:sp>
      <p:sp>
        <p:nvSpPr>
          <p:cNvPr id="167" name="TextBox 166"/>
          <p:cNvSpPr txBox="1"/>
          <p:nvPr/>
        </p:nvSpPr>
        <p:spPr>
          <a:xfrm>
            <a:off x="3436532" y="3749053"/>
            <a:ext cx="1005840" cy="507383"/>
          </a:xfrm>
          <a:prstGeom prst="rect">
            <a:avLst/>
          </a:prstGeom>
          <a:noFill/>
        </p:spPr>
        <p:txBody>
          <a:bodyPr wrap="square" lIns="0" tIns="0" rIns="0" bIns="0" rtlCol="0">
            <a:spAutoFit/>
          </a:bodyPr>
          <a:lstStyle/>
          <a:p>
            <a:pPr algn="ctr">
              <a:lnSpc>
                <a:spcPct val="113000"/>
              </a:lnSpc>
            </a:pPr>
            <a:r>
              <a:rPr lang="en-US" sz="1000" dirty="0"/>
              <a:t>Customer Contact Centre Management</a:t>
            </a:r>
          </a:p>
        </p:txBody>
      </p:sp>
      <p:sp>
        <p:nvSpPr>
          <p:cNvPr id="168" name="TextBox 167"/>
          <p:cNvSpPr txBox="1"/>
          <p:nvPr/>
        </p:nvSpPr>
        <p:spPr>
          <a:xfrm>
            <a:off x="4466476" y="3749053"/>
            <a:ext cx="1005840" cy="695575"/>
          </a:xfrm>
          <a:prstGeom prst="rect">
            <a:avLst/>
          </a:prstGeom>
          <a:noFill/>
        </p:spPr>
        <p:txBody>
          <a:bodyPr wrap="square" lIns="0" tIns="0" rIns="0" bIns="0" rtlCol="0">
            <a:spAutoFit/>
          </a:bodyPr>
          <a:lstStyle/>
          <a:p>
            <a:pPr algn="ctr">
              <a:lnSpc>
                <a:spcPct val="113000"/>
              </a:lnSpc>
            </a:pPr>
            <a:r>
              <a:rPr lang="en-US" sz="1000" dirty="0"/>
              <a:t>Client Communication</a:t>
            </a:r>
          </a:p>
          <a:p>
            <a:pPr algn="ctr">
              <a:lnSpc>
                <a:spcPct val="113000"/>
              </a:lnSpc>
            </a:pPr>
            <a:r>
              <a:rPr lang="en-US" sz="1000" dirty="0"/>
              <a:t>Managing Escalations</a:t>
            </a:r>
          </a:p>
        </p:txBody>
      </p:sp>
      <p:cxnSp>
        <p:nvCxnSpPr>
          <p:cNvPr id="169" name="Straight Connector 168"/>
          <p:cNvCxnSpPr/>
          <p:nvPr/>
        </p:nvCxnSpPr>
        <p:spPr>
          <a:xfrm>
            <a:off x="2394539" y="3189191"/>
            <a:ext cx="0" cy="14129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364597" y="3189191"/>
            <a:ext cx="0" cy="14129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424481" y="3189191"/>
            <a:ext cx="0" cy="14129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454423" y="3189191"/>
            <a:ext cx="0" cy="14129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3" name="Picture 172"/>
          <p:cNvPicPr>
            <a:picLocks noChangeAspect="1"/>
          </p:cNvPicPr>
          <p:nvPr/>
        </p:nvPicPr>
        <p:blipFill>
          <a:blip r:embed="rId5">
            <a:biLevel thresh="50000"/>
          </a:blip>
          <a:stretch>
            <a:fillRect/>
          </a:stretch>
        </p:blipFill>
        <p:spPr>
          <a:xfrm>
            <a:off x="4771886" y="3292983"/>
            <a:ext cx="395021" cy="365760"/>
          </a:xfrm>
          <a:prstGeom prst="rect">
            <a:avLst/>
          </a:prstGeom>
        </p:spPr>
      </p:pic>
      <p:pic>
        <p:nvPicPr>
          <p:cNvPr id="174" name="Picture 173"/>
          <p:cNvPicPr>
            <a:picLocks noChangeAspect="1"/>
          </p:cNvPicPr>
          <p:nvPr/>
        </p:nvPicPr>
        <p:blipFill>
          <a:blip r:embed="rId6" cstate="print">
            <a:biLevel thresh="50000"/>
            <a:extLst>
              <a:ext uri="{28A0092B-C50C-407E-A947-70E740481C1C}">
                <a14:useLocalDpi xmlns:a14="http://schemas.microsoft.com/office/drawing/2010/main"/>
              </a:ext>
            </a:extLst>
          </a:blip>
          <a:stretch>
            <a:fillRect/>
          </a:stretch>
        </p:blipFill>
        <p:spPr>
          <a:xfrm>
            <a:off x="3760281" y="3292983"/>
            <a:ext cx="358343" cy="365760"/>
          </a:xfrm>
          <a:prstGeom prst="rect">
            <a:avLst/>
          </a:prstGeom>
        </p:spPr>
      </p:pic>
      <p:sp>
        <p:nvSpPr>
          <p:cNvPr id="17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CX Framework and CX Academy</a:t>
            </a:r>
            <a:endParaRPr lang="en-US" dirty="0">
              <a:solidFill>
                <a:srgbClr val="000000"/>
              </a:solidFill>
            </a:endParaRPr>
          </a:p>
        </p:txBody>
      </p:sp>
    </p:spTree>
    <p:extLst>
      <p:ext uri="{BB962C8B-B14F-4D97-AF65-F5344CB8AC3E}">
        <p14:creationId xmlns:p14="http://schemas.microsoft.com/office/powerpoint/2010/main" val="954905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65492688-48F8-CC46-9EFB-FD8F41C65EA9}"/>
              </a:ext>
            </a:extLst>
          </p:cNvPr>
          <p:cNvSpPr txBox="1">
            <a:spLocks/>
          </p:cNvSpPr>
          <p:nvPr/>
        </p:nvSpPr>
        <p:spPr>
          <a:xfrm>
            <a:off x="210008" y="3327554"/>
            <a:ext cx="4944619" cy="430887"/>
          </a:xfrm>
          <a:prstGeom prst="rect">
            <a:avLst/>
          </a:prstGeom>
        </p:spPr>
        <p:txBody>
          <a:bodyPr vert="horz" wrap="square" lIns="0" tIns="0" rIns="0" bIns="0" rtlCol="0" anchor="ctr" anchorCtr="0">
            <a:sp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687388" lvl="2">
              <a:spcBef>
                <a:spcPts val="600"/>
              </a:spcBef>
              <a:buClr>
                <a:schemeClr val="tx1"/>
              </a:buClr>
            </a:pPr>
            <a:r>
              <a:rPr lang="en-US" sz="2800" b="1" dirty="0" smtClean="0">
                <a:latin typeface="+mj-lt"/>
              </a:rPr>
              <a:t>10. </a:t>
            </a:r>
            <a:r>
              <a:rPr lang="en-US" sz="2800" b="1" dirty="0">
                <a:solidFill>
                  <a:schemeClr val="tx2"/>
                </a:solidFill>
                <a:latin typeface="+mj-lt"/>
              </a:rPr>
              <a:t>CSR</a:t>
            </a:r>
          </a:p>
        </p:txBody>
      </p:sp>
      <p:sp>
        <p:nvSpPr>
          <p:cNvPr id="3" name="Rectangle 2"/>
          <p:cNvSpPr/>
          <p:nvPr/>
        </p:nvSpPr>
        <p:spPr>
          <a:xfrm>
            <a:off x="1184744" y="3778808"/>
            <a:ext cx="3374578" cy="369332"/>
          </a:xfrm>
          <a:prstGeom prst="rect">
            <a:avLst/>
          </a:prstGeom>
        </p:spPr>
        <p:txBody>
          <a:bodyPr wrap="none">
            <a:spAutoFit/>
          </a:bodyPr>
          <a:lstStyle/>
          <a:p>
            <a:r>
              <a:rPr lang="en-US" i="1" dirty="0"/>
              <a:t>Making a difference to the society</a:t>
            </a:r>
          </a:p>
        </p:txBody>
      </p:sp>
    </p:spTree>
    <p:extLst>
      <p:ext uri="{BB962C8B-B14F-4D97-AF65-F5344CB8AC3E}">
        <p14:creationId xmlns:p14="http://schemas.microsoft.com/office/powerpoint/2010/main" val="142909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Corporate Social Responsibility</a:t>
            </a:r>
            <a:endParaRPr lang="en-US" dirty="0">
              <a:solidFill>
                <a:srgbClr val="000000"/>
              </a:solidFill>
            </a:endParaRPr>
          </a:p>
        </p:txBody>
      </p:sp>
      <p:sp>
        <p:nvSpPr>
          <p:cNvPr id="175" name="Text Placeholder 3"/>
          <p:cNvSpPr txBox="1">
            <a:spLocks/>
          </p:cNvSpPr>
          <p:nvPr/>
        </p:nvSpPr>
        <p:spPr>
          <a:xfrm>
            <a:off x="415713" y="882151"/>
            <a:ext cx="4005458" cy="2702850"/>
          </a:xfrm>
          <a:prstGeom prst="rect">
            <a:avLst/>
          </a:prstGeom>
        </p:spPr>
        <p:txBody>
          <a:bodyPr/>
          <a:lst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System Font Regular"/>
              <a:buNone/>
            </a:pPr>
            <a:r>
              <a:rPr lang="en-US" sz="1400" dirty="0">
                <a:solidFill>
                  <a:schemeClr val="accent2"/>
                </a:solidFill>
              </a:rPr>
              <a:t>Our corporate social responsibility is driven by the mission of developing market-relevant skills in communities around us. </a:t>
            </a:r>
          </a:p>
          <a:p>
            <a:pPr marL="0" indent="0" algn="just">
              <a:buFont typeface="System Font Regular"/>
              <a:buNone/>
            </a:pPr>
            <a:r>
              <a:rPr lang="en-US" sz="1400" dirty="0">
                <a:solidFill>
                  <a:schemeClr val="accent2"/>
                </a:solidFill>
              </a:rPr>
              <a:t> - Skills is at the core of our strategy because in a data-led world, more than ever, right set of skills are key to the success of an individual. </a:t>
            </a:r>
          </a:p>
          <a:p>
            <a:pPr marL="0" indent="0" algn="just">
              <a:buNone/>
            </a:pPr>
            <a:r>
              <a:rPr lang="en-US" sz="1400" dirty="0">
                <a:solidFill>
                  <a:schemeClr val="accent2"/>
                </a:solidFill>
              </a:rPr>
              <a:t>Through our initiatives, we aim to build the next generation of creators and innovators by introducing and laying a strong foundation of data and analytics skills for students in India, Philippines, South Africa, United Kingdom and United States. </a:t>
            </a:r>
          </a:p>
          <a:p>
            <a:pPr marL="0" indent="0" algn="just">
              <a:buFont typeface="System Font Regular"/>
              <a:buNone/>
            </a:pPr>
            <a:endParaRPr lang="en-US" sz="700" dirty="0">
              <a:solidFill>
                <a:schemeClr val="accent2"/>
              </a:solidFill>
            </a:endParaRPr>
          </a:p>
        </p:txBody>
      </p:sp>
      <p:pic>
        <p:nvPicPr>
          <p:cNvPr id="178" name="Picture 177"/>
          <p:cNvPicPr/>
          <p:nvPr/>
        </p:nvPicPr>
        <p:blipFill rotWithShape="1">
          <a:blip r:embed="rId2"/>
          <a:srcRect l="73253" t="27961" r="21150" b="62089"/>
          <a:stretch/>
        </p:blipFill>
        <p:spPr bwMode="auto">
          <a:xfrm>
            <a:off x="3884329" y="3606284"/>
            <a:ext cx="1106712" cy="1031467"/>
          </a:xfrm>
          <a:prstGeom prst="rect">
            <a:avLst/>
          </a:prstGeom>
          <a:ln>
            <a:noFill/>
          </a:ln>
          <a:extLst>
            <a:ext uri="{53640926-AAD7-44D8-BBD7-CCE9431645EC}">
              <a14:shadowObscured xmlns:a14="http://schemas.microsoft.com/office/drawing/2010/main"/>
            </a:ext>
          </a:extLst>
        </p:spPr>
      </p:pic>
      <p:pic>
        <p:nvPicPr>
          <p:cNvPr id="180" name="Picture 179"/>
          <p:cNvPicPr/>
          <p:nvPr/>
        </p:nvPicPr>
        <p:blipFill rotWithShape="1">
          <a:blip r:embed="rId2"/>
          <a:srcRect l="73294" t="53633" r="21108" b="36107"/>
          <a:stretch/>
        </p:blipFill>
        <p:spPr bwMode="auto">
          <a:xfrm>
            <a:off x="9150663" y="3658932"/>
            <a:ext cx="984282" cy="858753"/>
          </a:xfrm>
          <a:prstGeom prst="rect">
            <a:avLst/>
          </a:prstGeom>
          <a:ln>
            <a:noFill/>
          </a:ln>
          <a:extLst>
            <a:ext uri="{53640926-AAD7-44D8-BBD7-CCE9431645EC}">
              <a14:shadowObscured xmlns:a14="http://schemas.microsoft.com/office/drawing/2010/main"/>
            </a:ext>
          </a:extLst>
        </p:spPr>
      </p:pic>
      <p:sp>
        <p:nvSpPr>
          <p:cNvPr id="181" name="TextBox 180"/>
          <p:cNvSpPr txBox="1"/>
          <p:nvPr/>
        </p:nvSpPr>
        <p:spPr>
          <a:xfrm>
            <a:off x="1577632" y="4558023"/>
            <a:ext cx="1063256" cy="646331"/>
          </a:xfrm>
          <a:prstGeom prst="rect">
            <a:avLst/>
          </a:prstGeom>
          <a:noFill/>
        </p:spPr>
        <p:txBody>
          <a:bodyPr wrap="square" rtlCol="0">
            <a:spAutoFit/>
          </a:bodyPr>
          <a:lstStyle/>
          <a:p>
            <a:r>
              <a:rPr lang="en-US" sz="3600" b="1" dirty="0">
                <a:latin typeface="+mj-lt"/>
              </a:rPr>
              <a:t>13%</a:t>
            </a:r>
          </a:p>
        </p:txBody>
      </p:sp>
      <p:sp>
        <p:nvSpPr>
          <p:cNvPr id="182" name="TextBox 181"/>
          <p:cNvSpPr txBox="1"/>
          <p:nvPr/>
        </p:nvSpPr>
        <p:spPr>
          <a:xfrm>
            <a:off x="1030056" y="5070979"/>
            <a:ext cx="2158409" cy="738664"/>
          </a:xfrm>
          <a:prstGeom prst="rect">
            <a:avLst/>
          </a:prstGeom>
          <a:noFill/>
        </p:spPr>
        <p:txBody>
          <a:bodyPr wrap="square" rtlCol="0">
            <a:spAutoFit/>
          </a:bodyPr>
          <a:lstStyle/>
          <a:p>
            <a:pPr algn="ctr"/>
            <a:r>
              <a:rPr lang="en-US" sz="1400" dirty="0">
                <a:solidFill>
                  <a:schemeClr val="accent2"/>
                </a:solidFill>
                <a:latin typeface="+mj-lt"/>
              </a:rPr>
              <a:t>of our global workforce contributed to our CSR initiative in 2021</a:t>
            </a:r>
          </a:p>
        </p:txBody>
      </p:sp>
      <p:sp>
        <p:nvSpPr>
          <p:cNvPr id="183" name="TextBox 182"/>
          <p:cNvSpPr txBox="1"/>
          <p:nvPr/>
        </p:nvSpPr>
        <p:spPr>
          <a:xfrm>
            <a:off x="3754118" y="4558023"/>
            <a:ext cx="1360971" cy="646331"/>
          </a:xfrm>
          <a:prstGeom prst="rect">
            <a:avLst/>
          </a:prstGeom>
          <a:noFill/>
        </p:spPr>
        <p:txBody>
          <a:bodyPr wrap="square" rtlCol="0">
            <a:spAutoFit/>
          </a:bodyPr>
          <a:lstStyle/>
          <a:p>
            <a:r>
              <a:rPr lang="en-US" sz="3600" b="1" dirty="0">
                <a:latin typeface="+mj-lt"/>
              </a:rPr>
              <a:t>4000+</a:t>
            </a:r>
          </a:p>
        </p:txBody>
      </p:sp>
      <p:sp>
        <p:nvSpPr>
          <p:cNvPr id="184" name="TextBox 183"/>
          <p:cNvSpPr txBox="1"/>
          <p:nvPr/>
        </p:nvSpPr>
        <p:spPr>
          <a:xfrm>
            <a:off x="3665511" y="5178701"/>
            <a:ext cx="1538185" cy="523220"/>
          </a:xfrm>
          <a:prstGeom prst="rect">
            <a:avLst/>
          </a:prstGeom>
          <a:noFill/>
        </p:spPr>
        <p:txBody>
          <a:bodyPr wrap="square" rtlCol="0">
            <a:spAutoFit/>
          </a:bodyPr>
          <a:lstStyle/>
          <a:p>
            <a:pPr algn="ctr"/>
            <a:r>
              <a:rPr lang="en-US" sz="1400" dirty="0">
                <a:solidFill>
                  <a:schemeClr val="accent2"/>
                </a:solidFill>
                <a:latin typeface="+mj-lt"/>
              </a:rPr>
              <a:t>employee volunteer hours</a:t>
            </a:r>
          </a:p>
        </p:txBody>
      </p:sp>
      <p:sp>
        <p:nvSpPr>
          <p:cNvPr id="185" name="TextBox 184"/>
          <p:cNvSpPr txBox="1"/>
          <p:nvPr/>
        </p:nvSpPr>
        <p:spPr>
          <a:xfrm>
            <a:off x="5920666" y="4558023"/>
            <a:ext cx="1981198" cy="646331"/>
          </a:xfrm>
          <a:prstGeom prst="rect">
            <a:avLst/>
          </a:prstGeom>
          <a:noFill/>
        </p:spPr>
        <p:txBody>
          <a:bodyPr wrap="square" rtlCol="0">
            <a:spAutoFit/>
          </a:bodyPr>
          <a:lstStyle/>
          <a:p>
            <a:r>
              <a:rPr lang="en-US" sz="3600" b="1" dirty="0">
                <a:latin typeface="+mj-lt"/>
              </a:rPr>
              <a:t>119,000+</a:t>
            </a:r>
          </a:p>
        </p:txBody>
      </p:sp>
      <p:sp>
        <p:nvSpPr>
          <p:cNvPr id="186" name="TextBox 185"/>
          <p:cNvSpPr txBox="1"/>
          <p:nvPr/>
        </p:nvSpPr>
        <p:spPr>
          <a:xfrm>
            <a:off x="5888768" y="5070979"/>
            <a:ext cx="2044995" cy="738664"/>
          </a:xfrm>
          <a:prstGeom prst="rect">
            <a:avLst/>
          </a:prstGeom>
          <a:noFill/>
        </p:spPr>
        <p:txBody>
          <a:bodyPr wrap="square" rtlCol="0">
            <a:spAutoFit/>
          </a:bodyPr>
          <a:lstStyle/>
          <a:p>
            <a:pPr algn="ctr"/>
            <a:r>
              <a:rPr lang="en-US" sz="1400" dirty="0">
                <a:solidFill>
                  <a:schemeClr val="accent2"/>
                </a:solidFill>
                <a:latin typeface="+mj-lt"/>
              </a:rPr>
              <a:t>people worldwide benefited from our COVID-19 relief efforts</a:t>
            </a:r>
          </a:p>
        </p:txBody>
      </p:sp>
      <p:sp>
        <p:nvSpPr>
          <p:cNvPr id="187" name="TextBox 186"/>
          <p:cNvSpPr txBox="1"/>
          <p:nvPr/>
        </p:nvSpPr>
        <p:spPr>
          <a:xfrm>
            <a:off x="8781569" y="4558023"/>
            <a:ext cx="1722470" cy="646331"/>
          </a:xfrm>
          <a:prstGeom prst="rect">
            <a:avLst/>
          </a:prstGeom>
          <a:noFill/>
        </p:spPr>
        <p:txBody>
          <a:bodyPr wrap="square" rtlCol="0">
            <a:spAutoFit/>
          </a:bodyPr>
          <a:lstStyle/>
          <a:p>
            <a:r>
              <a:rPr lang="en-US" sz="3600" b="1" dirty="0">
                <a:latin typeface="+mj-lt"/>
              </a:rPr>
              <a:t>&gt;$255K</a:t>
            </a:r>
          </a:p>
        </p:txBody>
      </p:sp>
      <p:sp>
        <p:nvSpPr>
          <p:cNvPr id="188" name="TextBox 187"/>
          <p:cNvSpPr txBox="1"/>
          <p:nvPr/>
        </p:nvSpPr>
        <p:spPr>
          <a:xfrm>
            <a:off x="8563599" y="5070979"/>
            <a:ext cx="2158410" cy="738664"/>
          </a:xfrm>
          <a:prstGeom prst="rect">
            <a:avLst/>
          </a:prstGeom>
          <a:noFill/>
        </p:spPr>
        <p:txBody>
          <a:bodyPr wrap="square" rtlCol="0">
            <a:spAutoFit/>
          </a:bodyPr>
          <a:lstStyle/>
          <a:p>
            <a:pPr algn="ctr"/>
            <a:r>
              <a:rPr lang="en-US" sz="1400" dirty="0">
                <a:solidFill>
                  <a:schemeClr val="accent2"/>
                </a:solidFill>
                <a:latin typeface="+mj-lt"/>
              </a:rPr>
              <a:t>provided in charitable giving from EXL employees and company match</a:t>
            </a:r>
          </a:p>
        </p:txBody>
      </p:sp>
      <p:pic>
        <p:nvPicPr>
          <p:cNvPr id="189" name="Picture 188"/>
          <p:cNvPicPr/>
          <p:nvPr/>
        </p:nvPicPr>
        <p:blipFill rotWithShape="1">
          <a:blip r:embed="rId2"/>
          <a:srcRect l="57138" t="28554" r="37176" b="62412"/>
          <a:stretch/>
        </p:blipFill>
        <p:spPr bwMode="auto">
          <a:xfrm>
            <a:off x="1636946" y="3658932"/>
            <a:ext cx="944629" cy="858753"/>
          </a:xfrm>
          <a:prstGeom prst="rect">
            <a:avLst/>
          </a:prstGeom>
          <a:ln>
            <a:noFill/>
          </a:ln>
          <a:extLst>
            <a:ext uri="{53640926-AAD7-44D8-BBD7-CCE9431645EC}">
              <a14:shadowObscured xmlns:a14="http://schemas.microsoft.com/office/drawing/2010/main"/>
            </a:ext>
          </a:extLst>
        </p:spPr>
      </p:pic>
      <p:pic>
        <p:nvPicPr>
          <p:cNvPr id="190" name="Picture 189"/>
          <p:cNvPicPr/>
          <p:nvPr/>
        </p:nvPicPr>
        <p:blipFill rotWithShape="1">
          <a:blip r:embed="rId2"/>
          <a:srcRect l="73244" t="27495" r="21264" b="61892"/>
          <a:stretch/>
        </p:blipFill>
        <p:spPr bwMode="auto">
          <a:xfrm>
            <a:off x="3985905" y="3658932"/>
            <a:ext cx="897396" cy="858753"/>
          </a:xfrm>
          <a:prstGeom prst="rect">
            <a:avLst/>
          </a:prstGeom>
          <a:ln>
            <a:noFill/>
          </a:ln>
          <a:extLst>
            <a:ext uri="{53640926-AAD7-44D8-BBD7-CCE9431645EC}">
              <a14:shadowObscured xmlns:a14="http://schemas.microsoft.com/office/drawing/2010/main"/>
            </a:ext>
          </a:extLst>
        </p:spPr>
      </p:pic>
      <p:pic>
        <p:nvPicPr>
          <p:cNvPr id="191" name="Picture 190"/>
          <p:cNvPicPr/>
          <p:nvPr/>
        </p:nvPicPr>
        <p:blipFill rotWithShape="1">
          <a:blip r:embed="rId2"/>
          <a:srcRect l="56854" t="54007" r="37076" b="36334"/>
          <a:stretch/>
        </p:blipFill>
        <p:spPr bwMode="auto">
          <a:xfrm>
            <a:off x="6448644" y="3658932"/>
            <a:ext cx="925243" cy="858753"/>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989962" y="872212"/>
            <a:ext cx="6096000" cy="2462213"/>
          </a:xfrm>
          <a:prstGeom prst="rect">
            <a:avLst/>
          </a:prstGeom>
        </p:spPr>
        <p:txBody>
          <a:bodyPr>
            <a:spAutoFit/>
          </a:bodyPr>
          <a:lstStyle/>
          <a:p>
            <a:pPr algn="just"/>
            <a:r>
              <a:rPr lang="en-US" sz="1400" dirty="0">
                <a:solidFill>
                  <a:schemeClr val="accent2"/>
                </a:solidFill>
                <a:latin typeface="+mj-lt"/>
              </a:rPr>
              <a:t>We create and implement initiatives to bridge the skills gap in a digital world for high school students as well as college graduates. EXL and its employees are committed to driving impactful and sustainable social change through engagement with and investment in local communities. Our community engagement strategy includes signature philanthropic partnerships and programs, as well as employee volunteering and employee giving. We are driven by our corporate purpose, always looking deeper to find a better way.</a:t>
            </a:r>
          </a:p>
          <a:p>
            <a:pPr algn="just"/>
            <a:endParaRPr lang="en-US" sz="1400" dirty="0">
              <a:solidFill>
                <a:schemeClr val="accent2"/>
              </a:solidFill>
              <a:latin typeface="+mj-lt"/>
            </a:endParaRPr>
          </a:p>
          <a:p>
            <a:pPr algn="just"/>
            <a:r>
              <a:rPr lang="en-US" sz="1400" dirty="0">
                <a:solidFill>
                  <a:schemeClr val="accent2"/>
                </a:solidFill>
                <a:latin typeface="+mj-lt"/>
              </a:rPr>
              <a:t>EXL and its employees are also committed to help drive social change. In addition to investing in several initiatives focused on education and market-relevant skill development, in 2021 also participated in several COVID-19-related relief efforts.</a:t>
            </a:r>
          </a:p>
        </p:txBody>
      </p:sp>
    </p:spTree>
    <p:extLst>
      <p:ext uri="{BB962C8B-B14F-4D97-AF65-F5344CB8AC3E}">
        <p14:creationId xmlns:p14="http://schemas.microsoft.com/office/powerpoint/2010/main" val="2747348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2">
            <a:extLst>
              <a:ext uri="{FF2B5EF4-FFF2-40B4-BE49-F238E27FC236}">
                <a16:creationId xmlns:a16="http://schemas.microsoft.com/office/drawing/2014/main" id="{4F90B0A7-2179-42F5-8A1C-CFA9A434C90A}"/>
              </a:ext>
            </a:extLst>
          </p:cNvPr>
          <p:cNvSpPr txBox="1">
            <a:spLocks/>
          </p:cNvSpPr>
          <p:nvPr/>
        </p:nvSpPr>
        <p:spPr>
          <a:xfrm>
            <a:off x="228600" y="135376"/>
            <a:ext cx="11628119" cy="471724"/>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kern="1200">
                <a:solidFill>
                  <a:schemeClr val="tx2"/>
                </a:solidFill>
                <a:latin typeface="+mj-lt"/>
                <a:ea typeface="+mj-ea"/>
                <a:cs typeface="+mj-cs"/>
              </a:defRPr>
            </a:lvl1pPr>
          </a:lstStyle>
          <a:p>
            <a:pPr>
              <a:lnSpc>
                <a:spcPct val="100000"/>
              </a:lnSpc>
              <a:spcBef>
                <a:spcPts val="0"/>
              </a:spcBef>
              <a:defRPr/>
            </a:pPr>
            <a:r>
              <a:rPr lang="en-US" dirty="0"/>
              <a:t>Corporate Social Responsibility</a:t>
            </a:r>
            <a:endParaRPr lang="en-US" dirty="0">
              <a:solidFill>
                <a:srgbClr val="000000"/>
              </a:solidFill>
            </a:endParaRPr>
          </a:p>
        </p:txBody>
      </p:sp>
      <p:grpSp>
        <p:nvGrpSpPr>
          <p:cNvPr id="18" name="Group 17"/>
          <p:cNvGrpSpPr/>
          <p:nvPr/>
        </p:nvGrpSpPr>
        <p:grpSpPr>
          <a:xfrm>
            <a:off x="238049" y="886930"/>
            <a:ext cx="11684000" cy="5273725"/>
            <a:chOff x="350982" y="886930"/>
            <a:chExt cx="11684000" cy="5273725"/>
          </a:xfrm>
        </p:grpSpPr>
        <p:grpSp>
          <p:nvGrpSpPr>
            <p:cNvPr id="19" name="Group 18"/>
            <p:cNvGrpSpPr/>
            <p:nvPr/>
          </p:nvGrpSpPr>
          <p:grpSpPr>
            <a:xfrm>
              <a:off x="633893" y="1000706"/>
              <a:ext cx="11317962" cy="5115622"/>
              <a:chOff x="717020" y="966548"/>
              <a:chExt cx="11317962" cy="5115622"/>
            </a:xfrm>
          </p:grpSpPr>
          <p:grpSp>
            <p:nvGrpSpPr>
              <p:cNvPr id="21" name="Group 20"/>
              <p:cNvGrpSpPr/>
              <p:nvPr/>
            </p:nvGrpSpPr>
            <p:grpSpPr>
              <a:xfrm>
                <a:off x="5310909" y="966548"/>
                <a:ext cx="1775549" cy="1775549"/>
                <a:chOff x="5384800" y="1801091"/>
                <a:chExt cx="1930400" cy="1930400"/>
              </a:xfrm>
            </p:grpSpPr>
            <p:sp>
              <p:nvSpPr>
                <p:cNvPr id="38" name="Rectangle 37"/>
                <p:cNvSpPr/>
                <p:nvPr/>
              </p:nvSpPr>
              <p:spPr>
                <a:xfrm>
                  <a:off x="5754093" y="3123370"/>
                  <a:ext cx="1264022" cy="435005"/>
                </a:xfrm>
                <a:prstGeom prst="rect">
                  <a:avLst/>
                </a:prstGeom>
              </p:spPr>
              <p:txBody>
                <a:bodyPr wrap="none">
                  <a:spAutoFit/>
                </a:bodyPr>
                <a:lstStyle/>
                <a:p>
                  <a:pPr algn="ctr"/>
                  <a:r>
                    <a:rPr lang="en-US" sz="2000" b="1" dirty="0">
                      <a:latin typeface="+mj-lt"/>
                    </a:rPr>
                    <a:t>Our focus</a:t>
                  </a:r>
                </a:p>
              </p:txBody>
            </p:sp>
            <p:pic>
              <p:nvPicPr>
                <p:cNvPr id="39" name="Picture 38"/>
                <p:cNvPicPr>
                  <a:picLocks noChangeAspect="1"/>
                </p:cNvPicPr>
                <p:nvPr/>
              </p:nvPicPr>
              <p:blipFill>
                <a:blip r:embed="rId2">
                  <a:duotone>
                    <a:schemeClr val="accent1">
                      <a:shade val="45000"/>
                      <a:satMod val="135000"/>
                    </a:schemeClr>
                    <a:prstClr val="white"/>
                  </a:duotone>
                  <a:lum bright="22000"/>
                </a:blip>
                <a:stretch>
                  <a:fillRect/>
                </a:stretch>
              </p:blipFill>
              <p:spPr>
                <a:xfrm>
                  <a:off x="5800436" y="1955942"/>
                  <a:ext cx="1117960" cy="1121248"/>
                </a:xfrm>
                <a:prstGeom prst="rect">
                  <a:avLst/>
                </a:prstGeom>
              </p:spPr>
            </p:pic>
            <p:sp>
              <p:nvSpPr>
                <p:cNvPr id="40" name="Oval 39"/>
                <p:cNvSpPr/>
                <p:nvPr/>
              </p:nvSpPr>
              <p:spPr>
                <a:xfrm>
                  <a:off x="5384800" y="1801091"/>
                  <a:ext cx="1930400" cy="19304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nvGrpSpPr>
              <p:cNvPr id="22" name="Group 21"/>
              <p:cNvGrpSpPr/>
              <p:nvPr/>
            </p:nvGrpSpPr>
            <p:grpSpPr>
              <a:xfrm flipH="1">
                <a:off x="2983345" y="1250988"/>
                <a:ext cx="2191186" cy="314037"/>
                <a:chOff x="7222836" y="1838036"/>
                <a:chExt cx="3491346" cy="314037"/>
              </a:xfrm>
            </p:grpSpPr>
            <p:cxnSp>
              <p:nvCxnSpPr>
                <p:cNvPr id="36" name="Straight Connector 35"/>
                <p:cNvCxnSpPr/>
                <p:nvPr/>
              </p:nvCxnSpPr>
              <p:spPr>
                <a:xfrm>
                  <a:off x="7222836" y="1838036"/>
                  <a:ext cx="3491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714182" y="1838036"/>
                  <a:ext cx="0" cy="31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1825191" y="1565025"/>
                <a:ext cx="2412731" cy="630942"/>
              </a:xfrm>
              <a:prstGeom prst="rect">
                <a:avLst/>
              </a:prstGeom>
            </p:spPr>
            <p:txBody>
              <a:bodyPr wrap="square">
                <a:spAutoFit/>
              </a:bodyPr>
              <a:lstStyle/>
              <a:p>
                <a:pPr algn="ctr">
                  <a:lnSpc>
                    <a:spcPts val="2100"/>
                  </a:lnSpc>
                </a:pPr>
                <a:r>
                  <a:rPr lang="en-US" sz="1600" b="1" dirty="0">
                    <a:latin typeface="+mj-lt"/>
                  </a:rPr>
                  <a:t>Skills to Win - Developing market-relevant skills</a:t>
                </a:r>
              </a:p>
            </p:txBody>
          </p:sp>
          <p:sp>
            <p:nvSpPr>
              <p:cNvPr id="24" name="Rectangle 23"/>
              <p:cNvSpPr/>
              <p:nvPr/>
            </p:nvSpPr>
            <p:spPr>
              <a:xfrm>
                <a:off x="8175590" y="1542580"/>
                <a:ext cx="2471370" cy="630942"/>
              </a:xfrm>
              <a:prstGeom prst="rect">
                <a:avLst/>
              </a:prstGeom>
            </p:spPr>
            <p:txBody>
              <a:bodyPr wrap="square">
                <a:spAutoFit/>
              </a:bodyPr>
              <a:lstStyle/>
              <a:p>
                <a:pPr algn="ctr">
                  <a:lnSpc>
                    <a:spcPts val="2100"/>
                  </a:lnSpc>
                </a:pPr>
                <a:r>
                  <a:rPr lang="en-US" sz="1600" b="1" dirty="0">
                    <a:latin typeface="+mj-lt"/>
                  </a:rPr>
                  <a:t>Education as a foundation for market-relevant skills</a:t>
                </a:r>
              </a:p>
            </p:txBody>
          </p:sp>
          <p:sp>
            <p:nvSpPr>
              <p:cNvPr id="25" name="Rectangle 24"/>
              <p:cNvSpPr/>
              <p:nvPr/>
            </p:nvSpPr>
            <p:spPr>
              <a:xfrm>
                <a:off x="717020" y="2173522"/>
                <a:ext cx="4629072" cy="1384995"/>
              </a:xfrm>
              <a:prstGeom prst="rect">
                <a:avLst/>
              </a:prstGeom>
            </p:spPr>
            <p:txBody>
              <a:bodyPr wrap="square">
                <a:spAutoFit/>
              </a:bodyPr>
              <a:lstStyle/>
              <a:p>
                <a:pPr algn="just"/>
                <a:r>
                  <a:rPr lang="en-US" sz="1200" dirty="0">
                    <a:solidFill>
                      <a:schemeClr val="accent2"/>
                    </a:solidFill>
                    <a:latin typeface="+mj-lt"/>
                  </a:rPr>
                  <a:t>Our “Skills to Win” initiative seeks to equip individuals with in-demand skills to create better employment opportunities in the communities where we operate. Skills to Win is opening new doors for employment and earnings for participants in the United States, the Philippines, India, United Kingdom and South Africa. Over the past five years, we have continued to evolve this initiative to reflect new and emerging skills and strengthen the portfolio of courses offered.</a:t>
                </a:r>
              </a:p>
            </p:txBody>
          </p:sp>
          <p:sp>
            <p:nvSpPr>
              <p:cNvPr id="26" name="Rectangle 25"/>
              <p:cNvSpPr/>
              <p:nvPr/>
            </p:nvSpPr>
            <p:spPr>
              <a:xfrm>
                <a:off x="6958826" y="2173522"/>
                <a:ext cx="4904898" cy="1384995"/>
              </a:xfrm>
              <a:prstGeom prst="rect">
                <a:avLst/>
              </a:prstGeom>
            </p:spPr>
            <p:txBody>
              <a:bodyPr wrap="square">
                <a:spAutoFit/>
              </a:bodyPr>
              <a:lstStyle/>
              <a:p>
                <a:pPr algn="just"/>
                <a:r>
                  <a:rPr lang="en-US" sz="1200" dirty="0">
                    <a:solidFill>
                      <a:schemeClr val="accent2"/>
                    </a:solidFill>
                    <a:latin typeface="+mj-lt"/>
                  </a:rPr>
                  <a:t>This initiative provides students not only with a foundation in data and analytics skills through formal training sessions, but also extracurricular activities in art, music, fitness, and languages through our employee volunteer initiative. In 2020, we transitioned the initiative to a blend of online and offline learning platforms, expanded the role of our students’ parents as co-educators, and added a new focus in our content on the physical and mental wellbeing of our students and their families.</a:t>
                </a:r>
              </a:p>
            </p:txBody>
          </p:sp>
          <p:sp>
            <p:nvSpPr>
              <p:cNvPr id="27" name="Rectangle 26"/>
              <p:cNvSpPr/>
              <p:nvPr/>
            </p:nvSpPr>
            <p:spPr>
              <a:xfrm>
                <a:off x="1172458" y="3835401"/>
                <a:ext cx="3524298" cy="307777"/>
              </a:xfrm>
              <a:prstGeom prst="rect">
                <a:avLst/>
              </a:prstGeom>
            </p:spPr>
            <p:txBody>
              <a:bodyPr wrap="none">
                <a:spAutoFit/>
              </a:bodyPr>
              <a:lstStyle/>
              <a:p>
                <a:r>
                  <a:rPr lang="en-US" sz="1400" b="1" dirty="0">
                    <a:solidFill>
                      <a:schemeClr val="tx2"/>
                    </a:solidFill>
                    <a:latin typeface="+mj-lt"/>
                  </a:rPr>
                  <a:t>Case study: Expanding skills to win across India </a:t>
                </a:r>
              </a:p>
            </p:txBody>
          </p:sp>
          <p:sp>
            <p:nvSpPr>
              <p:cNvPr id="28" name="Rectangle 27"/>
              <p:cNvSpPr/>
              <p:nvPr/>
            </p:nvSpPr>
            <p:spPr>
              <a:xfrm>
                <a:off x="730875" y="4143178"/>
                <a:ext cx="4601362" cy="1938992"/>
              </a:xfrm>
              <a:prstGeom prst="rect">
                <a:avLst/>
              </a:prstGeom>
            </p:spPr>
            <p:txBody>
              <a:bodyPr wrap="square">
                <a:spAutoFit/>
              </a:bodyPr>
              <a:lstStyle/>
              <a:p>
                <a:pPr algn="just"/>
                <a:r>
                  <a:rPr lang="en-US" sz="1200" dirty="0">
                    <a:solidFill>
                      <a:schemeClr val="accent2"/>
                    </a:solidFill>
                    <a:latin typeface="+mj-lt"/>
                  </a:rPr>
                  <a:t>Building on our Skills to Win initiative, in 2020 we launched a program to provide training in data, AI, digital technologies, finance, and accounting to underprivileged students in Bengaluru, Noida, Gurugram, Hyderabad, Chennai and Pune, India. Partnering with some of the best training organizations in India, we have co-created a program that began with 600 trainees and is scaled up to training 1,800 students in 2021. The program requires a commitment of three to six months from each participant, resulting in up to 600 hours for each participant. Through the program, we aim to position students for better career opportunities in the digital economy.</a:t>
                </a:r>
              </a:p>
            </p:txBody>
          </p:sp>
          <p:sp>
            <p:nvSpPr>
              <p:cNvPr id="29" name="Rectangle 28"/>
              <p:cNvSpPr/>
              <p:nvPr/>
            </p:nvSpPr>
            <p:spPr>
              <a:xfrm>
                <a:off x="8208254" y="3835401"/>
                <a:ext cx="2300117" cy="307777"/>
              </a:xfrm>
              <a:prstGeom prst="rect">
                <a:avLst/>
              </a:prstGeom>
            </p:spPr>
            <p:txBody>
              <a:bodyPr wrap="none">
                <a:spAutoFit/>
              </a:bodyPr>
              <a:lstStyle/>
              <a:p>
                <a:r>
                  <a:rPr lang="en-US" sz="1400" b="1" dirty="0">
                    <a:solidFill>
                      <a:schemeClr val="tx2"/>
                    </a:solidFill>
                    <a:latin typeface="+mj-lt"/>
                  </a:rPr>
                  <a:t>Case study: Education at scale</a:t>
                </a:r>
              </a:p>
            </p:txBody>
          </p:sp>
          <p:sp>
            <p:nvSpPr>
              <p:cNvPr id="30" name="Rectangle 29"/>
              <p:cNvSpPr/>
              <p:nvPr/>
            </p:nvSpPr>
            <p:spPr>
              <a:xfrm>
                <a:off x="6958826" y="4143178"/>
                <a:ext cx="5076156" cy="1754326"/>
              </a:xfrm>
              <a:prstGeom prst="rect">
                <a:avLst/>
              </a:prstGeom>
            </p:spPr>
            <p:txBody>
              <a:bodyPr wrap="square">
                <a:spAutoFit/>
              </a:bodyPr>
              <a:lstStyle/>
              <a:p>
                <a:pPr algn="just"/>
                <a:r>
                  <a:rPr lang="en-US" sz="1200" dirty="0">
                    <a:solidFill>
                      <a:schemeClr val="accent2"/>
                    </a:solidFill>
                    <a:latin typeface="+mj-lt"/>
                  </a:rPr>
                  <a:t>Building on our Education as a Foundation initiative in 2020 – we launched a new Education at Scale initiative in India. We enrolled 2,000 students from Noida and Bangalore in 2020; and scaled up enrollment to 7,500 students in 2021 through expansion into Pune, Chennai, Kochi, and Gurgaon.</a:t>
                </a:r>
              </a:p>
              <a:p>
                <a:pPr algn="just"/>
                <a:endParaRPr lang="en-US" sz="1200" dirty="0">
                  <a:solidFill>
                    <a:schemeClr val="accent2"/>
                  </a:solidFill>
                  <a:latin typeface="+mj-lt"/>
                </a:endParaRPr>
              </a:p>
              <a:p>
                <a:pPr algn="just"/>
                <a:r>
                  <a:rPr lang="en-US" sz="1200" dirty="0">
                    <a:solidFill>
                      <a:schemeClr val="accent2"/>
                    </a:solidFill>
                    <a:latin typeface="+mj-lt"/>
                  </a:rPr>
                  <a:t>The initiative is designed to build the students’ life and employability skills, with a focus on language, mathematics, science, and innovation. EXL employees also serve as social champions by volunteering their time to lead virtual sessions in life skills, mental well-being, and digital literacy. </a:t>
                </a:r>
              </a:p>
            </p:txBody>
          </p:sp>
          <p:grpSp>
            <p:nvGrpSpPr>
              <p:cNvPr id="31" name="Group 30"/>
              <p:cNvGrpSpPr/>
              <p:nvPr/>
            </p:nvGrpSpPr>
            <p:grpSpPr>
              <a:xfrm>
                <a:off x="7144043" y="1250988"/>
                <a:ext cx="2191186" cy="314037"/>
                <a:chOff x="7222836" y="1838036"/>
                <a:chExt cx="3491346" cy="314037"/>
              </a:xfrm>
            </p:grpSpPr>
            <p:cxnSp>
              <p:nvCxnSpPr>
                <p:cNvPr id="34" name="Straight Connector 33"/>
                <p:cNvCxnSpPr/>
                <p:nvPr/>
              </p:nvCxnSpPr>
              <p:spPr>
                <a:xfrm>
                  <a:off x="7222836" y="1838036"/>
                  <a:ext cx="3491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714182" y="1838036"/>
                  <a:ext cx="0" cy="31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Isosceles Triangle 31"/>
              <p:cNvSpPr/>
              <p:nvPr/>
            </p:nvSpPr>
            <p:spPr>
              <a:xfrm flipV="1">
                <a:off x="2697017" y="3586225"/>
                <a:ext cx="572655" cy="2290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3" name="Isosceles Triangle 32"/>
              <p:cNvSpPr/>
              <p:nvPr/>
            </p:nvSpPr>
            <p:spPr>
              <a:xfrm flipV="1">
                <a:off x="9220200" y="3586225"/>
                <a:ext cx="572655" cy="2290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0" name="Rectangle 19"/>
            <p:cNvSpPr/>
            <p:nvPr/>
          </p:nvSpPr>
          <p:spPr>
            <a:xfrm>
              <a:off x="350982" y="886930"/>
              <a:ext cx="11684000" cy="527372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Tree>
    <p:extLst>
      <p:ext uri="{BB962C8B-B14F-4D97-AF65-F5344CB8AC3E}">
        <p14:creationId xmlns:p14="http://schemas.microsoft.com/office/powerpoint/2010/main" val="20247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5776" y="602738"/>
            <a:ext cx="11607257" cy="246221"/>
          </a:xfrm>
          <a:prstGeom prst="rect">
            <a:avLst/>
          </a:prstGeom>
          <a:noFill/>
        </p:spPr>
        <p:txBody>
          <a:bodyPr wrap="square" lIns="0" tIns="0" rIns="0" bIns="0" rtlCol="0">
            <a:spAutoFit/>
          </a:bodyPr>
          <a:lstStyle/>
          <a:p>
            <a:pPr lvl="0" algn="ctr" defTabSz="914247">
              <a:spcAft>
                <a:spcPts val="300"/>
              </a:spcAft>
              <a:defRPr/>
            </a:pPr>
            <a:r>
              <a:rPr lang="en-US" sz="1600" dirty="0"/>
              <a:t>Our understanding of the volume</a:t>
            </a:r>
            <a:r>
              <a:rPr lang="en-US" sz="1200" dirty="0"/>
              <a:t>*</a:t>
            </a:r>
            <a:r>
              <a:rPr lang="en-US" sz="1600" dirty="0"/>
              <a:t> distribution of the customer connects across different channels and proposed solution </a:t>
            </a:r>
            <a:endParaRPr kumimoji="0" lang="en-GB" sz="1600" b="1" i="0" u="none" strike="noStrike" kern="0" cap="none" spc="0" normalizeH="0" baseline="0" noProof="0" dirty="0">
              <a:ln>
                <a:noFill/>
              </a:ln>
              <a:solidFill>
                <a:srgbClr val="000000"/>
              </a:solidFill>
              <a:effectLst/>
              <a:uLnTx/>
              <a:uFillTx/>
            </a:endParaRPr>
          </a:p>
        </p:txBody>
      </p:sp>
      <p:sp>
        <p:nvSpPr>
          <p:cNvPr id="58"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7852611" cy="471724"/>
          </a:xfrm>
        </p:spPr>
        <p:txBody>
          <a:bodyPr vert="horz" lIns="0" tIns="0" rIns="0" bIns="0" rtlCol="0" anchor="t" anchorCtr="0">
            <a:noAutofit/>
          </a:bodyPr>
          <a:lstStyle/>
          <a:p>
            <a:r>
              <a:rPr lang="en-US" sz="2400" dirty="0"/>
              <a:t>Proposal (FTE and Coverage)</a:t>
            </a:r>
          </a:p>
        </p:txBody>
      </p:sp>
      <p:graphicFrame>
        <p:nvGraphicFramePr>
          <p:cNvPr id="45" name="Chart 44"/>
          <p:cNvGraphicFramePr/>
          <p:nvPr>
            <p:extLst>
              <p:ext uri="{D42A27DB-BD31-4B8C-83A1-F6EECF244321}">
                <p14:modId xmlns:p14="http://schemas.microsoft.com/office/powerpoint/2010/main" val="3191002030"/>
              </p:ext>
            </p:extLst>
          </p:nvPr>
        </p:nvGraphicFramePr>
        <p:xfrm>
          <a:off x="168645" y="1913654"/>
          <a:ext cx="5638800" cy="4661951"/>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Box 45">
            <a:extLst>
              <a:ext uri="{FF2B5EF4-FFF2-40B4-BE49-F238E27FC236}">
                <a16:creationId xmlns:a16="http://schemas.microsoft.com/office/drawing/2014/main" id="{12FA0861-22D5-486E-8F83-C6F5A519A985}"/>
              </a:ext>
            </a:extLst>
          </p:cNvPr>
          <p:cNvSpPr txBox="1"/>
          <p:nvPr/>
        </p:nvSpPr>
        <p:spPr>
          <a:xfrm>
            <a:off x="2310205" y="3315428"/>
            <a:ext cx="1502505" cy="830997"/>
          </a:xfrm>
          <a:prstGeom prst="rect">
            <a:avLst/>
          </a:prstGeom>
          <a:noFill/>
        </p:spPr>
        <p:txBody>
          <a:bodyPr wrap="square" lIns="0" tIns="0" rIns="0" bIns="0" rtlCol="0">
            <a:spAutoFit/>
          </a:bodyPr>
          <a:lstStyle/>
          <a:p>
            <a:pPr algn="ctr"/>
            <a:r>
              <a:rPr lang="en-US" dirty="0">
                <a:solidFill>
                  <a:schemeClr val="tx2"/>
                </a:solidFill>
                <a:latin typeface="+mj-lt"/>
              </a:rPr>
              <a:t>Estimated call</a:t>
            </a:r>
          </a:p>
          <a:p>
            <a:pPr algn="ctr"/>
            <a:r>
              <a:rPr lang="en-US" dirty="0">
                <a:solidFill>
                  <a:schemeClr val="tx2"/>
                </a:solidFill>
                <a:latin typeface="+mj-lt"/>
              </a:rPr>
              <a:t>type volume</a:t>
            </a:r>
          </a:p>
          <a:p>
            <a:pPr algn="ctr"/>
            <a:r>
              <a:rPr lang="en-US" dirty="0">
                <a:solidFill>
                  <a:schemeClr val="tx2"/>
                </a:solidFill>
                <a:latin typeface="+mj-lt"/>
              </a:rPr>
              <a:t>contribution</a:t>
            </a:r>
          </a:p>
        </p:txBody>
      </p:sp>
      <p:cxnSp>
        <p:nvCxnSpPr>
          <p:cNvPr id="47" name="Straight Connector 46">
            <a:extLst>
              <a:ext uri="{FF2B5EF4-FFF2-40B4-BE49-F238E27FC236}">
                <a16:creationId xmlns:a16="http://schemas.microsoft.com/office/drawing/2014/main" id="{FD68E73B-0DDB-4BD5-A471-717248E926C3}"/>
              </a:ext>
            </a:extLst>
          </p:cNvPr>
          <p:cNvCxnSpPr/>
          <p:nvPr/>
        </p:nvCxnSpPr>
        <p:spPr>
          <a:xfrm>
            <a:off x="5558672" y="1329880"/>
            <a:ext cx="0" cy="493757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2FA0861-22D5-486E-8F83-C6F5A519A985}"/>
              </a:ext>
            </a:extLst>
          </p:cNvPr>
          <p:cNvSpPr txBox="1"/>
          <p:nvPr/>
        </p:nvSpPr>
        <p:spPr>
          <a:xfrm>
            <a:off x="75415" y="1166973"/>
            <a:ext cx="5383520" cy="430887"/>
          </a:xfrm>
          <a:prstGeom prst="rect">
            <a:avLst/>
          </a:prstGeom>
          <a:noFill/>
        </p:spPr>
        <p:txBody>
          <a:bodyPr wrap="square" lIns="0" tIns="0" rIns="0" bIns="0" rtlCol="0">
            <a:spAutoFit/>
          </a:bodyPr>
          <a:lstStyle/>
          <a:p>
            <a:pPr algn="ctr"/>
            <a:r>
              <a:rPr lang="en-US" sz="1400" dirty="0">
                <a:solidFill>
                  <a:schemeClr val="tx2"/>
                </a:solidFill>
                <a:latin typeface="+mj-lt"/>
              </a:rPr>
              <a:t>Covering 91% of the current volume via Omni-Channel Service through the contact Centre on efforts based… remaining 9% volume (coverage-based)</a:t>
            </a:r>
          </a:p>
        </p:txBody>
      </p:sp>
      <p:sp>
        <p:nvSpPr>
          <p:cNvPr id="50" name="TextBox 49">
            <a:extLst>
              <a:ext uri="{FF2B5EF4-FFF2-40B4-BE49-F238E27FC236}">
                <a16:creationId xmlns:a16="http://schemas.microsoft.com/office/drawing/2014/main" id="{CFF46DA7-5C51-4FBF-BBAE-483448BC9DA7}"/>
              </a:ext>
            </a:extLst>
          </p:cNvPr>
          <p:cNvSpPr txBox="1"/>
          <p:nvPr/>
        </p:nvSpPr>
        <p:spPr>
          <a:xfrm>
            <a:off x="5854751" y="5708659"/>
            <a:ext cx="6090919" cy="457191"/>
          </a:xfrm>
          <a:prstGeom prst="rect">
            <a:avLst/>
          </a:prstGeom>
          <a:solidFill>
            <a:schemeClr val="tx1"/>
          </a:solidFill>
        </p:spPr>
        <p:txBody>
          <a:bodyPr wrap="square" lIns="45720" tIns="45720" rIns="45720" bIns="45720" rtlCol="0" anchor="ctr" anchorCtr="1">
            <a:noAutofit/>
          </a:bodyPr>
          <a:lstStyle/>
          <a:p>
            <a:pPr algn="ctr"/>
            <a:r>
              <a:rPr lang="en-US" sz="1400" b="1" dirty="0">
                <a:solidFill>
                  <a:schemeClr val="bg1"/>
                </a:solidFill>
                <a:latin typeface="+mj-lt"/>
              </a:rPr>
              <a:t>EXL Offers 100% Support for Ekaterra’s Customer Base with 7 Day working window</a:t>
            </a:r>
          </a:p>
        </p:txBody>
      </p:sp>
      <p:graphicFrame>
        <p:nvGraphicFramePr>
          <p:cNvPr id="7" name="Table 6"/>
          <p:cNvGraphicFramePr>
            <a:graphicFrameLocks noGrp="1"/>
          </p:cNvGraphicFramePr>
          <p:nvPr>
            <p:extLst>
              <p:ext uri="{D42A27DB-BD31-4B8C-83A1-F6EECF244321}">
                <p14:modId xmlns:p14="http://schemas.microsoft.com/office/powerpoint/2010/main" val="3128079392"/>
              </p:ext>
            </p:extLst>
          </p:nvPr>
        </p:nvGraphicFramePr>
        <p:xfrm>
          <a:off x="5749175" y="1168913"/>
          <a:ext cx="6256787" cy="4468319"/>
        </p:xfrm>
        <a:graphic>
          <a:graphicData uri="http://schemas.openxmlformats.org/drawingml/2006/table">
            <a:tbl>
              <a:tblPr/>
              <a:tblGrid>
                <a:gridCol w="1051140">
                  <a:extLst>
                    <a:ext uri="{9D8B030D-6E8A-4147-A177-3AD203B41FA5}">
                      <a16:colId xmlns:a16="http://schemas.microsoft.com/office/drawing/2014/main" val="3186944482"/>
                    </a:ext>
                  </a:extLst>
                </a:gridCol>
                <a:gridCol w="580630">
                  <a:extLst>
                    <a:ext uri="{9D8B030D-6E8A-4147-A177-3AD203B41FA5}">
                      <a16:colId xmlns:a16="http://schemas.microsoft.com/office/drawing/2014/main" val="2667758402"/>
                    </a:ext>
                  </a:extLst>
                </a:gridCol>
                <a:gridCol w="850924">
                  <a:extLst>
                    <a:ext uri="{9D8B030D-6E8A-4147-A177-3AD203B41FA5}">
                      <a16:colId xmlns:a16="http://schemas.microsoft.com/office/drawing/2014/main" val="4203724708"/>
                    </a:ext>
                  </a:extLst>
                </a:gridCol>
                <a:gridCol w="550598">
                  <a:extLst>
                    <a:ext uri="{9D8B030D-6E8A-4147-A177-3AD203B41FA5}">
                      <a16:colId xmlns:a16="http://schemas.microsoft.com/office/drawing/2014/main" val="457568491"/>
                    </a:ext>
                  </a:extLst>
                </a:gridCol>
                <a:gridCol w="820891">
                  <a:extLst>
                    <a:ext uri="{9D8B030D-6E8A-4147-A177-3AD203B41FA5}">
                      <a16:colId xmlns:a16="http://schemas.microsoft.com/office/drawing/2014/main" val="491284463"/>
                    </a:ext>
                  </a:extLst>
                </a:gridCol>
                <a:gridCol w="620672">
                  <a:extLst>
                    <a:ext uri="{9D8B030D-6E8A-4147-A177-3AD203B41FA5}">
                      <a16:colId xmlns:a16="http://schemas.microsoft.com/office/drawing/2014/main" val="2751410077"/>
                    </a:ext>
                  </a:extLst>
                </a:gridCol>
                <a:gridCol w="580630">
                  <a:extLst>
                    <a:ext uri="{9D8B030D-6E8A-4147-A177-3AD203B41FA5}">
                      <a16:colId xmlns:a16="http://schemas.microsoft.com/office/drawing/2014/main" val="2739383096"/>
                    </a:ext>
                  </a:extLst>
                </a:gridCol>
                <a:gridCol w="620672">
                  <a:extLst>
                    <a:ext uri="{9D8B030D-6E8A-4147-A177-3AD203B41FA5}">
                      <a16:colId xmlns:a16="http://schemas.microsoft.com/office/drawing/2014/main" val="3489035815"/>
                    </a:ext>
                  </a:extLst>
                </a:gridCol>
                <a:gridCol w="580630">
                  <a:extLst>
                    <a:ext uri="{9D8B030D-6E8A-4147-A177-3AD203B41FA5}">
                      <a16:colId xmlns:a16="http://schemas.microsoft.com/office/drawing/2014/main" val="2296271687"/>
                    </a:ext>
                  </a:extLst>
                </a:gridCol>
              </a:tblGrid>
              <a:tr h="133489">
                <a:tc>
                  <a:txBody>
                    <a:bodyPr/>
                    <a:lstStyle/>
                    <a:p>
                      <a:pPr algn="ctr" fontAlgn="b"/>
                      <a:endParaRPr lang="en-US" sz="600" b="0" i="0" u="none" strike="noStrike" dirty="0">
                        <a:solidFill>
                          <a:srgbClr val="000000"/>
                        </a:solidFill>
                        <a:effectLst/>
                        <a:latin typeface="Calibri Light" panose="020F0302020204030204" pitchFamily="34" charset="0"/>
                      </a:endParaRPr>
                    </a:p>
                  </a:txBody>
                  <a:tcPr marL="4887" marR="4887" marT="4887" marB="0" anchor="b">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b"/>
                      <a:endParaRPr lang="en-US" sz="600" b="0" i="0" u="none" strike="noStrike" dirty="0">
                        <a:solidFill>
                          <a:srgbClr val="000000"/>
                        </a:solidFill>
                        <a:effectLst/>
                        <a:latin typeface="Calibri Light" panose="020F0302020204030204" pitchFamily="34" charset="0"/>
                      </a:endParaRPr>
                    </a:p>
                  </a:txBody>
                  <a:tcPr marL="4887" marR="4887" marT="4887" marB="0" anchor="b">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b"/>
                      <a:endParaRPr lang="en-US" sz="600" b="0" i="0" u="none" strike="noStrike" dirty="0">
                        <a:solidFill>
                          <a:srgbClr val="000000"/>
                        </a:solidFill>
                        <a:effectLst/>
                        <a:latin typeface="Calibri Light" panose="020F0302020204030204" pitchFamily="34" charset="0"/>
                      </a:endParaRPr>
                    </a:p>
                  </a:txBody>
                  <a:tcPr marL="4887" marR="4887" marT="4887" marB="0" anchor="b">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fontAlgn="ctr"/>
                      <a:r>
                        <a:rPr lang="en-US" sz="600" b="1" i="0" u="none" strike="noStrike" dirty="0">
                          <a:solidFill>
                            <a:srgbClr val="FFFFFF"/>
                          </a:solidFill>
                          <a:effectLst/>
                          <a:latin typeface="Calibri" panose="020F0502020204030204" pitchFamily="34" charset="0"/>
                        </a:rPr>
                        <a:t>50</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713D"/>
                    </a:solidFill>
                  </a:tcPr>
                </a:tc>
                <a:tc>
                  <a:txBody>
                    <a:bodyPr/>
                    <a:lstStyle/>
                    <a:p>
                      <a:pPr algn="ctr" fontAlgn="b"/>
                      <a:endParaRPr lang="en-US" sz="600" b="0" i="0" u="none" strike="noStrike" dirty="0">
                        <a:solidFill>
                          <a:srgbClr val="000000"/>
                        </a:solidFill>
                        <a:effectLst/>
                        <a:latin typeface="Calibri Light" panose="020F0302020204030204" pitchFamily="34" charset="0"/>
                      </a:endParaRPr>
                    </a:p>
                  </a:txBody>
                  <a:tcPr marL="4887" marR="4887" marT="4887"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a:txBody>
                    <a:bodyPr/>
                    <a:lstStyle/>
                    <a:p>
                      <a:pPr algn="ctr" fontAlgn="ctr"/>
                      <a:r>
                        <a:rPr lang="en-US" sz="600" b="1" i="0" u="none" strike="noStrike" dirty="0">
                          <a:solidFill>
                            <a:srgbClr val="FFFFFF"/>
                          </a:solidFill>
                          <a:effectLst/>
                          <a:latin typeface="Calibri" panose="020F0502020204030204" pitchFamily="34" charset="0"/>
                        </a:rPr>
                        <a:t>56</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4E0B"/>
                    </a:solidFill>
                  </a:tcPr>
                </a:tc>
                <a:tc>
                  <a:txBody>
                    <a:bodyPr/>
                    <a:lstStyle/>
                    <a:p>
                      <a:pPr algn="ctr" fontAlgn="b"/>
                      <a:endParaRPr lang="en-US" sz="600" b="0" i="0" u="none" strike="noStrike" dirty="0">
                        <a:solidFill>
                          <a:srgbClr val="000000"/>
                        </a:solidFill>
                        <a:effectLst/>
                        <a:latin typeface="Calibri Light" panose="020F0302020204030204" pitchFamily="34" charset="0"/>
                      </a:endParaRPr>
                    </a:p>
                  </a:txBody>
                  <a:tcPr marL="4887" marR="4887" marT="4887"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tcPr>
                </a:tc>
                <a:tc gridSpan="2">
                  <a:txBody>
                    <a:bodyPr/>
                    <a:lstStyle/>
                    <a:p>
                      <a:pPr algn="ctr" fontAlgn="ctr"/>
                      <a:r>
                        <a:rPr lang="en-US" sz="600" b="1" i="0" u="none" strike="noStrike" dirty="0">
                          <a:solidFill>
                            <a:srgbClr val="FFFFFF"/>
                          </a:solidFill>
                          <a:effectLst/>
                          <a:latin typeface="Calibri" panose="020F0502020204030204" pitchFamily="34" charset="0"/>
                        </a:rPr>
                        <a:t>Volume Split</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4E0B"/>
                    </a:solidFill>
                  </a:tcPr>
                </a:tc>
                <a:tc hMerge="1">
                  <a:txBody>
                    <a:bodyPr/>
                    <a:lstStyle/>
                    <a:p>
                      <a:endParaRPr lang="en-US"/>
                    </a:p>
                  </a:txBody>
                  <a:tcPr/>
                </a:tc>
                <a:extLst>
                  <a:ext uri="{0D108BD9-81ED-4DB2-BD59-A6C34878D82A}">
                    <a16:rowId xmlns:a16="http://schemas.microsoft.com/office/drawing/2014/main" val="1599694385"/>
                  </a:ext>
                </a:extLst>
              </a:tr>
              <a:tr h="288515">
                <a:tc>
                  <a:txBody>
                    <a:bodyPr/>
                    <a:lstStyle/>
                    <a:p>
                      <a:pPr algn="ctr" fontAlgn="ctr"/>
                      <a:r>
                        <a:rPr lang="en-US" sz="600" b="1" i="0" u="none" strike="noStrike" dirty="0">
                          <a:solidFill>
                            <a:srgbClr val="FFFFFF"/>
                          </a:solidFill>
                          <a:effectLst/>
                          <a:latin typeface="Calibri" panose="020F0502020204030204" pitchFamily="34" charset="0"/>
                        </a:rPr>
                        <a:t> </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MU</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Languages</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Countries in Scope</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Coverage Window</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FTEs </a:t>
                      </a:r>
                      <a:br>
                        <a:rPr lang="en-US" sz="600" b="1" i="0" u="none" strike="noStrike" dirty="0">
                          <a:solidFill>
                            <a:srgbClr val="FFFFFF"/>
                          </a:solidFill>
                          <a:effectLst/>
                          <a:latin typeface="Calibri" panose="020F0502020204030204" pitchFamily="34" charset="0"/>
                        </a:rPr>
                      </a:br>
                      <a:r>
                        <a:rPr lang="en-US" sz="600" b="1" i="0" u="none" strike="noStrike" dirty="0">
                          <a:solidFill>
                            <a:srgbClr val="FFFFFF"/>
                          </a:solidFill>
                          <a:effectLst/>
                          <a:latin typeface="Calibri" panose="020F0502020204030204" pitchFamily="34" charset="0"/>
                        </a:rPr>
                        <a:t>(Mon-sun)</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Language</a:t>
                      </a:r>
                      <a:r>
                        <a:rPr lang="en-US" sz="600" b="1" i="0" u="none" strike="noStrike" baseline="0" dirty="0">
                          <a:solidFill>
                            <a:srgbClr val="FFFFFF"/>
                          </a:solidFill>
                          <a:effectLst/>
                          <a:latin typeface="Calibri" panose="020F0502020204030204" pitchFamily="34" charset="0"/>
                        </a:rPr>
                        <a:t> Volume Weightage </a:t>
                      </a:r>
                      <a:r>
                        <a:rPr lang="en-US" sz="600" b="1" i="0" u="none" strike="noStrike" dirty="0">
                          <a:solidFill>
                            <a:srgbClr val="FFFFFF"/>
                          </a:solidFill>
                          <a:effectLst/>
                          <a:latin typeface="Calibri" panose="020F0502020204030204" pitchFamily="34" charset="0"/>
                        </a:rPr>
                        <a:t> 100%</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Mon-Fri</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tc>
                  <a:txBody>
                    <a:bodyPr/>
                    <a:lstStyle/>
                    <a:p>
                      <a:pPr algn="ctr" fontAlgn="ctr"/>
                      <a:r>
                        <a:rPr lang="en-US" sz="600" b="1" i="0" u="none" strike="noStrike" dirty="0">
                          <a:solidFill>
                            <a:srgbClr val="FFFFFF"/>
                          </a:solidFill>
                          <a:effectLst/>
                          <a:latin typeface="Calibri" panose="020F0502020204030204" pitchFamily="34" charset="0"/>
                        </a:rPr>
                        <a:t>Sat-Sun</a:t>
                      </a:r>
                    </a:p>
                  </a:txBody>
                  <a:tcPr marL="4887" marR="4887" marT="488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713D"/>
                    </a:solidFill>
                  </a:tcPr>
                </a:tc>
                <a:extLst>
                  <a:ext uri="{0D108BD9-81ED-4DB2-BD59-A6C34878D82A}">
                    <a16:rowId xmlns:a16="http://schemas.microsoft.com/office/drawing/2014/main" val="368378555"/>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Americas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English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24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66.06%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92713832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French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6.09%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605359474"/>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NAMET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Arabic</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11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2.53%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68%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4106764222"/>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Dutch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2.52%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2435151942"/>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NAMET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Turkish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2.14%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382982996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Japanese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1.95%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1321528362"/>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Americas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Spanish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20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1.48%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2660444054"/>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French &amp; German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1.39%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1739121701"/>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Mandarin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1.36%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2370874883"/>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Swedish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1.27%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3455188607"/>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Italian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1.14%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362610985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BSPAN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Urdu</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1.03%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743433091"/>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Portuguese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0.94%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3480946943"/>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Russian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0.83%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96%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109253026"/>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Omnichannel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BSPAN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Sinhala, Tamil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0.08%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89%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tc>
                  <a:txBody>
                    <a:bodyPr/>
                    <a:lstStyle/>
                    <a:p>
                      <a:pPr algn="ctr" fontAlgn="b"/>
                      <a:r>
                        <a:rPr lang="en-US" sz="600" b="0" i="1" u="none" strike="noStrike" dirty="0">
                          <a:solidFill>
                            <a:srgbClr val="000000"/>
                          </a:solidFill>
                          <a:effectLst/>
                          <a:latin typeface="Calibri Light" panose="020F0302020204030204" pitchFamily="34" charset="0"/>
                        </a:rPr>
                        <a:t>11%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2CC"/>
                    </a:solidFill>
                  </a:tcPr>
                </a:tc>
                <a:extLst>
                  <a:ext uri="{0D108BD9-81ED-4DB2-BD59-A6C34878D82A}">
                    <a16:rowId xmlns:a16="http://schemas.microsoft.com/office/drawing/2014/main" val="1556364152"/>
                  </a:ext>
                </a:extLst>
              </a:tr>
              <a:tr h="115609">
                <a:tc>
                  <a:txBody>
                    <a:bodyPr/>
                    <a:lstStyle/>
                    <a:p>
                      <a:pPr algn="ctr" fontAlgn="b"/>
                      <a:r>
                        <a:rPr lang="en-US" sz="600" b="1" i="1" u="none" strike="noStrike" dirty="0">
                          <a:solidFill>
                            <a:srgbClr val="000000"/>
                          </a:solidFill>
                          <a:effectLst/>
                          <a:latin typeface="Calibri Light" panose="020F0302020204030204" pitchFamily="34" charset="0"/>
                        </a:rPr>
                        <a:t>Omnichannel Total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0" u="none" strike="noStrike" dirty="0">
                          <a:solidFill>
                            <a:srgbClr val="000000"/>
                          </a:solidFill>
                          <a:effectLst/>
                          <a:latin typeface="Calibri Light" panose="020F0302020204030204" pitchFamily="34" charset="0"/>
                        </a:rPr>
                        <a:t>33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0"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56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90.81%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89%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b"/>
                      <a:r>
                        <a:rPr lang="en-US" sz="600" b="1" i="1" u="none" strike="noStrike" dirty="0">
                          <a:solidFill>
                            <a:srgbClr val="000000"/>
                          </a:solidFill>
                          <a:effectLst/>
                          <a:latin typeface="Calibri Light" panose="020F0302020204030204" pitchFamily="34" charset="0"/>
                        </a:rPr>
                        <a:t>11%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812922539"/>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0"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0"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tc>
                  <a:txBody>
                    <a:bodyPr/>
                    <a:lstStyle/>
                    <a:p>
                      <a:pPr algn="ctr" fontAlgn="b"/>
                      <a:r>
                        <a:rPr lang="en-US" sz="600" b="0" i="1" u="none" strike="noStrike" dirty="0">
                          <a:solidFill>
                            <a:srgbClr val="000000"/>
                          </a:solidFill>
                          <a:effectLst/>
                          <a:latin typeface="Calibri Light" panose="020F0302020204030204" pitchFamily="34" charset="0"/>
                        </a:rPr>
                        <a:t> </a:t>
                      </a:r>
                    </a:p>
                  </a:txBody>
                  <a:tcPr marL="4887" marR="4887" marT="4887" marB="0" anchor="b">
                    <a:lnL>
                      <a:noFill/>
                    </a:lnL>
                    <a:lnR>
                      <a:noFill/>
                    </a:lnR>
                    <a:lnT>
                      <a:noFill/>
                    </a:lnT>
                    <a:lnB>
                      <a:noFill/>
                    </a:lnB>
                    <a:solidFill>
                      <a:srgbClr val="FFFFFF"/>
                    </a:solidFill>
                  </a:tcPr>
                </a:tc>
                <a:extLst>
                  <a:ext uri="{0D108BD9-81ED-4DB2-BD59-A6C34878D82A}">
                    <a16:rowId xmlns:a16="http://schemas.microsoft.com/office/drawing/2014/main" val="3716822409"/>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Tagalog</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rowSpan="17">
                  <a:txBody>
                    <a:bodyPr/>
                    <a:lstStyle/>
                    <a:p>
                      <a:pPr algn="ctr" fontAlgn="ctr"/>
                      <a:r>
                        <a:rPr lang="en-US" sz="600" b="0" i="1" u="none" strike="noStrike" dirty="0">
                          <a:solidFill>
                            <a:srgbClr val="000000"/>
                          </a:solidFill>
                          <a:effectLst/>
                          <a:latin typeface="Calibri Light" panose="020F0302020204030204" pitchFamily="34" charset="0"/>
                        </a:rPr>
                        <a:t>0</a:t>
                      </a:r>
                    </a:p>
                  </a:txBody>
                  <a:tcPr marL="4887" marR="4887" marT="4887"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5.40%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63%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37%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263858345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Dutch, French, German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0.81%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20%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955155416"/>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Cantonese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0.48%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064106251"/>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Finnish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0.45%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641888961"/>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Norwegian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0.44%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198390826"/>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Polish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0.41%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18%</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971682227"/>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NAMET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Hebrew</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0.31%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79%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21%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2092124602"/>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Danish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0.23%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2434745800"/>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Greek</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0.15%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77500037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Bahasa, Chinese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0.14%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75%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25%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2702875803"/>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Korean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0.12%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1940018645"/>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Hungarian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80%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20%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197728924"/>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Vietnamese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0.05%</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722592669"/>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Australasia</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Thai</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155515110"/>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Czech</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100%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136788753"/>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BSPAN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Bengali</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0.03%</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66%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34%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4109300378"/>
                  </a:ext>
                </a:extLst>
              </a:tr>
              <a:tr h="115609">
                <a:tc>
                  <a:txBody>
                    <a:bodyPr/>
                    <a:lstStyle/>
                    <a:p>
                      <a:pPr algn="ctr" fontAlgn="b"/>
                      <a:r>
                        <a:rPr lang="en-US" sz="600" b="0" i="1" u="none" strike="noStrike" dirty="0">
                          <a:solidFill>
                            <a:srgbClr val="000000"/>
                          </a:solidFill>
                          <a:effectLst/>
                          <a:latin typeface="Calibri Light" panose="020F0302020204030204" pitchFamily="34" charset="0"/>
                        </a:rPr>
                        <a:t>Chat Support</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Europe</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Ukrainian</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1</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0" u="none" strike="noStrike" dirty="0">
                          <a:solidFill>
                            <a:srgbClr val="000000"/>
                          </a:solidFill>
                          <a:effectLst/>
                          <a:latin typeface="Calibri Light" panose="020F0302020204030204" pitchFamily="34" charset="0"/>
                        </a:rPr>
                        <a:t>9 hours</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vMerge="1">
                  <a:txBody>
                    <a:bodyPr/>
                    <a:lstStyle/>
                    <a:p>
                      <a:endParaRPr lang="en-US"/>
                    </a:p>
                  </a:txBody>
                  <a:tcPr/>
                </a:tc>
                <a:tc>
                  <a:txBody>
                    <a:bodyPr/>
                    <a:lstStyle/>
                    <a:p>
                      <a:pPr algn="ctr" fontAlgn="b"/>
                      <a:r>
                        <a:rPr lang="en-US" sz="600" b="0" i="1" u="none" strike="noStrike" dirty="0">
                          <a:solidFill>
                            <a:srgbClr val="000000"/>
                          </a:solidFill>
                          <a:effectLst/>
                          <a:latin typeface="Calibri Light" panose="020F0302020204030204" pitchFamily="34" charset="0"/>
                        </a:rPr>
                        <a:t>0.02%</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50%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0" i="1" u="none" strike="noStrike" dirty="0">
                          <a:solidFill>
                            <a:srgbClr val="000000"/>
                          </a:solidFill>
                          <a:effectLst/>
                          <a:latin typeface="Calibri Light" panose="020F0302020204030204" pitchFamily="34" charset="0"/>
                        </a:rPr>
                        <a:t>50%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326265498"/>
                  </a:ext>
                </a:extLst>
              </a:tr>
              <a:tr h="115609">
                <a:tc>
                  <a:txBody>
                    <a:bodyPr/>
                    <a:lstStyle/>
                    <a:p>
                      <a:pPr algn="ctr" fontAlgn="b"/>
                      <a:r>
                        <a:rPr lang="en-US" sz="600" b="1" i="1" u="none" strike="noStrike" dirty="0">
                          <a:solidFill>
                            <a:srgbClr val="000000"/>
                          </a:solidFill>
                          <a:effectLst/>
                          <a:latin typeface="Calibri Light" panose="020F0302020204030204" pitchFamily="34" charset="0"/>
                        </a:rPr>
                        <a:t>Chat Support Total</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0" u="none" strike="noStrike" dirty="0">
                          <a:solidFill>
                            <a:srgbClr val="000000"/>
                          </a:solidFill>
                          <a:effectLst/>
                          <a:latin typeface="Calibri Light" panose="020F0302020204030204" pitchFamily="34" charset="0"/>
                        </a:rPr>
                        <a:t>17</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0" u="none" strike="noStrike" dirty="0">
                          <a:solidFill>
                            <a:srgbClr val="000000"/>
                          </a:solidFill>
                          <a:effectLst/>
                          <a:latin typeface="Calibri Light" panose="020F0302020204030204" pitchFamily="34" charset="0"/>
                        </a:rPr>
                        <a:t> </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0</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9.19%</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84%</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tc>
                  <a:txBody>
                    <a:bodyPr/>
                    <a:lstStyle/>
                    <a:p>
                      <a:pPr algn="ctr" fontAlgn="b"/>
                      <a:r>
                        <a:rPr lang="en-US" sz="600" b="1" i="1" u="none" strike="noStrike" dirty="0">
                          <a:solidFill>
                            <a:srgbClr val="000000"/>
                          </a:solidFill>
                          <a:effectLst/>
                          <a:latin typeface="Calibri Light" panose="020F0302020204030204" pitchFamily="34" charset="0"/>
                        </a:rPr>
                        <a:t>16%</a:t>
                      </a:r>
                    </a:p>
                  </a:txBody>
                  <a:tcPr marL="4887" marR="4887" marT="4887"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6DCE4"/>
                    </a:solidFill>
                  </a:tcPr>
                </a:tc>
                <a:extLst>
                  <a:ext uri="{0D108BD9-81ED-4DB2-BD59-A6C34878D82A}">
                    <a16:rowId xmlns:a16="http://schemas.microsoft.com/office/drawing/2014/main" val="1635544783"/>
                  </a:ext>
                </a:extLst>
              </a:tr>
            </a:tbl>
          </a:graphicData>
        </a:graphic>
      </p:graphicFrame>
      <p:sp>
        <p:nvSpPr>
          <p:cNvPr id="9" name="TextBox 8"/>
          <p:cNvSpPr txBox="1"/>
          <p:nvPr/>
        </p:nvSpPr>
        <p:spPr>
          <a:xfrm>
            <a:off x="0" y="6556752"/>
            <a:ext cx="5753498" cy="261610"/>
          </a:xfrm>
          <a:prstGeom prst="rect">
            <a:avLst/>
          </a:prstGeom>
          <a:noFill/>
        </p:spPr>
        <p:txBody>
          <a:bodyPr wrap="none" rtlCol="0">
            <a:spAutoFit/>
          </a:bodyPr>
          <a:lstStyle/>
          <a:p>
            <a:r>
              <a:rPr lang="en-US" sz="1100" dirty="0">
                <a:latin typeface="+mj-lt"/>
              </a:rPr>
              <a:t>*Nov 2021 Volume data – </a:t>
            </a:r>
            <a:r>
              <a:rPr lang="en-US" sz="1100" i="1" dirty="0">
                <a:solidFill>
                  <a:schemeClr val="tx2"/>
                </a:solidFill>
                <a:latin typeface="+mj-lt"/>
              </a:rPr>
              <a:t>the split is subject to change and to be captured real time post transition</a:t>
            </a:r>
            <a:endParaRPr lang="en-US" i="1" dirty="0">
              <a:solidFill>
                <a:schemeClr val="tx2"/>
              </a:solidFill>
              <a:latin typeface="+mj-lt"/>
            </a:endParaRPr>
          </a:p>
        </p:txBody>
      </p:sp>
      <p:sp>
        <p:nvSpPr>
          <p:cNvPr id="17" name="TextBox 16"/>
          <p:cNvSpPr txBox="1"/>
          <p:nvPr/>
        </p:nvSpPr>
        <p:spPr>
          <a:xfrm>
            <a:off x="5739578" y="1012595"/>
            <a:ext cx="1245854" cy="261610"/>
          </a:xfrm>
          <a:prstGeom prst="rect">
            <a:avLst/>
          </a:prstGeom>
          <a:noFill/>
        </p:spPr>
        <p:txBody>
          <a:bodyPr wrap="none" rtlCol="0">
            <a:spAutoFit/>
          </a:bodyPr>
          <a:lstStyle/>
          <a:p>
            <a:r>
              <a:rPr lang="en-US" sz="1100" dirty="0">
                <a:latin typeface="+mj-lt"/>
              </a:rPr>
              <a:t>*Nov Volume data</a:t>
            </a:r>
            <a:endParaRPr lang="en-US" dirty="0">
              <a:latin typeface="+mj-lt"/>
            </a:endParaRPr>
          </a:p>
        </p:txBody>
      </p:sp>
    </p:spTree>
    <p:extLst>
      <p:ext uri="{BB962C8B-B14F-4D97-AF65-F5344CB8AC3E}">
        <p14:creationId xmlns:p14="http://schemas.microsoft.com/office/powerpoint/2010/main" val="626730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849034" y="1150870"/>
            <a:ext cx="4298986" cy="3854986"/>
            <a:chOff x="1173549" y="1533842"/>
            <a:chExt cx="3431896" cy="1754274"/>
          </a:xfrm>
        </p:grpSpPr>
        <p:cxnSp>
          <p:nvCxnSpPr>
            <p:cNvPr id="107" name="Straight Connector 106"/>
            <p:cNvCxnSpPr/>
            <p:nvPr/>
          </p:nvCxnSpPr>
          <p:spPr>
            <a:xfrm>
              <a:off x="4605445" y="1538132"/>
              <a:ext cx="0" cy="17499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3549" y="1533842"/>
              <a:ext cx="0" cy="17499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Folded Corner 45"/>
          <p:cNvSpPr/>
          <p:nvPr/>
        </p:nvSpPr>
        <p:spPr>
          <a:xfrm>
            <a:off x="2721680" y="2429222"/>
            <a:ext cx="8393788" cy="252787"/>
          </a:xfrm>
          <a:prstGeom prst="foldedCorner">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47" name="TextBox 46"/>
          <p:cNvSpPr txBox="1"/>
          <p:nvPr/>
        </p:nvSpPr>
        <p:spPr>
          <a:xfrm>
            <a:off x="4174341" y="2448098"/>
            <a:ext cx="1387111" cy="184666"/>
          </a:xfrm>
          <a:prstGeom prst="rect">
            <a:avLst/>
          </a:prstGeom>
          <a:noFill/>
        </p:spPr>
        <p:txBody>
          <a:bodyPr wrap="none" lIns="0" tIns="0" rIns="0" bIns="0" rtlCol="0">
            <a:spAutoFit/>
          </a:bodyPr>
          <a:lstStyle/>
          <a:p>
            <a:pPr algn="ctr"/>
            <a:r>
              <a:rPr lang="en-US" sz="1200" b="1" dirty="0">
                <a:solidFill>
                  <a:schemeClr val="bg2"/>
                </a:solidFill>
                <a:latin typeface="+mj-lt"/>
              </a:rPr>
              <a:t>24*7 Working Window</a:t>
            </a:r>
          </a:p>
        </p:txBody>
      </p:sp>
      <p:sp>
        <p:nvSpPr>
          <p:cNvPr id="48" name="Folded Corner 47"/>
          <p:cNvSpPr/>
          <p:nvPr/>
        </p:nvSpPr>
        <p:spPr>
          <a:xfrm>
            <a:off x="3147458" y="2927877"/>
            <a:ext cx="3403152" cy="1855990"/>
          </a:xfrm>
          <a:prstGeom prst="foldedCorner">
            <a:avLst>
              <a:gd name="adj" fmla="val 0"/>
            </a:avLst>
          </a:prstGeom>
          <a:solidFill>
            <a:srgbClr val="F2F2F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1200" b="1" dirty="0">
                <a:solidFill>
                  <a:schemeClr val="tx2"/>
                </a:solidFill>
                <a:latin typeface="+mj-lt"/>
              </a:rPr>
              <a:t>Two Fold approach </a:t>
            </a:r>
          </a:p>
          <a:p>
            <a:pPr fontAlgn="ctr"/>
            <a:r>
              <a:rPr lang="en-US" sz="1200" b="1" dirty="0">
                <a:solidFill>
                  <a:schemeClr val="tx2"/>
                </a:solidFill>
                <a:latin typeface="+mj-lt"/>
              </a:rPr>
              <a:t>100% FTE based model with 24*7 support^ </a:t>
            </a:r>
          </a:p>
          <a:p>
            <a:pPr fontAlgn="ctr"/>
            <a:endParaRPr lang="en-US" sz="1200" b="1" dirty="0">
              <a:solidFill>
                <a:schemeClr val="tx2"/>
              </a:solidFill>
              <a:latin typeface="+mj-lt"/>
            </a:endParaRPr>
          </a:p>
          <a:p>
            <a:pPr marL="171450" indent="-171450" fontAlgn="ctr">
              <a:buClr>
                <a:schemeClr val="accent3"/>
              </a:buClr>
              <a:buFont typeface="Arial" panose="020B0604020202020204" pitchFamily="34" charset="0"/>
              <a:buChar char="•"/>
            </a:pPr>
            <a:r>
              <a:rPr lang="en-US" sz="1200" dirty="0">
                <a:solidFill>
                  <a:schemeClr val="tx2"/>
                </a:solidFill>
                <a:latin typeface="+mj-lt"/>
              </a:rPr>
              <a:t>Omni channel – 74.68%</a:t>
            </a:r>
          </a:p>
          <a:p>
            <a:pPr marL="171450" indent="-171450" fontAlgn="ctr">
              <a:buClr>
                <a:schemeClr val="accent3"/>
              </a:buClr>
              <a:buFont typeface="Arial" panose="020B0604020202020204" pitchFamily="34" charset="0"/>
              <a:buChar char="•"/>
            </a:pPr>
            <a:r>
              <a:rPr lang="en-US" sz="1200" dirty="0">
                <a:solidFill>
                  <a:schemeClr val="tx2"/>
                </a:solidFill>
                <a:latin typeface="+mj-lt"/>
              </a:rPr>
              <a:t>Remaining CHAT -  25.32%</a:t>
            </a:r>
          </a:p>
          <a:p>
            <a:pPr fontAlgn="ctr">
              <a:buClr>
                <a:schemeClr val="accent3"/>
              </a:buClr>
            </a:pPr>
            <a:r>
              <a:rPr lang="en-US" sz="1200" dirty="0">
                <a:solidFill>
                  <a:schemeClr val="tx2"/>
                </a:solidFill>
                <a:latin typeface="+mj-lt"/>
              </a:rPr>
              <a:t>	(with Humans backend)</a:t>
            </a:r>
          </a:p>
          <a:p>
            <a:pPr fontAlgn="ctr">
              <a:buClr>
                <a:schemeClr val="accent3"/>
              </a:buClr>
            </a:pPr>
            <a:endParaRPr lang="en-US" sz="1200" dirty="0">
              <a:solidFill>
                <a:schemeClr val="tx2"/>
              </a:solidFill>
              <a:latin typeface="+mj-lt"/>
            </a:endParaRPr>
          </a:p>
          <a:p>
            <a:pPr fontAlgn="ctr">
              <a:buClr>
                <a:schemeClr val="accent3"/>
              </a:buClr>
            </a:pPr>
            <a:r>
              <a:rPr lang="en-US" sz="1600" dirty="0">
                <a:solidFill>
                  <a:schemeClr val="tx2"/>
                </a:solidFill>
              </a:rPr>
              <a:t>Reduction of headcount and total spend by c48%</a:t>
            </a:r>
          </a:p>
        </p:txBody>
      </p:sp>
      <p:sp>
        <p:nvSpPr>
          <p:cNvPr id="49" name="TextBox 48"/>
          <p:cNvSpPr txBox="1"/>
          <p:nvPr/>
        </p:nvSpPr>
        <p:spPr>
          <a:xfrm>
            <a:off x="8257807" y="2448098"/>
            <a:ext cx="1935001" cy="184666"/>
          </a:xfrm>
          <a:prstGeom prst="rect">
            <a:avLst/>
          </a:prstGeom>
          <a:noFill/>
        </p:spPr>
        <p:txBody>
          <a:bodyPr wrap="square" lIns="0" tIns="0" rIns="0" bIns="0" rtlCol="0">
            <a:spAutoFit/>
          </a:bodyPr>
          <a:lstStyle/>
          <a:p>
            <a:pPr algn="ctr"/>
            <a:r>
              <a:rPr lang="en-US" sz="1200" b="1" dirty="0">
                <a:solidFill>
                  <a:schemeClr val="bg2"/>
                </a:solidFill>
                <a:latin typeface="+mj-lt"/>
              </a:rPr>
              <a:t>Redesign Operating Model</a:t>
            </a:r>
          </a:p>
        </p:txBody>
      </p:sp>
      <p:sp>
        <p:nvSpPr>
          <p:cNvPr id="87" name="Oval 86"/>
          <p:cNvSpPr/>
          <p:nvPr/>
        </p:nvSpPr>
        <p:spPr>
          <a:xfrm rot="5400000">
            <a:off x="4365736" y="1304489"/>
            <a:ext cx="985457" cy="97466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89" name="Oval 88"/>
          <p:cNvSpPr/>
          <p:nvPr/>
        </p:nvSpPr>
        <p:spPr>
          <a:xfrm rot="5400000">
            <a:off x="8666590" y="1304489"/>
            <a:ext cx="985457" cy="97466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16" name="Rectangle 115"/>
          <p:cNvSpPr/>
          <p:nvPr/>
        </p:nvSpPr>
        <p:spPr>
          <a:xfrm>
            <a:off x="186612" y="837059"/>
            <a:ext cx="11877870" cy="540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117" name="Rectangle 116"/>
          <p:cNvSpPr/>
          <p:nvPr/>
        </p:nvSpPr>
        <p:spPr>
          <a:xfrm>
            <a:off x="609600" y="622032"/>
            <a:ext cx="11007012" cy="400110"/>
          </a:xfrm>
          <a:prstGeom prst="rect">
            <a:avLst/>
          </a:prstGeom>
          <a:solidFill>
            <a:schemeClr val="bg1"/>
          </a:solidFill>
        </p:spPr>
        <p:txBody>
          <a:bodyPr wrap="square">
            <a:spAutoFit/>
          </a:bodyPr>
          <a:lstStyle/>
          <a:p>
            <a:pPr algn="ctr"/>
            <a:r>
              <a:rPr lang="en-US" sz="2000" b="1" dirty="0">
                <a:latin typeface="+mj-lt"/>
              </a:rPr>
              <a:t>Right mix of </a:t>
            </a:r>
            <a:r>
              <a:rPr lang="en-US" sz="2000" b="1" dirty="0">
                <a:solidFill>
                  <a:schemeClr val="accent3"/>
                </a:solidFill>
                <a:latin typeface="+mj-lt"/>
              </a:rPr>
              <a:t>Human</a:t>
            </a:r>
            <a:r>
              <a:rPr lang="en-US" sz="2000" b="1" dirty="0">
                <a:latin typeface="+mj-lt"/>
              </a:rPr>
              <a:t> and </a:t>
            </a:r>
            <a:r>
              <a:rPr lang="en-US" sz="2000" b="1" dirty="0">
                <a:solidFill>
                  <a:schemeClr val="accent3"/>
                </a:solidFill>
                <a:latin typeface="+mj-lt"/>
              </a:rPr>
              <a:t>Digital</a:t>
            </a:r>
            <a:r>
              <a:rPr lang="en-US" sz="2000" b="1" dirty="0">
                <a:latin typeface="+mj-lt"/>
              </a:rPr>
              <a:t> workforce - EXL’s </a:t>
            </a:r>
            <a:r>
              <a:rPr lang="en-US" sz="2000" b="1" dirty="0">
                <a:solidFill>
                  <a:schemeClr val="accent3"/>
                </a:solidFill>
                <a:latin typeface="+mj-lt"/>
              </a:rPr>
              <a:t>proposal for Ekaterra </a:t>
            </a:r>
            <a:r>
              <a:rPr lang="en-US" sz="2000" b="1" dirty="0">
                <a:latin typeface="+mj-lt"/>
              </a:rPr>
              <a:t>helping manage end to end contacts</a:t>
            </a:r>
            <a:endParaRPr lang="en-US" sz="2000" b="1" u="sng" dirty="0">
              <a:latin typeface="+mj-lt"/>
            </a:endParaRPr>
          </a:p>
        </p:txBody>
      </p:sp>
      <p:sp>
        <p:nvSpPr>
          <p:cNvPr id="55" name="TextBox 54"/>
          <p:cNvSpPr txBox="1"/>
          <p:nvPr/>
        </p:nvSpPr>
        <p:spPr bwMode="gray">
          <a:xfrm>
            <a:off x="334890" y="6480311"/>
            <a:ext cx="153760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solidFill>
                  <a:srgbClr val="575657"/>
                </a:solidFill>
                <a:effectLst/>
                <a:uLnTx/>
                <a:uFillTx/>
                <a:latin typeface="+mj-lt"/>
                <a:ea typeface="+mn-ea"/>
                <a:cs typeface="+mn-cs"/>
              </a:rPr>
              <a:t>^</a:t>
            </a:r>
            <a:r>
              <a:rPr kumimoji="0" lang="en-US" sz="900" b="1" i="1" u="none" strike="noStrike" kern="1200" cap="none" spc="0" normalizeH="0" noProof="0" dirty="0">
                <a:ln>
                  <a:noFill/>
                </a:ln>
                <a:solidFill>
                  <a:srgbClr val="575657"/>
                </a:solidFill>
                <a:effectLst/>
                <a:uLnTx/>
                <a:uFillTx/>
                <a:latin typeface="+mj-lt"/>
                <a:ea typeface="+mn-ea"/>
                <a:cs typeface="+mn-cs"/>
              </a:rPr>
              <a:t> Vary from market to market</a:t>
            </a:r>
            <a:endParaRPr kumimoji="0" lang="en-US" sz="700" b="1" i="1" u="none" strike="noStrike" kern="1200" cap="none" spc="0" normalizeH="0" baseline="0" noProof="0" dirty="0">
              <a:ln>
                <a:noFill/>
              </a:ln>
              <a:solidFill>
                <a:srgbClr val="575657"/>
              </a:solidFill>
              <a:effectLst/>
              <a:uLnTx/>
              <a:uFillTx/>
              <a:latin typeface="+mj-lt"/>
              <a:ea typeface="+mn-ea"/>
              <a:cs typeface="+mn-cs"/>
            </a:endParaRPr>
          </a:p>
        </p:txBody>
      </p:sp>
      <p:pic>
        <p:nvPicPr>
          <p:cNvPr id="57" name="Picture 56"/>
          <p:cNvPicPr>
            <a:picLocks noChangeAspect="1"/>
          </p:cNvPicPr>
          <p:nvPr/>
        </p:nvPicPr>
        <p:blipFill>
          <a:blip r:embed="rId2"/>
          <a:stretch>
            <a:fillRect/>
          </a:stretch>
        </p:blipFill>
        <p:spPr>
          <a:xfrm>
            <a:off x="4633415" y="1514185"/>
            <a:ext cx="450098" cy="525804"/>
          </a:xfrm>
          <a:prstGeom prst="rect">
            <a:avLst/>
          </a:prstGeom>
        </p:spPr>
      </p:pic>
      <p:pic>
        <p:nvPicPr>
          <p:cNvPr id="61" name="Picture 60"/>
          <p:cNvPicPr>
            <a:picLocks noChangeAspect="1"/>
          </p:cNvPicPr>
          <p:nvPr/>
        </p:nvPicPr>
        <p:blipFill>
          <a:blip r:embed="rId3"/>
          <a:stretch>
            <a:fillRect/>
          </a:stretch>
        </p:blipFill>
        <p:spPr>
          <a:xfrm>
            <a:off x="8914812" y="1448591"/>
            <a:ext cx="499713" cy="640080"/>
          </a:xfrm>
          <a:prstGeom prst="rect">
            <a:avLst/>
          </a:prstGeom>
        </p:spPr>
      </p:pic>
      <p:sp>
        <p:nvSpPr>
          <p:cNvPr id="3" name="Rectangle 2"/>
          <p:cNvSpPr/>
          <p:nvPr/>
        </p:nvSpPr>
        <p:spPr>
          <a:xfrm>
            <a:off x="3147459" y="5027119"/>
            <a:ext cx="7881904" cy="835422"/>
          </a:xfrm>
          <a:prstGeom prst="rect">
            <a:avLst/>
          </a:prstGeom>
          <a:solidFill>
            <a:schemeClr val="tx1"/>
          </a:solidFill>
        </p:spPr>
        <p:txBody>
          <a:bodyPr wrap="square">
            <a:spAutoFit/>
          </a:bodyPr>
          <a:lstStyle/>
          <a:p>
            <a:pPr algn="ctr">
              <a:lnSpc>
                <a:spcPts val="1900"/>
              </a:lnSpc>
              <a:spcBef>
                <a:spcPts val="100"/>
              </a:spcBef>
              <a:spcAft>
                <a:spcPts val="100"/>
              </a:spcAft>
              <a:buClr>
                <a:schemeClr val="tx1"/>
              </a:buClr>
              <a:defRPr/>
            </a:pPr>
            <a:r>
              <a:rPr lang="en-US" sz="1400" dirty="0">
                <a:solidFill>
                  <a:schemeClr val="bg2"/>
                </a:solidFill>
                <a:latin typeface="+mj-lt"/>
              </a:rPr>
              <a:t>Leverage automation to translate native language to English &amp; vice versa. </a:t>
            </a:r>
          </a:p>
          <a:p>
            <a:pPr algn="ctr">
              <a:lnSpc>
                <a:spcPts val="1900"/>
              </a:lnSpc>
              <a:spcBef>
                <a:spcPts val="100"/>
              </a:spcBef>
              <a:spcAft>
                <a:spcPts val="100"/>
              </a:spcAft>
              <a:buClr>
                <a:schemeClr val="tx1"/>
              </a:buClr>
              <a:defRPr/>
            </a:pPr>
            <a:r>
              <a:rPr lang="en-US" sz="1400" dirty="0">
                <a:solidFill>
                  <a:schemeClr val="bg2"/>
                </a:solidFill>
                <a:latin typeface="+mj-lt"/>
              </a:rPr>
              <a:t>English speaking agents will be able to support customers from different geographies and languages with this approach, resulting in 50%+ lower cost to serve</a:t>
            </a:r>
          </a:p>
        </p:txBody>
      </p:sp>
      <p:grpSp>
        <p:nvGrpSpPr>
          <p:cNvPr id="25" name="Group 24"/>
          <p:cNvGrpSpPr/>
          <p:nvPr/>
        </p:nvGrpSpPr>
        <p:grpSpPr>
          <a:xfrm>
            <a:off x="780246" y="1639533"/>
            <a:ext cx="946135" cy="3943936"/>
            <a:chOff x="-105145" y="2063690"/>
            <a:chExt cx="1151488" cy="4864039"/>
          </a:xfrm>
        </p:grpSpPr>
        <p:sp>
          <p:nvSpPr>
            <p:cNvPr id="26" name="TextBox 25"/>
            <p:cNvSpPr txBox="1"/>
            <p:nvPr/>
          </p:nvSpPr>
          <p:spPr bwMode="gray">
            <a:xfrm>
              <a:off x="293941" y="2074765"/>
              <a:ext cx="5212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93FF"/>
                  </a:solidFill>
                  <a:effectLst/>
                  <a:uLnTx/>
                  <a:uFillTx/>
                  <a:latin typeface="Century Gothic" pitchFamily="34" charset="0"/>
                  <a:ea typeface="+mn-ea"/>
                  <a:cs typeface="+mn-cs"/>
                </a:rPr>
                <a:t>CX</a:t>
              </a:r>
              <a:endParaRPr kumimoji="0" lang="en-US" sz="1400" b="1" i="1" u="none" strike="noStrike" kern="1200" cap="none" spc="0" normalizeH="0" baseline="0" noProof="0" dirty="0">
                <a:ln>
                  <a:noFill/>
                </a:ln>
                <a:solidFill>
                  <a:srgbClr val="0093FF"/>
                </a:solidFill>
                <a:effectLst/>
                <a:uLnTx/>
                <a:uFillTx/>
                <a:latin typeface="Century Gothic" pitchFamily="34" charset="0"/>
                <a:ea typeface="+mn-ea"/>
                <a:cs typeface="+mn-cs"/>
              </a:endParaRPr>
            </a:p>
          </p:txBody>
        </p:sp>
        <p:sp>
          <p:nvSpPr>
            <p:cNvPr id="27" name="TextBox 26"/>
            <p:cNvSpPr txBox="1"/>
            <p:nvPr/>
          </p:nvSpPr>
          <p:spPr bwMode="gray">
            <a:xfrm>
              <a:off x="102624" y="6472233"/>
              <a:ext cx="925239" cy="4554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575657"/>
                  </a:solidFill>
                  <a:effectLst/>
                  <a:uLnTx/>
                  <a:uFillTx/>
                  <a:latin typeface="Century Gothic" pitchFamily="34" charset="0"/>
                  <a:ea typeface="+mn-ea"/>
                  <a:cs typeface="+mn-cs"/>
                </a:rPr>
                <a:t>Cost</a:t>
              </a:r>
              <a:endParaRPr kumimoji="0" lang="en-US" sz="1400" b="1" i="1" u="none" strike="noStrike" kern="1200" cap="none" spc="0" normalizeH="0" baseline="0" noProof="0" dirty="0">
                <a:ln>
                  <a:noFill/>
                </a:ln>
                <a:solidFill>
                  <a:srgbClr val="575657"/>
                </a:solidFill>
                <a:effectLst/>
                <a:uLnTx/>
                <a:uFillTx/>
                <a:latin typeface="Century Gothic" pitchFamily="34" charset="0"/>
                <a:ea typeface="+mn-ea"/>
                <a:cs typeface="+mn-cs"/>
              </a:endParaRPr>
            </a:p>
          </p:txBody>
        </p:sp>
        <p:sp>
          <p:nvSpPr>
            <p:cNvPr id="28" name="Up-Down Arrow 27"/>
            <p:cNvSpPr/>
            <p:nvPr/>
          </p:nvSpPr>
          <p:spPr bwMode="gray">
            <a:xfrm>
              <a:off x="312871" y="2482640"/>
              <a:ext cx="457200" cy="4008217"/>
            </a:xfrm>
            <a:prstGeom prst="upDownArrow">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86099" y="6521389"/>
              <a:ext cx="286870" cy="28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7"/>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gray">
            <a:xfrm>
              <a:off x="-105145" y="2063690"/>
              <a:ext cx="412812" cy="43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preferRelativeResize="0">
              <a:picLocks/>
            </p:cNvPicPr>
            <p:nvPr/>
          </p:nvPicPr>
          <p:blipFill>
            <a:blip r:embed="rId7">
              <a:grayscl/>
              <a:extLst>
                <a:ext uri="{28A0092B-C50C-407E-A947-70E740481C1C}">
                  <a14:useLocalDpi xmlns:a14="http://schemas.microsoft.com/office/drawing/2010/main" val="0"/>
                </a:ext>
              </a:extLst>
            </a:blip>
            <a:stretch>
              <a:fillRect/>
            </a:stretch>
          </p:blipFill>
          <p:spPr bwMode="gray">
            <a:xfrm>
              <a:off x="-11640" y="3700538"/>
              <a:ext cx="1057983" cy="1057983"/>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2" name="Folded Corner 31"/>
          <p:cNvSpPr/>
          <p:nvPr/>
        </p:nvSpPr>
        <p:spPr>
          <a:xfrm>
            <a:off x="7446444" y="2911968"/>
            <a:ext cx="3403152" cy="1873504"/>
          </a:xfrm>
          <a:prstGeom prst="foldedCorner">
            <a:avLst>
              <a:gd name="adj" fmla="val 0"/>
            </a:avLst>
          </a:prstGeom>
          <a:solidFill>
            <a:srgbClr val="F2F2F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1200" b="1" dirty="0">
                <a:solidFill>
                  <a:schemeClr val="tx2"/>
                </a:solidFill>
                <a:latin typeface="+mj-lt"/>
              </a:rPr>
              <a:t>Change in Voice Hours of Operations </a:t>
            </a:r>
          </a:p>
          <a:p>
            <a:pPr fontAlgn="ctr"/>
            <a:r>
              <a:rPr lang="en-US" sz="1200" b="1" dirty="0">
                <a:solidFill>
                  <a:schemeClr val="tx2"/>
                </a:solidFill>
                <a:latin typeface="+mj-lt"/>
              </a:rPr>
              <a:t>execution Focus (Chat) model</a:t>
            </a:r>
          </a:p>
          <a:p>
            <a:pPr fontAlgn="ctr"/>
            <a:endParaRPr lang="en-US" sz="1200" b="1" dirty="0">
              <a:solidFill>
                <a:schemeClr val="tx2"/>
              </a:solidFill>
              <a:latin typeface="+mj-lt"/>
            </a:endParaRPr>
          </a:p>
          <a:p>
            <a:pPr marL="171450" indent="-171450" fontAlgn="ctr">
              <a:buClr>
                <a:schemeClr val="accent3"/>
              </a:buClr>
              <a:buFont typeface="Arial" panose="020B0604020202020204" pitchFamily="34" charset="0"/>
              <a:buChar char="•"/>
            </a:pPr>
            <a:r>
              <a:rPr lang="en-US" sz="1200" dirty="0">
                <a:solidFill>
                  <a:schemeClr val="tx2"/>
                </a:solidFill>
                <a:latin typeface="+mj-lt"/>
              </a:rPr>
              <a:t>Omni channel – 59.56%  - Voice 18*7 support</a:t>
            </a:r>
          </a:p>
          <a:p>
            <a:pPr marL="171450" indent="-171450" fontAlgn="ctr">
              <a:buClr>
                <a:schemeClr val="accent3"/>
              </a:buClr>
              <a:buFont typeface="Arial" panose="020B0604020202020204" pitchFamily="34" charset="0"/>
              <a:buChar char="•"/>
            </a:pPr>
            <a:r>
              <a:rPr lang="en-US" sz="1200" dirty="0">
                <a:solidFill>
                  <a:schemeClr val="tx2"/>
                </a:solidFill>
                <a:latin typeface="+mj-lt"/>
              </a:rPr>
              <a:t>Remaining CHAT -  40.44% -  24*7 support </a:t>
            </a:r>
          </a:p>
          <a:p>
            <a:pPr fontAlgn="ctr">
              <a:buClr>
                <a:schemeClr val="accent3"/>
              </a:buClr>
            </a:pPr>
            <a:r>
              <a:rPr lang="en-US" sz="1200" dirty="0">
                <a:solidFill>
                  <a:schemeClr val="tx2"/>
                </a:solidFill>
                <a:latin typeface="+mj-lt"/>
              </a:rPr>
              <a:t>	(with Humans backend)</a:t>
            </a:r>
          </a:p>
          <a:p>
            <a:pPr fontAlgn="ctr">
              <a:buClr>
                <a:schemeClr val="accent3"/>
              </a:buClr>
            </a:pPr>
            <a:endParaRPr lang="en-US" sz="1200" dirty="0">
              <a:solidFill>
                <a:schemeClr val="tx2"/>
              </a:solidFill>
              <a:latin typeface="+mj-lt"/>
            </a:endParaRPr>
          </a:p>
          <a:p>
            <a:pPr fontAlgn="ctr">
              <a:buClr>
                <a:schemeClr val="accent3"/>
              </a:buClr>
            </a:pPr>
            <a:r>
              <a:rPr lang="en-US" sz="1600" dirty="0">
                <a:solidFill>
                  <a:schemeClr val="tx2"/>
                </a:solidFill>
              </a:rPr>
              <a:t>Reduction of headcount and total spend by c52%</a:t>
            </a:r>
            <a:endParaRPr lang="en-US" sz="1200" dirty="0">
              <a:solidFill>
                <a:schemeClr val="tx2"/>
              </a:solidFill>
            </a:endParaRPr>
          </a:p>
        </p:txBody>
      </p:sp>
      <p:sp>
        <p:nvSpPr>
          <p:cNvPr id="33"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7852611" cy="471724"/>
          </a:xfrm>
        </p:spPr>
        <p:txBody>
          <a:bodyPr vert="horz" lIns="0" tIns="0" rIns="0" bIns="0" rtlCol="0" anchor="t" anchorCtr="0">
            <a:noAutofit/>
          </a:bodyPr>
          <a:lstStyle/>
          <a:p>
            <a:r>
              <a:rPr lang="en-US" sz="2400" dirty="0"/>
              <a:t>Alternate Proposal (FTE and Coverage)</a:t>
            </a:r>
          </a:p>
        </p:txBody>
      </p:sp>
    </p:spTree>
    <p:extLst>
      <p:ext uri="{BB962C8B-B14F-4D97-AF65-F5344CB8AC3E}">
        <p14:creationId xmlns:p14="http://schemas.microsoft.com/office/powerpoint/2010/main" val="3562306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bwMode="gray">
          <a:xfrm>
            <a:off x="109121" y="6524323"/>
            <a:ext cx="124906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1" dirty="0">
                <a:solidFill>
                  <a:srgbClr val="575657"/>
                </a:solidFill>
                <a:latin typeface="+mj-lt"/>
              </a:rPr>
              <a:t>* </a:t>
            </a:r>
            <a:r>
              <a:rPr kumimoji="0" lang="en-US" sz="900" b="1" i="1" u="none" strike="noStrike" kern="1200" cap="none" spc="0" normalizeH="0" noProof="0" dirty="0">
                <a:ln>
                  <a:noFill/>
                </a:ln>
                <a:solidFill>
                  <a:srgbClr val="575657"/>
                </a:solidFill>
                <a:effectLst/>
                <a:uLnTx/>
                <a:uFillTx/>
                <a:latin typeface="+mj-lt"/>
              </a:rPr>
              <a:t>Exelia.AI, Amazon Lex</a:t>
            </a:r>
            <a:endParaRPr kumimoji="0" lang="en-US" sz="700" b="1" i="1" u="none" strike="noStrike" kern="1200" cap="none" spc="0" normalizeH="0" baseline="0" noProof="0" dirty="0">
              <a:ln>
                <a:noFill/>
              </a:ln>
              <a:solidFill>
                <a:srgbClr val="575657"/>
              </a:solidFill>
              <a:effectLst/>
              <a:uLnTx/>
              <a:uFillTx/>
              <a:latin typeface="+mj-lt"/>
            </a:endParaRPr>
          </a:p>
        </p:txBody>
      </p:sp>
      <p:sp>
        <p:nvSpPr>
          <p:cNvPr id="11" name="Title 2">
            <a:extLst>
              <a:ext uri="{FF2B5EF4-FFF2-40B4-BE49-F238E27FC236}">
                <a16:creationId xmlns:a16="http://schemas.microsoft.com/office/drawing/2014/main" id="{4F90B0A7-2179-42F5-8A1C-CFA9A434C90A}"/>
              </a:ext>
            </a:extLst>
          </p:cNvPr>
          <p:cNvSpPr>
            <a:spLocks noGrp="1"/>
          </p:cNvSpPr>
          <p:nvPr>
            <p:ph type="ctrTitle"/>
          </p:nvPr>
        </p:nvSpPr>
        <p:spPr>
          <a:xfrm>
            <a:off x="228600" y="135376"/>
            <a:ext cx="7852611" cy="471724"/>
          </a:xfrm>
        </p:spPr>
        <p:txBody>
          <a:bodyPr vert="horz" lIns="0" tIns="0" rIns="0" bIns="0" rtlCol="0" anchor="t" anchorCtr="0">
            <a:noAutofit/>
          </a:bodyPr>
          <a:lstStyle/>
          <a:p>
            <a:r>
              <a:rPr lang="en-US" sz="2400" dirty="0"/>
              <a:t>Future State -  How does this look like?</a:t>
            </a:r>
          </a:p>
        </p:txBody>
      </p:sp>
      <p:sp>
        <p:nvSpPr>
          <p:cNvPr id="68" name="Freeform: Shape 107">
            <a:extLst>
              <a:ext uri="{FF2B5EF4-FFF2-40B4-BE49-F238E27FC236}">
                <a16:creationId xmlns:a16="http://schemas.microsoft.com/office/drawing/2014/main" id="{598E5480-3572-4C3D-9DD8-D35FC870C232}"/>
              </a:ext>
            </a:extLst>
          </p:cNvPr>
          <p:cNvSpPr/>
          <p:nvPr/>
        </p:nvSpPr>
        <p:spPr>
          <a:xfrm>
            <a:off x="0" y="918102"/>
            <a:ext cx="8411983" cy="710221"/>
          </a:xfrm>
          <a:custGeom>
            <a:avLst/>
            <a:gdLst>
              <a:gd name="connsiteX0" fmla="*/ 0 w 8323892"/>
              <a:gd name="connsiteY0" fmla="*/ 0 h 710221"/>
              <a:gd name="connsiteX1" fmla="*/ 8323892 w 8323892"/>
              <a:gd name="connsiteY1" fmla="*/ 0 h 710221"/>
              <a:gd name="connsiteX2" fmla="*/ 7982044 w 8323892"/>
              <a:gd name="connsiteY2" fmla="*/ 710221 h 710221"/>
              <a:gd name="connsiteX3" fmla="*/ 0 w 8323892"/>
              <a:gd name="connsiteY3" fmla="*/ 710221 h 710221"/>
              <a:gd name="connsiteX4" fmla="*/ 0 w 8323892"/>
              <a:gd name="connsiteY4" fmla="*/ 0 h 710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892" h="710221">
                <a:moveTo>
                  <a:pt x="0" y="0"/>
                </a:moveTo>
                <a:lnTo>
                  <a:pt x="8323892" y="0"/>
                </a:lnTo>
                <a:lnTo>
                  <a:pt x="7982044" y="710221"/>
                </a:lnTo>
                <a:lnTo>
                  <a:pt x="0" y="71022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69" name="Freeform: Shape 106">
            <a:extLst>
              <a:ext uri="{FF2B5EF4-FFF2-40B4-BE49-F238E27FC236}">
                <a16:creationId xmlns:a16="http://schemas.microsoft.com/office/drawing/2014/main" id="{4A40C29A-3B91-422C-89F5-EB9EE0F1A31A}"/>
              </a:ext>
            </a:extLst>
          </p:cNvPr>
          <p:cNvSpPr/>
          <p:nvPr/>
        </p:nvSpPr>
        <p:spPr>
          <a:xfrm>
            <a:off x="8161248" y="918102"/>
            <a:ext cx="4030752" cy="710221"/>
          </a:xfrm>
          <a:custGeom>
            <a:avLst/>
            <a:gdLst>
              <a:gd name="connsiteX0" fmla="*/ 341848 w 4159504"/>
              <a:gd name="connsiteY0" fmla="*/ 0 h 710221"/>
              <a:gd name="connsiteX1" fmla="*/ 4159504 w 4159504"/>
              <a:gd name="connsiteY1" fmla="*/ 0 h 710221"/>
              <a:gd name="connsiteX2" fmla="*/ 4159504 w 4159504"/>
              <a:gd name="connsiteY2" fmla="*/ 710221 h 710221"/>
              <a:gd name="connsiteX3" fmla="*/ 0 w 4159504"/>
              <a:gd name="connsiteY3" fmla="*/ 710221 h 710221"/>
              <a:gd name="connsiteX4" fmla="*/ 341848 w 4159504"/>
              <a:gd name="connsiteY4" fmla="*/ 0 h 710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9504" h="710221">
                <a:moveTo>
                  <a:pt x="341848" y="0"/>
                </a:moveTo>
                <a:lnTo>
                  <a:pt x="4159504" y="0"/>
                </a:lnTo>
                <a:lnTo>
                  <a:pt x="4159504" y="710221"/>
                </a:lnTo>
                <a:lnTo>
                  <a:pt x="0" y="710221"/>
                </a:lnTo>
                <a:lnTo>
                  <a:pt x="341848"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70" name="Rectangle 69"/>
          <p:cNvSpPr/>
          <p:nvPr/>
        </p:nvSpPr>
        <p:spPr>
          <a:xfrm>
            <a:off x="214489" y="1068997"/>
            <a:ext cx="705308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宋体" pitchFamily="2" charset="-122"/>
                <a:cs typeface="+mn-cs"/>
              </a:rPr>
              <a:t>Deploying Conversational AI solution in business</a:t>
            </a:r>
            <a:r>
              <a:rPr kumimoji="0" lang="en-US" sz="1800" b="1" i="0" u="none" strike="noStrike" kern="1200" cap="none" spc="0" normalizeH="0" noProof="0" dirty="0">
                <a:ln>
                  <a:noFill/>
                </a:ln>
                <a:solidFill>
                  <a:srgbClr val="FFFFFF"/>
                </a:solidFill>
                <a:effectLst/>
                <a:uLnTx/>
                <a:uFillTx/>
                <a:latin typeface="+mj-lt"/>
                <a:ea typeface="宋体" pitchFamily="2" charset="-122"/>
                <a:cs typeface="+mn-cs"/>
              </a:rPr>
              <a:t> processes</a:t>
            </a:r>
            <a:r>
              <a:rPr kumimoji="0" lang="en-US" sz="1800" b="1" i="0" u="none" strike="noStrike" kern="1200" cap="none" spc="0" normalizeH="0" baseline="0" noProof="0" dirty="0">
                <a:ln>
                  <a:noFill/>
                </a:ln>
                <a:solidFill>
                  <a:srgbClr val="FFFFFF"/>
                </a:solidFill>
                <a:effectLst/>
                <a:uLnTx/>
                <a:uFillTx/>
                <a:latin typeface="+mj-lt"/>
                <a:ea typeface="宋体" pitchFamily="2" charset="-122"/>
                <a:cs typeface="+mn-cs"/>
              </a:rPr>
              <a:t>…</a:t>
            </a:r>
          </a:p>
        </p:txBody>
      </p:sp>
      <p:sp>
        <p:nvSpPr>
          <p:cNvPr id="71" name="Freeform: Shape 47">
            <a:extLst>
              <a:ext uri="{FF2B5EF4-FFF2-40B4-BE49-F238E27FC236}">
                <a16:creationId xmlns:a16="http://schemas.microsoft.com/office/drawing/2014/main" id="{F47157C4-DAED-4F18-84D6-4FCD1F808221}"/>
              </a:ext>
            </a:extLst>
          </p:cNvPr>
          <p:cNvSpPr/>
          <p:nvPr/>
        </p:nvSpPr>
        <p:spPr>
          <a:xfrm>
            <a:off x="1042956" y="3007372"/>
            <a:ext cx="1452651" cy="2092527"/>
          </a:xfrm>
          <a:custGeom>
            <a:avLst/>
            <a:gdLst>
              <a:gd name="connsiteX0" fmla="*/ 1513986 w 1624533"/>
              <a:gd name="connsiteY0" fmla="*/ 1170063 h 2340125"/>
              <a:gd name="connsiteX1" fmla="*/ 1624534 w 1624533"/>
              <a:gd name="connsiteY1" fmla="*/ 757103 h 2340125"/>
              <a:gd name="connsiteX2" fmla="*/ 313147 w 1624533"/>
              <a:gd name="connsiteY2" fmla="*/ 0 h 2340125"/>
              <a:gd name="connsiteX3" fmla="*/ 0 w 1624533"/>
              <a:gd name="connsiteY3" fmla="*/ 1170063 h 2340125"/>
              <a:gd name="connsiteX4" fmla="*/ 313147 w 1624533"/>
              <a:gd name="connsiteY4" fmla="*/ 2340126 h 2340125"/>
              <a:gd name="connsiteX5" fmla="*/ 1624534 w 1624533"/>
              <a:gd name="connsiteY5" fmla="*/ 1583023 h 2340125"/>
              <a:gd name="connsiteX6" fmla="*/ 1513986 w 1624533"/>
              <a:gd name="connsiteY6" fmla="*/ 1170063 h 23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4533" h="2340125">
                <a:moveTo>
                  <a:pt x="1513986" y="1170063"/>
                </a:moveTo>
                <a:cubicBezTo>
                  <a:pt x="1513986" y="1019600"/>
                  <a:pt x="1554230" y="878607"/>
                  <a:pt x="1624534" y="757103"/>
                </a:cubicBezTo>
                <a:lnTo>
                  <a:pt x="313147" y="0"/>
                </a:lnTo>
                <a:cubicBezTo>
                  <a:pt x="114017" y="344198"/>
                  <a:pt x="0" y="743780"/>
                  <a:pt x="0" y="1170063"/>
                </a:cubicBezTo>
                <a:cubicBezTo>
                  <a:pt x="0" y="1596346"/>
                  <a:pt x="114017" y="1995928"/>
                  <a:pt x="313147" y="2340126"/>
                </a:cubicBezTo>
                <a:lnTo>
                  <a:pt x="1624534" y="1583023"/>
                </a:lnTo>
                <a:cubicBezTo>
                  <a:pt x="1554230" y="1461519"/>
                  <a:pt x="1513986" y="1320526"/>
                  <a:pt x="1513986" y="1170063"/>
                </a:cubicBezTo>
                <a:close/>
              </a:path>
            </a:pathLst>
          </a:custGeom>
          <a:solidFill>
            <a:schemeClr val="tx1">
              <a:lumMod val="75000"/>
            </a:schemeClr>
          </a:solidFill>
          <a:ln w="54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72" name="Freeform: Shape 49">
            <a:extLst>
              <a:ext uri="{FF2B5EF4-FFF2-40B4-BE49-F238E27FC236}">
                <a16:creationId xmlns:a16="http://schemas.microsoft.com/office/drawing/2014/main" id="{430B3B81-3299-43F7-AE25-C85EA1A37AF0}"/>
              </a:ext>
            </a:extLst>
          </p:cNvPr>
          <p:cNvSpPr/>
          <p:nvPr/>
        </p:nvSpPr>
        <p:spPr>
          <a:xfrm>
            <a:off x="1322971" y="1970831"/>
            <a:ext cx="1812221" cy="1722966"/>
          </a:xfrm>
          <a:custGeom>
            <a:avLst/>
            <a:gdLst>
              <a:gd name="connsiteX0" fmla="*/ 2026649 w 2026648"/>
              <a:gd name="connsiteY0" fmla="*/ 1513985 h 1926835"/>
              <a:gd name="connsiteX1" fmla="*/ 2026649 w 2026648"/>
              <a:gd name="connsiteY1" fmla="*/ 0 h 1926835"/>
              <a:gd name="connsiteX2" fmla="*/ 0 w 2026648"/>
              <a:gd name="connsiteY2" fmla="*/ 1169733 h 1926835"/>
              <a:gd name="connsiteX3" fmla="*/ 1311387 w 2026648"/>
              <a:gd name="connsiteY3" fmla="*/ 1926835 h 1926835"/>
              <a:gd name="connsiteX4" fmla="*/ 2026649 w 2026648"/>
              <a:gd name="connsiteY4" fmla="*/ 1513985 h 192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48" h="1926835">
                <a:moveTo>
                  <a:pt x="2026649" y="1513985"/>
                </a:moveTo>
                <a:lnTo>
                  <a:pt x="2026649" y="0"/>
                </a:lnTo>
                <a:cubicBezTo>
                  <a:pt x="1160649" y="0"/>
                  <a:pt x="404592" y="470437"/>
                  <a:pt x="0" y="1169733"/>
                </a:cubicBezTo>
                <a:lnTo>
                  <a:pt x="1311387" y="1926835"/>
                </a:lnTo>
                <a:cubicBezTo>
                  <a:pt x="1454197" y="1680028"/>
                  <a:pt x="1720989" y="1513985"/>
                  <a:pt x="2026649" y="1513985"/>
                </a:cubicBezTo>
                <a:close/>
              </a:path>
            </a:pathLst>
          </a:custGeom>
          <a:solidFill>
            <a:schemeClr val="bg2">
              <a:lumMod val="75000"/>
            </a:schemeClr>
          </a:solidFill>
          <a:ln w="54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73" name="Freeform: Shape 51">
            <a:extLst>
              <a:ext uri="{FF2B5EF4-FFF2-40B4-BE49-F238E27FC236}">
                <a16:creationId xmlns:a16="http://schemas.microsoft.com/office/drawing/2014/main" id="{7150B36A-2A58-4BCF-B604-9D979181A2CF}"/>
              </a:ext>
            </a:extLst>
          </p:cNvPr>
          <p:cNvSpPr/>
          <p:nvPr/>
        </p:nvSpPr>
        <p:spPr>
          <a:xfrm>
            <a:off x="3135192" y="1970831"/>
            <a:ext cx="1812221" cy="1722966"/>
          </a:xfrm>
          <a:custGeom>
            <a:avLst/>
            <a:gdLst>
              <a:gd name="connsiteX0" fmla="*/ 0 w 2026648"/>
              <a:gd name="connsiteY0" fmla="*/ 1513985 h 1926835"/>
              <a:gd name="connsiteX1" fmla="*/ 715262 w 2026648"/>
              <a:gd name="connsiteY1" fmla="*/ 1926835 h 1926835"/>
              <a:gd name="connsiteX2" fmla="*/ 2026649 w 2026648"/>
              <a:gd name="connsiteY2" fmla="*/ 1169733 h 1926835"/>
              <a:gd name="connsiteX3" fmla="*/ 0 w 2026648"/>
              <a:gd name="connsiteY3" fmla="*/ 0 h 1926835"/>
              <a:gd name="connsiteX4" fmla="*/ 0 w 2026648"/>
              <a:gd name="connsiteY4" fmla="*/ 1513985 h 192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48" h="1926835">
                <a:moveTo>
                  <a:pt x="0" y="1513985"/>
                </a:moveTo>
                <a:cubicBezTo>
                  <a:pt x="305660" y="1513985"/>
                  <a:pt x="572452" y="1680028"/>
                  <a:pt x="715262" y="1926835"/>
                </a:cubicBezTo>
                <a:lnTo>
                  <a:pt x="2026649" y="1169733"/>
                </a:lnTo>
                <a:cubicBezTo>
                  <a:pt x="1622057" y="470437"/>
                  <a:pt x="866000" y="0"/>
                  <a:pt x="0" y="0"/>
                </a:cubicBezTo>
                <a:lnTo>
                  <a:pt x="0" y="1513985"/>
                </a:lnTo>
                <a:close/>
              </a:path>
            </a:pathLst>
          </a:custGeom>
          <a:solidFill>
            <a:schemeClr val="accent2">
              <a:lumMod val="75000"/>
            </a:schemeClr>
          </a:solidFill>
          <a:ln w="54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74" name="Freeform: Shape 53">
            <a:extLst>
              <a:ext uri="{FF2B5EF4-FFF2-40B4-BE49-F238E27FC236}">
                <a16:creationId xmlns:a16="http://schemas.microsoft.com/office/drawing/2014/main" id="{312DEDAC-CEE0-481B-B4A0-25C865792F03}"/>
              </a:ext>
            </a:extLst>
          </p:cNvPr>
          <p:cNvSpPr/>
          <p:nvPr/>
        </p:nvSpPr>
        <p:spPr>
          <a:xfrm>
            <a:off x="3135192" y="4413476"/>
            <a:ext cx="1812221" cy="1722966"/>
          </a:xfrm>
          <a:custGeom>
            <a:avLst/>
            <a:gdLst>
              <a:gd name="connsiteX0" fmla="*/ 0 w 2026648"/>
              <a:gd name="connsiteY0" fmla="*/ 412850 h 1926835"/>
              <a:gd name="connsiteX1" fmla="*/ 0 w 2026648"/>
              <a:gd name="connsiteY1" fmla="*/ 1926835 h 1926835"/>
              <a:gd name="connsiteX2" fmla="*/ 2026649 w 2026648"/>
              <a:gd name="connsiteY2" fmla="*/ 757103 h 1926835"/>
              <a:gd name="connsiteX3" fmla="*/ 715262 w 2026648"/>
              <a:gd name="connsiteY3" fmla="*/ 0 h 1926835"/>
              <a:gd name="connsiteX4" fmla="*/ 0 w 2026648"/>
              <a:gd name="connsiteY4" fmla="*/ 412850 h 192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48" h="1926835">
                <a:moveTo>
                  <a:pt x="0" y="412850"/>
                </a:moveTo>
                <a:lnTo>
                  <a:pt x="0" y="1926835"/>
                </a:lnTo>
                <a:cubicBezTo>
                  <a:pt x="866000" y="1926835"/>
                  <a:pt x="1622057" y="1456399"/>
                  <a:pt x="2026649" y="757103"/>
                </a:cubicBezTo>
                <a:lnTo>
                  <a:pt x="715262" y="0"/>
                </a:lnTo>
                <a:cubicBezTo>
                  <a:pt x="572452" y="246807"/>
                  <a:pt x="305660" y="412850"/>
                  <a:pt x="0" y="412850"/>
                </a:cubicBezTo>
                <a:close/>
              </a:path>
            </a:pathLst>
          </a:custGeom>
          <a:solidFill>
            <a:schemeClr val="bg2">
              <a:lumMod val="75000"/>
            </a:schemeClr>
          </a:solidFill>
          <a:ln w="54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75" name="Freeform: Shape 55">
            <a:extLst>
              <a:ext uri="{FF2B5EF4-FFF2-40B4-BE49-F238E27FC236}">
                <a16:creationId xmlns:a16="http://schemas.microsoft.com/office/drawing/2014/main" id="{6A36C47E-8E43-4FF9-805D-F1E18606FC2B}"/>
              </a:ext>
            </a:extLst>
          </p:cNvPr>
          <p:cNvSpPr/>
          <p:nvPr/>
        </p:nvSpPr>
        <p:spPr>
          <a:xfrm>
            <a:off x="1322971" y="4413476"/>
            <a:ext cx="1812221" cy="1722966"/>
          </a:xfrm>
          <a:custGeom>
            <a:avLst/>
            <a:gdLst>
              <a:gd name="connsiteX0" fmla="*/ 1311387 w 2026648"/>
              <a:gd name="connsiteY0" fmla="*/ 0 h 1926835"/>
              <a:gd name="connsiteX1" fmla="*/ 0 w 2026648"/>
              <a:gd name="connsiteY1" fmla="*/ 757103 h 1926835"/>
              <a:gd name="connsiteX2" fmla="*/ 2026649 w 2026648"/>
              <a:gd name="connsiteY2" fmla="*/ 1926835 h 1926835"/>
              <a:gd name="connsiteX3" fmla="*/ 2026649 w 2026648"/>
              <a:gd name="connsiteY3" fmla="*/ 412850 h 1926835"/>
              <a:gd name="connsiteX4" fmla="*/ 1311387 w 2026648"/>
              <a:gd name="connsiteY4" fmla="*/ 0 h 192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48" h="1926835">
                <a:moveTo>
                  <a:pt x="1311387" y="0"/>
                </a:moveTo>
                <a:lnTo>
                  <a:pt x="0" y="757103"/>
                </a:lnTo>
                <a:cubicBezTo>
                  <a:pt x="404592" y="1456399"/>
                  <a:pt x="1160649" y="1926835"/>
                  <a:pt x="2026649" y="1926835"/>
                </a:cubicBezTo>
                <a:lnTo>
                  <a:pt x="2026649" y="412850"/>
                </a:lnTo>
                <a:cubicBezTo>
                  <a:pt x="1720989" y="412850"/>
                  <a:pt x="1454197" y="246807"/>
                  <a:pt x="1311387" y="0"/>
                </a:cubicBezTo>
                <a:close/>
              </a:path>
            </a:pathLst>
          </a:custGeom>
          <a:solidFill>
            <a:schemeClr val="accent1">
              <a:lumMod val="60000"/>
              <a:lumOff val="40000"/>
            </a:schemeClr>
          </a:solidFill>
          <a:ln w="54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77" name="Rectangle 76"/>
          <p:cNvSpPr/>
          <p:nvPr/>
        </p:nvSpPr>
        <p:spPr>
          <a:xfrm>
            <a:off x="3327673" y="2252238"/>
            <a:ext cx="986043" cy="32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mj-lt"/>
                <a:ea typeface="+mn-ea"/>
                <a:cs typeface="+mn-cs"/>
              </a:rPr>
              <a:t>DATA</a:t>
            </a:r>
          </a:p>
        </p:txBody>
      </p:sp>
      <p:sp>
        <p:nvSpPr>
          <p:cNvPr id="78" name="Rectangle 77">
            <a:extLst>
              <a:ext uri="{FF2B5EF4-FFF2-40B4-BE49-F238E27FC236}">
                <a16:creationId xmlns:a16="http://schemas.microsoft.com/office/drawing/2014/main" id="{E35DB2EF-A159-4F81-B027-B9DC51E203DA}"/>
              </a:ext>
            </a:extLst>
          </p:cNvPr>
          <p:cNvSpPr/>
          <p:nvPr/>
        </p:nvSpPr>
        <p:spPr>
          <a:xfrm>
            <a:off x="974286" y="3674937"/>
            <a:ext cx="1575491" cy="190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j-lt"/>
                <a:ea typeface="+mn-ea"/>
                <a:cs typeface="+mn-cs"/>
              </a:rPr>
              <a:t>AUTOMATION</a:t>
            </a:r>
          </a:p>
        </p:txBody>
      </p:sp>
      <p:sp>
        <p:nvSpPr>
          <p:cNvPr id="79" name="Rectangle 78">
            <a:extLst>
              <a:ext uri="{FF2B5EF4-FFF2-40B4-BE49-F238E27FC236}">
                <a16:creationId xmlns:a16="http://schemas.microsoft.com/office/drawing/2014/main" id="{23609FE4-DDDC-4358-B928-784D1D644D44}"/>
              </a:ext>
            </a:extLst>
          </p:cNvPr>
          <p:cNvSpPr/>
          <p:nvPr/>
        </p:nvSpPr>
        <p:spPr>
          <a:xfrm>
            <a:off x="3204548" y="4918432"/>
            <a:ext cx="1375173" cy="24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mj-lt"/>
                <a:ea typeface="+mn-ea"/>
                <a:cs typeface="+mn-cs"/>
              </a:rPr>
              <a:t>ANALYTICS</a:t>
            </a:r>
          </a:p>
        </p:txBody>
      </p:sp>
      <p:pic>
        <p:nvPicPr>
          <p:cNvPr id="80" name="Picture 79" descr="Icon&#10;&#10;Description automatically generated">
            <a:extLst>
              <a:ext uri="{FF2B5EF4-FFF2-40B4-BE49-F238E27FC236}">
                <a16:creationId xmlns:a16="http://schemas.microsoft.com/office/drawing/2014/main" id="{E1D27B18-8529-4A1B-8AB6-67B2A21E91E6}"/>
              </a:ext>
            </a:extLst>
          </p:cNvPr>
          <p:cNvPicPr>
            <a:picLocks noChangeAspect="1"/>
          </p:cNvPicPr>
          <p:nvPr/>
        </p:nvPicPr>
        <p:blipFill>
          <a:blip r:embed="rId2" cstate="print">
            <a:alphaModFix/>
            <a:biLevel thresh="25000"/>
            <a:extLst>
              <a:ext uri="{28A0092B-C50C-407E-A947-70E740481C1C}">
                <a14:useLocalDpi xmlns:a14="http://schemas.microsoft.com/office/drawing/2010/main" val="0"/>
              </a:ext>
            </a:extLst>
          </a:blip>
          <a:stretch>
            <a:fillRect/>
          </a:stretch>
        </p:blipFill>
        <p:spPr>
          <a:xfrm>
            <a:off x="1458227" y="3910179"/>
            <a:ext cx="648441" cy="648440"/>
          </a:xfrm>
          <a:prstGeom prst="rect">
            <a:avLst/>
          </a:prstGeom>
        </p:spPr>
      </p:pic>
      <p:pic>
        <p:nvPicPr>
          <p:cNvPr id="81" name="Picture 80" descr="Icon&#10;&#10;Description automatically generated">
            <a:extLst>
              <a:ext uri="{FF2B5EF4-FFF2-40B4-BE49-F238E27FC236}">
                <a16:creationId xmlns:a16="http://schemas.microsoft.com/office/drawing/2014/main" id="{F9D8F1A7-2018-4DC1-8B4A-0ACD9DE1C9DE}"/>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68446" y="5098197"/>
            <a:ext cx="748693" cy="748692"/>
          </a:xfrm>
          <a:prstGeom prst="rect">
            <a:avLst/>
          </a:prstGeom>
        </p:spPr>
      </p:pic>
      <p:pic>
        <p:nvPicPr>
          <p:cNvPr id="82" name="Picture 81" descr="A picture containing cup, food, sitting, blue&#10;&#10;Description automatically generated">
            <a:extLst>
              <a:ext uri="{FF2B5EF4-FFF2-40B4-BE49-F238E27FC236}">
                <a16:creationId xmlns:a16="http://schemas.microsoft.com/office/drawing/2014/main" id="{9DA65DD9-4B8A-4A8E-A6E0-791ED4CCB6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537" y="2612567"/>
            <a:ext cx="634821" cy="634820"/>
          </a:xfrm>
          <a:prstGeom prst="rect">
            <a:avLst/>
          </a:prstGeom>
        </p:spPr>
      </p:pic>
      <p:sp>
        <p:nvSpPr>
          <p:cNvPr id="83" name="Rectangle 82">
            <a:extLst>
              <a:ext uri="{FF2B5EF4-FFF2-40B4-BE49-F238E27FC236}">
                <a16:creationId xmlns:a16="http://schemas.microsoft.com/office/drawing/2014/main" id="{DE1A5804-04A5-4126-B9A1-B74746ED30FE}"/>
              </a:ext>
            </a:extLst>
          </p:cNvPr>
          <p:cNvSpPr/>
          <p:nvPr/>
        </p:nvSpPr>
        <p:spPr>
          <a:xfrm>
            <a:off x="8626472" y="1068997"/>
            <a:ext cx="331311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mj-lt"/>
                <a:ea typeface="宋体" pitchFamily="2" charset="-122"/>
                <a:cs typeface="+mn-cs"/>
              </a:rPr>
              <a:t>.. to deliver a</a:t>
            </a:r>
            <a:r>
              <a:rPr kumimoji="0" lang="en-US" sz="1800" b="0" i="0" u="none" strike="noStrike" kern="1200" cap="none" spc="0" normalizeH="0" noProof="0" dirty="0">
                <a:ln>
                  <a:noFill/>
                </a:ln>
                <a:solidFill>
                  <a:srgbClr val="002060"/>
                </a:solidFill>
                <a:effectLst/>
                <a:uLnTx/>
                <a:uFillTx/>
                <a:latin typeface="+mj-lt"/>
                <a:ea typeface="宋体" pitchFamily="2" charset="-122"/>
                <a:cs typeface="+mn-cs"/>
              </a:rPr>
              <a:t> </a:t>
            </a:r>
            <a:r>
              <a:rPr kumimoji="0" lang="en-US" sz="1800" b="0" i="0" u="none" strike="noStrike" kern="1200" cap="none" spc="0" normalizeH="0" baseline="0" noProof="0" dirty="0">
                <a:ln>
                  <a:noFill/>
                </a:ln>
                <a:solidFill>
                  <a:srgbClr val="002060"/>
                </a:solidFill>
                <a:effectLst/>
                <a:uLnTx/>
                <a:uFillTx/>
                <a:latin typeface="+mj-lt"/>
                <a:ea typeface="宋体" pitchFamily="2" charset="-122"/>
                <a:cs typeface="+mn-cs"/>
              </a:rPr>
              <a:t>trifecta</a:t>
            </a:r>
            <a:r>
              <a:rPr kumimoji="0" lang="en-US" sz="1800" b="0" i="0" u="none" strike="noStrike" kern="1200" cap="none" spc="0" normalizeH="0" noProof="0" dirty="0">
                <a:ln>
                  <a:noFill/>
                </a:ln>
                <a:solidFill>
                  <a:srgbClr val="002060"/>
                </a:solidFill>
                <a:effectLst/>
                <a:uLnTx/>
                <a:uFillTx/>
                <a:latin typeface="+mj-lt"/>
                <a:ea typeface="宋体" pitchFamily="2" charset="-122"/>
                <a:cs typeface="+mn-cs"/>
              </a:rPr>
              <a:t> </a:t>
            </a:r>
            <a:r>
              <a:rPr kumimoji="0" lang="en-US" sz="1800" b="0" i="0" u="none" strike="noStrike" kern="1200" cap="none" spc="0" normalizeH="0" baseline="0" noProof="0" dirty="0">
                <a:ln>
                  <a:noFill/>
                </a:ln>
                <a:solidFill>
                  <a:srgbClr val="002060"/>
                </a:solidFill>
                <a:effectLst/>
                <a:uLnTx/>
                <a:uFillTx/>
                <a:latin typeface="+mj-lt"/>
                <a:ea typeface="宋体" pitchFamily="2" charset="-122"/>
                <a:cs typeface="+mn-cs"/>
              </a:rPr>
              <a:t> impact</a:t>
            </a:r>
          </a:p>
        </p:txBody>
      </p:sp>
      <p:sp>
        <p:nvSpPr>
          <p:cNvPr id="84" name="Rectangle 83">
            <a:extLst>
              <a:ext uri="{FF2B5EF4-FFF2-40B4-BE49-F238E27FC236}">
                <a16:creationId xmlns:a16="http://schemas.microsoft.com/office/drawing/2014/main" id="{D9DC16FA-FFBE-489B-9CCF-BC2D38C84AC1}"/>
              </a:ext>
            </a:extLst>
          </p:cNvPr>
          <p:cNvSpPr/>
          <p:nvPr/>
        </p:nvSpPr>
        <p:spPr>
          <a:xfrm>
            <a:off x="8289086" y="3007372"/>
            <a:ext cx="3492018" cy="479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Customer Experience</a:t>
            </a:r>
          </a:p>
        </p:txBody>
      </p:sp>
      <p:sp>
        <p:nvSpPr>
          <p:cNvPr id="85" name="Rectangle 84">
            <a:extLst>
              <a:ext uri="{FF2B5EF4-FFF2-40B4-BE49-F238E27FC236}">
                <a16:creationId xmlns:a16="http://schemas.microsoft.com/office/drawing/2014/main" id="{8A19750A-C772-4377-825D-1FAAC9C0B315}"/>
              </a:ext>
            </a:extLst>
          </p:cNvPr>
          <p:cNvSpPr/>
          <p:nvPr/>
        </p:nvSpPr>
        <p:spPr>
          <a:xfrm>
            <a:off x="9073811" y="5465072"/>
            <a:ext cx="1922569" cy="359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69863" marR="0" lvl="0" indent="-169863"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Efficiency</a:t>
            </a:r>
          </a:p>
        </p:txBody>
      </p:sp>
      <p:sp>
        <p:nvSpPr>
          <p:cNvPr id="86" name="Rectangle 85">
            <a:extLst>
              <a:ext uri="{FF2B5EF4-FFF2-40B4-BE49-F238E27FC236}">
                <a16:creationId xmlns:a16="http://schemas.microsoft.com/office/drawing/2014/main" id="{E8C31EDF-0F14-4C04-8454-D9905BAD97E2}"/>
              </a:ext>
            </a:extLst>
          </p:cNvPr>
          <p:cNvSpPr/>
          <p:nvPr/>
        </p:nvSpPr>
        <p:spPr>
          <a:xfrm>
            <a:off x="8388805" y="4252327"/>
            <a:ext cx="3292581" cy="556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Business Outcomes</a:t>
            </a:r>
          </a:p>
        </p:txBody>
      </p:sp>
      <p:pic>
        <p:nvPicPr>
          <p:cNvPr id="87" name="Graphic 4098" descr="Checkbox Checked">
            <a:extLst>
              <a:ext uri="{FF2B5EF4-FFF2-40B4-BE49-F238E27FC236}">
                <a16:creationId xmlns:a16="http://schemas.microsoft.com/office/drawing/2014/main" id="{0F253117-D603-4B07-9F62-E1E5C4F975B0}"/>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644153" y="2249820"/>
            <a:ext cx="781885" cy="781885"/>
          </a:xfrm>
          <a:prstGeom prst="rect">
            <a:avLst/>
          </a:prstGeom>
        </p:spPr>
      </p:pic>
      <p:pic>
        <p:nvPicPr>
          <p:cNvPr id="88" name="Graphic 153" descr="Checkbox Checked">
            <a:extLst>
              <a:ext uri="{FF2B5EF4-FFF2-40B4-BE49-F238E27FC236}">
                <a16:creationId xmlns:a16="http://schemas.microsoft.com/office/drawing/2014/main" id="{5D115F6D-7C80-49AC-8E07-978A94248712}"/>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644153" y="3522202"/>
            <a:ext cx="781885" cy="781885"/>
          </a:xfrm>
          <a:prstGeom prst="rect">
            <a:avLst/>
          </a:prstGeom>
        </p:spPr>
      </p:pic>
      <p:pic>
        <p:nvPicPr>
          <p:cNvPr id="89" name="Graphic 154" descr="Checkbox Checked">
            <a:extLst>
              <a:ext uri="{FF2B5EF4-FFF2-40B4-BE49-F238E27FC236}">
                <a16:creationId xmlns:a16="http://schemas.microsoft.com/office/drawing/2014/main" id="{11A12583-9A3B-4F56-8ED0-85997AEE1DD3}"/>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644153" y="4777227"/>
            <a:ext cx="781885" cy="781885"/>
          </a:xfrm>
          <a:prstGeom prst="rect">
            <a:avLst/>
          </a:prstGeom>
        </p:spPr>
      </p:pic>
      <p:sp>
        <p:nvSpPr>
          <p:cNvPr id="90" name="Rectangle 89"/>
          <p:cNvSpPr/>
          <p:nvPr/>
        </p:nvSpPr>
        <p:spPr>
          <a:xfrm>
            <a:off x="2108336" y="4819404"/>
            <a:ext cx="1040902" cy="241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mj-lt"/>
                <a:ea typeface="+mn-ea"/>
                <a:cs typeface="+mn-cs"/>
              </a:rPr>
              <a:t>CLOUD</a:t>
            </a:r>
          </a:p>
        </p:txBody>
      </p:sp>
      <p:pic>
        <p:nvPicPr>
          <p:cNvPr id="91" name="Graphic 6">
            <a:extLst>
              <a:ext uri="{FF2B5EF4-FFF2-40B4-BE49-F238E27FC236}">
                <a16:creationId xmlns:a16="http://schemas.microsoft.com/office/drawing/2014/main" id="{F35CF79C-C45E-46A0-AD48-C9D679F0B24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232180" y="5191776"/>
            <a:ext cx="656466" cy="541086"/>
          </a:xfrm>
          <a:prstGeom prst="rect">
            <a:avLst/>
          </a:prstGeom>
        </p:spPr>
      </p:pic>
      <p:sp>
        <p:nvSpPr>
          <p:cNvPr id="92" name="Rectangle 91">
            <a:extLst>
              <a:ext uri="{FF2B5EF4-FFF2-40B4-BE49-F238E27FC236}">
                <a16:creationId xmlns:a16="http://schemas.microsoft.com/office/drawing/2014/main" id="{18E3439F-9EBF-4DC4-9338-AD6AC507F78B}"/>
              </a:ext>
            </a:extLst>
          </p:cNvPr>
          <p:cNvSpPr/>
          <p:nvPr/>
        </p:nvSpPr>
        <p:spPr>
          <a:xfrm>
            <a:off x="2129353" y="2336110"/>
            <a:ext cx="1039752" cy="230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mj-lt"/>
                <a:ea typeface="+mn-ea"/>
                <a:cs typeface="+mn-cs"/>
              </a:rPr>
              <a:t>ML/AI</a:t>
            </a:r>
          </a:p>
        </p:txBody>
      </p:sp>
      <p:pic>
        <p:nvPicPr>
          <p:cNvPr id="93" name="Picture 92" descr="A picture containing food, drawing&#10;&#10;Description automatically generated">
            <a:extLst>
              <a:ext uri="{FF2B5EF4-FFF2-40B4-BE49-F238E27FC236}">
                <a16:creationId xmlns:a16="http://schemas.microsoft.com/office/drawing/2014/main" id="{9DFE9A6A-0366-431D-919D-8FFD79D9836C}"/>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7980" y="2600864"/>
            <a:ext cx="646524" cy="646523"/>
          </a:xfrm>
          <a:prstGeom prst="rect">
            <a:avLst/>
          </a:prstGeom>
        </p:spPr>
      </p:pic>
      <p:sp>
        <p:nvSpPr>
          <p:cNvPr id="94" name="Rectangle 93">
            <a:extLst>
              <a:ext uri="{FF2B5EF4-FFF2-40B4-BE49-F238E27FC236}">
                <a16:creationId xmlns:a16="http://schemas.microsoft.com/office/drawing/2014/main" id="{B6DD037D-BA76-48CA-95E3-5453901C3AB6}"/>
              </a:ext>
            </a:extLst>
          </p:cNvPr>
          <p:cNvSpPr/>
          <p:nvPr/>
        </p:nvSpPr>
        <p:spPr>
          <a:xfrm>
            <a:off x="4241336" y="3789263"/>
            <a:ext cx="1749984" cy="509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j-lt"/>
              </a:rPr>
              <a:t>Infusing</a:t>
            </a:r>
            <a:r>
              <a:rPr kumimoji="0" lang="en-US" sz="1600" b="1" i="0" u="none" strike="noStrike" kern="1200" cap="none" spc="0" normalizeH="0" noProof="0" dirty="0">
                <a:ln>
                  <a:noFill/>
                </a:ln>
                <a:solidFill>
                  <a:schemeClr val="tx2"/>
                </a:solidFill>
                <a:effectLst/>
                <a:uLnTx/>
                <a:uFillTx/>
                <a:latin typeface="+mj-lt"/>
              </a:rPr>
              <a:t> AI into Customer Interactions</a:t>
            </a:r>
            <a:endParaRPr kumimoji="0" lang="en-US" sz="1600" b="1" i="0" u="none" strike="noStrike" kern="1200" cap="none" spc="0" normalizeH="0" baseline="0" noProof="0" dirty="0">
              <a:ln>
                <a:noFill/>
              </a:ln>
              <a:solidFill>
                <a:schemeClr val="tx2"/>
              </a:solidFill>
              <a:effectLst/>
              <a:uLnTx/>
              <a:uFillTx/>
              <a:latin typeface="+mj-lt"/>
            </a:endParaRPr>
          </a:p>
        </p:txBody>
      </p:sp>
      <p:sp>
        <p:nvSpPr>
          <p:cNvPr id="103" name="TextBox 102"/>
          <p:cNvSpPr txBox="1"/>
          <p:nvPr/>
        </p:nvSpPr>
        <p:spPr>
          <a:xfrm>
            <a:off x="2509272" y="3750684"/>
            <a:ext cx="1256138" cy="353943"/>
          </a:xfrm>
          <a:prstGeom prst="rect">
            <a:avLst/>
          </a:prstGeom>
          <a:noFill/>
        </p:spPr>
        <p:txBody>
          <a:bodyPr wrap="square" lIns="0" tIns="0" rIns="0" bIns="0" rtlCol="0">
            <a:spAutoFit/>
          </a:bodyPr>
          <a:lstStyle/>
          <a:p>
            <a:pPr algn="ctr"/>
            <a:r>
              <a:rPr lang="en-US" sz="1200" b="1" dirty="0">
                <a:solidFill>
                  <a:schemeClr val="bg1"/>
                </a:solidFill>
                <a:latin typeface="+mj-lt"/>
              </a:rPr>
              <a:t>Conversational AI</a:t>
            </a:r>
            <a:endParaRPr lang="en-US" sz="1400" b="1" dirty="0">
              <a:solidFill>
                <a:schemeClr val="bg1"/>
              </a:solidFill>
              <a:latin typeface="+mj-lt"/>
            </a:endParaRPr>
          </a:p>
          <a:p>
            <a:pPr algn="ctr"/>
            <a:r>
              <a:rPr lang="en-US" sz="1100" dirty="0">
                <a:solidFill>
                  <a:schemeClr val="bg1"/>
                </a:solidFill>
                <a:latin typeface="+mj-lt"/>
              </a:rPr>
              <a:t>(</a:t>
            </a:r>
            <a:r>
              <a:rPr lang="en-US" sz="1100" i="1" dirty="0">
                <a:solidFill>
                  <a:schemeClr val="bg1"/>
                </a:solidFill>
                <a:latin typeface="+mj-lt"/>
              </a:rPr>
              <a:t>Powered by Amelia)</a:t>
            </a:r>
            <a:endParaRPr lang="en-US" sz="1400" i="1" dirty="0">
              <a:solidFill>
                <a:schemeClr val="bg1"/>
              </a:solidFill>
              <a:latin typeface="+mj-lt"/>
            </a:endParaRPr>
          </a:p>
        </p:txBody>
      </p:sp>
      <p:sp>
        <p:nvSpPr>
          <p:cNvPr id="3" name="Rounded Rectangle 2"/>
          <p:cNvSpPr/>
          <p:nvPr/>
        </p:nvSpPr>
        <p:spPr>
          <a:xfrm>
            <a:off x="6098226" y="2252238"/>
            <a:ext cx="2313757" cy="368664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spcBef>
                <a:spcPts val="600"/>
              </a:spcBef>
              <a:spcAft>
                <a:spcPts val="600"/>
              </a:spcAft>
              <a:buClr>
                <a:schemeClr val="tx1"/>
              </a:buClr>
              <a:defRPr/>
            </a:pPr>
            <a:r>
              <a:rPr lang="en-US" sz="2000" dirty="0">
                <a:solidFill>
                  <a:srgbClr val="424242"/>
                </a:solidFill>
              </a:rPr>
              <a:t>Explore deployment of Conversational AI* basis volume and scale with different languages</a:t>
            </a:r>
          </a:p>
        </p:txBody>
      </p:sp>
    </p:spTree>
    <p:extLst>
      <p:ext uri="{BB962C8B-B14F-4D97-AF65-F5344CB8AC3E}">
        <p14:creationId xmlns:p14="http://schemas.microsoft.com/office/powerpoint/2010/main" val="18664393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XL 3">
      <a:dk1>
        <a:srgbClr val="FB4D0A"/>
      </a:dk1>
      <a:lt1>
        <a:srgbClr val="FFFFFF"/>
      </a:lt1>
      <a:dk2>
        <a:srgbClr val="000000"/>
      </a:dk2>
      <a:lt2>
        <a:srgbClr val="FFFFFF"/>
      </a:lt2>
      <a:accent1>
        <a:srgbClr val="FB4E0B"/>
      </a:accent1>
      <a:accent2>
        <a:srgbClr val="414141"/>
      </a:accent2>
      <a:accent3>
        <a:srgbClr val="808080"/>
      </a:accent3>
      <a:accent4>
        <a:srgbClr val="ABABAB"/>
      </a:accent4>
      <a:accent5>
        <a:srgbClr val="DBDBDB"/>
      </a:accent5>
      <a:accent6>
        <a:srgbClr val="E6E6E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AB780F9-9B57-4462-9BE6-AF0161B4EF54}" vid="{41E63452-FAE2-41DF-8B8E-2683637D6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3E5C29D1DBC2428704B760293B1EDF" ma:contentTypeVersion="1" ma:contentTypeDescription="Create a new document." ma:contentTypeScope="" ma:versionID="b1ed5c43868f848ec4da02cef256ba6a">
  <xsd:schema xmlns:xsd="http://www.w3.org/2001/XMLSchema" xmlns:xs="http://www.w3.org/2001/XMLSchema" xmlns:p="http://schemas.microsoft.com/office/2006/metadata/properties" targetNamespace="http://schemas.microsoft.com/office/2006/metadata/properties" ma:root="true" ma:fieldsID="26e4863383729cb444416dcdc8f5e0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EFAB08-2642-4B36-BEC0-E60EE964A7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F3446C3-1443-42EB-BDF3-589FB77FD504}">
  <ds:schemaRefs>
    <ds:schemaRef ds:uri="http://schemas.microsoft.com/sharepoint/v3/contenttype/forms"/>
  </ds:schemaRefs>
</ds:datastoreItem>
</file>

<file path=customXml/itemProps3.xml><?xml version="1.0" encoding="utf-8"?>
<ds:datastoreItem xmlns:ds="http://schemas.openxmlformats.org/officeDocument/2006/customXml" ds:itemID="{2774336A-8923-4B89-9428-C010A37CE086}">
  <ds:schemaRefs>
    <ds:schemaRef ds:uri="http://schemas.microsoft.com/office/2006/documentManagement/types"/>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6436</TotalTime>
  <Words>10671</Words>
  <Application>Microsoft Office PowerPoint</Application>
  <PresentationFormat>Widescreen</PresentationFormat>
  <Paragraphs>2132</Paragraphs>
  <Slides>66</Slides>
  <Notes>11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66</vt:i4>
      </vt:variant>
    </vt:vector>
  </HeadingPairs>
  <TitlesOfParts>
    <vt:vector size="91" baseType="lpstr">
      <vt:lpstr>맑은 고딕</vt:lpstr>
      <vt:lpstr>宋体</vt:lpstr>
      <vt:lpstr>游ゴシック</vt:lpstr>
      <vt:lpstr>游ゴシック</vt:lpstr>
      <vt:lpstr>游ゴシック Light</vt:lpstr>
      <vt:lpstr>Arial</vt:lpstr>
      <vt:lpstr>Arial</vt:lpstr>
      <vt:lpstr>Calibri</vt:lpstr>
      <vt:lpstr>Calibri Light</vt:lpstr>
      <vt:lpstr>Century Gothic</vt:lpstr>
      <vt:lpstr>Courier New</vt:lpstr>
      <vt:lpstr>等线</vt:lpstr>
      <vt:lpstr>굴림</vt:lpstr>
      <vt:lpstr>Helvetica Light</vt:lpstr>
      <vt:lpstr>Helvetica Neue</vt:lpstr>
      <vt:lpstr>Route 159 Light</vt:lpstr>
      <vt:lpstr>Route 159 SemiBold</vt:lpstr>
      <vt:lpstr>Segoe UI</vt:lpstr>
      <vt:lpstr>System Font Regular</vt:lpstr>
      <vt:lpstr>Tahoma</vt:lpstr>
      <vt:lpstr>Times New Roman</vt:lpstr>
      <vt:lpstr>Trebuchet MS</vt:lpstr>
      <vt:lpstr>Verdana</vt:lpstr>
      <vt:lpstr>Wingdings</vt:lpstr>
      <vt:lpstr>Office Theme</vt:lpstr>
      <vt:lpstr>EXL Solution for  Ekaterra  </vt:lpstr>
      <vt:lpstr>Our understanding of your requirements from this program</vt:lpstr>
      <vt:lpstr>Executive Summary of EXL Proposal</vt:lpstr>
      <vt:lpstr>Solution Cornerstones</vt:lpstr>
      <vt:lpstr>PowerPoint Presentation</vt:lpstr>
      <vt:lpstr>Location Strategy</vt:lpstr>
      <vt:lpstr>Proposal (FTE and Coverage)</vt:lpstr>
      <vt:lpstr>Alternate Proposal (FTE and Coverage)</vt:lpstr>
      <vt:lpstr>Future State -  How does this look like?</vt:lpstr>
      <vt:lpstr>PowerPoint Presentation</vt:lpstr>
      <vt:lpstr> Transition Summary</vt:lpstr>
      <vt:lpstr> Transition Timeline</vt:lpstr>
      <vt:lpstr>PowerPoint Presentation</vt:lpstr>
      <vt:lpstr>PowerPoint Presentation</vt:lpstr>
      <vt:lpstr>Option I - Build CRM for Ekaterra  Below schematic is a high level modular design for proposed CRM design basis initial understanding of Ekaterra Careline requirement  </vt:lpstr>
      <vt:lpstr>PowerPoint Presentation</vt:lpstr>
      <vt:lpstr>Key tenets of our transformation solution </vt:lpstr>
      <vt:lpstr> Omni Channel Support</vt:lpstr>
      <vt:lpstr>DEMO - Webchat &amp; Email  Translation solution </vt:lpstr>
      <vt:lpstr> Omni Channel Support</vt:lpstr>
      <vt:lpstr> Embedding Analytics to drive Ekaterra Intelligence</vt:lpstr>
      <vt:lpstr>PowerPoint Presentation</vt:lpstr>
      <vt:lpstr> Key Technology solution assumptions</vt:lpstr>
      <vt:lpstr> Proposed Technology solution design</vt:lpstr>
      <vt:lpstr>PowerPoint Presentation</vt:lpstr>
      <vt:lpstr>PowerPoint Presentation</vt:lpstr>
      <vt:lpstr>EXL Digital Solutions</vt:lpstr>
      <vt:lpstr>PowerPoint Presentation</vt:lpstr>
      <vt:lpstr>PowerPoint Presentation</vt:lpstr>
      <vt:lpstr>PowerPoint Presentation</vt:lpstr>
      <vt:lpstr>PowerPoint Presentation</vt:lpstr>
      <vt:lpstr>PowerPoint Presentation</vt:lpstr>
      <vt:lpstr>Why EXL ?</vt:lpstr>
      <vt:lpstr>PowerPoint Presentation</vt:lpstr>
      <vt:lpstr>Annexure</vt:lpstr>
      <vt:lpstr>Our operating model for Ekaterra</vt:lpstr>
      <vt:lpstr>Our commitment to Ekaterra…</vt:lpstr>
      <vt:lpstr>How are we aligned to the culture? Its based on the shared values between Ekaterra and EXL </vt:lpstr>
      <vt:lpstr>BGC (Background Check)</vt:lpstr>
      <vt:lpstr> Transition Dependencies and Risks</vt:lpstr>
      <vt:lpstr> Talent acquisition capability and Process flow</vt:lpstr>
      <vt:lpstr> HR Model designed to enable an exceptional CX based on the shared values between Ekaterra and EXL </vt:lpstr>
      <vt:lpstr> Training Framework</vt:lpstr>
      <vt:lpstr> Knowledge Management</vt:lpstr>
      <vt:lpstr> Knowledge Transfer Approach</vt:lpstr>
      <vt:lpstr>PowerPoint Presentation</vt:lpstr>
      <vt:lpstr> End to End Workforce Management</vt:lpstr>
      <vt:lpstr> Supporting Crisis Situations</vt:lpstr>
      <vt:lpstr>PowerPoint Presentation</vt:lpstr>
      <vt:lpstr>PowerPoint Presentation</vt:lpstr>
      <vt:lpstr> How will we deliver transformation</vt:lpstr>
      <vt:lpstr>PowerPoint Presentation</vt:lpstr>
      <vt:lpstr>Key Tenets of Technology Solution</vt:lpstr>
      <vt:lpstr> Information Security, Cyber Security Framework</vt:lpstr>
      <vt:lpstr>Enhanced security controls for WFA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Baburao Redekar</dc:creator>
  <cp:lastModifiedBy>Santosh B</cp:lastModifiedBy>
  <cp:revision>554</cp:revision>
  <dcterms:created xsi:type="dcterms:W3CDTF">2022-02-01T08:48:07Z</dcterms:created>
  <dcterms:modified xsi:type="dcterms:W3CDTF">2022-03-17T11:36:46Z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0x010100873E5C29D1DBC2428704B760293B1EDF</vt:lpwstr>
  </property>
</Properties>
</file>